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ryxvwZoz9j+trF3VLJJzEtgLa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D9F94E-7BAA-4E50-A8C5-866DE76536C6}">
  <a:tblStyle styleId="{F6D9F94E-7BAA-4E50-A8C5-866DE76536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30" y="12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FE9A-DE1F-446E-AF58-20815409442B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3647C-2F2D-43E4-ACD7-826D4501A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68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2" name="Google Shape;3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146161444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8.png"/><Relationship Id="rId4" Type="http://schemas.openxmlformats.org/officeDocument/2006/relationships/image" Target="../media/image10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19"/>
          <p:cNvGraphicFramePr/>
          <p:nvPr>
            <p:extLst>
              <p:ext uri="{D42A27DB-BD31-4B8C-83A1-F6EECF244321}">
                <p14:modId xmlns:p14="http://schemas.microsoft.com/office/powerpoint/2010/main" val="302409692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관리</a:t>
                      </a:r>
                      <a:r>
                        <a:rPr lang="ko-KR" sz="1000" b="1" u="none" strike="noStrike" cap="none" smtClean="0"/>
                        <a:t>사 </a:t>
                      </a:r>
                      <a:r>
                        <a:rPr lang="ko-KR" sz="1000" b="1" u="none" strike="noStrike" cap="none"/>
                        <a:t>사용자 권한 별 메뉴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20"/>
          <p:cNvGrpSpPr/>
          <p:nvPr/>
        </p:nvGrpSpPr>
        <p:grpSpPr>
          <a:xfrm>
            <a:off x="991974" y="1273319"/>
            <a:ext cx="1549544" cy="3020703"/>
            <a:chOff x="182463" y="1330451"/>
            <a:chExt cx="1164194" cy="2269499"/>
          </a:xfrm>
        </p:grpSpPr>
        <p:grpSp>
          <p:nvGrpSpPr>
            <p:cNvPr id="53" name="Google Shape;53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54" name="Google Shape;54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56" name="Google Shape;5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3028" y="239029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0" name="Google Shape;6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955" y="1643391"/>
            <a:ext cx="1567224" cy="270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219241" y="1287947"/>
            <a:ext cx="1588693" cy="40075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0"/>
          <p:cNvSpPr txBox="1"/>
          <p:nvPr/>
        </p:nvSpPr>
        <p:spPr>
          <a:xfrm>
            <a:off x="824752" y="4413503"/>
            <a:ext cx="194534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시스템 관리자</a:t>
            </a:r>
            <a:endParaRPr sz="800" b="1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0"/>
          <p:cNvSpPr txBox="1"/>
          <p:nvPr/>
        </p:nvSpPr>
        <p:spPr>
          <a:xfrm>
            <a:off x="8563067" y="4413503"/>
            <a:ext cx="957000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일반사용자</a:t>
            </a:r>
            <a:endParaRPr/>
          </a:p>
        </p:txBody>
      </p:sp>
      <p:sp>
        <p:nvSpPr>
          <p:cNvPr id="65" name="Google Shape;65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권한 별 메뉴</a:t>
            </a:r>
            <a:endParaRPr/>
          </a:p>
        </p:txBody>
      </p:sp>
      <p:sp>
        <p:nvSpPr>
          <p:cNvPr id="66" name="Google Shape;66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권한에 따라 메뉴가 다르게 보임</a:t>
            </a:r>
            <a:endParaRPr/>
          </a:p>
        </p:txBody>
      </p:sp>
      <p:sp>
        <p:nvSpPr>
          <p:cNvPr id="67" name="Google Shape;67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68" name="Google Shape;68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0"/>
          <p:cNvSpPr txBox="1"/>
          <p:nvPr/>
        </p:nvSpPr>
        <p:spPr>
          <a:xfrm>
            <a:off x="4225530" y="4441544"/>
            <a:ext cx="2060915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sng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계열사 관리자</a:t>
            </a:r>
            <a:r>
              <a:rPr lang="ko-KR" sz="8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__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grpSp>
        <p:nvGrpSpPr>
          <p:cNvPr id="70" name="Google Shape;70;p20"/>
          <p:cNvGrpSpPr/>
          <p:nvPr/>
        </p:nvGrpSpPr>
        <p:grpSpPr>
          <a:xfrm>
            <a:off x="4521802" y="1273318"/>
            <a:ext cx="1549545" cy="3020703"/>
            <a:chOff x="182462" y="1330451"/>
            <a:chExt cx="1164195" cy="2269499"/>
          </a:xfrm>
        </p:grpSpPr>
        <p:grpSp>
          <p:nvGrpSpPr>
            <p:cNvPr id="71" name="Google Shape;71;p20"/>
            <p:cNvGrpSpPr/>
            <p:nvPr/>
          </p:nvGrpSpPr>
          <p:grpSpPr>
            <a:xfrm>
              <a:off x="182463" y="1330451"/>
              <a:ext cx="1164194" cy="2269499"/>
              <a:chOff x="182463" y="1330451"/>
              <a:chExt cx="1164194" cy="2269499"/>
            </a:xfrm>
          </p:grpSpPr>
          <p:pic>
            <p:nvPicPr>
              <p:cNvPr id="72" name="Google Shape;72;p20"/>
              <p:cNvPicPr preferRelativeResize="0"/>
              <p:nvPr/>
            </p:nvPicPr>
            <p:blipFill rotWithShape="1">
              <a:blip r:embed="rId3">
                <a:alphaModFix/>
              </a:blip>
              <a:srcRect b="12692"/>
              <a:stretch/>
            </p:blipFill>
            <p:spPr>
              <a:xfrm>
                <a:off x="182463" y="1330451"/>
                <a:ext cx="1164194" cy="22694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3" name="Google Shape;73;p20"/>
              <p:cNvSpPr txBox="1"/>
              <p:nvPr/>
            </p:nvSpPr>
            <p:spPr>
              <a:xfrm>
                <a:off x="427711" y="2241220"/>
                <a:ext cx="497439" cy="1618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800" b="1" i="0" u="none" strike="noStrike" cap="none">
                    <a:solidFill>
                      <a:srgbClr val="7F7F7F"/>
                    </a:solidFill>
                    <a:latin typeface="Arial"/>
                    <a:ea typeface="Arial"/>
                    <a:cs typeface="Arial"/>
                    <a:sym typeface="Arial"/>
                  </a:rPr>
                  <a:t>통계</a:t>
                </a:r>
                <a:endParaRPr/>
              </a:p>
            </p:txBody>
          </p:sp>
        </p:grpSp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20"/>
            <p:cNvSpPr txBox="1"/>
            <p:nvPr/>
          </p:nvSpPr>
          <p:spPr>
            <a:xfrm>
              <a:off x="427711" y="2492854"/>
              <a:ext cx="497439" cy="1618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</p:grpSp>
      <p:sp>
        <p:nvSpPr>
          <p:cNvPr id="76" name="Google Shape;76;p20"/>
          <p:cNvSpPr txBox="1"/>
          <p:nvPr/>
        </p:nvSpPr>
        <p:spPr>
          <a:xfrm>
            <a:off x="4150078" y="4691570"/>
            <a:ext cx="2185919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 </a:t>
            </a:r>
            <a:endParaRPr/>
          </a:p>
          <a:p>
            <a:pPr lvl="0"/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소속</a:t>
            </a:r>
            <a:r>
              <a:rPr lang="ko-KR" altLang="en-US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된 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계열사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대상 조회</a:t>
            </a:r>
            <a:b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</a:t>
            </a:r>
            <a:r>
              <a:rPr lang="ko-KR" altLang="ko-KR" sz="800" smtClean="0">
                <a:solidFill>
                  <a:srgbClr val="FF0000"/>
                </a:solidFill>
              </a:rPr>
              <a:t>소속</a:t>
            </a:r>
            <a:r>
              <a:rPr lang="ko-KR" altLang="en-US" sz="800" smtClean="0">
                <a:solidFill>
                  <a:srgbClr val="FF0000"/>
                </a:solidFill>
              </a:rPr>
              <a:t>된 </a:t>
            </a:r>
            <a:r>
              <a:rPr lang="ko-KR" altLang="ko-KR" sz="800" smtClean="0">
                <a:solidFill>
                  <a:srgbClr val="FF0000"/>
                </a:solidFill>
              </a:rPr>
              <a:t>계열사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대상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 가능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717452" y="4691570"/>
            <a:ext cx="2159391" cy="7078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</a:t>
            </a:r>
            <a:r>
              <a:rPr lang="ko-KR" altLang="en-US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모든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입찰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업체정보는 </a:t>
            </a:r>
            <a:r>
              <a:rPr lang="ko-KR" altLang="en-US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모든 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계열사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대상 조회</a:t>
            </a:r>
            <a:b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통계는 모든 </a:t>
            </a:r>
            <a:r>
              <a:rPr lang="ko-KR" altLang="en-US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계열사의</a:t>
            </a: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등록/수정/삭제 가능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sz="800" b="0" i="0" u="none" strike="noStrike" cap="none" smtClean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FAQ </a:t>
            </a: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등록/수정/삭제 가능</a:t>
            </a:r>
            <a:endParaRPr sz="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/>
          <p:nvPr/>
        </p:nvSpPr>
        <p:spPr>
          <a:xfrm>
            <a:off x="1318399" y="2820476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pic>
        <p:nvPicPr>
          <p:cNvPr id="80" name="Google Shape;80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1973" y="3046312"/>
            <a:ext cx="1521650" cy="46483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/>
          <p:nvPr/>
        </p:nvSpPr>
        <p:spPr>
          <a:xfrm>
            <a:off x="4848228" y="1770597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5" name="Google Shape;85;p20"/>
          <p:cNvSpPr txBox="1"/>
          <p:nvPr/>
        </p:nvSpPr>
        <p:spPr>
          <a:xfrm>
            <a:off x="4848228" y="210100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4848228" y="2489704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87" name="Google Shape;87;p20"/>
          <p:cNvSpPr txBox="1"/>
          <p:nvPr/>
        </p:nvSpPr>
        <p:spPr>
          <a:xfrm>
            <a:off x="4848228" y="282868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88" name="Google Shape;88;p20"/>
          <p:cNvSpPr txBox="1"/>
          <p:nvPr/>
        </p:nvSpPr>
        <p:spPr>
          <a:xfrm>
            <a:off x="1320817" y="177044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89" name="Google Shape;89;p20"/>
          <p:cNvSpPr txBox="1"/>
          <p:nvPr/>
        </p:nvSpPr>
        <p:spPr>
          <a:xfrm>
            <a:off x="1318399" y="213159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0" name="Google Shape;90;p20"/>
          <p:cNvSpPr txBox="1"/>
          <p:nvPr/>
        </p:nvSpPr>
        <p:spPr>
          <a:xfrm>
            <a:off x="1327410" y="248302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1336272" y="2808661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359412" y="317649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sp>
        <p:nvSpPr>
          <p:cNvPr id="93" name="Google Shape;93;p20"/>
          <p:cNvSpPr txBox="1"/>
          <p:nvPr/>
        </p:nvSpPr>
        <p:spPr>
          <a:xfrm>
            <a:off x="4848228" y="2116832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8005695" y="4682680"/>
            <a:ext cx="2060914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입찰은 자신과 관계된 입찰(담당자, 공고자, 개찰자, 낙찰자, 입회자에 속해 있는 입찰)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 공지 읽기만 가능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1"/>
          <p:cNvGraphicFramePr/>
          <p:nvPr>
            <p:extLst>
              <p:ext uri="{D42A27DB-BD31-4B8C-83A1-F6EECF244321}">
                <p14:modId xmlns:p14="http://schemas.microsoft.com/office/powerpoint/2010/main" val="158195488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관리사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2"/>
          <p:cNvGraphicFramePr/>
          <p:nvPr/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비밀번호 변경 팝업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사용자 비밀번호변경일시가 NULL(비밀번호 초기화 시 처리됨) 이거나 1년 이상 자났다면 호출</a:t>
                      </a:r>
                      <a:b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SSO 로그인 시 해당 안됨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5" name="Google Shape;105;p22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초기화된 비밀번호 변경 레이어 팝업 호출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8" name="Google Shape;108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2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12" name="Google Shape;112;p22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13" name="Google Shape;113;p22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14" name="Google Shape;114;p22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" name="Google Shape;115;p22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16" name="Google Shape;116;p2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22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18" name="Google Shape;118;p22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9" name="Google Shape;119;p22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20" name="Google Shape;120;p22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21" name="Google Shape;121;p22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122" name="Google Shape;122;p22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123" name="Google Shape;123;p22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124" name="Google Shape;12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2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2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22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9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name="adj" fmla="val 2074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4902316" y="3917547"/>
          <a:ext cx="2887575" cy="9061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4" name="Google Shape;134;p22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2"/>
          <p:cNvPicPr preferRelativeResize="0"/>
          <p:nvPr/>
        </p:nvPicPr>
        <p:blipFill rotWithShape="1">
          <a:blip r:embed="rId12">
            <a:alphaModFix/>
          </a:blip>
          <a:srcRect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</a:t>
            </a:r>
            <a:r>
              <a:rPr lang="ko-KR" sz="600" b="1">
                <a:solidFill>
                  <a:schemeClr val="dk1"/>
                </a:solidFill>
              </a:rPr>
              <a:t>진행(공고)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2350919" y="4993275"/>
            <a:ext cx="1044300" cy="18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</a:rPr>
              <a:t>입찰진행(</a:t>
            </a: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개찰대상)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>
                <a:solidFill>
                  <a:schemeClr val="dk1"/>
                </a:solidFill>
              </a:rPr>
              <a:t>입찰진행(</a:t>
            </a: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개찰)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22"/>
          <p:cNvGraphicFramePr/>
          <p:nvPr>
            <p:extLst>
              <p:ext uri="{D42A27DB-BD31-4B8C-83A1-F6EECF244321}">
                <p14:modId xmlns:p14="http://schemas.microsoft.com/office/powerpoint/2010/main" val="4081983401"/>
              </p:ext>
            </p:extLst>
          </p:nvPr>
        </p:nvGraphicFramePr>
        <p:xfrm>
          <a:off x="4874462" y="5497793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7" name="Google Shape;147;p22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2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151" name="Google Shape;151;p22"/>
            <p:cNvPicPr preferRelativeResize="0"/>
            <p:nvPr/>
          </p:nvPicPr>
          <p:blipFill rotWithShape="1">
            <a:blip r:embed="rId13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" name="Google Shape;153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4510433" y="324690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5" name="Google Shape;155;p22"/>
          <p:cNvSpPr/>
          <p:nvPr/>
        </p:nvSpPr>
        <p:spPr>
          <a:xfrm>
            <a:off x="3003615" y="2434477"/>
            <a:ext cx="2420185" cy="19990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22"/>
          <p:cNvGraphicFramePr/>
          <p:nvPr/>
        </p:nvGraphicFramePr>
        <p:xfrm>
          <a:off x="3125656" y="25341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2"/>
          <p:cNvGraphicFramePr/>
          <p:nvPr/>
        </p:nvGraphicFramePr>
        <p:xfrm>
          <a:off x="3120567" y="3395475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Google Shape;158;p22"/>
          <p:cNvGraphicFramePr/>
          <p:nvPr/>
        </p:nvGraphicFramePr>
        <p:xfrm>
          <a:off x="3121547" y="3637011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159;p22"/>
          <p:cNvSpPr/>
          <p:nvPr/>
        </p:nvSpPr>
        <p:spPr>
          <a:xfrm>
            <a:off x="4340584" y="406684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3917310" y="405915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5145202" y="4038009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2" name="Google Shape;162;p22"/>
          <p:cNvGraphicFramePr/>
          <p:nvPr/>
        </p:nvGraphicFramePr>
        <p:xfrm>
          <a:off x="5343562" y="4165283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3" name="Google Shape;163;p22"/>
          <p:cNvSpPr/>
          <p:nvPr/>
        </p:nvSpPr>
        <p:spPr>
          <a:xfrm>
            <a:off x="5899030" y="457602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5253254" y="4168590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65" name="Google Shape;165;p22"/>
          <p:cNvCxnSpPr>
            <a:stCxn id="159" idx="3"/>
            <a:endCxn id="161" idx="1"/>
          </p:cNvCxnSpPr>
          <p:nvPr/>
        </p:nvCxnSpPr>
        <p:spPr>
          <a:xfrm>
            <a:off x="4717172" y="4162220"/>
            <a:ext cx="428100" cy="267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6" name="Google Shape;166;p22"/>
          <p:cNvSpPr/>
          <p:nvPr/>
        </p:nvSpPr>
        <p:spPr>
          <a:xfrm>
            <a:off x="3120567" y="2883072"/>
            <a:ext cx="2174247" cy="33554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비밀번호가 초기화 되었거나 1년 이상 암호를 변경하지 않았을 경우 비밀번호를 변경 하셔야 합니다.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14"/>
          <a:srcRect r="36580" b="7795"/>
          <a:stretch/>
        </p:blipFill>
        <p:spPr>
          <a:xfrm>
            <a:off x="2533963" y="2130528"/>
            <a:ext cx="1882142" cy="2032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1" name="Google Shape;171;p23"/>
          <p:cNvGraphicFramePr/>
          <p:nvPr>
            <p:extLst>
              <p:ext uri="{D42A27DB-BD31-4B8C-83A1-F6EECF244321}">
                <p14:modId xmlns:p14="http://schemas.microsoft.com/office/powerpoint/2010/main" val="428130883"/>
              </p:ext>
            </p:extLst>
          </p:nvPr>
        </p:nvGraphicFramePr>
        <p:xfrm>
          <a:off x="8385974" y="826614"/>
          <a:ext cx="2324900" cy="423549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관리사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배너(기획 화면 샘플), 전자입찰 건수, 협력업체 별 상태 개수 그리고 공지사항을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관계된 입찰(담당자, 공고자, 개찰자, 낙찰자, 입회자1, 입회자2에 관계된 입찰)의 상태 입찰 건수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입찰계획: 입찰이 저장되어 있지만 공고가 되지 않은 상태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입찰공고: 공고된 입찰 상태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개찰대상: 마감되었지만 개찰이 안된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개찰: 개찰은 되고 업체 선정이 안된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입찰완료(12개월) : 12개월간 업체 선정이 완료된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유찰(12개월): 12개월간 유찰된 입찰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협력업체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로그인 사용자의 소속계열사 협력업체 상태 개수를 표기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미승인업체: 회원가입을 신청한 상태(업체 등록 심사 중 상태)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승인업체: 업체 심사가 완료되고 업체가 정상적으로 등록된 상태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삭제업체: 삭제 처리된 업체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날짜 역순 소팅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제목 클릭 시 상세 레이어 팝업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[더보기+] 클릭 시 공지사항 목록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이름 클릭 시 개인정보수정/비밀번호변경/로그아웃 레이어 호출 (개인정보수정과 비밀번호 변경은 다음페이지)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로그아웃 컨펌 호출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2" name="Google Shape;172;p23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로그인 후 메인 화면</a:t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76" name="Google Shape;176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184727" y="5105196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9" name="Google Shape;179;p23"/>
          <p:cNvGraphicFramePr/>
          <p:nvPr/>
        </p:nvGraphicFramePr>
        <p:xfrm>
          <a:off x="8320466" y="5251109"/>
          <a:ext cx="2857525" cy="30477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8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공지사항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3"/>
          <p:cNvGraphicFramePr/>
          <p:nvPr/>
        </p:nvGraphicFramePr>
        <p:xfrm>
          <a:off x="8400450" y="5668895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[공통]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Edge에서 Internet Explore(IE) 호환 설정 방법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3"/>
          <p:cNvGraphicFramePr/>
          <p:nvPr/>
        </p:nvGraphicFramePr>
        <p:xfrm>
          <a:off x="8400450" y="5871670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관리자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3"/>
          <p:cNvGraphicFramePr/>
          <p:nvPr/>
        </p:nvGraphicFramePr>
        <p:xfrm>
          <a:off x="8400450" y="6074445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2023-12-31 13:21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83;p23"/>
          <p:cNvGraphicFramePr/>
          <p:nvPr/>
        </p:nvGraphicFramePr>
        <p:xfrm>
          <a:off x="8400450" y="6277220"/>
          <a:ext cx="277752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3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2342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4" name="Google Shape;184;p23"/>
          <p:cNvSpPr/>
          <p:nvPr/>
        </p:nvSpPr>
        <p:spPr>
          <a:xfrm>
            <a:off x="8310563" y="6540019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Edge로 전자입찰을 사용하실 때 오류가 나는 경우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(※ [ 설치파일#1 ] [ 설치파일#2 ] 두 개의 설치 파일을 전부 설치 하셨다는 전제 하에 오류입니다. )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팝업창의 정보가 보이지 않는다.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입찰에 파일을 첨부 후 입찰하기 버튼을 클릭했을 때 105 또는 138 오류가 나타난다.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해당 오류가 나타난 경우 첨부된 파일을 참고하시어 설정 바랍니다.</a:t>
            </a:r>
            <a:b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" name="Google Shape;185;p23"/>
          <p:cNvGraphicFramePr/>
          <p:nvPr/>
        </p:nvGraphicFramePr>
        <p:xfrm>
          <a:off x="8327499" y="7840538"/>
          <a:ext cx="27898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strike="noStrike" cap="none"/>
                        <a:t>전자입찰 Edge 사용 설정안내.pptx</a:t>
                      </a:r>
                      <a:endParaRPr sz="700" u="sng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6" name="Google Shape;186;p23"/>
          <p:cNvSpPr/>
          <p:nvPr/>
        </p:nvSpPr>
        <p:spPr>
          <a:xfrm>
            <a:off x="9523653" y="8188162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1071284" y="6563898"/>
            <a:ext cx="106705" cy="121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3"/>
          <p:cNvSpPr/>
          <p:nvPr/>
        </p:nvSpPr>
        <p:spPr>
          <a:xfrm>
            <a:off x="199597" y="856967"/>
            <a:ext cx="8044072" cy="6600123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23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190" name="Google Shape;190;p23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191" name="Google Shape;191;p23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192" name="Google Shape;192;p2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3" name="Google Shape;193;p23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194" name="Google Shape;194;p2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5" name="Google Shape;195;p23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196" name="Google Shape;196;p23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7" name="Google Shape;197;p23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198" name="Google Shape;198;p23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199" name="Google Shape;199;p23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200" name="Google Shape;200;p23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01" name="Google Shape;201;p23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202" name="Google Shape;202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3"/>
          <p:cNvSpPr/>
          <p:nvPr/>
        </p:nvSpPr>
        <p:spPr>
          <a:xfrm>
            <a:off x="1434572" y="1399868"/>
            <a:ext cx="6766342" cy="5648632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10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562526" y="1867985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1615275" y="3772963"/>
            <a:ext cx="2916955" cy="3116962"/>
          </a:xfrm>
          <a:prstGeom prst="roundRect">
            <a:avLst>
              <a:gd name="adj" fmla="val 2074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23"/>
          <p:cNvGraphicFramePr/>
          <p:nvPr/>
        </p:nvGraphicFramePr>
        <p:xfrm>
          <a:off x="4902316" y="3917547"/>
          <a:ext cx="2887575" cy="9061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2" name="Google Shape;212;p23"/>
          <p:cNvSpPr/>
          <p:nvPr/>
        </p:nvSpPr>
        <p:spPr>
          <a:xfrm>
            <a:off x="4806022" y="3764546"/>
            <a:ext cx="3098261" cy="1213311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4832269" y="3435489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261007" y="3602491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45227" y="3597296"/>
            <a:ext cx="105169" cy="105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808814" y="3869374"/>
            <a:ext cx="2513941" cy="24324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 rotWithShape="1">
          <a:blip r:embed="rId13">
            <a:alphaModFix/>
          </a:blip>
          <a:srcRect t="78692"/>
          <a:stretch/>
        </p:blipFill>
        <p:spPr>
          <a:xfrm>
            <a:off x="1816664" y="6222136"/>
            <a:ext cx="2513941" cy="51828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2350936" y="4507590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2350936" y="4993287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개찰대상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2350936" y="5454565"/>
            <a:ext cx="662092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개찰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2343022" y="5963449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2343022" y="6398278"/>
            <a:ext cx="819278" cy="1846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유찰(12개월)</a:t>
            </a:r>
            <a:endParaRPr sz="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4" name="Google Shape;224;p23"/>
          <p:cNvGraphicFramePr/>
          <p:nvPr>
            <p:extLst>
              <p:ext uri="{D42A27DB-BD31-4B8C-83A1-F6EECF244321}">
                <p14:modId xmlns:p14="http://schemas.microsoft.com/office/powerpoint/2010/main" val="2668463977"/>
              </p:ext>
            </p:extLst>
          </p:nvPr>
        </p:nvGraphicFramePr>
        <p:xfrm>
          <a:off x="4874462" y="5497793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" name="Google Shape;225;p23"/>
          <p:cNvSpPr/>
          <p:nvPr/>
        </p:nvSpPr>
        <p:spPr>
          <a:xfrm>
            <a:off x="4719776" y="51028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4789088" y="5341690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4836677" y="5006146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5521772" y="5159685"/>
            <a:ext cx="105169" cy="105169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3"/>
          <p:cNvPicPr preferRelativeResize="0"/>
          <p:nvPr/>
        </p:nvPicPr>
        <p:blipFill rotWithShape="1">
          <a:blip r:embed="rId14">
            <a:alphaModFix/>
          </a:blip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/>
          <p:nvPr/>
        </p:nvSpPr>
        <p:spPr>
          <a:xfrm>
            <a:off x="1557979" y="25271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4711187" y="348298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1" name="Google Shape;241;p23"/>
          <p:cNvCxnSpPr>
            <a:endCxn id="178" idx="1"/>
          </p:cNvCxnSpPr>
          <p:nvPr/>
        </p:nvCxnSpPr>
        <p:spPr>
          <a:xfrm>
            <a:off x="5922427" y="6254314"/>
            <a:ext cx="2262300" cy="5751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42" name="Google Shape;242;p23"/>
          <p:cNvGrpSpPr/>
          <p:nvPr/>
        </p:nvGrpSpPr>
        <p:grpSpPr>
          <a:xfrm>
            <a:off x="1422239" y="7105389"/>
            <a:ext cx="6758044" cy="395247"/>
            <a:chOff x="1408365" y="6877096"/>
            <a:chExt cx="6758044" cy="395247"/>
          </a:xfrm>
        </p:grpSpPr>
        <p:pic>
          <p:nvPicPr>
            <p:cNvPr id="243" name="Google Shape;243;p23"/>
            <p:cNvPicPr preferRelativeResize="0"/>
            <p:nvPr/>
          </p:nvPicPr>
          <p:blipFill rotWithShape="1">
            <a:blip r:embed="rId15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4" name="Google Shape;244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6" name="그림 7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16"/>
          <a:srcRect r="36580" b="7795"/>
          <a:stretch/>
        </p:blipFill>
        <p:spPr>
          <a:xfrm>
            <a:off x="2532107" y="2143712"/>
            <a:ext cx="1882142" cy="203232"/>
          </a:xfrm>
          <a:prstGeom prst="rect">
            <a:avLst/>
          </a:prstGeom>
        </p:spPr>
      </p:pic>
      <p:sp>
        <p:nvSpPr>
          <p:cNvPr id="85" name="Google Shape;231;p23"/>
          <p:cNvSpPr/>
          <p:nvPr/>
        </p:nvSpPr>
        <p:spPr>
          <a:xfrm>
            <a:off x="3463611" y="1534438"/>
            <a:ext cx="1961943" cy="78455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232;p23"/>
          <p:cNvGraphicFramePr/>
          <p:nvPr>
            <p:extLst>
              <p:ext uri="{D42A27DB-BD31-4B8C-83A1-F6EECF244321}">
                <p14:modId xmlns:p14="http://schemas.microsoft.com/office/powerpoint/2010/main" val="4166327235"/>
              </p:ext>
            </p:extLst>
          </p:nvPr>
        </p:nvGraphicFramePr>
        <p:xfrm>
          <a:off x="3664266" y="1668370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Google Shape;233;p23"/>
          <p:cNvSpPr/>
          <p:nvPr/>
        </p:nvSpPr>
        <p:spPr>
          <a:xfrm>
            <a:off x="4505679" y="207493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34;p23"/>
          <p:cNvSpPr/>
          <p:nvPr/>
        </p:nvSpPr>
        <p:spPr>
          <a:xfrm>
            <a:off x="4082405" y="2067240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35;p23"/>
          <p:cNvSpPr txBox="1"/>
          <p:nvPr/>
        </p:nvSpPr>
        <p:spPr>
          <a:xfrm>
            <a:off x="3613800" y="1707164"/>
            <a:ext cx="167483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로그아웃 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" name="Google Shape;237;p23"/>
          <p:cNvCxnSpPr>
            <a:stCxn id="238" idx="6"/>
            <a:endCxn id="85" idx="1"/>
          </p:cNvCxnSpPr>
          <p:nvPr/>
        </p:nvCxnSpPr>
        <p:spPr>
          <a:xfrm flipV="1">
            <a:off x="1725931" y="1926715"/>
            <a:ext cx="1737680" cy="67899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4"/>
          <p:cNvGraphicFramePr/>
          <p:nvPr>
            <p:extLst>
              <p:ext uri="{D42A27DB-BD31-4B8C-83A1-F6EECF244321}">
                <p14:modId xmlns:p14="http://schemas.microsoft.com/office/powerpoint/2010/main" val="3532492308"/>
              </p:ext>
            </p:extLst>
          </p:nvPr>
        </p:nvGraphicFramePr>
        <p:xfrm>
          <a:off x="8385974" y="826614"/>
          <a:ext cx="2324900" cy="175338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개인정보 레이어 팝업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변경 버튼을 누르면 비밀번호 변경 레이어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비밀번호 확인 후 비밀번호 변경 레이어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111802" y="826613"/>
            <a:ext cx="8217900" cy="679045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 수정, 비밀번호 변경</a:t>
            </a:r>
            <a:endParaRPr/>
          </a:p>
        </p:txBody>
      </p:sp>
      <p:sp>
        <p:nvSpPr>
          <p:cNvPr id="252" name="Google Shape;25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개인정보와 비밀번호를 변경</a:t>
            </a:r>
            <a:endParaRPr/>
          </a:p>
        </p:txBody>
      </p:sp>
      <p:sp>
        <p:nvSpPr>
          <p:cNvPr id="253" name="Google Shape;25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54" name="Google Shape;25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613" y="1005542"/>
            <a:ext cx="8056056" cy="3483207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/>
          <p:nvPr/>
        </p:nvSpPr>
        <p:spPr>
          <a:xfrm>
            <a:off x="199597" y="4021393"/>
            <a:ext cx="8044072" cy="3435697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graphicFrame>
        <p:nvGraphicFramePr>
          <p:cNvPr id="261" name="Google Shape;261;p24"/>
          <p:cNvGraphicFramePr/>
          <p:nvPr/>
        </p:nvGraphicFramePr>
        <p:xfrm>
          <a:off x="1738249" y="5373260"/>
          <a:ext cx="2887575" cy="106230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3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업체 상태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개수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미승인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0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승인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55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삭제 업체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18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2" name="Google Shape;262;p24"/>
          <p:cNvGraphicFramePr/>
          <p:nvPr>
            <p:extLst>
              <p:ext uri="{D42A27DB-BD31-4B8C-83A1-F6EECF244321}">
                <p14:modId xmlns:p14="http://schemas.microsoft.com/office/powerpoint/2010/main" val="652693122"/>
              </p:ext>
            </p:extLst>
          </p:nvPr>
        </p:nvGraphicFramePr>
        <p:xfrm>
          <a:off x="4996486" y="5197697"/>
          <a:ext cx="2887575" cy="12573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97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제목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닐짜</a:t>
                      </a:r>
                      <a:endParaRPr sz="7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새해 복 많이 받으세요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크리스마스 잘 보내세요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/>
                        <a:t>[공통] 문자 발송 오류 안내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12월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팬택씨엔아이 엔지니어링</a:t>
                      </a:r>
                      <a:r>
                        <a:rPr lang="ko-KR" sz="700" u="sng" strike="noStrike" cap="none" smtClean="0"/>
                        <a:t>] </a:t>
                      </a:r>
                      <a:r>
                        <a:rPr lang="ko-KR" sz="700" u="sng" strike="noStrike" cap="none"/>
                        <a:t>11월 협력사 </a:t>
                      </a:r>
                      <a:r>
                        <a:rPr lang="ko-KR" sz="700" u="sng" strike="noStrike" cap="none" smtClean="0"/>
                        <a:t>등록</a:t>
                      </a:r>
                      <a:endParaRPr sz="7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2023-12-22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3" name="Google Shape;263;p24"/>
          <p:cNvSpPr/>
          <p:nvPr/>
        </p:nvSpPr>
        <p:spPr>
          <a:xfrm>
            <a:off x="7726680" y="2576507"/>
            <a:ext cx="811862" cy="40814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24"/>
          <p:cNvGrpSpPr/>
          <p:nvPr/>
        </p:nvGrpSpPr>
        <p:grpSpPr>
          <a:xfrm>
            <a:off x="1420031" y="6916716"/>
            <a:ext cx="6758044" cy="395247"/>
            <a:chOff x="1408365" y="6877096"/>
            <a:chExt cx="6758044" cy="395247"/>
          </a:xfrm>
        </p:grpSpPr>
        <p:pic>
          <p:nvPicPr>
            <p:cNvPr id="265" name="Google Shape;265;p24"/>
            <p:cNvPicPr preferRelativeResize="0"/>
            <p:nvPr/>
          </p:nvPicPr>
          <p:blipFill rotWithShape="1">
            <a:blip r:embed="rId3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7" name="Google Shape;26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06973" y="1870520"/>
            <a:ext cx="6372084" cy="1482236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4"/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전자입찰 </a:t>
            </a:r>
            <a:r>
              <a:rPr lang="ko-KR" sz="70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(건수 클릭 시 해당 입찰로 이동합니다)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24"/>
          <p:cNvGraphicFramePr/>
          <p:nvPr/>
        </p:nvGraphicFramePr>
        <p:xfrm>
          <a:off x="1641955" y="3898607"/>
          <a:ext cx="6337050" cy="642150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1056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3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입찰계획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입찰공고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개찰대상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개찰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입찰완료(12개월)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/>
                        <a:t>유찰(12개월)</a:t>
                      </a:r>
                      <a:endParaRPr sz="7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sng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201027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307054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413081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4" name="Google Shape;274;p24"/>
          <p:cNvGraphicFramePr/>
          <p:nvPr/>
        </p:nvGraphicFramePr>
        <p:xfrm>
          <a:off x="5191089" y="4120565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5" name="Google Shape;275;p24"/>
          <p:cNvGraphicFramePr/>
          <p:nvPr/>
        </p:nvGraphicFramePr>
        <p:xfrm>
          <a:off x="7490467" y="3629249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6" name="Google Shape;276;p24"/>
          <p:cNvGraphicFramePr/>
          <p:nvPr/>
        </p:nvGraphicFramePr>
        <p:xfrm>
          <a:off x="8550736" y="3629249"/>
          <a:ext cx="304700" cy="259085"/>
        </p:xfrm>
        <a:graphic>
          <a:graphicData uri="http://schemas.openxmlformats.org/drawingml/2006/table">
            <a:tbl>
              <a:tblPr firstRow="1" bandRow="1">
                <a:noFill/>
                <a:tableStyleId>{F6D9F94E-7BAA-4E50-A8C5-866DE76536C6}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4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b="1" u="none" strike="noStrike" cap="none">
                          <a:solidFill>
                            <a:srgbClr val="2E75B5"/>
                          </a:solidFill>
                        </a:rPr>
                        <a:t>3</a:t>
                      </a:r>
                      <a:r>
                        <a:rPr lang="ko-KR" sz="1400" b="1" u="none" strike="noStrike" cap="none"/>
                        <a:t> </a:t>
                      </a:r>
                      <a:r>
                        <a:rPr lang="ko-KR" sz="800" b="1" u="none" strike="noStrike" cap="none"/>
                        <a:t>건</a:t>
                      </a:r>
                      <a:endParaRPr sz="1400" b="1" u="none" strike="noStrike" cap="none"/>
                    </a:p>
                  </a:txBody>
                  <a:tcPr marL="0" marR="0" marT="45725" marB="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" name="Google Shape;277;p24"/>
          <p:cNvSpPr/>
          <p:nvPr/>
        </p:nvSpPr>
        <p:spPr>
          <a:xfrm>
            <a:off x="1641955" y="5044694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/>
          <p:nvPr/>
        </p:nvSpPr>
        <p:spPr>
          <a:xfrm>
            <a:off x="1683442" y="4891202"/>
            <a:ext cx="1222402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협력업체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4125840" y="5063917"/>
            <a:ext cx="62025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더보기 +</a:t>
            </a:r>
            <a:endParaRPr sz="5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4"/>
          <p:cNvSpPr/>
          <p:nvPr/>
        </p:nvSpPr>
        <p:spPr>
          <a:xfrm>
            <a:off x="4911112" y="5041594"/>
            <a:ext cx="3098261" cy="1548235"/>
          </a:xfrm>
          <a:prstGeom prst="roundRect">
            <a:avLst>
              <a:gd name="adj" fmla="val 3706"/>
            </a:avLst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4958701" y="4713670"/>
            <a:ext cx="1174814" cy="36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i="0" u="none" strike="noStrike" cap="none">
                <a:solidFill>
                  <a:srgbClr val="4B4B4B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sz="7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6320994" y="1817548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24"/>
          <p:cNvGraphicFramePr/>
          <p:nvPr/>
        </p:nvGraphicFramePr>
        <p:xfrm>
          <a:off x="6519354" y="1944822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9" name="Google Shape;289;p24"/>
          <p:cNvSpPr/>
          <p:nvPr/>
        </p:nvSpPr>
        <p:spPr>
          <a:xfrm>
            <a:off x="7074822" y="235555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4"/>
          <p:cNvSpPr txBox="1"/>
          <p:nvPr/>
        </p:nvSpPr>
        <p:spPr>
          <a:xfrm>
            <a:off x="6429046" y="1948129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비밀번호가 일치하지 않습니다.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>
            <a:off x="7043918" y="2816821"/>
            <a:ext cx="2420185" cy="15163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4"/>
          <p:cNvGraphicFramePr/>
          <p:nvPr/>
        </p:nvGraphicFramePr>
        <p:xfrm>
          <a:off x="7165959" y="2892402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3" name="Google Shape;293;p24"/>
          <p:cNvGraphicFramePr/>
          <p:nvPr/>
        </p:nvGraphicFramePr>
        <p:xfrm>
          <a:off x="7160870" y="3346823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4" name="Google Shape;294;p24"/>
          <p:cNvGraphicFramePr/>
          <p:nvPr/>
        </p:nvGraphicFramePr>
        <p:xfrm>
          <a:off x="7161850" y="3589168"/>
          <a:ext cx="217425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5" name="Google Shape;295;p24"/>
          <p:cNvSpPr/>
          <p:nvPr/>
        </p:nvSpPr>
        <p:spPr>
          <a:xfrm>
            <a:off x="8380887" y="39600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7957613" y="395239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4"/>
          <p:cNvCxnSpPr/>
          <p:nvPr/>
        </p:nvCxnSpPr>
        <p:spPr>
          <a:xfrm rot="5400000">
            <a:off x="3935014" y="1892598"/>
            <a:ext cx="659400" cy="18009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8" name="Google Shape;298;p24"/>
          <p:cNvCxnSpPr>
            <a:endCxn id="291" idx="1"/>
          </p:cNvCxnSpPr>
          <p:nvPr/>
        </p:nvCxnSpPr>
        <p:spPr>
          <a:xfrm rot="-5400000" flipH="1">
            <a:off x="5548864" y="2079648"/>
            <a:ext cx="1111500" cy="18789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9" name="Google Shape;299;p24"/>
          <p:cNvSpPr/>
          <p:nvPr/>
        </p:nvSpPr>
        <p:spPr>
          <a:xfrm>
            <a:off x="9112968" y="3740733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4"/>
          <p:cNvGraphicFramePr/>
          <p:nvPr/>
        </p:nvGraphicFramePr>
        <p:xfrm>
          <a:off x="9311328" y="3868007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24"/>
          <p:cNvSpPr/>
          <p:nvPr/>
        </p:nvSpPr>
        <p:spPr>
          <a:xfrm>
            <a:off x="9866796" y="4278744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9221020" y="3871314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6978157" y="271801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24"/>
          <p:cNvGrpSpPr/>
          <p:nvPr/>
        </p:nvGrpSpPr>
        <p:grpSpPr>
          <a:xfrm>
            <a:off x="180421" y="1330450"/>
            <a:ext cx="1166236" cy="2599437"/>
            <a:chOff x="180421" y="1330450"/>
            <a:chExt cx="1166236" cy="2599437"/>
          </a:xfrm>
        </p:grpSpPr>
        <p:grpSp>
          <p:nvGrpSpPr>
            <p:cNvPr id="305" name="Google Shape;305;p24"/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06" name="Google Shape;306;p24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7" name="Google Shape;307;p24"/>
              <p:cNvSpPr txBox="1"/>
              <p:nvPr/>
            </p:nvSpPr>
            <p:spPr>
              <a:xfrm>
                <a:off x="416719" y="223022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정보관리</a:t>
                </a:r>
                <a:endParaRPr/>
              </a:p>
            </p:txBody>
          </p:sp>
        </p:grpSp>
        <p:pic>
          <p:nvPicPr>
            <p:cNvPr id="308" name="Google Shape;308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2462" y="2399331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4"/>
            <p:cNvSpPr txBox="1"/>
            <p:nvPr/>
          </p:nvSpPr>
          <p:spPr>
            <a:xfrm>
              <a:off x="416719" y="2487358"/>
              <a:ext cx="497439" cy="18466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pic>
          <p:nvPicPr>
            <p:cNvPr id="310" name="Google Shape;310;p2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0421" y="2672280"/>
              <a:ext cx="1143237" cy="3492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24"/>
          <p:cNvSpPr txBox="1"/>
          <p:nvPr/>
        </p:nvSpPr>
        <p:spPr>
          <a:xfrm>
            <a:off x="416020" y="16752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</a:t>
            </a:r>
            <a:endParaRPr/>
          </a:p>
        </p:txBody>
      </p:sp>
      <p:sp>
        <p:nvSpPr>
          <p:cNvPr id="312" name="Google Shape;312;p24"/>
          <p:cNvSpPr txBox="1"/>
          <p:nvPr/>
        </p:nvSpPr>
        <p:spPr>
          <a:xfrm>
            <a:off x="416020" y="1948108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공지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416020" y="2199450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업체정보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416020" y="2476275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통계</a:t>
            </a:r>
            <a:endParaRPr/>
          </a:p>
        </p:txBody>
      </p:sp>
      <p:sp>
        <p:nvSpPr>
          <p:cNvPr id="315" name="Google Shape;315;p24"/>
          <p:cNvSpPr txBox="1"/>
          <p:nvPr/>
        </p:nvSpPr>
        <p:spPr>
          <a:xfrm>
            <a:off x="416020" y="2752883"/>
            <a:ext cx="662092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정보관리</a:t>
            </a:r>
            <a:endParaRPr/>
          </a:p>
        </p:txBody>
      </p:sp>
      <p:grpSp>
        <p:nvGrpSpPr>
          <p:cNvPr id="316" name="Google Shape;316;p24"/>
          <p:cNvGrpSpPr/>
          <p:nvPr/>
        </p:nvGrpSpPr>
        <p:grpSpPr>
          <a:xfrm>
            <a:off x="175586" y="907670"/>
            <a:ext cx="8068083" cy="3022217"/>
            <a:chOff x="175586" y="907670"/>
            <a:chExt cx="8068083" cy="3022217"/>
          </a:xfrm>
        </p:grpSpPr>
        <p:grpSp>
          <p:nvGrpSpPr>
            <p:cNvPr id="317" name="Google Shape;317;p24"/>
            <p:cNvGrpSpPr/>
            <p:nvPr/>
          </p:nvGrpSpPr>
          <p:grpSpPr>
            <a:xfrm>
              <a:off x="182462" y="1330450"/>
              <a:ext cx="1164195" cy="2599437"/>
              <a:chOff x="182462" y="1330450"/>
              <a:chExt cx="1164195" cy="2599437"/>
            </a:xfrm>
          </p:grpSpPr>
          <p:grpSp>
            <p:nvGrpSpPr>
              <p:cNvPr id="318" name="Google Shape;318;p24"/>
              <p:cNvGrpSpPr/>
              <p:nvPr/>
            </p:nvGrpSpPr>
            <p:grpSpPr>
              <a:xfrm>
                <a:off x="182463" y="1330450"/>
                <a:ext cx="1164194" cy="2599437"/>
                <a:chOff x="182463" y="1330450"/>
                <a:chExt cx="1164194" cy="2599437"/>
              </a:xfrm>
            </p:grpSpPr>
            <p:pic>
              <p:nvPicPr>
                <p:cNvPr id="319" name="Google Shape;319;p2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182463" y="1330450"/>
                  <a:ext cx="1164194" cy="25994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0" name="Google Shape;320;p24"/>
                <p:cNvSpPr txBox="1"/>
                <p:nvPr/>
              </p:nvSpPr>
              <p:spPr>
                <a:xfrm>
                  <a:off x="416719" y="2230228"/>
                  <a:ext cx="497439" cy="184666"/>
                </a:xfrm>
                <a:prstGeom prst="rect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36000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ko-KR" sz="600" b="1" i="0" u="none" strike="noStrike" cap="none">
                      <a:solidFill>
                        <a:srgbClr val="A5A5A5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정보관리</a:t>
                  </a:r>
                  <a:endParaRPr/>
                </a:p>
              </p:txBody>
            </p:sp>
          </p:grpSp>
          <p:pic>
            <p:nvPicPr>
              <p:cNvPr id="321" name="Google Shape;321;p2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82462" y="2399331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24"/>
              <p:cNvSpPr txBox="1"/>
              <p:nvPr/>
            </p:nvSpPr>
            <p:spPr>
              <a:xfrm>
                <a:off x="416719" y="2487358"/>
                <a:ext cx="497439" cy="18466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36000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600" b="1" i="0" u="none" strike="noStrike" cap="none">
                    <a:solidFill>
                      <a:srgbClr val="A5A5A5"/>
                    </a:solidFill>
                    <a:latin typeface="Arial"/>
                    <a:ea typeface="Arial"/>
                    <a:cs typeface="Arial"/>
                    <a:sym typeface="Arial"/>
                  </a:rPr>
                  <a:t>공지</a:t>
                </a:r>
                <a:endParaRPr/>
              </a:p>
            </p:txBody>
          </p:sp>
          <p:pic>
            <p:nvPicPr>
              <p:cNvPr id="323" name="Google Shape;323;p2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182463" y="2669548"/>
                <a:ext cx="1143237" cy="34923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24" name="Google Shape;324;p24"/>
            <p:cNvSpPr txBox="1"/>
            <p:nvPr/>
          </p:nvSpPr>
          <p:spPr>
            <a:xfrm>
              <a:off x="416020" y="16752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전자입찰</a:t>
              </a:r>
              <a:endParaRPr/>
            </a:p>
          </p:txBody>
        </p:sp>
        <p:sp>
          <p:nvSpPr>
            <p:cNvPr id="325" name="Google Shape;325;p24"/>
            <p:cNvSpPr txBox="1"/>
            <p:nvPr/>
          </p:nvSpPr>
          <p:spPr>
            <a:xfrm>
              <a:off x="416020" y="1948108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공지</a:t>
              </a:r>
              <a:endParaRPr/>
            </a:p>
          </p:txBody>
        </p:sp>
        <p:sp>
          <p:nvSpPr>
            <p:cNvPr id="326" name="Google Shape;326;p24"/>
            <p:cNvSpPr txBox="1"/>
            <p:nvPr/>
          </p:nvSpPr>
          <p:spPr>
            <a:xfrm>
              <a:off x="416020" y="2199450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업체정보</a:t>
              </a:r>
              <a:endParaRPr/>
            </a:p>
          </p:txBody>
        </p:sp>
        <p:sp>
          <p:nvSpPr>
            <p:cNvPr id="327" name="Google Shape;327;p24"/>
            <p:cNvSpPr txBox="1"/>
            <p:nvPr/>
          </p:nvSpPr>
          <p:spPr>
            <a:xfrm>
              <a:off x="416020" y="2476275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416020" y="2767513"/>
              <a:ext cx="662092" cy="21544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pic>
          <p:nvPicPr>
            <p:cNvPr id="329" name="Google Shape;329;p2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98941" y="2168240"/>
              <a:ext cx="1121037" cy="17332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2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2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2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3" name="Google Shape;333;p24"/>
          <p:cNvPicPr preferRelativeResize="0"/>
          <p:nvPr/>
        </p:nvPicPr>
        <p:blipFill rotWithShape="1">
          <a:blip r:embed="rId12">
            <a:alphaModFix/>
          </a:blip>
          <a:srcRect t="4706"/>
          <a:stretch/>
        </p:blipFill>
        <p:spPr>
          <a:xfrm>
            <a:off x="1011587" y="1947847"/>
            <a:ext cx="891016" cy="821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24"/>
          <p:cNvCxnSpPr>
            <a:endCxn id="117" idx="1"/>
          </p:cNvCxnSpPr>
          <p:nvPr/>
        </p:nvCxnSpPr>
        <p:spPr>
          <a:xfrm flipV="1">
            <a:off x="1758171" y="1807786"/>
            <a:ext cx="2196900" cy="244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6" name="Google Shape;336;p24"/>
          <p:cNvSpPr/>
          <p:nvPr/>
        </p:nvSpPr>
        <p:spPr>
          <a:xfrm>
            <a:off x="1636161" y="3074606"/>
            <a:ext cx="3453331" cy="342081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7" name="Google Shape;337;p24"/>
          <p:cNvGraphicFramePr/>
          <p:nvPr/>
        </p:nvGraphicFramePr>
        <p:xfrm>
          <a:off x="1758202" y="3122600"/>
          <a:ext cx="3212025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개인정보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8" name="Google Shape;338;p24"/>
          <p:cNvGraphicFramePr/>
          <p:nvPr/>
        </p:nvGraphicFramePr>
        <p:xfrm>
          <a:off x="1885877" y="3542339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9" name="Google Shape;339;p24"/>
          <p:cNvGraphicFramePr/>
          <p:nvPr/>
        </p:nvGraphicFramePr>
        <p:xfrm>
          <a:off x="1885877" y="377000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이순신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0" name="Google Shape;340;p24"/>
          <p:cNvGraphicFramePr/>
          <p:nvPr>
            <p:extLst>
              <p:ext uri="{D42A27DB-BD31-4B8C-83A1-F6EECF244321}">
                <p14:modId xmlns:p14="http://schemas.microsoft.com/office/powerpoint/2010/main" val="3849866010"/>
              </p:ext>
            </p:extLst>
          </p:nvPr>
        </p:nvGraphicFramePr>
        <p:xfrm>
          <a:off x="1885877" y="39976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altLang="en-US" sz="700" u="none" strike="noStrike" cap="none" smtClean="0"/>
                        <a:t>팬택씨앤아이 엔지니어링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1" name="Google Shape;341;p24"/>
          <p:cNvGraphicFramePr/>
          <p:nvPr/>
        </p:nvGraphicFramePr>
        <p:xfrm>
          <a:off x="1885877" y="4225346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사용자권한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각사관리자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2" name="Google Shape;342;p24"/>
          <p:cNvGraphicFramePr/>
          <p:nvPr/>
        </p:nvGraphicFramePr>
        <p:xfrm>
          <a:off x="1885877" y="4628579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3" name="Google Shape;343;p24"/>
          <p:cNvSpPr/>
          <p:nvPr/>
        </p:nvSpPr>
        <p:spPr>
          <a:xfrm>
            <a:off x="3967165" y="4620287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4"/>
          <p:cNvGraphicFramePr/>
          <p:nvPr/>
        </p:nvGraphicFramePr>
        <p:xfrm>
          <a:off x="1885877" y="485624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5" name="Google Shape;345;p24"/>
          <p:cNvGraphicFramePr/>
          <p:nvPr/>
        </p:nvGraphicFramePr>
        <p:xfrm>
          <a:off x="1885877" y="508391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24"/>
          <p:cNvGraphicFramePr/>
          <p:nvPr/>
        </p:nvGraphicFramePr>
        <p:xfrm>
          <a:off x="1885877" y="5536671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" name="Google Shape;347;p24"/>
          <p:cNvGraphicFramePr/>
          <p:nvPr/>
        </p:nvGraphicFramePr>
        <p:xfrm>
          <a:off x="1885877" y="57643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" name="Google Shape;348;p24"/>
          <p:cNvSpPr/>
          <p:nvPr/>
        </p:nvSpPr>
        <p:spPr>
          <a:xfrm>
            <a:off x="3435258" y="6105955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3011984" y="6098265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0" name="Google Shape;350;p24"/>
          <p:cNvGraphicFramePr/>
          <p:nvPr>
            <p:extLst>
              <p:ext uri="{D42A27DB-BD31-4B8C-83A1-F6EECF244321}">
                <p14:modId xmlns:p14="http://schemas.microsoft.com/office/powerpoint/2010/main" val="3040711947"/>
              </p:ext>
            </p:extLst>
          </p:nvPr>
        </p:nvGraphicFramePr>
        <p:xfrm>
          <a:off x="1885877" y="5296356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james@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</a:rPr>
                        <a:t>bitcube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</a:rPr>
                        <a:t>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1" name="Google Shape;351;p24"/>
          <p:cNvGraphicFramePr/>
          <p:nvPr/>
        </p:nvGraphicFramePr>
        <p:xfrm>
          <a:off x="1885818" y="4430177"/>
          <a:ext cx="2926600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입찰권한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1000" u="none" strike="noStrike" cap="none"/>
                        <a:t>■</a:t>
                      </a:r>
                      <a:r>
                        <a:rPr lang="ko-KR" sz="700" u="none" strike="noStrike" cap="none"/>
                        <a:t> 개찰             </a:t>
                      </a:r>
                      <a:r>
                        <a:rPr lang="ko-KR" sz="1000" u="none" strike="noStrike" cap="none"/>
                        <a:t>□</a:t>
                      </a:r>
                      <a:r>
                        <a:rPr lang="ko-KR" sz="700" u="none" strike="noStrike" cap="none"/>
                        <a:t> 낙찰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2" name="Google Shape;352;p24"/>
          <p:cNvSpPr/>
          <p:nvPr/>
        </p:nvSpPr>
        <p:spPr>
          <a:xfrm>
            <a:off x="2347634" y="6726057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24"/>
          <p:cNvGraphicFramePr/>
          <p:nvPr/>
        </p:nvGraphicFramePr>
        <p:xfrm>
          <a:off x="2545994" y="6853331"/>
          <a:ext cx="165020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4" name="Google Shape;354;p24"/>
          <p:cNvSpPr/>
          <p:nvPr/>
        </p:nvSpPr>
        <p:spPr>
          <a:xfrm>
            <a:off x="3101462" y="7264068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4"/>
          <p:cNvSpPr txBox="1"/>
          <p:nvPr/>
        </p:nvSpPr>
        <p:spPr>
          <a:xfrm>
            <a:off x="2455686" y="6856638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개인정보를 수정하였습니다.</a:t>
            </a:r>
            <a:endParaRPr/>
          </a:p>
        </p:txBody>
      </p:sp>
      <p:cxnSp>
        <p:nvCxnSpPr>
          <p:cNvPr id="356" name="Google Shape;356;p24"/>
          <p:cNvCxnSpPr>
            <a:stCxn id="343" idx="3"/>
            <a:endCxn id="291" idx="1"/>
          </p:cNvCxnSpPr>
          <p:nvPr/>
        </p:nvCxnSpPr>
        <p:spPr>
          <a:xfrm rot="10800000" flipH="1">
            <a:off x="4774415" y="3575013"/>
            <a:ext cx="2269500" cy="1124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7" name="Google Shape;357;p24"/>
          <p:cNvCxnSpPr>
            <a:stCxn id="348" idx="2"/>
            <a:endCxn id="352" idx="0"/>
          </p:cNvCxnSpPr>
          <p:nvPr/>
        </p:nvCxnSpPr>
        <p:spPr>
          <a:xfrm rot="5400000">
            <a:off x="3261452" y="6363914"/>
            <a:ext cx="429300" cy="2949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8" name="Google Shape;358;p24"/>
          <p:cNvSpPr/>
          <p:nvPr/>
        </p:nvSpPr>
        <p:spPr>
          <a:xfrm>
            <a:off x="1607535" y="29895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4"/>
          <p:cNvCxnSpPr>
            <a:stCxn id="295" idx="3"/>
            <a:endCxn id="299" idx="1"/>
          </p:cNvCxnSpPr>
          <p:nvPr/>
        </p:nvCxnSpPr>
        <p:spPr>
          <a:xfrm>
            <a:off x="8757475" y="4055464"/>
            <a:ext cx="355500" cy="771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13" name="그림 1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5586" y="990758"/>
            <a:ext cx="2967706" cy="220414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3"/>
          <a:srcRect r="36580" b="7795"/>
          <a:stretch/>
        </p:blipFill>
        <p:spPr>
          <a:xfrm>
            <a:off x="2532107" y="2143712"/>
            <a:ext cx="1882142" cy="203232"/>
          </a:xfrm>
          <a:prstGeom prst="rect">
            <a:avLst/>
          </a:prstGeom>
        </p:spPr>
      </p:pic>
      <p:cxnSp>
        <p:nvCxnSpPr>
          <p:cNvPr id="115" name="Google Shape;334;p24"/>
          <p:cNvCxnSpPr>
            <a:endCxn id="117" idx="1"/>
          </p:cNvCxnSpPr>
          <p:nvPr/>
        </p:nvCxnSpPr>
        <p:spPr>
          <a:xfrm flipV="1">
            <a:off x="1744971" y="1807786"/>
            <a:ext cx="2210100" cy="54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7" name="Google Shape;282;p24"/>
          <p:cNvSpPr/>
          <p:nvPr/>
        </p:nvSpPr>
        <p:spPr>
          <a:xfrm>
            <a:off x="3955071" y="1152224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283;p24"/>
          <p:cNvGraphicFramePr/>
          <p:nvPr>
            <p:extLst>
              <p:ext uri="{D42A27DB-BD31-4B8C-83A1-F6EECF244321}">
                <p14:modId xmlns:p14="http://schemas.microsoft.com/office/powerpoint/2010/main" val="1007170923"/>
              </p:ext>
            </p:extLst>
          </p:nvPr>
        </p:nvGraphicFramePr>
        <p:xfrm>
          <a:off x="4077112" y="1220129"/>
          <a:ext cx="2174250" cy="30477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284;p24"/>
          <p:cNvGraphicFramePr/>
          <p:nvPr>
            <p:extLst>
              <p:ext uri="{D42A27DB-BD31-4B8C-83A1-F6EECF244321}">
                <p14:modId xmlns:p14="http://schemas.microsoft.com/office/powerpoint/2010/main" val="131595956"/>
              </p:ext>
            </p:extLst>
          </p:nvPr>
        </p:nvGraphicFramePr>
        <p:xfrm>
          <a:off x="4170901" y="1674550"/>
          <a:ext cx="2008975" cy="180000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0" name="Google Shape;285;p24"/>
          <p:cNvSpPr txBox="1"/>
          <p:nvPr/>
        </p:nvSpPr>
        <p:spPr>
          <a:xfrm>
            <a:off x="4108599" y="1885076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286;p24"/>
          <p:cNvPicPr preferRelativeResize="0"/>
          <p:nvPr/>
        </p:nvPicPr>
        <p:blipFill rotWithShape="1">
          <a:blip r:embed="rId14">
            <a:alphaModFix/>
          </a:blip>
          <a:srcRect l="37771" t="74598" r="38072" b="11323"/>
          <a:stretch/>
        </p:blipFill>
        <p:spPr>
          <a:xfrm>
            <a:off x="4827084" y="2138207"/>
            <a:ext cx="696630" cy="205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25"/>
          <p:cNvGraphicFramePr/>
          <p:nvPr>
            <p:extLst>
              <p:ext uri="{D42A27DB-BD31-4B8C-83A1-F6EECF244321}">
                <p14:modId xmlns:p14="http://schemas.microsoft.com/office/powerpoint/2010/main" val="288386268"/>
              </p:ext>
            </p:extLst>
          </p:nvPr>
        </p:nvGraphicFramePr>
        <p:xfrm>
          <a:off x="8385974" y="826614"/>
          <a:ext cx="2324900" cy="1770845"/>
        </p:xfrm>
        <a:graphic>
          <a:graphicData uri="http://schemas.openxmlformats.org/drawingml/2006/table">
            <a:tbl>
              <a:tblPr>
                <a:noFill/>
                <a:tableStyleId>{F6D9F94E-7BAA-4E50-A8C5-866DE76536C6}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관리사</a:t>
                      </a:r>
                      <a:r>
                        <a:rPr 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풋터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공동인증서안내 : 새탭으로 호출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업무등록절차/입찰업무안내 : 레이어 팝업 호출 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(로그인_회원가입 기획서 참고)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5" name="Google Shape;365;p25"/>
          <p:cNvSpPr/>
          <p:nvPr/>
        </p:nvSpPr>
        <p:spPr>
          <a:xfrm>
            <a:off x="111801" y="826614"/>
            <a:ext cx="8217900" cy="53350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후 풋터</a:t>
            </a:r>
            <a:endParaRPr/>
          </a:p>
        </p:txBody>
      </p:sp>
      <p:sp>
        <p:nvSpPr>
          <p:cNvPr id="367" name="Google Shape;367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안내 및 공지사항을 확인합니다.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관리사</a:t>
            </a:r>
            <a:endParaRPr/>
          </a:p>
        </p:txBody>
      </p:sp>
      <p:pic>
        <p:nvPicPr>
          <p:cNvPr id="371" name="Google Shape;37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508" y="1015454"/>
            <a:ext cx="7658486" cy="2926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8561" y="1015454"/>
            <a:ext cx="2893479" cy="223866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3" name="Google Shape;373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8414" y="3895146"/>
            <a:ext cx="2286374" cy="18864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4" name="Google Shape;374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30689" y="3895146"/>
            <a:ext cx="2897150" cy="267942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375" name="Google Shape;375;p25"/>
          <p:cNvCxnSpPr>
            <a:endCxn id="372" idx="3"/>
          </p:cNvCxnSpPr>
          <p:nvPr/>
        </p:nvCxnSpPr>
        <p:spPr>
          <a:xfrm rot="5400000" flipH="1">
            <a:off x="4757940" y="2268886"/>
            <a:ext cx="1503900" cy="12357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25"/>
          <p:cNvCxnSpPr>
            <a:endCxn id="373" idx="0"/>
          </p:cNvCxnSpPr>
          <p:nvPr/>
        </p:nvCxnSpPr>
        <p:spPr>
          <a:xfrm flipH="1">
            <a:off x="5881601" y="3660846"/>
            <a:ext cx="714900" cy="2343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7" name="Google Shape;377;p25"/>
          <p:cNvCxnSpPr>
            <a:endCxn id="374" idx="0"/>
          </p:cNvCxnSpPr>
          <p:nvPr/>
        </p:nvCxnSpPr>
        <p:spPr>
          <a:xfrm>
            <a:off x="7720564" y="3649746"/>
            <a:ext cx="1358700" cy="2454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681</Words>
  <Application>Microsoft Office PowerPoint</Application>
  <PresentationFormat>사용자 지정</PresentationFormat>
  <Paragraphs>282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10</cp:revision>
  <dcterms:modified xsi:type="dcterms:W3CDTF">2025-01-14T02:17:33Z</dcterms:modified>
</cp:coreProperties>
</file>