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306" r:id="rId2"/>
    <p:sldId id="307" r:id="rId3"/>
    <p:sldId id="276" r:id="rId4"/>
    <p:sldId id="312" r:id="rId5"/>
    <p:sldId id="311" r:id="rId6"/>
    <p:sldId id="301" r:id="rId7"/>
    <p:sldId id="302" r:id="rId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mL6S6yJV7YZlnjFdwNyF12wOV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F1FC"/>
    <a:srgbClr val="295483"/>
    <a:srgbClr val="3670AE"/>
    <a:srgbClr val="477BB0"/>
    <a:srgbClr val="0066B3"/>
    <a:srgbClr val="F96D47"/>
    <a:srgbClr val="182F51"/>
    <a:srgbClr val="312177"/>
    <a:srgbClr val="F2F2F2"/>
    <a:srgbClr val="40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5" d="100"/>
          <a:sy n="135" d="100"/>
        </p:scale>
        <p:origin x="540" y="-292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57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2818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79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689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8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332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5" name="Google Shape;59;p2"/>
          <p:cNvGraphicFramePr/>
          <p:nvPr userDrawn="1">
            <p:extLst>
              <p:ext uri="{D42A27DB-BD31-4B8C-83A1-F6EECF244321}">
                <p14:modId xmlns:p14="http://schemas.microsoft.com/office/powerpoint/2010/main" val="218382744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17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2630299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협력사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사용자</a:t>
                      </a:r>
                      <a:r>
                        <a:rPr lang="en-US" altLang="ko-KR" sz="1000" b="1" u="none" strike="noStrike" cap="none" dirty="0"/>
                        <a:t> </a:t>
                      </a:r>
                      <a:r>
                        <a:rPr lang="ko-KR" altLang="en-US" sz="1000" b="1" u="none" strike="noStrike" cap="none" dirty="0"/>
                        <a:t>권한 별 메뉴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269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4095885-C527-5C27-E44C-F250986C6E44}"/>
              </a:ext>
            </a:extLst>
          </p:cNvPr>
          <p:cNvSpPr txBox="1"/>
          <p:nvPr/>
        </p:nvSpPr>
        <p:spPr>
          <a:xfrm>
            <a:off x="3550343" y="4625003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업체관리자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2584D0-6588-1AF4-1DC6-2ECA827C6FCE}"/>
              </a:ext>
            </a:extLst>
          </p:cNvPr>
          <p:cNvSpPr txBox="1"/>
          <p:nvPr/>
        </p:nvSpPr>
        <p:spPr>
          <a:xfrm>
            <a:off x="6452162" y="4615176"/>
            <a:ext cx="9570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일반사용자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EA8C28-541F-6901-222A-C3CE23D5F159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권한 별 메뉴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F690E8-AD59-BADA-5C13-FE3B0534B39B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권한에 따라 메뉴가 다르게 보임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2E1BE4-1918-A37F-27A0-D9CFC939B620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B179D7-E3B8-72E5-39A7-ED494425B731}"/>
              </a:ext>
            </a:extLst>
          </p:cNvPr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26DD2C-5C38-99FE-CA0B-0FD55B8751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35"/>
          <a:stretch/>
        </p:blipFill>
        <p:spPr>
          <a:xfrm>
            <a:off x="3223458" y="1328468"/>
            <a:ext cx="1610771" cy="313852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A2AB548-2BAA-96DB-C17E-D2D57B6A5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38"/>
          <a:stretch/>
        </p:blipFill>
        <p:spPr>
          <a:xfrm>
            <a:off x="6125277" y="1670255"/>
            <a:ext cx="1610771" cy="2796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D6705E-78E6-6A12-3524-ED1A8F9D1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9412"/>
          <a:stretch/>
        </p:blipFill>
        <p:spPr>
          <a:xfrm>
            <a:off x="6128866" y="1328468"/>
            <a:ext cx="1610771" cy="3808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F251AE-4F57-2377-27EA-71BD578530A4}"/>
              </a:ext>
            </a:extLst>
          </p:cNvPr>
          <p:cNvSpPr txBox="1"/>
          <p:nvPr/>
        </p:nvSpPr>
        <p:spPr>
          <a:xfrm>
            <a:off x="3602990" y="2596359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D5621-2FC8-72BD-751A-D994C9232D83}"/>
              </a:ext>
            </a:extLst>
          </p:cNvPr>
          <p:cNvSpPr txBox="1"/>
          <p:nvPr/>
        </p:nvSpPr>
        <p:spPr>
          <a:xfrm>
            <a:off x="6503832" y="2133734"/>
            <a:ext cx="662092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86863-1607-B625-3B86-64D4D6822722}"/>
              </a:ext>
            </a:extLst>
          </p:cNvPr>
          <p:cNvSpPr txBox="1"/>
          <p:nvPr/>
        </p:nvSpPr>
        <p:spPr>
          <a:xfrm>
            <a:off x="2998385" y="4858138"/>
            <a:ext cx="2192179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FF0000"/>
                </a:solidFill>
              </a:rPr>
              <a:t>- </a:t>
            </a:r>
            <a:r>
              <a:rPr lang="ko-KR" altLang="en-US" sz="800" dirty="0">
                <a:solidFill>
                  <a:srgbClr val="FF0000"/>
                </a:solidFill>
              </a:rPr>
              <a:t>업체정보는 자사정보과 자사사용자를 관리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t="37398"/>
          <a:stretch/>
        </p:blipFill>
        <p:spPr>
          <a:xfrm>
            <a:off x="3300481" y="1758563"/>
            <a:ext cx="1441356" cy="688869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b="66676"/>
          <a:stretch/>
        </p:blipFill>
        <p:spPr>
          <a:xfrm>
            <a:off x="3300481" y="2531032"/>
            <a:ext cx="1441356" cy="36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7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225961142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협력사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메인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802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2668575544"/>
              </p:ext>
            </p:extLst>
          </p:nvPr>
        </p:nvGraphicFramePr>
        <p:xfrm>
          <a:off x="8385974" y="826614"/>
          <a:ext cx="2324900" cy="17708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비밀번호 변경 팝업 호출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비밀번호변경일시가 </a:t>
                      </a:r>
                      <a:r>
                        <a:rPr lang="en-US" altLang="ko-KR" sz="70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시 처리됨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이거나 </a:t>
                      </a:r>
                      <a:r>
                        <a:rPr lang="en-US" altLang="ko-KR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u="none" strike="noStrike" cap="none" baseline="0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 이상 자났다면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rtl="0"/>
                      <a:endParaRPr sz="70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2106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로그인 후 메인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507019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295243"/>
            <a:ext cx="8061206" cy="5632250"/>
            <a:chOff x="182463" y="1319801"/>
            <a:chExt cx="8061206" cy="61096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499961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75ADC8A-C0E6-586F-7704-394551C4945A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494796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7FE18-ACF5-7F77-3D02-488382A95B0E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C76077-1E4F-6E38-38D4-4212A3A5FC24}"/>
              </a:ext>
            </a:extLst>
          </p:cNvPr>
          <p:cNvGrpSpPr/>
          <p:nvPr/>
        </p:nvGrpSpPr>
        <p:grpSpPr>
          <a:xfrm>
            <a:off x="189862" y="1278435"/>
            <a:ext cx="1118089" cy="2073710"/>
            <a:chOff x="189862" y="1278435"/>
            <a:chExt cx="1118089" cy="20737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CDA996F-17B0-D0E1-C29A-A0E41F39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A1DFD8-D83D-8BC9-E9F1-7A4CE8D1D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8B4BBF-5C8C-13C2-C775-7C644641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1615275" y="3772963"/>
            <a:ext cx="2916955" cy="2528904"/>
          </a:xfrm>
          <a:prstGeom prst="roundRect">
            <a:avLst>
              <a:gd name="adj" fmla="val 2074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77" name="그림 76"/>
          <p:cNvPicPr>
            <a:picLocks noChangeAspect="1"/>
          </p:cNvPicPr>
          <p:nvPr/>
        </p:nvPicPr>
        <p:blipFill rotWithShape="1">
          <a:blip r:embed="rId10"/>
          <a:srcRect b="21090"/>
          <a:stretch/>
        </p:blipFill>
        <p:spPr>
          <a:xfrm>
            <a:off x="1808814" y="4103290"/>
            <a:ext cx="2513941" cy="1919481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741506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투찰한 입찰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5239202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>
                <a:solidFill>
                  <a:schemeClr val="tx1"/>
                </a:solidFill>
              </a:rPr>
              <a:t>낙찰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07735" y="4276683"/>
            <a:ext cx="8425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미투찰 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ko-KR" altLang="en-US" sz="600" b="1" smtClean="0">
                <a:solidFill>
                  <a:schemeClr val="tx1"/>
                </a:solidFill>
              </a:rPr>
              <a:t>재입찰 포함</a:t>
            </a:r>
            <a:r>
              <a:rPr lang="en-US" altLang="ko-KR" sz="600" b="1" smtClean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graphicFrame>
        <p:nvGraphicFramePr>
          <p:cNvPr id="8" name="Google Shape;299;p5">
            <a:extLst>
              <a:ext uri="{FF2B5EF4-FFF2-40B4-BE49-F238E27FC236}">
                <a16:creationId xmlns:a16="http://schemas.microsoft.com/office/drawing/2014/main" id="{EDA794B2-9747-6B60-FAD2-0AC4B8160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490336"/>
              </p:ext>
            </p:extLst>
          </p:nvPr>
        </p:nvGraphicFramePr>
        <p:xfrm>
          <a:off x="4874462" y="5029618"/>
          <a:ext cx="2887576" cy="118878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10" name="모서리가 둥근 직사각형 120">
            <a:extLst>
              <a:ext uri="{FF2B5EF4-FFF2-40B4-BE49-F238E27FC236}">
                <a16:creationId xmlns:a16="http://schemas.microsoft.com/office/drawing/2014/main" id="{57611184-7D46-F375-4834-5285BC59A23A}"/>
              </a:ext>
            </a:extLst>
          </p:cNvPr>
          <p:cNvSpPr/>
          <p:nvPr/>
        </p:nvSpPr>
        <p:spPr>
          <a:xfrm>
            <a:off x="4732538" y="4953181"/>
            <a:ext cx="3154812" cy="1336897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4A3235-8075-85B0-833B-2190E46EA765}"/>
              </a:ext>
            </a:extLst>
          </p:cNvPr>
          <p:cNvSpPr/>
          <p:nvPr/>
        </p:nvSpPr>
        <p:spPr>
          <a:xfrm>
            <a:off x="4803202" y="4668568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98AEF-326F-C14A-FFEA-C0352C2E6C64}"/>
              </a:ext>
            </a:extLst>
          </p:cNvPr>
          <p:cNvSpPr txBox="1"/>
          <p:nvPr/>
        </p:nvSpPr>
        <p:spPr>
          <a:xfrm>
            <a:off x="2371314" y="5716895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비선정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en-US" altLang="ko-KR" sz="600" b="1" dirty="0">
                <a:solidFill>
                  <a:schemeClr val="tx1"/>
                </a:solidFill>
              </a:rPr>
              <a:t>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36FAC-9789-F0C9-2ED8-07ECE955E48D}"/>
              </a:ext>
            </a:extLst>
          </p:cNvPr>
          <p:cNvSpPr/>
          <p:nvPr/>
        </p:nvSpPr>
        <p:spPr>
          <a:xfrm>
            <a:off x="4763526" y="3451664"/>
            <a:ext cx="1842101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입찰완료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(12</a:t>
            </a: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개월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120">
            <a:extLst>
              <a:ext uri="{FF2B5EF4-FFF2-40B4-BE49-F238E27FC236}">
                <a16:creationId xmlns:a16="http://schemas.microsoft.com/office/drawing/2014/main" id="{35D15E92-531A-6452-6851-7DDB64714A2D}"/>
              </a:ext>
            </a:extLst>
          </p:cNvPr>
          <p:cNvSpPr/>
          <p:nvPr/>
        </p:nvSpPr>
        <p:spPr>
          <a:xfrm>
            <a:off x="4725770" y="3792861"/>
            <a:ext cx="3154812" cy="875708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DE7A72-F604-CE5C-00BD-454606D7D2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15373" y="3889708"/>
            <a:ext cx="2501739" cy="5855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1E04C-9BF1-ABE1-01EB-10384665F24E}"/>
              </a:ext>
            </a:extLst>
          </p:cNvPr>
          <p:cNvSpPr txBox="1"/>
          <p:nvPr/>
        </p:nvSpPr>
        <p:spPr>
          <a:xfrm>
            <a:off x="6029495" y="4256259"/>
            <a:ext cx="394872" cy="138742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D67F5-51B7-FA02-7D31-8F882436A47A}"/>
              </a:ext>
            </a:extLst>
          </p:cNvPr>
          <p:cNvSpPr txBox="1"/>
          <p:nvPr/>
        </p:nvSpPr>
        <p:spPr>
          <a:xfrm>
            <a:off x="6859878" y="4262140"/>
            <a:ext cx="3948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C7874-A039-B4C1-AAE7-A68C50EE589F}"/>
              </a:ext>
            </a:extLst>
          </p:cNvPr>
          <p:cNvSpPr txBox="1"/>
          <p:nvPr/>
        </p:nvSpPr>
        <p:spPr>
          <a:xfrm>
            <a:off x="5978911" y="4308161"/>
            <a:ext cx="49613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 했던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 입찰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E8D50-FB8B-19C4-DD2A-59F8A8886A5C}"/>
              </a:ext>
            </a:extLst>
          </p:cNvPr>
          <p:cNvSpPr txBox="1"/>
          <p:nvPr/>
        </p:nvSpPr>
        <p:spPr>
          <a:xfrm>
            <a:off x="6873678" y="4303153"/>
            <a:ext cx="4522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낙찰된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92472-237B-9E59-0616-A4D85338AD94}"/>
              </a:ext>
            </a:extLst>
          </p:cNvPr>
          <p:cNvSpPr txBox="1"/>
          <p:nvPr/>
        </p:nvSpPr>
        <p:spPr>
          <a:xfrm>
            <a:off x="5081534" y="4301054"/>
            <a:ext cx="530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공고 되었던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ABC0B1B-D1B5-E505-78DB-A8088E28168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59764" y="4768875"/>
            <a:ext cx="410212" cy="1443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80D49D-B2AD-33DE-38BC-9408B67D4AB4}"/>
              </a:ext>
            </a:extLst>
          </p:cNvPr>
          <p:cNvSpPr/>
          <p:nvPr/>
        </p:nvSpPr>
        <p:spPr>
          <a:xfrm>
            <a:off x="5616170" y="407737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60C1CD-8BD0-E7FF-AF0B-CC6C841DB30F}"/>
              </a:ext>
            </a:extLst>
          </p:cNvPr>
          <p:cNvSpPr/>
          <p:nvPr/>
        </p:nvSpPr>
        <p:spPr>
          <a:xfrm>
            <a:off x="6432917" y="409715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8AB7FE-4D13-0E93-934E-EABDE8956D81}"/>
              </a:ext>
            </a:extLst>
          </p:cNvPr>
          <p:cNvSpPr/>
          <p:nvPr/>
        </p:nvSpPr>
        <p:spPr>
          <a:xfrm>
            <a:off x="7303951" y="4052769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9034D4F-8D48-B493-8518-BC56ECE950D9}"/>
              </a:ext>
            </a:extLst>
          </p:cNvPr>
          <p:cNvGrpSpPr/>
          <p:nvPr/>
        </p:nvGrpSpPr>
        <p:grpSpPr>
          <a:xfrm>
            <a:off x="3003615" y="2434477"/>
            <a:ext cx="2420185" cy="1999092"/>
            <a:chOff x="5804810" y="3308137"/>
            <a:chExt cx="2420185" cy="1516344"/>
          </a:xfrm>
        </p:grpSpPr>
        <p:sp>
          <p:nvSpPr>
            <p:cNvPr id="79" name="Google Shape;381;p6">
              <a:extLst>
                <a:ext uri="{FF2B5EF4-FFF2-40B4-BE49-F238E27FC236}">
                  <a16:creationId xmlns:a16="http://schemas.microsoft.com/office/drawing/2014/main" id="{D2BB3CF0-41E1-DA6A-BC53-879C3C3E63F8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80" name="Google Shape;298;p5">
              <a:extLst>
                <a:ext uri="{FF2B5EF4-FFF2-40B4-BE49-F238E27FC236}">
                  <a16:creationId xmlns:a16="http://schemas.microsoft.com/office/drawing/2014/main" id="{C083D038-66CB-19D9-3E34-A50A0B4A80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19491456"/>
                </p:ext>
              </p:extLst>
            </p:nvPr>
          </p:nvGraphicFramePr>
          <p:xfrm>
            <a:off x="5887290" y="3344789"/>
            <a:ext cx="2174247" cy="23117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1" name="Google Shape;68;p2">
              <a:extLst>
                <a:ext uri="{FF2B5EF4-FFF2-40B4-BE49-F238E27FC236}">
                  <a16:creationId xmlns:a16="http://schemas.microsoft.com/office/drawing/2014/main" id="{EEFECE40-7AE3-A359-65FF-8DDDBF2AE6E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3588157"/>
                </p:ext>
              </p:extLst>
            </p:nvPr>
          </p:nvGraphicFramePr>
          <p:xfrm>
            <a:off x="5921762" y="4037070"/>
            <a:ext cx="2174247" cy="13653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82" name="Google Shape;68;p2">
              <a:extLst>
                <a:ext uri="{FF2B5EF4-FFF2-40B4-BE49-F238E27FC236}">
                  <a16:creationId xmlns:a16="http://schemas.microsoft.com/office/drawing/2014/main" id="{8C81D537-A0CB-0F50-6AED-123D120283F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7568733"/>
                </p:ext>
              </p:extLst>
            </p:nvPr>
          </p:nvGraphicFramePr>
          <p:xfrm>
            <a:off x="5922742" y="4220279"/>
            <a:ext cx="2174247" cy="136533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E8890C8A-0E4B-0D56-2758-A4C7BB9F7296}"/>
              </a:ext>
            </a:extLst>
          </p:cNvPr>
          <p:cNvGrpSpPr/>
          <p:nvPr/>
        </p:nvGrpSpPr>
        <p:grpSpPr>
          <a:xfrm>
            <a:off x="5145202" y="4038009"/>
            <a:ext cx="1961943" cy="783412"/>
            <a:chOff x="1760734" y="1504374"/>
            <a:chExt cx="1961943" cy="783412"/>
          </a:xfrm>
        </p:grpSpPr>
        <p:sp>
          <p:nvSpPr>
            <p:cNvPr id="84" name="Google Shape;381;p6">
              <a:extLst>
                <a:ext uri="{FF2B5EF4-FFF2-40B4-BE49-F238E27FC236}">
                  <a16:creationId xmlns:a16="http://schemas.microsoft.com/office/drawing/2014/main" id="{1EF88089-B5C8-C25C-D611-AE7EFC3A73C5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92" name="Google Shape;298;p5">
              <a:extLst>
                <a:ext uri="{FF2B5EF4-FFF2-40B4-BE49-F238E27FC236}">
                  <a16:creationId xmlns:a16="http://schemas.microsoft.com/office/drawing/2014/main" id="{A9FF74EE-DCB7-737C-1410-ECC7F5E628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1988962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93" name="Google Shape;200;p5">
              <a:extLst>
                <a:ext uri="{FF2B5EF4-FFF2-40B4-BE49-F238E27FC236}">
                  <a16:creationId xmlns:a16="http://schemas.microsoft.com/office/drawing/2014/main" id="{2642599A-C1F0-298A-BE4E-D99827F02D3A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D84B408-20D7-623F-E5E7-98519272E237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107" name="꺾인 연결선 53">
            <a:extLst>
              <a:ext uri="{FF2B5EF4-FFF2-40B4-BE49-F238E27FC236}">
                <a16:creationId xmlns:a16="http://schemas.microsoft.com/office/drawing/2014/main" id="{7FF5D662-E94D-50C7-1D04-1BADF1B022E7}"/>
              </a:ext>
            </a:extLst>
          </p:cNvPr>
          <p:cNvCxnSpPr>
            <a:cxnSpLocks/>
            <a:stCxn id="117" idx="3"/>
            <a:endCxn id="84" idx="1"/>
          </p:cNvCxnSpPr>
          <p:nvPr/>
        </p:nvCxnSpPr>
        <p:spPr>
          <a:xfrm>
            <a:off x="4717172" y="4162220"/>
            <a:ext cx="428030" cy="26749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3120567" y="2883072"/>
            <a:ext cx="2174247" cy="335544"/>
          </a:xfrm>
          <a:prstGeom prst="rect">
            <a:avLst/>
          </a:prstGeom>
          <a:solidFill>
            <a:srgbClr val="F1F1F1"/>
          </a:solidFill>
          <a:ln>
            <a:solidFill>
              <a:srgbClr val="F1F1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600" smtClean="0">
                <a:solidFill>
                  <a:schemeClr val="tx1"/>
                </a:solidFill>
              </a:rPr>
              <a:t>비밀번호가 초기화 되었거나 </a:t>
            </a:r>
            <a:r>
              <a:rPr lang="en-US" altLang="ko-KR" sz="600" smtClean="0">
                <a:solidFill>
                  <a:schemeClr val="tx1"/>
                </a:solidFill>
              </a:rPr>
              <a:t>1</a:t>
            </a:r>
            <a:r>
              <a:rPr lang="ko-KR" altLang="en-US" sz="600" smtClean="0">
                <a:solidFill>
                  <a:schemeClr val="tx1"/>
                </a:solidFill>
              </a:rPr>
              <a:t>년 이상 암호를 변경하지 않았을 경우 비밀번호를 변경 하셔야 합니다</a:t>
            </a:r>
            <a:r>
              <a:rPr lang="en-US" altLang="ko-KR" sz="600" smtClean="0">
                <a:solidFill>
                  <a:schemeClr val="tx1"/>
                </a:solidFill>
              </a:rPr>
              <a:t>.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7" name="Google Shape;200;p5">
            <a:extLst>
              <a:ext uri="{FF2B5EF4-FFF2-40B4-BE49-F238E27FC236}">
                <a16:creationId xmlns:a16="http://schemas.microsoft.com/office/drawing/2014/main" id="{97FD665C-6087-B9FA-8F4C-3472A124B943}"/>
              </a:ext>
            </a:extLst>
          </p:cNvPr>
          <p:cNvSpPr/>
          <p:nvPr/>
        </p:nvSpPr>
        <p:spPr>
          <a:xfrm>
            <a:off x="4340584" y="406684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200;p5">
            <a:extLst>
              <a:ext uri="{FF2B5EF4-FFF2-40B4-BE49-F238E27FC236}">
                <a16:creationId xmlns:a16="http://schemas.microsoft.com/office/drawing/2014/main" id="{B7A3A7FE-68B6-00BE-B3C4-24E4EA9C0934}"/>
              </a:ext>
            </a:extLst>
          </p:cNvPr>
          <p:cNvSpPr/>
          <p:nvPr/>
        </p:nvSpPr>
        <p:spPr>
          <a:xfrm>
            <a:off x="3917310" y="405915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" name="그룹 66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69" name="Google Shape;73;p20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16"/>
          <a:srcRect l="8393" t="15143" r="6484"/>
          <a:stretch/>
        </p:blipFill>
        <p:spPr>
          <a:xfrm>
            <a:off x="2587253" y="2093765"/>
            <a:ext cx="781935" cy="221376"/>
          </a:xfrm>
          <a:prstGeom prst="rect">
            <a:avLst/>
          </a:prstGeom>
          <a:ln>
            <a:solidFill>
              <a:srgbClr val="D8F1FC"/>
            </a:solidFill>
          </a:ln>
        </p:spPr>
      </p:pic>
    </p:spTree>
    <p:extLst>
      <p:ext uri="{BB962C8B-B14F-4D97-AF65-F5344CB8AC3E}">
        <p14:creationId xmlns:p14="http://schemas.microsoft.com/office/powerpoint/2010/main" val="180527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951117090"/>
              </p:ext>
            </p:extLst>
          </p:nvPr>
        </p:nvGraphicFramePr>
        <p:xfrm>
          <a:off x="8385974" y="826614"/>
          <a:ext cx="2324900" cy="474682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메인</a:t>
                      </a:r>
                      <a:endParaRPr lang="en-US" altLang="ko-KR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</a:t>
                      </a:r>
                      <a:r>
                        <a:rPr lang="en-US" altLang="ko-KR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C&amp;I</a:t>
                      </a:r>
                      <a:r>
                        <a:rPr lang="ko-KR" altLang="en-US" sz="7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e-bidding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 화면 샘플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건수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 공지사항을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Display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전자입찰</a:t>
                      </a:r>
                      <a:r>
                        <a:rPr lang="en-US" altLang="ko-KR" sz="8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endParaRPr lang="ko-KR" altLang="en-US" sz="800" b="0" smtClean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미투찰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재입찰 포함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참여가능 공지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아직 투찰 하지 않은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재입찰 포함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미투찰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투찰한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입찰에 투찰한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비선정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(12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 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개월동안 비선정된 입찰</a:t>
                      </a:r>
                      <a: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700" b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비선정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4" indent="0" rtl="0"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입찰완료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 =====</a:t>
                      </a:r>
                      <a:endParaRPr lang="en-US" altLang="ko-KR" sz="700" b="0" i="0" u="none" strike="noStrike" cap="none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공고되었던 입찰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개월동안 해당업체에게 공고된 입찰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ㅇ 링크없음</a:t>
                      </a:r>
                      <a:endParaRPr lang="en-US" altLang="ko-KR" sz="700" b="0" i="0" u="none" strike="noStrike" cap="none" baseline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투찰했던 입찰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</a:t>
                      </a: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개월동안 입찰완료된 입찰</a:t>
                      </a:r>
                      <a: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ㅇ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비선정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4" indent="0" rtl="0">
                        <a:buFontTx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좌측 진행중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=====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진행중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미투찰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투찰한입찰 건수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입찰진행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미투찰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투찰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조회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171450" lvl="4" indent="-171450" rtl="0"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낙찰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개월동안 낙찰된 입찰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ㅇ 입찰완료 페이지로 이동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선정 선택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 역순 소팅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상세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+]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공지사항 목록 페이지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21060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 사용자 로그인 후 메인 화면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9"/>
            <a:ext cx="6766342" cy="507019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295243"/>
            <a:ext cx="8061206" cy="5632250"/>
            <a:chOff x="182463" y="1319801"/>
            <a:chExt cx="8061206" cy="61096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4999612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75ADC8A-C0E6-586F-7704-394551C4945A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494796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sp>
        <p:nvSpPr>
          <p:cNvPr id="96" name="Google Shape;381;p6">
            <a:extLst>
              <a:ext uri="{FF2B5EF4-FFF2-40B4-BE49-F238E27FC236}">
                <a16:creationId xmlns:a16="http://schemas.microsoft.com/office/drawing/2014/main" id="{F7E98A17-667F-9787-EE6F-349CEE469BC6}"/>
              </a:ext>
            </a:extLst>
          </p:cNvPr>
          <p:cNvSpPr/>
          <p:nvPr/>
        </p:nvSpPr>
        <p:spPr>
          <a:xfrm>
            <a:off x="7917846" y="6028457"/>
            <a:ext cx="3155208" cy="344843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Google Shape;298;p5">
            <a:extLst>
              <a:ext uri="{FF2B5EF4-FFF2-40B4-BE49-F238E27FC236}">
                <a16:creationId xmlns:a16="http://schemas.microsoft.com/office/drawing/2014/main" id="{2B547CB2-1EF5-3257-B66E-D78FB8438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9645142"/>
              </p:ext>
            </p:extLst>
          </p:nvPr>
        </p:nvGraphicFramePr>
        <p:xfrm>
          <a:off x="8053585" y="6174370"/>
          <a:ext cx="2857523" cy="30477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857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68;p2">
            <a:extLst>
              <a:ext uri="{FF2B5EF4-FFF2-40B4-BE49-F238E27FC236}">
                <a16:creationId xmlns:a16="http://schemas.microsoft.com/office/drawing/2014/main" id="{2AB20FB1-D0CC-C670-1A44-B289A5A4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461591"/>
              </p:ext>
            </p:extLst>
          </p:nvPr>
        </p:nvGraphicFramePr>
        <p:xfrm>
          <a:off x="8133569" y="6592156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제목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/>
                        <a:t>[</a:t>
                      </a:r>
                      <a:r>
                        <a:rPr lang="ko-KR" altLang="en-US" sz="700" u="none" strike="noStrike" cap="none" dirty="0"/>
                        <a:t>공통</a:t>
                      </a:r>
                      <a:r>
                        <a:rPr lang="en-US" altLang="ko-KR" sz="700" u="none" strike="noStrike" cap="none" dirty="0"/>
                        <a:t>]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Edge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Internet Explore(IE)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호환 설정 방법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68;p2">
            <a:extLst>
              <a:ext uri="{FF2B5EF4-FFF2-40B4-BE49-F238E27FC236}">
                <a16:creationId xmlns:a16="http://schemas.microsoft.com/office/drawing/2014/main" id="{96CDD62E-2B0A-7755-E2A7-B05B391FA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950064"/>
              </p:ext>
            </p:extLst>
          </p:nvPr>
        </p:nvGraphicFramePr>
        <p:xfrm>
          <a:off x="8133569" y="6794931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작성자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/>
                        <a:t>관리자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68;p2">
            <a:extLst>
              <a:ext uri="{FF2B5EF4-FFF2-40B4-BE49-F238E27FC236}">
                <a16:creationId xmlns:a16="http://schemas.microsoft.com/office/drawing/2014/main" id="{05DEA1ED-3CB7-DB01-A9CA-8749B7C5C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086076"/>
              </p:ext>
            </p:extLst>
          </p:nvPr>
        </p:nvGraphicFramePr>
        <p:xfrm>
          <a:off x="8133569" y="6997706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공지일시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2023-12-31 13:21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oogle Shape;68;p2">
            <a:extLst>
              <a:ext uri="{FF2B5EF4-FFF2-40B4-BE49-F238E27FC236}">
                <a16:creationId xmlns:a16="http://schemas.microsoft.com/office/drawing/2014/main" id="{A5D20014-D959-59E7-45E7-4BE42F754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2267250"/>
              </p:ext>
            </p:extLst>
          </p:nvPr>
        </p:nvGraphicFramePr>
        <p:xfrm>
          <a:off x="8133569" y="7200481"/>
          <a:ext cx="2777540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3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조회수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u="none" strike="noStrike" cap="none" dirty="0"/>
                        <a:t>2342</a:t>
                      </a:r>
                      <a:endParaRPr sz="700" u="none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Google Shape;461;g22f983af321_0_4">
            <a:extLst>
              <a:ext uri="{FF2B5EF4-FFF2-40B4-BE49-F238E27FC236}">
                <a16:creationId xmlns:a16="http://schemas.microsoft.com/office/drawing/2014/main" id="{2D735C3F-189A-481B-FAF9-0FFDBB5A0CE9}"/>
              </a:ext>
            </a:extLst>
          </p:cNvPr>
          <p:cNvSpPr/>
          <p:nvPr/>
        </p:nvSpPr>
        <p:spPr>
          <a:xfrm>
            <a:off x="8043682" y="7463280"/>
            <a:ext cx="2850492" cy="12485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700"/>
            </a:pPr>
            <a:r>
              <a:rPr lang="en-US" altLang="ko-KR" sz="700" dirty="0"/>
              <a:t>Edge</a:t>
            </a:r>
            <a:r>
              <a:rPr lang="ko-KR" altLang="en-US" sz="700" dirty="0"/>
              <a:t>로 전자입찰을 사용하실 때 오류가 나는 경우</a:t>
            </a:r>
            <a:br>
              <a:rPr lang="ko-KR" altLang="en-US" sz="700" dirty="0"/>
            </a:br>
            <a:r>
              <a:rPr lang="en-US" altLang="ko-KR" sz="700" dirty="0"/>
              <a:t>(※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#1 ] [ </a:t>
            </a:r>
            <a:r>
              <a:rPr lang="ko-KR" altLang="en-US" sz="700" dirty="0" err="1"/>
              <a:t>설치파일</a:t>
            </a:r>
            <a:r>
              <a:rPr lang="en-US" altLang="ko-KR" sz="700" dirty="0"/>
              <a:t>#2 ] </a:t>
            </a:r>
            <a:r>
              <a:rPr lang="ko-KR" altLang="en-US" sz="700" dirty="0"/>
              <a:t>두 개의 설치 파일을 전부 설치 하셨다는 전제 하에 오류입니다</a:t>
            </a:r>
            <a:r>
              <a:rPr lang="en-US" altLang="ko-KR" sz="700" dirty="0"/>
              <a:t>. )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1. </a:t>
            </a:r>
            <a:r>
              <a:rPr lang="ko-KR" altLang="en-US" sz="700" dirty="0"/>
              <a:t>팝업창의 정보가 보이지 않는다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en-US" altLang="ko-KR" sz="700" dirty="0"/>
              <a:t>2. </a:t>
            </a:r>
            <a:r>
              <a:rPr lang="ko-KR" altLang="en-US" sz="700" dirty="0"/>
              <a:t>입찰에 파일을 첨부 후 입찰하기 버튼을 클릭했을 때 </a:t>
            </a:r>
            <a:r>
              <a:rPr lang="en-US" altLang="ko-KR" sz="700" dirty="0"/>
              <a:t>105 </a:t>
            </a:r>
            <a:r>
              <a:rPr lang="ko-KR" altLang="en-US" sz="700" dirty="0"/>
              <a:t>또는 </a:t>
            </a:r>
            <a:r>
              <a:rPr lang="en-US" altLang="ko-KR" sz="700" dirty="0"/>
              <a:t>138 </a:t>
            </a:r>
            <a:r>
              <a:rPr lang="ko-KR" altLang="en-US" sz="700" dirty="0"/>
              <a:t>오류가 나타난다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/>
            </a:r>
            <a:br>
              <a:rPr lang="ko-KR" altLang="en-US" sz="700" dirty="0"/>
            </a:br>
            <a:r>
              <a:rPr lang="ko-KR" altLang="en-US" sz="700" dirty="0"/>
              <a:t>해당 오류가 나타난 경우 첨부된 파일을 참고하시어 설정 바랍니다</a:t>
            </a:r>
            <a:r>
              <a:rPr lang="en-US" altLang="ko-KR" sz="700" dirty="0"/>
              <a:t>.</a:t>
            </a:r>
            <a:r>
              <a:rPr lang="ko-KR" altLang="en-US" sz="700" dirty="0"/>
              <a:t/>
            </a:r>
            <a:br>
              <a:rPr lang="ko-KR" altLang="en-US" sz="700" dirty="0"/>
            </a:br>
            <a:endParaRPr sz="700" b="0" i="0" u="none" strike="noStrike" cap="none" dirty="0">
              <a:solidFill>
                <a:srgbClr val="666666"/>
              </a:solidFill>
              <a:sym typeface="Arial"/>
            </a:endParaRPr>
          </a:p>
        </p:txBody>
      </p:sp>
      <p:graphicFrame>
        <p:nvGraphicFramePr>
          <p:cNvPr id="103" name="Google Shape;68;p2">
            <a:extLst>
              <a:ext uri="{FF2B5EF4-FFF2-40B4-BE49-F238E27FC236}">
                <a16:creationId xmlns:a16="http://schemas.microsoft.com/office/drawing/2014/main" id="{3B113819-9400-2DA1-2834-1979D028FA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51912"/>
              </p:ext>
            </p:extLst>
          </p:nvPr>
        </p:nvGraphicFramePr>
        <p:xfrm>
          <a:off x="8060618" y="8763799"/>
          <a:ext cx="2789838" cy="1800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588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rgbClr val="000000"/>
                          </a:solidFill>
                        </a:rPr>
                        <a:t>  첨부파일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dirty="0"/>
                        <a:t>전자입찰 </a:t>
                      </a:r>
                      <a:r>
                        <a:rPr lang="en-US" altLang="ko-KR" sz="700" u="sng" strike="noStrike" cap="none" dirty="0"/>
                        <a:t>Edge </a:t>
                      </a:r>
                      <a:r>
                        <a:rPr lang="ko-KR" altLang="en-US" sz="700" u="sng" strike="noStrike" cap="none" dirty="0"/>
                        <a:t>사용 설정안내</a:t>
                      </a:r>
                      <a:r>
                        <a:rPr lang="en-US" altLang="ko-KR" sz="700" u="sng" strike="noStrike" cap="none" dirty="0"/>
                        <a:t>.pptx</a:t>
                      </a:r>
                      <a:endParaRPr sz="700" u="sng" strike="noStrike" cap="none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570;g23105f653c7_0_105">
            <a:extLst>
              <a:ext uri="{FF2B5EF4-FFF2-40B4-BE49-F238E27FC236}">
                <a16:creationId xmlns:a16="http://schemas.microsoft.com/office/drawing/2014/main" id="{AF99BBFE-7C27-26CF-10F0-D1357C749F97}"/>
              </a:ext>
            </a:extLst>
          </p:cNvPr>
          <p:cNvSpPr/>
          <p:nvPr/>
        </p:nvSpPr>
        <p:spPr>
          <a:xfrm>
            <a:off x="9256772" y="9111423"/>
            <a:ext cx="41880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닫기</a:t>
            </a:r>
            <a:endParaRPr sz="700" b="1" i="0" u="none" strike="noStrike" cap="none" dirty="0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4E622A40-EE52-4313-FE7C-070AD8F26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804403" y="7487159"/>
            <a:ext cx="106705" cy="1210150"/>
          </a:xfrm>
          <a:prstGeom prst="rect">
            <a:avLst/>
          </a:prstGeom>
        </p:spPr>
      </p:pic>
      <p:sp>
        <p:nvSpPr>
          <p:cNvPr id="110" name="타원 109">
            <a:extLst>
              <a:ext uri="{FF2B5EF4-FFF2-40B4-BE49-F238E27FC236}">
                <a16:creationId xmlns:a16="http://schemas.microsoft.com/office/drawing/2014/main" id="{2A5858F3-2C3E-030D-3ACA-3543D679DDD8}"/>
              </a:ext>
            </a:extLst>
          </p:cNvPr>
          <p:cNvSpPr/>
          <p:nvPr/>
        </p:nvSpPr>
        <p:spPr>
          <a:xfrm>
            <a:off x="1805458" y="147582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7FE18-ACF5-7F77-3D02-488382A95B0E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C76077-1E4F-6E38-38D4-4212A3A5FC24}"/>
              </a:ext>
            </a:extLst>
          </p:cNvPr>
          <p:cNvGrpSpPr/>
          <p:nvPr/>
        </p:nvGrpSpPr>
        <p:grpSpPr>
          <a:xfrm>
            <a:off x="189862" y="1278435"/>
            <a:ext cx="1118089" cy="2073710"/>
            <a:chOff x="189862" y="1278435"/>
            <a:chExt cx="1118089" cy="207371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CDA996F-17B0-D0E1-C29A-A0E41F396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6A1DFD8-D83D-8BC9-E9F1-7A4CE8D1D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F8B4BBF-5C8C-13C2-C775-7C644641B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sp>
        <p:nvSpPr>
          <p:cNvPr id="68" name="모서리가 둥근 직사각형 67"/>
          <p:cNvSpPr/>
          <p:nvPr/>
        </p:nvSpPr>
        <p:spPr>
          <a:xfrm>
            <a:off x="1615275" y="3772963"/>
            <a:ext cx="2916955" cy="2528904"/>
          </a:xfrm>
          <a:prstGeom prst="roundRect">
            <a:avLst>
              <a:gd name="adj" fmla="val 2074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1607425" y="3452435"/>
            <a:ext cx="693816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1550128" y="349134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AF90289F-788F-03A9-A31C-B724C9C641C5}"/>
              </a:ext>
            </a:extLst>
          </p:cNvPr>
          <p:cNvSpPr/>
          <p:nvPr/>
        </p:nvSpPr>
        <p:spPr>
          <a:xfrm>
            <a:off x="4656011" y="4790395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4E44C9C8-3AF2-1EAC-2875-675E19943F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1869" y="1901363"/>
            <a:ext cx="891016" cy="861561"/>
          </a:xfrm>
          <a:prstGeom prst="rect">
            <a:avLst/>
          </a:prstGeom>
        </p:spPr>
      </p:pic>
      <p:graphicFrame>
        <p:nvGraphicFramePr>
          <p:cNvPr id="8" name="Google Shape;299;p5">
            <a:extLst>
              <a:ext uri="{FF2B5EF4-FFF2-40B4-BE49-F238E27FC236}">
                <a16:creationId xmlns:a16="http://schemas.microsoft.com/office/drawing/2014/main" id="{EDA794B2-9747-6B60-FAD2-0AC4B8160C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224014"/>
              </p:ext>
            </p:extLst>
          </p:nvPr>
        </p:nvGraphicFramePr>
        <p:xfrm>
          <a:off x="4874462" y="5029618"/>
          <a:ext cx="2887576" cy="1188780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197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72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제목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/>
                        <a:t>닐짜</a:t>
                      </a:r>
                      <a:endParaRPr sz="7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14728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sp>
        <p:nvSpPr>
          <p:cNvPr id="10" name="모서리가 둥근 직사각형 120">
            <a:extLst>
              <a:ext uri="{FF2B5EF4-FFF2-40B4-BE49-F238E27FC236}">
                <a16:creationId xmlns:a16="http://schemas.microsoft.com/office/drawing/2014/main" id="{57611184-7D46-F375-4834-5285BC59A23A}"/>
              </a:ext>
            </a:extLst>
          </p:cNvPr>
          <p:cNvSpPr/>
          <p:nvPr/>
        </p:nvSpPr>
        <p:spPr>
          <a:xfrm>
            <a:off x="4732538" y="4953181"/>
            <a:ext cx="3154812" cy="1336897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4A3235-8075-85B0-833B-2190E46EA765}"/>
              </a:ext>
            </a:extLst>
          </p:cNvPr>
          <p:cNvSpPr/>
          <p:nvPr/>
        </p:nvSpPr>
        <p:spPr>
          <a:xfrm>
            <a:off x="4803202" y="4668568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436FAC-9789-F0C9-2ED8-07ECE955E48D}"/>
              </a:ext>
            </a:extLst>
          </p:cNvPr>
          <p:cNvSpPr/>
          <p:nvPr/>
        </p:nvSpPr>
        <p:spPr>
          <a:xfrm>
            <a:off x="4763526" y="3451664"/>
            <a:ext cx="1842101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입찰완료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(12</a:t>
            </a: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개월</a:t>
            </a:r>
            <a:r>
              <a:rPr lang="en-US" altLang="ko-KR" sz="900" b="1" dirty="0">
                <a:solidFill>
                  <a:srgbClr val="4B4B4B"/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모서리가 둥근 직사각형 120">
            <a:extLst>
              <a:ext uri="{FF2B5EF4-FFF2-40B4-BE49-F238E27FC236}">
                <a16:creationId xmlns:a16="http://schemas.microsoft.com/office/drawing/2014/main" id="{35D15E92-531A-6452-6851-7DDB64714A2D}"/>
              </a:ext>
            </a:extLst>
          </p:cNvPr>
          <p:cNvSpPr/>
          <p:nvPr/>
        </p:nvSpPr>
        <p:spPr>
          <a:xfrm>
            <a:off x="4725770" y="3792861"/>
            <a:ext cx="3154812" cy="875708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7DE7A72-F604-CE5C-00BD-454606D7D2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5373" y="3889708"/>
            <a:ext cx="2501739" cy="58551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7D1E04C-9BF1-ABE1-01EB-10384665F24E}"/>
              </a:ext>
            </a:extLst>
          </p:cNvPr>
          <p:cNvSpPr txBox="1"/>
          <p:nvPr/>
        </p:nvSpPr>
        <p:spPr>
          <a:xfrm>
            <a:off x="6029495" y="4256259"/>
            <a:ext cx="394872" cy="138742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2FD67F5-51B7-FA02-7D31-8F882436A47A}"/>
              </a:ext>
            </a:extLst>
          </p:cNvPr>
          <p:cNvSpPr txBox="1"/>
          <p:nvPr/>
        </p:nvSpPr>
        <p:spPr>
          <a:xfrm>
            <a:off x="6859878" y="4262140"/>
            <a:ext cx="39487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C7874-A039-B4C1-AAE7-A68C50EE589F}"/>
              </a:ext>
            </a:extLst>
          </p:cNvPr>
          <p:cNvSpPr txBox="1"/>
          <p:nvPr/>
        </p:nvSpPr>
        <p:spPr>
          <a:xfrm>
            <a:off x="5978911" y="4308161"/>
            <a:ext cx="496135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투찰 했던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 입찰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CE8D50-FB8B-19C4-DD2A-59F8A8886A5C}"/>
              </a:ext>
            </a:extLst>
          </p:cNvPr>
          <p:cNvSpPr txBox="1"/>
          <p:nvPr/>
        </p:nvSpPr>
        <p:spPr>
          <a:xfrm>
            <a:off x="6873678" y="4303153"/>
            <a:ext cx="45221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낙찰된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B92472-237B-9E59-0616-A4D85338AD94}"/>
              </a:ext>
            </a:extLst>
          </p:cNvPr>
          <p:cNvSpPr txBox="1"/>
          <p:nvPr/>
        </p:nvSpPr>
        <p:spPr>
          <a:xfrm>
            <a:off x="5081534" y="4301054"/>
            <a:ext cx="530756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공고 되었던 </a:t>
            </a:r>
            <a:endParaRPr lang="en-US" altLang="ko-KR" sz="6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입찰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2ABC0B1B-D1B5-E505-78DB-A8088E28168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9764" y="4768875"/>
            <a:ext cx="410212" cy="14433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E580D49D-B2AD-33DE-38BC-9408B67D4AB4}"/>
              </a:ext>
            </a:extLst>
          </p:cNvPr>
          <p:cNvSpPr/>
          <p:nvPr/>
        </p:nvSpPr>
        <p:spPr>
          <a:xfrm>
            <a:off x="5616170" y="407737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60C1CD-8BD0-E7FF-AF0B-CC6C841DB30F}"/>
              </a:ext>
            </a:extLst>
          </p:cNvPr>
          <p:cNvSpPr/>
          <p:nvPr/>
        </p:nvSpPr>
        <p:spPr>
          <a:xfrm>
            <a:off x="6432917" y="4097151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98AB7FE-4D13-0E93-934E-EABDE8956D81}"/>
              </a:ext>
            </a:extLst>
          </p:cNvPr>
          <p:cNvSpPr/>
          <p:nvPr/>
        </p:nvSpPr>
        <p:spPr>
          <a:xfrm>
            <a:off x="7303951" y="4052769"/>
            <a:ext cx="239081" cy="498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r>
              <a:rPr lang="ko-KR" altLang="en-US" sz="1000" b="1" dirty="0">
                <a:solidFill>
                  <a:schemeClr val="tx1"/>
                </a:solidFill>
              </a:rPr>
              <a:t>건</a:t>
            </a:r>
          </a:p>
        </p:txBody>
      </p:sp>
      <p:cxnSp>
        <p:nvCxnSpPr>
          <p:cNvPr id="46" name="꺾인 연결선 89">
            <a:extLst>
              <a:ext uri="{FF2B5EF4-FFF2-40B4-BE49-F238E27FC236}">
                <a16:creationId xmlns:a16="http://schemas.microsoft.com/office/drawing/2014/main" id="{22A62E10-2534-7591-00D9-1E67D22AB7CE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612290" y="5908336"/>
            <a:ext cx="2305556" cy="184433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8620" y="2045315"/>
            <a:ext cx="863584" cy="237278"/>
          </a:xfrm>
          <a:prstGeom prst="rect">
            <a:avLst/>
          </a:prstGeom>
        </p:spPr>
      </p:pic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16"/>
          <a:srcRect b="21090"/>
          <a:stretch/>
        </p:blipFill>
        <p:spPr>
          <a:xfrm>
            <a:off x="1808814" y="4103290"/>
            <a:ext cx="2513941" cy="1919481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4741506"/>
            <a:ext cx="66209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dirty="0">
                <a:solidFill>
                  <a:schemeClr val="tx1"/>
                </a:solidFill>
              </a:rPr>
              <a:t>투찰한 입찰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50936" y="5239202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>
                <a:solidFill>
                  <a:schemeClr val="tx1"/>
                </a:solidFill>
              </a:rPr>
              <a:t>낙찰</a:t>
            </a:r>
            <a:r>
              <a:rPr lang="en-US" altLang="ko-KR" sz="600" b="1" dirty="0">
                <a:solidFill>
                  <a:schemeClr val="tx1"/>
                </a:solidFill>
              </a:rPr>
              <a:t>(12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2A07BB5-FCB5-17FD-9960-04D9A46A66AA}"/>
              </a:ext>
            </a:extLst>
          </p:cNvPr>
          <p:cNvSpPr txBox="1"/>
          <p:nvPr/>
        </p:nvSpPr>
        <p:spPr>
          <a:xfrm>
            <a:off x="2307735" y="4276683"/>
            <a:ext cx="842515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미투찰 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ko-KR" altLang="en-US" sz="600" b="1" smtClean="0">
                <a:solidFill>
                  <a:schemeClr val="tx1"/>
                </a:solidFill>
              </a:rPr>
              <a:t>재입찰 포함</a:t>
            </a:r>
            <a:r>
              <a:rPr lang="en-US" altLang="ko-KR" sz="600" b="1" smtClean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4698AEF-326F-C14A-FFEA-C0352C2E6C64}"/>
              </a:ext>
            </a:extLst>
          </p:cNvPr>
          <p:cNvSpPr txBox="1"/>
          <p:nvPr/>
        </p:nvSpPr>
        <p:spPr>
          <a:xfrm>
            <a:off x="2371314" y="5716895"/>
            <a:ext cx="846442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600" b="1" smtClean="0">
                <a:solidFill>
                  <a:schemeClr val="tx1"/>
                </a:solidFill>
              </a:rPr>
              <a:t>비선정</a:t>
            </a:r>
            <a:r>
              <a:rPr lang="en-US" altLang="ko-KR" sz="600" b="1" smtClean="0">
                <a:solidFill>
                  <a:schemeClr val="tx1"/>
                </a:solidFill>
              </a:rPr>
              <a:t>(</a:t>
            </a:r>
            <a:r>
              <a:rPr lang="en-US" altLang="ko-KR" sz="600" b="1" dirty="0">
                <a:solidFill>
                  <a:schemeClr val="tx1"/>
                </a:solidFill>
              </a:rPr>
              <a:t>12</a:t>
            </a:r>
            <a:r>
              <a:rPr lang="ko-KR" altLang="en-US" sz="600" b="1" dirty="0">
                <a:solidFill>
                  <a:schemeClr val="tx1"/>
                </a:solidFill>
              </a:rPr>
              <a:t>개월</a:t>
            </a:r>
            <a:r>
              <a:rPr lang="en-US" altLang="ko-KR" sz="600" b="1" dirty="0">
                <a:solidFill>
                  <a:schemeClr val="tx1"/>
                </a:solidFill>
              </a:rPr>
              <a:t>)</a:t>
            </a:r>
            <a:endParaRPr lang="ko-KR" altLang="en-US" sz="600" b="1" dirty="0">
              <a:solidFill>
                <a:schemeClr val="tx1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7" name="Google Shape;73;p20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19"/>
          <a:srcRect l="8393" t="15143" r="6484"/>
          <a:stretch/>
        </p:blipFill>
        <p:spPr>
          <a:xfrm>
            <a:off x="2587253" y="2093765"/>
            <a:ext cx="781935" cy="221376"/>
          </a:xfrm>
          <a:prstGeom prst="rect">
            <a:avLst/>
          </a:prstGeom>
          <a:ln>
            <a:solidFill>
              <a:srgbClr val="D8F1FC"/>
            </a:solidFill>
          </a:ln>
        </p:spPr>
      </p:pic>
      <p:cxnSp>
        <p:nvCxnSpPr>
          <p:cNvPr id="67" name="꺾인 연결선 62">
            <a:extLst>
              <a:ext uri="{FF2B5EF4-FFF2-40B4-BE49-F238E27FC236}">
                <a16:creationId xmlns:a16="http://schemas.microsoft.com/office/drawing/2014/main" id="{3F98AFC8-AAB2-9B29-AD1A-16F1734E503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1641955" y="2092232"/>
            <a:ext cx="1555423" cy="51243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CD9BAF7-7518-C1CC-99CD-4E3CCD34CB41}"/>
              </a:ext>
            </a:extLst>
          </p:cNvPr>
          <p:cNvGrpSpPr/>
          <p:nvPr/>
        </p:nvGrpSpPr>
        <p:grpSpPr>
          <a:xfrm>
            <a:off x="3197378" y="1699955"/>
            <a:ext cx="1961943" cy="784554"/>
            <a:chOff x="4819933" y="2772672"/>
            <a:chExt cx="1961943" cy="784554"/>
          </a:xfrm>
        </p:grpSpPr>
        <p:sp>
          <p:nvSpPr>
            <p:cNvPr id="59" name="Google Shape;381;p6">
              <a:extLst>
                <a:ext uri="{FF2B5EF4-FFF2-40B4-BE49-F238E27FC236}">
                  <a16:creationId xmlns:a16="http://schemas.microsoft.com/office/drawing/2014/main" id="{96C1EDC3-ACD8-0CD6-83F9-0B46EBBBD0A3}"/>
                </a:ext>
              </a:extLst>
            </p:cNvPr>
            <p:cNvSpPr/>
            <p:nvPr/>
          </p:nvSpPr>
          <p:spPr>
            <a:xfrm>
              <a:off x="4819933" y="2772672"/>
              <a:ext cx="1961943" cy="78455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00;p5">
              <a:extLst>
                <a:ext uri="{FF2B5EF4-FFF2-40B4-BE49-F238E27FC236}">
                  <a16:creationId xmlns:a16="http://schemas.microsoft.com/office/drawing/2014/main" id="{9FC6179A-E4D9-23AC-CFDA-3E035F7F114D}"/>
                </a:ext>
              </a:extLst>
            </p:cNvPr>
            <p:cNvSpPr/>
            <p:nvPr/>
          </p:nvSpPr>
          <p:spPr>
            <a:xfrm>
              <a:off x="5862001" y="3313164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00;p5">
              <a:extLst>
                <a:ext uri="{FF2B5EF4-FFF2-40B4-BE49-F238E27FC236}">
                  <a16:creationId xmlns:a16="http://schemas.microsoft.com/office/drawing/2014/main" id="{22A57CAC-6BED-F049-E656-1B6B70BF608F}"/>
                </a:ext>
              </a:extLst>
            </p:cNvPr>
            <p:cNvSpPr/>
            <p:nvPr/>
          </p:nvSpPr>
          <p:spPr>
            <a:xfrm>
              <a:off x="5438727" y="3305474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5EE1CA-ABAE-1659-BE33-33C6392D667F}"/>
                </a:ext>
              </a:extLst>
            </p:cNvPr>
            <p:cNvSpPr txBox="1"/>
            <p:nvPr/>
          </p:nvSpPr>
          <p:spPr>
            <a:xfrm>
              <a:off x="4970122" y="2945398"/>
              <a:ext cx="167483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ctr">
                <a:spcBef>
                  <a:spcPts val="200"/>
                </a:spcBef>
              </a:pPr>
              <a:r>
                <a:rPr lang="ko-KR" altLang="en-US" sz="600" dirty="0">
                  <a:latin typeface="+mj-ea"/>
                  <a:ea typeface="+mj-ea"/>
                </a:rPr>
                <a:t>로그아웃 하시겠습니까</a:t>
              </a:r>
              <a:r>
                <a:rPr lang="en-US" altLang="ko-KR" sz="600" dirty="0">
                  <a:latin typeface="+mj-ea"/>
                  <a:ea typeface="+mj-ea"/>
                </a:rPr>
                <a:t>?</a:t>
              </a:r>
              <a:endParaRPr lang="ko-KR" altLang="en-US" sz="600" dirty="0">
                <a:latin typeface="+mj-ea"/>
                <a:ea typeface="+mj-ea"/>
              </a:endParaRPr>
            </a:p>
          </p:txBody>
        </p:sp>
        <p:graphicFrame>
          <p:nvGraphicFramePr>
            <p:cNvPr id="60" name="Google Shape;298;p5">
              <a:extLst>
                <a:ext uri="{FF2B5EF4-FFF2-40B4-BE49-F238E27FC236}">
                  <a16:creationId xmlns:a16="http://schemas.microsoft.com/office/drawing/2014/main" id="{B8A3D50C-55BD-90EF-876A-BCF28FED610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2821707"/>
                </p:ext>
              </p:extLst>
            </p:nvPr>
          </p:nvGraphicFramePr>
          <p:xfrm>
            <a:off x="5020588" y="2906604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1997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44152620"/>
              </p:ext>
            </p:extLst>
          </p:nvPr>
        </p:nvGraphicFramePr>
        <p:xfrm>
          <a:off x="8385974" y="826614"/>
          <a:ext cx="2324900" cy="195814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수정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개인정보 레이어 팝업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버튼을 누르면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 후 비밀번호 변경 레이어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425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7A056-73A2-6621-2E2E-E170F9EF87FC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메인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319801"/>
            <a:ext cx="8061206" cy="6109699"/>
            <a:chOff x="182463" y="1319801"/>
            <a:chExt cx="8061206" cy="61096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DB6168-7494-D4E2-8E40-42DA01A3A04E}"/>
              </a:ext>
            </a:extLst>
          </p:cNvPr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28FF94-AC30-4CDE-A548-DCB33F762C5A}"/>
              </a:ext>
            </a:extLst>
          </p:cNvPr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8">
            <a:extLst>
              <a:ext uri="{FF2B5EF4-FFF2-40B4-BE49-F238E27FC236}">
                <a16:creationId xmlns:a16="http://schemas.microsoft.com/office/drawing/2014/main" id="{7579C03C-0C66-9FCA-3E9F-A16C352C4254}"/>
              </a:ext>
            </a:extLst>
          </p:cNvPr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3EF3598-4960-8B3B-03B2-868F157E61AD}"/>
              </a:ext>
            </a:extLst>
          </p:cNvPr>
          <p:cNvGraphicFramePr>
            <a:graphicFrameLocks noGrp="1"/>
          </p:cNvGraphicFramePr>
          <p:nvPr/>
        </p:nvGraphicFramePr>
        <p:xfrm>
          <a:off x="1662003" y="3843697"/>
          <a:ext cx="6337104" cy="642157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792138">
                  <a:extLst>
                    <a:ext uri="{9D8B030D-6E8A-4147-A177-3AD203B41FA5}">
                      <a16:colId xmlns:a16="http://schemas.microsoft.com/office/drawing/2014/main" val="218501608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985960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27595498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78691771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95312656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77648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39526489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937297167"/>
                    </a:ext>
                  </a:extLst>
                </a:gridCol>
              </a:tblGrid>
              <a:tr h="2839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입찰공지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투찰한 입찰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낙찰확인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지난입찰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392405"/>
                  </a:ext>
                </a:extLst>
              </a:tr>
              <a:tr h="358221"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2100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BE642F2-868F-E4C2-2CB9-A3A06483AD50}"/>
              </a:ext>
            </a:extLst>
          </p:cNvPr>
          <p:cNvGraphicFramePr>
            <a:graphicFrameLocks noGrp="1"/>
          </p:cNvGraphicFramePr>
          <p:nvPr/>
        </p:nvGraphicFramePr>
        <p:xfrm>
          <a:off x="231507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CA9E1A-8397-6848-30E0-19616BFF20AE}"/>
              </a:ext>
            </a:extLst>
          </p:cNvPr>
          <p:cNvGraphicFramePr>
            <a:graphicFrameLocks noGrp="1"/>
          </p:cNvGraphicFramePr>
          <p:nvPr/>
        </p:nvGraphicFramePr>
        <p:xfrm>
          <a:off x="3873644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1E0E929-DB20-2282-5A29-AD1A426BA6D0}"/>
              </a:ext>
            </a:extLst>
          </p:cNvPr>
          <p:cNvGraphicFramePr>
            <a:graphicFrameLocks noGrp="1"/>
          </p:cNvGraphicFramePr>
          <p:nvPr/>
        </p:nvGraphicFramePr>
        <p:xfrm>
          <a:off x="705145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FE06C7-A7E8-B0A6-1675-63D4F50B7E0D}"/>
              </a:ext>
            </a:extLst>
          </p:cNvPr>
          <p:cNvSpPr/>
          <p:nvPr/>
        </p:nvSpPr>
        <p:spPr>
          <a:xfrm>
            <a:off x="1617684" y="4666043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81" name="모서리가 둥근 직사각형 93">
            <a:extLst>
              <a:ext uri="{FF2B5EF4-FFF2-40B4-BE49-F238E27FC236}">
                <a16:creationId xmlns:a16="http://schemas.microsoft.com/office/drawing/2014/main" id="{20095FA6-F557-C0DD-4805-3F0B1792F651}"/>
              </a:ext>
            </a:extLst>
          </p:cNvPr>
          <p:cNvSpPr/>
          <p:nvPr/>
        </p:nvSpPr>
        <p:spPr>
          <a:xfrm>
            <a:off x="1641956" y="5041594"/>
            <a:ext cx="6367418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952473-B716-8EE7-1D99-CAE860645D2E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3" name="Google Shape;299;p5">
            <a:extLst>
              <a:ext uri="{FF2B5EF4-FFF2-40B4-BE49-F238E27FC236}">
                <a16:creationId xmlns:a16="http://schemas.microsoft.com/office/drawing/2014/main" id="{9CD901AF-33CE-B1E2-B4D1-078D5240F0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136852"/>
              </p:ext>
            </p:extLst>
          </p:nvPr>
        </p:nvGraphicFramePr>
        <p:xfrm>
          <a:off x="1804344" y="5165625"/>
          <a:ext cx="6104499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907269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2D5DD1C-F4D9-CEE1-03A8-720BBE709E16}"/>
              </a:ext>
            </a:extLst>
          </p:cNvPr>
          <p:cNvGraphicFramePr>
            <a:graphicFrameLocks noGrp="1"/>
          </p:cNvGraphicFramePr>
          <p:nvPr/>
        </p:nvGraphicFramePr>
        <p:xfrm>
          <a:off x="5464319" y="4120565"/>
          <a:ext cx="326881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26881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ED783A7-AC35-00E7-3510-BFD55558B145}"/>
              </a:ext>
            </a:extLst>
          </p:cNvPr>
          <p:cNvCxnSpPr>
            <a:cxnSpLocks/>
          </p:cNvCxnSpPr>
          <p:nvPr/>
        </p:nvCxnSpPr>
        <p:spPr>
          <a:xfrm>
            <a:off x="6413500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FD0C12-6566-56A7-C88C-B30003470AB5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66D69C4-B0CF-9C72-14B2-D2A66D732C07}"/>
              </a:ext>
            </a:extLst>
          </p:cNvPr>
          <p:cNvGrpSpPr/>
          <p:nvPr/>
        </p:nvGrpSpPr>
        <p:grpSpPr>
          <a:xfrm>
            <a:off x="2865614" y="1425689"/>
            <a:ext cx="2420185" cy="1311124"/>
            <a:chOff x="3955071" y="1152224"/>
            <a:chExt cx="2420185" cy="1311124"/>
          </a:xfrm>
        </p:grpSpPr>
        <p:sp>
          <p:nvSpPr>
            <p:cNvPr id="4" name="Google Shape;381;p6">
              <a:extLst>
                <a:ext uri="{FF2B5EF4-FFF2-40B4-BE49-F238E27FC236}">
                  <a16:creationId xmlns:a16="http://schemas.microsoft.com/office/drawing/2014/main" id="{32995C0E-F69C-F776-F7C4-AD420122881B}"/>
                </a:ext>
              </a:extLst>
            </p:cNvPr>
            <p:cNvSpPr/>
            <p:nvPr/>
          </p:nvSpPr>
          <p:spPr>
            <a:xfrm>
              <a:off x="3955071" y="1152224"/>
              <a:ext cx="2420185" cy="131112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" name="Google Shape;298;p5">
              <a:extLst>
                <a:ext uri="{FF2B5EF4-FFF2-40B4-BE49-F238E27FC236}">
                  <a16:creationId xmlns:a16="http://schemas.microsoft.com/office/drawing/2014/main" id="{37461659-145D-7D6D-D959-0CEC65EAD80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88098309"/>
                </p:ext>
              </p:extLst>
            </p:nvPr>
          </p:nvGraphicFramePr>
          <p:xfrm>
            <a:off x="4077112" y="1220129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확인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" name="Google Shape;68;p2">
              <a:extLst>
                <a:ext uri="{FF2B5EF4-FFF2-40B4-BE49-F238E27FC236}">
                  <a16:creationId xmlns:a16="http://schemas.microsoft.com/office/drawing/2014/main" id="{318C6DEE-A877-DDD5-0EE4-99FC3CB60BF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78815235"/>
                </p:ext>
              </p:extLst>
            </p:nvPr>
          </p:nvGraphicFramePr>
          <p:xfrm>
            <a:off x="4170901" y="1674550"/>
            <a:ext cx="2008996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4073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6825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116281-5DD1-6329-5EC1-7E637402D03D}"/>
                </a:ext>
              </a:extLst>
            </p:cNvPr>
            <p:cNvSpPr txBox="1"/>
            <p:nvPr/>
          </p:nvSpPr>
          <p:spPr>
            <a:xfrm>
              <a:off x="4108599" y="1885076"/>
              <a:ext cx="214276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600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rPr>
                <a:t>ⓘ 안전을 위해서 비밀번호를 입력해 주십시오</a:t>
              </a:r>
              <a:endParaRPr lang="en-US" altLang="ko-KR" sz="6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0433AB2-7CAB-A226-02E8-CB2375BC11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7771" t="74598" r="38072" b="11324"/>
            <a:stretch/>
          </p:blipFill>
          <p:spPr>
            <a:xfrm>
              <a:off x="4827084" y="2138207"/>
              <a:ext cx="696630" cy="205740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B3BD8B7-E69C-1F8B-0368-65D3DF04059B}"/>
              </a:ext>
            </a:extLst>
          </p:cNvPr>
          <p:cNvGrpSpPr/>
          <p:nvPr/>
        </p:nvGrpSpPr>
        <p:grpSpPr>
          <a:xfrm>
            <a:off x="5604693" y="1473284"/>
            <a:ext cx="1961943" cy="783412"/>
            <a:chOff x="1760734" y="1504374"/>
            <a:chExt cx="1961943" cy="783412"/>
          </a:xfrm>
        </p:grpSpPr>
        <p:sp>
          <p:nvSpPr>
            <p:cNvPr id="11" name="Google Shape;381;p6">
              <a:extLst>
                <a:ext uri="{FF2B5EF4-FFF2-40B4-BE49-F238E27FC236}">
                  <a16:creationId xmlns:a16="http://schemas.microsoft.com/office/drawing/2014/main" id="{1813A2E3-9F8F-5FD2-E371-3ACAF64786F4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12" name="Google Shape;298;p5">
              <a:extLst>
                <a:ext uri="{FF2B5EF4-FFF2-40B4-BE49-F238E27FC236}">
                  <a16:creationId xmlns:a16="http://schemas.microsoft.com/office/drawing/2014/main" id="{D97786A6-4CAD-9229-DF74-108A355223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877610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3" name="Google Shape;200;p5">
              <a:extLst>
                <a:ext uri="{FF2B5EF4-FFF2-40B4-BE49-F238E27FC236}">
                  <a16:creationId xmlns:a16="http://schemas.microsoft.com/office/drawing/2014/main" id="{040EC147-AAC4-B9D2-2874-46C942E42EDB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1C74A0-1655-C87B-EEF1-0001FC309A53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비밀번호가 일치하지 않습니다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25561E5-BE4C-1875-831D-8B3BC217B015}"/>
              </a:ext>
            </a:extLst>
          </p:cNvPr>
          <p:cNvGrpSpPr/>
          <p:nvPr/>
        </p:nvGrpSpPr>
        <p:grpSpPr>
          <a:xfrm>
            <a:off x="1636161" y="3447678"/>
            <a:ext cx="3453331" cy="2806342"/>
            <a:chOff x="1636161" y="3074606"/>
            <a:chExt cx="3453331" cy="2806342"/>
          </a:xfrm>
        </p:grpSpPr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EE5E7635-5BD0-9188-A8C2-1A8239A116E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725" y="4038817"/>
              <a:ext cx="0" cy="24588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FFD3DBF-6884-B1D7-7EA4-39FE33062275}"/>
                </a:ext>
              </a:extLst>
            </p:cNvPr>
            <p:cNvCxnSpPr>
              <a:cxnSpLocks/>
            </p:cNvCxnSpPr>
            <p:nvPr/>
          </p:nvCxnSpPr>
          <p:spPr>
            <a:xfrm>
              <a:off x="4860925" y="4038817"/>
              <a:ext cx="0" cy="245883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381;p6">
              <a:extLst>
                <a:ext uri="{FF2B5EF4-FFF2-40B4-BE49-F238E27FC236}">
                  <a16:creationId xmlns:a16="http://schemas.microsoft.com/office/drawing/2014/main" id="{991D5550-1CD3-6AD0-7381-B8560B686026}"/>
                </a:ext>
              </a:extLst>
            </p:cNvPr>
            <p:cNvSpPr/>
            <p:nvPr/>
          </p:nvSpPr>
          <p:spPr>
            <a:xfrm>
              <a:off x="1636161" y="3074606"/>
              <a:ext cx="3453331" cy="280634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22" name="Google Shape;298;p5">
              <a:extLst>
                <a:ext uri="{FF2B5EF4-FFF2-40B4-BE49-F238E27FC236}">
                  <a16:creationId xmlns:a16="http://schemas.microsoft.com/office/drawing/2014/main" id="{DD2A55FA-B4A4-F651-3A35-C694A01CCF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70743096"/>
                </p:ext>
              </p:extLst>
            </p:nvPr>
          </p:nvGraphicFramePr>
          <p:xfrm>
            <a:off x="1758202" y="3122600"/>
            <a:ext cx="3212022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3212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개인정보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3" name="Google Shape;68;p2">
              <a:extLst>
                <a:ext uri="{FF2B5EF4-FFF2-40B4-BE49-F238E27FC236}">
                  <a16:creationId xmlns:a16="http://schemas.microsoft.com/office/drawing/2014/main" id="{430BF13A-F7ED-C65A-A785-D74FB9A71E4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5163599"/>
                </p:ext>
              </p:extLst>
            </p:nvPr>
          </p:nvGraphicFramePr>
          <p:xfrm>
            <a:off x="1885877" y="354233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로그인</a:t>
                        </a:r>
                        <a:r>
                          <a:rPr lang="en-US" altLang="ko-KR" sz="700" u="none" strike="noStrike" cap="none" dirty="0">
                            <a:solidFill>
                              <a:srgbClr val="000000"/>
                            </a:solidFill>
                          </a:rPr>
                          <a:t>ID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ebidding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4" name="Google Shape;68;p2">
              <a:extLst>
                <a:ext uri="{FF2B5EF4-FFF2-40B4-BE49-F238E27FC236}">
                  <a16:creationId xmlns:a16="http://schemas.microsoft.com/office/drawing/2014/main" id="{95AE7951-9CB0-18C8-C0B3-ADA496B9CAB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50717322"/>
                </p:ext>
              </p:extLst>
            </p:nvPr>
          </p:nvGraphicFramePr>
          <p:xfrm>
            <a:off x="1885877" y="377000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이름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이순신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" name="Google Shape;68;p2">
              <a:extLst>
                <a:ext uri="{FF2B5EF4-FFF2-40B4-BE49-F238E27FC236}">
                  <a16:creationId xmlns:a16="http://schemas.microsoft.com/office/drawing/2014/main" id="{5ECB2038-3F19-343E-89A3-EA0D9D1B50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33267759"/>
                </p:ext>
              </p:extLst>
            </p:nvPr>
          </p:nvGraphicFramePr>
          <p:xfrm>
            <a:off x="1885877" y="3977529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>
                            <a:solidFill>
                              <a:srgbClr val="000000"/>
                            </a:solidFill>
                          </a:rPr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  최종변경일 </a:t>
                        </a:r>
                        <a:r>
                          <a:rPr lang="en-US" altLang="ko-KR" sz="700" u="none" strike="noStrike" cap="none" dirty="0"/>
                          <a:t>: 2023-12-31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Google Shape;200;p5">
              <a:extLst>
                <a:ext uri="{FF2B5EF4-FFF2-40B4-BE49-F238E27FC236}">
                  <a16:creationId xmlns:a16="http://schemas.microsoft.com/office/drawing/2014/main" id="{F7422171-6D0F-38FE-3686-834F8EB7A07E}"/>
                </a:ext>
              </a:extLst>
            </p:cNvPr>
            <p:cNvSpPr/>
            <p:nvPr/>
          </p:nvSpPr>
          <p:spPr>
            <a:xfrm>
              <a:off x="3967165" y="3969237"/>
              <a:ext cx="807250" cy="157652"/>
            </a:xfrm>
            <a:prstGeom prst="roundRect">
              <a:avLst>
                <a:gd name="adj" fmla="val 219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ea typeface="Arial"/>
                  <a:cs typeface="Arial"/>
                  <a:sym typeface="Arial"/>
                </a:rPr>
                <a:t>비밀번호 변경</a:t>
              </a:r>
              <a:endParaRPr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32" name="Google Shape;68;p2">
              <a:extLst>
                <a:ext uri="{FF2B5EF4-FFF2-40B4-BE49-F238E27FC236}">
                  <a16:creationId xmlns:a16="http://schemas.microsoft.com/office/drawing/2014/main" id="{0DDFB1C9-3BA7-5A60-0C8E-3909791CF6E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28007444"/>
                </p:ext>
              </p:extLst>
            </p:nvPr>
          </p:nvGraphicFramePr>
          <p:xfrm>
            <a:off x="1885877" y="420519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휴대폰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010-1234-1234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3" name="Google Shape;68;p2">
              <a:extLst>
                <a:ext uri="{FF2B5EF4-FFF2-40B4-BE49-F238E27FC236}">
                  <a16:creationId xmlns:a16="http://schemas.microsoft.com/office/drawing/2014/main" id="{DAC9200C-4137-4253-7100-D6F904D92A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278617066"/>
                </p:ext>
              </p:extLst>
            </p:nvPr>
          </p:nvGraphicFramePr>
          <p:xfrm>
            <a:off x="1885877" y="4432867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유선전화 </a:t>
                        </a:r>
                        <a:r>
                          <a:rPr lang="en-US" altLang="ko-KR" sz="700" u="none" strike="noStrike" cap="none" dirty="0"/>
                          <a:t>☎</a:t>
                        </a:r>
                        <a:r>
                          <a:rPr lang="ko-KR" altLang="en-US" sz="700" u="none" strike="noStrike" cap="none" dirty="0"/>
                          <a:t>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02-123-1234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4" name="Google Shape;68;p2">
              <a:extLst>
                <a:ext uri="{FF2B5EF4-FFF2-40B4-BE49-F238E27FC236}">
                  <a16:creationId xmlns:a16="http://schemas.microsoft.com/office/drawing/2014/main" id="{79BBD907-36B7-D64D-4760-3FEDC7482B7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5222530"/>
                </p:ext>
              </p:extLst>
            </p:nvPr>
          </p:nvGraphicFramePr>
          <p:xfrm>
            <a:off x="1885877" y="4885621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직급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과장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8" name="Google Shape;68;p2">
              <a:extLst>
                <a:ext uri="{FF2B5EF4-FFF2-40B4-BE49-F238E27FC236}">
                  <a16:creationId xmlns:a16="http://schemas.microsoft.com/office/drawing/2014/main" id="{779E8E92-C552-2AA9-5D98-5B566D0CA1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1257303"/>
                </p:ext>
              </p:extLst>
            </p:nvPr>
          </p:nvGraphicFramePr>
          <p:xfrm>
            <a:off x="1885877" y="5113288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부서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/>
                          <a:t>  </a:t>
                        </a:r>
                        <a:r>
                          <a:rPr lang="ko-KR" altLang="en-US" sz="700" u="none" strike="noStrike" cap="none" dirty="0"/>
                          <a:t>경영지원</a:t>
                        </a:r>
                        <a:endParaRPr sz="7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9" name="Google Shape;200;p5">
              <a:extLst>
                <a:ext uri="{FF2B5EF4-FFF2-40B4-BE49-F238E27FC236}">
                  <a16:creationId xmlns:a16="http://schemas.microsoft.com/office/drawing/2014/main" id="{77C08EF6-03B5-06C5-016D-3D062D985151}"/>
                </a:ext>
              </a:extLst>
            </p:cNvPr>
            <p:cNvSpPr/>
            <p:nvPr/>
          </p:nvSpPr>
          <p:spPr>
            <a:xfrm>
              <a:off x="3435258" y="545490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00;p5">
              <a:extLst>
                <a:ext uri="{FF2B5EF4-FFF2-40B4-BE49-F238E27FC236}">
                  <a16:creationId xmlns:a16="http://schemas.microsoft.com/office/drawing/2014/main" id="{FFB3586F-BA6B-6F3D-FA09-EF85B5115DF1}"/>
                </a:ext>
              </a:extLst>
            </p:cNvPr>
            <p:cNvSpPr/>
            <p:nvPr/>
          </p:nvSpPr>
          <p:spPr>
            <a:xfrm>
              <a:off x="3011984" y="5447215"/>
              <a:ext cx="376588" cy="190759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1" name="Google Shape;68;p2">
              <a:extLst>
                <a:ext uri="{FF2B5EF4-FFF2-40B4-BE49-F238E27FC236}">
                  <a16:creationId xmlns:a16="http://schemas.microsoft.com/office/drawing/2014/main" id="{90F0BD43-1CC0-F5AF-B665-4780B2AB3D9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88024161"/>
                </p:ext>
              </p:extLst>
            </p:nvPr>
          </p:nvGraphicFramePr>
          <p:xfrm>
            <a:off x="1885877" y="4645306"/>
            <a:ext cx="292659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921433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00516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이메일 </a:t>
                        </a:r>
                        <a:r>
                          <a:rPr lang="en-US" altLang="ko-KR" sz="700" u="none" strike="noStrike" cap="none" dirty="0">
                            <a:solidFill>
                              <a:srgbClr val="FF0000"/>
                            </a:solidFill>
                          </a:rPr>
                          <a:t>*</a:t>
                        </a:r>
                        <a:endParaRPr sz="600" u="sng" strike="noStrike" cap="none" dirty="0">
                          <a:solidFill>
                            <a:srgbClr val="0065B3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tx1"/>
                            </a:solidFill>
                          </a:rPr>
                          <a:t>  james@iljin.co.kr</a:t>
                        </a:r>
                        <a:endParaRPr sz="700" u="none" strike="noStrike" cap="none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B425980-9491-B115-C9CC-2DE131085FDA}"/>
              </a:ext>
            </a:extLst>
          </p:cNvPr>
          <p:cNvGrpSpPr/>
          <p:nvPr/>
        </p:nvGrpSpPr>
        <p:grpSpPr>
          <a:xfrm>
            <a:off x="5804810" y="3308137"/>
            <a:ext cx="2420185" cy="1516344"/>
            <a:chOff x="5804810" y="3308137"/>
            <a:chExt cx="2420185" cy="1516344"/>
          </a:xfrm>
        </p:grpSpPr>
        <p:sp>
          <p:nvSpPr>
            <p:cNvPr id="43" name="Google Shape;381;p6">
              <a:extLst>
                <a:ext uri="{FF2B5EF4-FFF2-40B4-BE49-F238E27FC236}">
                  <a16:creationId xmlns:a16="http://schemas.microsoft.com/office/drawing/2014/main" id="{E12FD03F-3D5A-7971-DA2E-8CCEA63EB22E}"/>
                </a:ext>
              </a:extLst>
            </p:cNvPr>
            <p:cNvSpPr/>
            <p:nvPr/>
          </p:nvSpPr>
          <p:spPr>
            <a:xfrm>
              <a:off x="5804810" y="3308137"/>
              <a:ext cx="2420185" cy="1516344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44" name="Google Shape;298;p5">
              <a:extLst>
                <a:ext uri="{FF2B5EF4-FFF2-40B4-BE49-F238E27FC236}">
                  <a16:creationId xmlns:a16="http://schemas.microsoft.com/office/drawing/2014/main" id="{1979177B-5EE4-206E-EAB3-E2A6BD61A4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25606794"/>
                </p:ext>
              </p:extLst>
            </p:nvPr>
          </p:nvGraphicFramePr>
          <p:xfrm>
            <a:off x="5926851" y="3383718"/>
            <a:ext cx="2174247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217424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2754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비밀번호 변경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5" name="Google Shape;68;p2">
              <a:extLst>
                <a:ext uri="{FF2B5EF4-FFF2-40B4-BE49-F238E27FC236}">
                  <a16:creationId xmlns:a16="http://schemas.microsoft.com/office/drawing/2014/main" id="{EA3E9B88-3F33-2C75-32F7-928656A875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78770416"/>
                </p:ext>
              </p:extLst>
            </p:nvPr>
          </p:nvGraphicFramePr>
          <p:xfrm>
            <a:off x="5921762" y="3838139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596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816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대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/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소문자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숫자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,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특수문자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2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이상 조합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(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길이 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8~16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자리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)</a:t>
                        </a:r>
                        <a:endParaRPr sz="500" u="none" strike="noStrike" cap="none" dirty="0"/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6" name="Google Shape;68;p2">
              <a:extLst>
                <a:ext uri="{FF2B5EF4-FFF2-40B4-BE49-F238E27FC236}">
                  <a16:creationId xmlns:a16="http://schemas.microsoft.com/office/drawing/2014/main" id="{8F86F1AB-426F-3CFC-BF3D-B3F44965245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1852536"/>
                </p:ext>
              </p:extLst>
            </p:nvPr>
          </p:nvGraphicFramePr>
          <p:xfrm>
            <a:off x="5922742" y="4080484"/>
            <a:ext cx="2174247" cy="18000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60241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57183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700" u="none" strike="noStrike" cap="none" dirty="0"/>
                          <a:t>비밀번호 확인</a:t>
                        </a:r>
                        <a:endParaRPr sz="700" u="none" strike="noStrike" cap="none" dirty="0">
                          <a:solidFill>
                            <a:srgbClr val="FF0000"/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 </a:t>
                        </a:r>
                        <a:r>
                          <a:rPr lang="ko-KR" altLang="en-US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비밀번호와 동일해야 합니다</a:t>
                        </a:r>
                        <a:r>
                          <a:rPr lang="en-US" altLang="ko-KR" sz="500" u="none" strike="noStrike" cap="none" dirty="0">
                            <a:solidFill>
                              <a:schemeClr val="bg1">
                                <a:lumMod val="65000"/>
                              </a:schemeClr>
                            </a:solidFill>
                          </a:rPr>
                          <a:t>.</a:t>
                        </a:r>
                        <a:endParaRPr sz="700" u="none" strike="noStrike" cap="none" dirty="0">
                          <a:solidFill>
                            <a:schemeClr val="bg1">
                              <a:lumMod val="65000"/>
                            </a:schemeClr>
                          </a:solidFill>
                        </a:endParaRPr>
                      </a:p>
                    </a:txBody>
                    <a:tcPr marL="0" marR="0" marT="0" marB="0" anchor="ctr">
                      <a:lnL w="9525" cap="flat" cmpd="sng" algn="ctr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CCCCCC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</p:grpSp>
      <p:sp>
        <p:nvSpPr>
          <p:cNvPr id="47" name="Google Shape;200;p5">
            <a:extLst>
              <a:ext uri="{FF2B5EF4-FFF2-40B4-BE49-F238E27FC236}">
                <a16:creationId xmlns:a16="http://schemas.microsoft.com/office/drawing/2014/main" id="{977981CC-E29E-EED5-F767-80E222070C44}"/>
              </a:ext>
            </a:extLst>
          </p:cNvPr>
          <p:cNvSpPr/>
          <p:nvPr/>
        </p:nvSpPr>
        <p:spPr>
          <a:xfrm>
            <a:off x="7141779" y="445140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00;p5">
            <a:extLst>
              <a:ext uri="{FF2B5EF4-FFF2-40B4-BE49-F238E27FC236}">
                <a16:creationId xmlns:a16="http://schemas.microsoft.com/office/drawing/2014/main" id="{F8BB4110-D5F3-F077-CC61-5BC0565F655A}"/>
              </a:ext>
            </a:extLst>
          </p:cNvPr>
          <p:cNvSpPr/>
          <p:nvPr/>
        </p:nvSpPr>
        <p:spPr>
          <a:xfrm>
            <a:off x="6718505" y="4443710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bg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7ECB98F-5F64-0FCE-717A-526318E08928}"/>
              </a:ext>
            </a:extLst>
          </p:cNvPr>
          <p:cNvGrpSpPr/>
          <p:nvPr/>
        </p:nvGrpSpPr>
        <p:grpSpPr>
          <a:xfrm>
            <a:off x="7829423" y="4590312"/>
            <a:ext cx="1961943" cy="783412"/>
            <a:chOff x="1760734" y="1504374"/>
            <a:chExt cx="1961943" cy="783412"/>
          </a:xfrm>
        </p:grpSpPr>
        <p:sp>
          <p:nvSpPr>
            <p:cNvPr id="52" name="Google Shape;381;p6">
              <a:extLst>
                <a:ext uri="{FF2B5EF4-FFF2-40B4-BE49-F238E27FC236}">
                  <a16:creationId xmlns:a16="http://schemas.microsoft.com/office/drawing/2014/main" id="{3667E2F8-484D-004B-7F81-E56D6E19287C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57" name="Google Shape;298;p5">
              <a:extLst>
                <a:ext uri="{FF2B5EF4-FFF2-40B4-BE49-F238E27FC236}">
                  <a16:creationId xmlns:a16="http://schemas.microsoft.com/office/drawing/2014/main" id="{42BED1B7-F471-DE0B-6339-011B2A947DC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587966048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66" name="Google Shape;200;p5">
              <a:extLst>
                <a:ext uri="{FF2B5EF4-FFF2-40B4-BE49-F238E27FC236}">
                  <a16:creationId xmlns:a16="http://schemas.microsoft.com/office/drawing/2014/main" id="{6CA23915-6995-F58A-F72B-C918A5A72E31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ADA04B0-1582-1F7F-EF08-2410FA1395E9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비밀번호를 저장하였습니다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2E9F47C-CF8D-A222-A375-7956ABC9204C}"/>
              </a:ext>
            </a:extLst>
          </p:cNvPr>
          <p:cNvGrpSpPr/>
          <p:nvPr/>
        </p:nvGrpSpPr>
        <p:grpSpPr>
          <a:xfrm>
            <a:off x="4453245" y="6007932"/>
            <a:ext cx="1961943" cy="783412"/>
            <a:chOff x="1760734" y="1504374"/>
            <a:chExt cx="1961943" cy="783412"/>
          </a:xfrm>
        </p:grpSpPr>
        <p:sp>
          <p:nvSpPr>
            <p:cNvPr id="75" name="Google Shape;381;p6">
              <a:extLst>
                <a:ext uri="{FF2B5EF4-FFF2-40B4-BE49-F238E27FC236}">
                  <a16:creationId xmlns:a16="http://schemas.microsoft.com/office/drawing/2014/main" id="{2E9ABFE4-F630-708C-B792-65BEA9948F9D}"/>
                </a:ext>
              </a:extLst>
            </p:cNvPr>
            <p:cNvSpPr/>
            <p:nvPr/>
          </p:nvSpPr>
          <p:spPr>
            <a:xfrm>
              <a:off x="1760734" y="1504374"/>
              <a:ext cx="1961943" cy="78341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aphicFrame>
          <p:nvGraphicFramePr>
            <p:cNvPr id="77" name="Google Shape;298;p5">
              <a:extLst>
                <a:ext uri="{FF2B5EF4-FFF2-40B4-BE49-F238E27FC236}">
                  <a16:creationId xmlns:a16="http://schemas.microsoft.com/office/drawing/2014/main" id="{15435CC4-EF75-770C-54C7-72A4D121F33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9940521"/>
                </p:ext>
              </p:extLst>
            </p:nvPr>
          </p:nvGraphicFramePr>
          <p:xfrm>
            <a:off x="1959094" y="1631648"/>
            <a:ext cx="1650191" cy="304770"/>
          </p:xfrm>
          <a:graphic>
            <a:graphicData uri="http://schemas.openxmlformats.org/drawingml/2006/table">
              <a:tbl>
                <a:tblPr>
                  <a:noFill/>
                  <a:tableStyleId>{685F0C1E-2325-4A7A-BD05-369431DB3D1F}</a:tableStyleId>
                </a:tblPr>
                <a:tblGrid>
                  <a:gridCol w="1650191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bg1">
                            <a:lumMod val="7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84" name="Google Shape;200;p5">
              <a:extLst>
                <a:ext uri="{FF2B5EF4-FFF2-40B4-BE49-F238E27FC236}">
                  <a16:creationId xmlns:a16="http://schemas.microsoft.com/office/drawing/2014/main" id="{173F0F16-0377-ED1D-D122-0E310ACC7A86}"/>
                </a:ext>
              </a:extLst>
            </p:cNvPr>
            <p:cNvSpPr/>
            <p:nvPr/>
          </p:nvSpPr>
          <p:spPr>
            <a:xfrm>
              <a:off x="2514562" y="2042385"/>
              <a:ext cx="551363" cy="157652"/>
            </a:xfrm>
            <a:prstGeom prst="roundRect">
              <a:avLst>
                <a:gd name="adj" fmla="val 21958"/>
              </a:avLst>
            </a:pr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803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chemeClr val="tx1"/>
                  </a:solidFill>
                  <a:latin typeface="Arial"/>
                  <a:ea typeface="Arial"/>
                  <a:cs typeface="Arial"/>
                  <a:sym typeface="Arial"/>
                </a:rPr>
                <a:t>닫 기</a:t>
              </a:r>
              <a:endParaRPr sz="6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E7C5146-1084-84BA-18BE-2F61960B58AA}"/>
                </a:ext>
              </a:extLst>
            </p:cNvPr>
            <p:cNvSpPr txBox="1"/>
            <p:nvPr/>
          </p:nvSpPr>
          <p:spPr>
            <a:xfrm>
              <a:off x="1868786" y="1634955"/>
              <a:ext cx="17405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>
                <a:spcBef>
                  <a:spcPts val="600"/>
                </a:spcBef>
              </a:pPr>
              <a:r>
                <a:rPr lang="ko-KR" altLang="en-US" sz="700" dirty="0">
                  <a:latin typeface="+mj-ea"/>
                  <a:ea typeface="+mj-ea"/>
                </a:rPr>
                <a:t>개인정보를 수정하였습니다</a:t>
              </a:r>
              <a:r>
                <a:rPr lang="en-US" altLang="ko-KR" sz="700" dirty="0">
                  <a:latin typeface="+mj-ea"/>
                  <a:ea typeface="+mj-ea"/>
                </a:rPr>
                <a:t>.</a:t>
              </a:r>
            </a:p>
          </p:txBody>
        </p:sp>
      </p:grpSp>
      <p:cxnSp>
        <p:nvCxnSpPr>
          <p:cNvPr id="86" name="꺾인 연결선 53">
            <a:extLst>
              <a:ext uri="{FF2B5EF4-FFF2-40B4-BE49-F238E27FC236}">
                <a16:creationId xmlns:a16="http://schemas.microsoft.com/office/drawing/2014/main" id="{B1FD34F7-CD39-BF18-B462-C499506E5073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 rot="5400000">
            <a:off x="3340531" y="2760495"/>
            <a:ext cx="758859" cy="711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53">
            <a:extLst>
              <a:ext uri="{FF2B5EF4-FFF2-40B4-BE49-F238E27FC236}">
                <a16:creationId xmlns:a16="http://schemas.microsoft.com/office/drawing/2014/main" id="{48D44863-153F-9AC8-DD91-194661E5C498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5221388" y="1591131"/>
            <a:ext cx="646905" cy="29382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53">
            <a:extLst>
              <a:ext uri="{FF2B5EF4-FFF2-40B4-BE49-F238E27FC236}">
                <a16:creationId xmlns:a16="http://schemas.microsoft.com/office/drawing/2014/main" id="{90F8D23E-244F-4C06-2A24-0F5C4025B71F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4812474" y="4066309"/>
            <a:ext cx="992336" cy="3742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7A9D0307-2647-6292-B0A2-411EA9AF2C2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 수정</a:t>
            </a:r>
            <a:r>
              <a:rPr lang="en-US" altLang="ko-KR" sz="700" dirty="0">
                <a:latin typeface="+mj-ea"/>
                <a:ea typeface="+mj-ea"/>
              </a:rPr>
              <a:t>, </a:t>
            </a:r>
            <a:r>
              <a:rPr lang="ko-KR" altLang="en-US" sz="700" dirty="0">
                <a:latin typeface="+mj-ea"/>
                <a:ea typeface="+mj-ea"/>
              </a:rPr>
              <a:t>비밀번호 변경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8DAEF56-1587-35F0-7B30-59E0598890B8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개인정보와 비밀번호를 변경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C6ACE0A-9586-E64A-E371-4616043AA913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6430E59-F088-50D6-851B-6F6B7AF55CAA}"/>
              </a:ext>
            </a:extLst>
          </p:cNvPr>
          <p:cNvGrpSpPr/>
          <p:nvPr/>
        </p:nvGrpSpPr>
        <p:grpSpPr>
          <a:xfrm>
            <a:off x="189862" y="1278435"/>
            <a:ext cx="1118089" cy="2073710"/>
            <a:chOff x="189862" y="1278435"/>
            <a:chExt cx="1118089" cy="2073710"/>
          </a:xfrm>
        </p:grpSpPr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A0049236-BD68-0526-EBB4-5DFDD3C8D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C950E7BC-5566-7C80-85E2-88A20E6FF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36326A42-E1CA-39FB-2EE0-728AFA76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cxnSp>
        <p:nvCxnSpPr>
          <p:cNvPr id="97" name="꺾인 연결선 53">
            <a:extLst>
              <a:ext uri="{FF2B5EF4-FFF2-40B4-BE49-F238E27FC236}">
                <a16:creationId xmlns:a16="http://schemas.microsoft.com/office/drawing/2014/main" id="{5CF1A27E-29A3-D668-5D2A-BEAD3997D195}"/>
              </a:ext>
            </a:extLst>
          </p:cNvPr>
          <p:cNvCxnSpPr>
            <a:cxnSpLocks/>
            <a:stCxn id="104" idx="6"/>
            <a:endCxn id="4" idx="1"/>
          </p:cNvCxnSpPr>
          <p:nvPr/>
        </p:nvCxnSpPr>
        <p:spPr>
          <a:xfrm flipV="1">
            <a:off x="1884484" y="2081251"/>
            <a:ext cx="981130" cy="2103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꺾인 연결선 53">
            <a:extLst>
              <a:ext uri="{FF2B5EF4-FFF2-40B4-BE49-F238E27FC236}">
                <a16:creationId xmlns:a16="http://schemas.microsoft.com/office/drawing/2014/main" id="{996880B3-6917-6BB4-9167-59BA7E6F7F3D}"/>
              </a:ext>
            </a:extLst>
          </p:cNvPr>
          <p:cNvCxnSpPr>
            <a:cxnSpLocks/>
            <a:stCxn id="101" idx="6"/>
            <a:endCxn id="4" idx="1"/>
          </p:cNvCxnSpPr>
          <p:nvPr/>
        </p:nvCxnSpPr>
        <p:spPr>
          <a:xfrm>
            <a:off x="1891044" y="2009039"/>
            <a:ext cx="974570" cy="7221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그림 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pic>
        <p:nvPicPr>
          <p:cNvPr id="92" name="그림 91">
            <a:extLst>
              <a:ext uri="{FF2B5EF4-FFF2-40B4-BE49-F238E27FC236}">
                <a16:creationId xmlns:a16="http://schemas.microsoft.com/office/drawing/2014/main" id="{4E44C9C8-3AF2-1EAC-2875-675E19943F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3776" y="1873686"/>
            <a:ext cx="891016" cy="861561"/>
          </a:xfrm>
          <a:prstGeom prst="rect">
            <a:avLst/>
          </a:prstGeom>
        </p:spPr>
      </p:pic>
      <p:sp>
        <p:nvSpPr>
          <p:cNvPr id="101" name="타원 100">
            <a:extLst>
              <a:ext uri="{FF2B5EF4-FFF2-40B4-BE49-F238E27FC236}">
                <a16:creationId xmlns:a16="http://schemas.microsoft.com/office/drawing/2014/main" id="{406EA625-A68C-8B66-4CDF-EA741CD94647}"/>
              </a:ext>
            </a:extLst>
          </p:cNvPr>
          <p:cNvSpPr/>
          <p:nvPr/>
        </p:nvSpPr>
        <p:spPr>
          <a:xfrm>
            <a:off x="1723092" y="1930428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D53AFD96-E966-D3B4-D04C-0DDA6D7CB411}"/>
              </a:ext>
            </a:extLst>
          </p:cNvPr>
          <p:cNvSpPr/>
          <p:nvPr/>
        </p:nvSpPr>
        <p:spPr>
          <a:xfrm>
            <a:off x="1716532" y="2212972"/>
            <a:ext cx="167952" cy="1572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02" name="Google Shape;73;p2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76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3152169066"/>
              </p:ext>
            </p:extLst>
          </p:nvPr>
        </p:nvGraphicFramePr>
        <p:xfrm>
          <a:off x="8385974" y="826614"/>
          <a:ext cx="2324900" cy="1770851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메인 풋터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새탭으로 호출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업무등록절차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입찰업무안내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기획서 참고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291233344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111802" y="826613"/>
            <a:ext cx="8217900" cy="67425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강용준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j-ea"/>
                <a:ea typeface="+mj-ea"/>
              </a:rPr>
              <a:t>1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협력사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420031" y="1388258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964D713-B8A7-8741-6AF9-1D307A711325}"/>
              </a:ext>
            </a:extLst>
          </p:cNvPr>
          <p:cNvGrpSpPr/>
          <p:nvPr/>
        </p:nvGrpSpPr>
        <p:grpSpPr>
          <a:xfrm>
            <a:off x="182463" y="1319801"/>
            <a:ext cx="8061206" cy="6109699"/>
            <a:chOff x="182463" y="1319801"/>
            <a:chExt cx="8061206" cy="610969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6A6EEE0-A1C9-BD37-7F26-A2605BDD2D76}"/>
                </a:ext>
              </a:extLst>
            </p:cNvPr>
            <p:cNvSpPr/>
            <p:nvPr/>
          </p:nvSpPr>
          <p:spPr>
            <a:xfrm>
              <a:off x="199597" y="1319801"/>
              <a:ext cx="8044072" cy="6109699"/>
            </a:xfrm>
            <a:prstGeom prst="rect">
              <a:avLst/>
            </a:prstGeom>
            <a:solidFill>
              <a:srgbClr val="EEEEEE"/>
            </a:solidFill>
            <a:ln>
              <a:solidFill>
                <a:srgbClr val="EEEEE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FD6741E-49C5-7522-5681-710E99893406}"/>
                </a:ext>
              </a:extLst>
            </p:cNvPr>
            <p:cNvGrpSpPr/>
            <p:nvPr/>
          </p:nvGrpSpPr>
          <p:grpSpPr>
            <a:xfrm>
              <a:off x="182463" y="1330450"/>
              <a:ext cx="1164194" cy="2599437"/>
              <a:chOff x="182463" y="1330450"/>
              <a:chExt cx="1164194" cy="2599437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E5BCDBC6-7A9D-1F1E-A204-A0C5F8969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63" y="1330450"/>
                <a:ext cx="1164194" cy="2599437"/>
              </a:xfrm>
              <a:prstGeom prst="rect">
                <a:avLst/>
              </a:prstGeom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DEE083-8349-5C7D-07B7-BF7223799722}"/>
                  </a:ext>
                </a:extLst>
              </p:cNvPr>
              <p:cNvSpPr txBox="1"/>
              <p:nvPr/>
            </p:nvSpPr>
            <p:spPr>
              <a:xfrm>
                <a:off x="416719" y="2237848"/>
                <a:ext cx="497439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36000" rtlCol="0">
                <a:spAutoFit/>
              </a:bodyPr>
              <a:lstStyle/>
              <a:p>
                <a:r>
                  <a:rPr lang="ko-KR" altLang="en-US" sz="600" b="1" dirty="0">
                    <a:solidFill>
                      <a:schemeClr val="bg1">
                        <a:lumMod val="65000"/>
                      </a:schemeClr>
                    </a:solidFill>
                  </a:rPr>
                  <a:t>사용안내</a:t>
                </a:r>
              </a:p>
            </p:txBody>
          </p:sp>
        </p:grpSp>
      </p:grpSp>
      <p:sp>
        <p:nvSpPr>
          <p:cNvPr id="53" name="모서리가 둥근 직사각형 14">
            <a:extLst>
              <a:ext uri="{FF2B5EF4-FFF2-40B4-BE49-F238E27FC236}">
                <a16:creationId xmlns:a16="http://schemas.microsoft.com/office/drawing/2014/main" id="{624D54BE-0FAA-EB03-373E-58CE270FF285}"/>
              </a:ext>
            </a:extLst>
          </p:cNvPr>
          <p:cNvSpPr/>
          <p:nvPr/>
        </p:nvSpPr>
        <p:spPr>
          <a:xfrm>
            <a:off x="1399149" y="1380762"/>
            <a:ext cx="6766342" cy="5437901"/>
          </a:xfrm>
          <a:prstGeom prst="roundRect">
            <a:avLst>
              <a:gd name="adj" fmla="val 139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DA322DC-C7A5-6B49-838D-5C4D06F7A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973" y="1870520"/>
            <a:ext cx="6372084" cy="1482236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E0DB6168-7494-D4E2-8E40-42DA01A3A04E}"/>
              </a:ext>
            </a:extLst>
          </p:cNvPr>
          <p:cNvSpPr/>
          <p:nvPr/>
        </p:nvSpPr>
        <p:spPr>
          <a:xfrm>
            <a:off x="6487572" y="3067823"/>
            <a:ext cx="811862" cy="408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E28FF94-AC30-4CDE-A548-DCB33F762C5A}"/>
              </a:ext>
            </a:extLst>
          </p:cNvPr>
          <p:cNvSpPr/>
          <p:nvPr/>
        </p:nvSpPr>
        <p:spPr>
          <a:xfrm>
            <a:off x="1607424" y="3452435"/>
            <a:ext cx="2324933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전자입찰 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건수 클릭 시 해당 입찰로 이동합니다</a:t>
            </a:r>
            <a:r>
              <a:rPr lang="en-US" altLang="ko-KR" sz="700" b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모서리가 둥근 직사각형 8">
            <a:extLst>
              <a:ext uri="{FF2B5EF4-FFF2-40B4-BE49-F238E27FC236}">
                <a16:creationId xmlns:a16="http://schemas.microsoft.com/office/drawing/2014/main" id="{7579C03C-0C66-9FCA-3E9F-A16C352C4254}"/>
              </a:ext>
            </a:extLst>
          </p:cNvPr>
          <p:cNvSpPr/>
          <p:nvPr/>
        </p:nvSpPr>
        <p:spPr>
          <a:xfrm>
            <a:off x="1615275" y="3775786"/>
            <a:ext cx="6363782" cy="774867"/>
          </a:xfrm>
          <a:prstGeom prst="roundRect">
            <a:avLst>
              <a:gd name="adj" fmla="val 6981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A3EF3598-4960-8B3B-03B2-868F157E61AD}"/>
              </a:ext>
            </a:extLst>
          </p:cNvPr>
          <p:cNvGraphicFramePr>
            <a:graphicFrameLocks noGrp="1"/>
          </p:cNvGraphicFramePr>
          <p:nvPr/>
        </p:nvGraphicFramePr>
        <p:xfrm>
          <a:off x="1662003" y="3843697"/>
          <a:ext cx="6337104" cy="642157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792138">
                  <a:extLst>
                    <a:ext uri="{9D8B030D-6E8A-4147-A177-3AD203B41FA5}">
                      <a16:colId xmlns:a16="http://schemas.microsoft.com/office/drawing/2014/main" val="218501608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985960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27595498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78691771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953126562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17764851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395264899"/>
                    </a:ext>
                  </a:extLst>
                </a:gridCol>
                <a:gridCol w="792138">
                  <a:extLst>
                    <a:ext uri="{9D8B030D-6E8A-4147-A177-3AD203B41FA5}">
                      <a16:colId xmlns:a16="http://schemas.microsoft.com/office/drawing/2014/main" val="2937297167"/>
                    </a:ext>
                  </a:extLst>
                </a:gridCol>
              </a:tblGrid>
              <a:tr h="28393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입찰공지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투찰한 입찰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낙찰확인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지난입찰</a:t>
                      </a:r>
                      <a:r>
                        <a:rPr lang="en-US" altLang="ko-KR" sz="700" dirty="0"/>
                        <a:t>(12</a:t>
                      </a:r>
                      <a:r>
                        <a:rPr lang="ko-KR" altLang="en-US" sz="700" dirty="0"/>
                        <a:t>개월</a:t>
                      </a:r>
                      <a:r>
                        <a:rPr lang="en-US" altLang="ko-KR" sz="700" dirty="0"/>
                        <a:t>)</a:t>
                      </a:r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392405"/>
                  </a:ext>
                </a:extLst>
              </a:tr>
              <a:tr h="358221">
                <a:tc>
                  <a:txBody>
                    <a:bodyPr/>
                    <a:lstStyle/>
                    <a:p>
                      <a:pPr algn="ctr" latinLnBrk="1"/>
                      <a:endParaRPr lang="ko-KR" altLang="en-US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21000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1BE642F2-868F-E4C2-2CB9-A3A06483AD50}"/>
              </a:ext>
            </a:extLst>
          </p:cNvPr>
          <p:cNvGraphicFramePr>
            <a:graphicFrameLocks noGrp="1"/>
          </p:cNvGraphicFramePr>
          <p:nvPr/>
        </p:nvGraphicFramePr>
        <p:xfrm>
          <a:off x="231507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CA9E1A-8397-6848-30E0-19616BFF20AE}"/>
              </a:ext>
            </a:extLst>
          </p:cNvPr>
          <p:cNvGraphicFramePr>
            <a:graphicFrameLocks noGrp="1"/>
          </p:cNvGraphicFramePr>
          <p:nvPr/>
        </p:nvGraphicFramePr>
        <p:xfrm>
          <a:off x="3873644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1E0E929-DB20-2282-5A29-AD1A426BA6D0}"/>
              </a:ext>
            </a:extLst>
          </p:cNvPr>
          <p:cNvGraphicFramePr>
            <a:graphicFrameLocks noGrp="1"/>
          </p:cNvGraphicFramePr>
          <p:nvPr/>
        </p:nvGraphicFramePr>
        <p:xfrm>
          <a:off x="7051459" y="4120565"/>
          <a:ext cx="304706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04706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E5E7635-5BD0-9188-A8C2-1A8239A116E2}"/>
              </a:ext>
            </a:extLst>
          </p:cNvPr>
          <p:cNvCxnSpPr>
            <a:cxnSpLocks/>
          </p:cNvCxnSpPr>
          <p:nvPr/>
        </p:nvCxnSpPr>
        <p:spPr>
          <a:xfrm>
            <a:off x="3260725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7FFD3DBF-6884-B1D7-7EA4-39FE33062275}"/>
              </a:ext>
            </a:extLst>
          </p:cNvPr>
          <p:cNvCxnSpPr>
            <a:cxnSpLocks/>
          </p:cNvCxnSpPr>
          <p:nvPr/>
        </p:nvCxnSpPr>
        <p:spPr>
          <a:xfrm>
            <a:off x="4860925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0FE06C7-A7E8-B0A6-1675-63D4F50B7E0D}"/>
              </a:ext>
            </a:extLst>
          </p:cNvPr>
          <p:cNvSpPr/>
          <p:nvPr/>
        </p:nvSpPr>
        <p:spPr>
          <a:xfrm>
            <a:off x="1617684" y="4666043"/>
            <a:ext cx="1174814" cy="368847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  <a:spcBef>
                <a:spcPts val="600"/>
              </a:spcBef>
            </a:pPr>
            <a:r>
              <a:rPr lang="ko-KR" altLang="en-US" sz="900" b="1" dirty="0">
                <a:solidFill>
                  <a:srgbClr val="4B4B4B"/>
                </a:solidFill>
                <a:latin typeface="+mj-ea"/>
                <a:ea typeface="+mj-ea"/>
              </a:rPr>
              <a:t>공지사항</a:t>
            </a:r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0" name="그림 89">
            <a:extLst>
              <a:ext uri="{FF2B5EF4-FFF2-40B4-BE49-F238E27FC236}">
                <a16:creationId xmlns:a16="http://schemas.microsoft.com/office/drawing/2014/main" id="{A91682AE-EA7B-0424-2CC3-4DA7FABF50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3078"/>
          <a:stretch/>
        </p:blipFill>
        <p:spPr>
          <a:xfrm>
            <a:off x="1527420" y="1445243"/>
            <a:ext cx="6519935" cy="461496"/>
          </a:xfrm>
          <a:prstGeom prst="rect">
            <a:avLst/>
          </a:prstGeom>
        </p:spPr>
      </p:pic>
      <p:sp>
        <p:nvSpPr>
          <p:cNvPr id="81" name="모서리가 둥근 직사각형 93">
            <a:extLst>
              <a:ext uri="{FF2B5EF4-FFF2-40B4-BE49-F238E27FC236}">
                <a16:creationId xmlns:a16="http://schemas.microsoft.com/office/drawing/2014/main" id="{20095FA6-F557-C0DD-4805-3F0B1792F651}"/>
              </a:ext>
            </a:extLst>
          </p:cNvPr>
          <p:cNvSpPr/>
          <p:nvPr/>
        </p:nvSpPr>
        <p:spPr>
          <a:xfrm>
            <a:off x="1641956" y="5041594"/>
            <a:ext cx="6367418" cy="1548235"/>
          </a:xfrm>
          <a:prstGeom prst="roundRect">
            <a:avLst>
              <a:gd name="adj" fmla="val 3706"/>
            </a:avLst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3952473-B716-8EE7-1D99-CAE860645D2E}"/>
              </a:ext>
            </a:extLst>
          </p:cNvPr>
          <p:cNvSpPr txBox="1"/>
          <p:nvPr/>
        </p:nvSpPr>
        <p:spPr>
          <a:xfrm>
            <a:off x="7401099" y="4886385"/>
            <a:ext cx="620258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500" b="1" dirty="0">
                <a:solidFill>
                  <a:schemeClr val="bg1">
                    <a:lumMod val="50000"/>
                  </a:schemeClr>
                </a:solidFill>
              </a:rPr>
              <a:t>더보기 </a:t>
            </a:r>
            <a:r>
              <a:rPr lang="en-US" altLang="ko-KR" sz="5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  <a:endParaRPr lang="ko-KR" altLang="en-US" sz="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83" name="Google Shape;299;p5">
            <a:extLst>
              <a:ext uri="{FF2B5EF4-FFF2-40B4-BE49-F238E27FC236}">
                <a16:creationId xmlns:a16="http://schemas.microsoft.com/office/drawing/2014/main" id="{9CD901AF-33CE-B1E2-B4D1-078D5240F0C7}"/>
              </a:ext>
            </a:extLst>
          </p:cNvPr>
          <p:cNvGraphicFramePr/>
          <p:nvPr/>
        </p:nvGraphicFramePr>
        <p:xfrm>
          <a:off x="1804344" y="5165625"/>
          <a:ext cx="6104499" cy="1257985"/>
        </p:xfrm>
        <a:graphic>
          <a:graphicData uri="http://schemas.openxmlformats.org/drawingml/2006/table">
            <a:tbl>
              <a:tblPr firstRow="1" bandRow="1">
                <a:noFill/>
                <a:tableStyleId>{685F0C1E-2325-4A7A-BD05-369431DB3D1F}</a:tableStyleId>
              </a:tblPr>
              <a:tblGrid>
                <a:gridCol w="4292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2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제목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/>
                        <a:t>닐짜</a:t>
                      </a:r>
                      <a:endParaRPr sz="8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새해 복 많이 받으세요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크리스마스 잘</a:t>
                      </a:r>
                      <a:r>
                        <a:rPr lang="ko-KR" altLang="en-US" sz="700" u="sng" strike="noStrike" cap="none" baseline="0" dirty="0"/>
                        <a:t> 보내세요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dirty="0"/>
                        <a:t>[</a:t>
                      </a:r>
                      <a:r>
                        <a:rPr lang="ko-KR" altLang="en-US" sz="700" u="sng" strike="noStrike" cap="none" dirty="0"/>
                        <a:t>공통</a:t>
                      </a:r>
                      <a:r>
                        <a:rPr lang="en-US" altLang="ko-KR" sz="700" u="sng" strike="noStrike" cap="none" dirty="0"/>
                        <a:t>] </a:t>
                      </a:r>
                      <a:r>
                        <a:rPr lang="ko-KR" altLang="en-US" sz="700" u="sng" strike="noStrike" cap="none" dirty="0"/>
                        <a:t>문자 발송 오류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12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437764"/>
                  </a:ext>
                </a:extLst>
              </a:tr>
              <a:tr h="20892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sng" strike="noStrike" cap="none" smtClean="0"/>
                        <a:t>[</a:t>
                      </a:r>
                      <a:r>
                        <a:rPr lang="ko-KR" altLang="en-US" sz="700" u="sng" strike="noStrike" cap="none" smtClean="0"/>
                        <a:t>팬택전기</a:t>
                      </a:r>
                      <a:r>
                        <a:rPr lang="en-US" altLang="ko-KR" sz="700" u="sng" strike="noStrike" cap="none" smtClean="0"/>
                        <a:t>] </a:t>
                      </a:r>
                      <a:r>
                        <a:rPr lang="en-US" altLang="ko-KR" sz="700" u="sng" strike="noStrike" cap="none" dirty="0"/>
                        <a:t>11</a:t>
                      </a:r>
                      <a:r>
                        <a:rPr lang="ko-KR" altLang="en-US" sz="700" u="sng" strike="noStrike" cap="none" dirty="0"/>
                        <a:t>월 협력사 등록 안내</a:t>
                      </a:r>
                      <a:endParaRPr sz="700" u="sng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/>
                        <a:t>2023-12-22</a:t>
                      </a:r>
                      <a:endParaRPr sz="7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42302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E3D129AF-31B8-89AC-A083-61EE9A39B804}"/>
              </a:ext>
            </a:extLst>
          </p:cNvPr>
          <p:cNvGrpSpPr/>
          <p:nvPr/>
        </p:nvGrpSpPr>
        <p:grpSpPr>
          <a:xfrm>
            <a:off x="1414619" y="6907269"/>
            <a:ext cx="6758044" cy="395247"/>
            <a:chOff x="1408365" y="6877096"/>
            <a:chExt cx="6758044" cy="395247"/>
          </a:xfrm>
        </p:grpSpPr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4514B08C-4426-633F-A1CD-75E7A6525B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16035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6CDF39E-26B7-686C-EB88-B8C4221615EB}"/>
                </a:ext>
              </a:extLst>
            </p:cNvPr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6000" algn="r"/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공동인증서 안내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업체등록절차  </a:t>
              </a:r>
              <a:r>
                <a:rPr lang="en-US" altLang="ko-KR" sz="700" b="1" dirty="0">
                  <a:solidFill>
                    <a:schemeClr val="bg1"/>
                  </a:solidFill>
                  <a:latin typeface="+mj-ea"/>
                  <a:ea typeface="+mj-ea"/>
                </a:rPr>
                <a:t>|  </a:t>
              </a:r>
              <a:r>
                <a:rPr lang="ko-KR" altLang="en-US" sz="700" b="1" dirty="0">
                  <a:solidFill>
                    <a:schemeClr val="bg1"/>
                  </a:solidFill>
                  <a:latin typeface="+mj-ea"/>
                  <a:ea typeface="+mj-ea"/>
                </a:rPr>
                <a:t>입찰업무안내</a:t>
              </a:r>
              <a:endParaRPr lang="en-US" altLang="ko-KR" sz="7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86CA376-7A00-E406-56A5-71FE42FDDBF8}"/>
              </a:ext>
            </a:extLst>
          </p:cNvPr>
          <p:cNvSpPr txBox="1"/>
          <p:nvPr/>
        </p:nvSpPr>
        <p:spPr>
          <a:xfrm>
            <a:off x="1555556" y="1554940"/>
            <a:ext cx="2883877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메인</a:t>
            </a: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C2D5DD1C-F4D9-CEE1-03A8-720BBE709E16}"/>
              </a:ext>
            </a:extLst>
          </p:cNvPr>
          <p:cNvGraphicFramePr>
            <a:graphicFrameLocks noGrp="1"/>
          </p:cNvGraphicFramePr>
          <p:nvPr/>
        </p:nvGraphicFramePr>
        <p:xfrm>
          <a:off x="5464319" y="4120565"/>
          <a:ext cx="326881" cy="259080"/>
        </p:xfrm>
        <a:graphic>
          <a:graphicData uri="http://schemas.openxmlformats.org/drawingml/2006/table">
            <a:tbl>
              <a:tblPr firstRow="1" bandRow="1">
                <a:tableStyleId>{685F0C1E-2325-4A7A-BD05-369431DB3D1F}</a:tableStyleId>
              </a:tblPr>
              <a:tblGrid>
                <a:gridCol w="326881">
                  <a:extLst>
                    <a:ext uri="{9D8B030D-6E8A-4147-A177-3AD203B41FA5}">
                      <a16:colId xmlns:a16="http://schemas.microsoft.com/office/drawing/2014/main" val="666030875"/>
                    </a:ext>
                  </a:extLst>
                </a:gridCol>
              </a:tblGrid>
              <a:tr h="13402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3</a:t>
                      </a:r>
                      <a:r>
                        <a:rPr lang="en-US" altLang="ko-KR" b="1" dirty="0"/>
                        <a:t> </a:t>
                      </a:r>
                      <a:r>
                        <a:rPr lang="ko-KR" altLang="en-US" sz="800" b="1" dirty="0"/>
                        <a:t>건</a:t>
                      </a:r>
                      <a:endParaRPr lang="ko-KR" altLang="en-US" b="1" dirty="0"/>
                    </a:p>
                  </a:txBody>
                  <a:tcPr marL="0" marR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505766"/>
                  </a:ext>
                </a:extLst>
              </a:tr>
            </a:tbl>
          </a:graphicData>
        </a:graphic>
      </p:graphicFrame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CED783A7-AC35-00E7-3510-BFD55558B145}"/>
              </a:ext>
            </a:extLst>
          </p:cNvPr>
          <p:cNvCxnSpPr>
            <a:cxnSpLocks/>
          </p:cNvCxnSpPr>
          <p:nvPr/>
        </p:nvCxnSpPr>
        <p:spPr>
          <a:xfrm>
            <a:off x="6413500" y="4038817"/>
            <a:ext cx="0" cy="245883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762EFB-629D-7A0D-0440-0F2063B3CFD1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로그인 후 풋터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BAE50-9AD3-FF68-A2B6-1EB50A403F35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+mj-ea"/>
                <a:ea typeface="+mj-ea"/>
              </a:rPr>
              <a:t>안내 및 공지사항을 확인합니다</a:t>
            </a:r>
            <a:r>
              <a:rPr lang="en-US" altLang="ko-KR" sz="700" dirty="0">
                <a:latin typeface="+mj-ea"/>
                <a:ea typeface="+mj-ea"/>
              </a:rPr>
              <a:t>.</a:t>
            </a:r>
            <a:endParaRPr lang="ko-KR" altLang="en-US" sz="700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374B55-03BA-7F42-12D6-CE30EA03F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4989" y="3821282"/>
            <a:ext cx="2893479" cy="22386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7A66A17-8234-07DC-7C52-C02310C2F7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2910" y="3655482"/>
            <a:ext cx="2286374" cy="188645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B158FAB-E7D5-04F1-FB1F-AA4891128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67551" y="3815875"/>
            <a:ext cx="2897150" cy="267942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꺾인 연결선 53">
            <a:extLst>
              <a:ext uri="{FF2B5EF4-FFF2-40B4-BE49-F238E27FC236}">
                <a16:creationId xmlns:a16="http://schemas.microsoft.com/office/drawing/2014/main" id="{46CF0FAD-4443-A040-42FF-4EA454C0633E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941730" y="6059946"/>
            <a:ext cx="2973837" cy="98288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꺾인 연결선 53">
            <a:extLst>
              <a:ext uri="{FF2B5EF4-FFF2-40B4-BE49-F238E27FC236}">
                <a16:creationId xmlns:a16="http://schemas.microsoft.com/office/drawing/2014/main" id="{3D51B62C-FAE1-AC7F-D2E1-C790042FB36F}"/>
              </a:ext>
            </a:extLst>
          </p:cNvPr>
          <p:cNvCxnSpPr>
            <a:cxnSpLocks/>
            <a:endCxn id="5" idx="2"/>
          </p:cNvCxnSpPr>
          <p:nvPr/>
        </p:nvCxnSpPr>
        <p:spPr>
          <a:xfrm rot="16200000" flipV="1">
            <a:off x="5736154" y="5821884"/>
            <a:ext cx="1506564" cy="94667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53">
            <a:extLst>
              <a:ext uri="{FF2B5EF4-FFF2-40B4-BE49-F238E27FC236}">
                <a16:creationId xmlns:a16="http://schemas.microsoft.com/office/drawing/2014/main" id="{E0B19146-3CC3-7EF4-1448-923D3DFF4B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7852363" y="6495295"/>
            <a:ext cx="863763" cy="5475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A3818F-3A02-C29D-FEE6-B2F7E83ADCAB}"/>
              </a:ext>
            </a:extLst>
          </p:cNvPr>
          <p:cNvSpPr txBox="1"/>
          <p:nvPr/>
        </p:nvSpPr>
        <p:spPr>
          <a:xfrm>
            <a:off x="439008" y="2222459"/>
            <a:ext cx="662092" cy="200055"/>
          </a:xfrm>
          <a:prstGeom prst="rect">
            <a:avLst/>
          </a:prstGeom>
          <a:solidFill>
            <a:schemeClr val="bg1"/>
          </a:solidFill>
        </p:spPr>
        <p:txBody>
          <a:bodyPr wrap="square" lIns="36000" rtlCol="0">
            <a:spAutoFit/>
          </a:bodyPr>
          <a:lstStyle/>
          <a:p>
            <a:r>
              <a:rPr lang="ko-KR" altLang="en-US" sz="700" b="1" dirty="0">
                <a:solidFill>
                  <a:schemeClr val="bg1">
                    <a:lumMod val="50000"/>
                  </a:schemeClr>
                </a:solidFill>
              </a:rPr>
              <a:t>공지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186D508-60E6-584E-D6DF-0FA15D37791E}"/>
              </a:ext>
            </a:extLst>
          </p:cNvPr>
          <p:cNvGrpSpPr/>
          <p:nvPr/>
        </p:nvGrpSpPr>
        <p:grpSpPr>
          <a:xfrm>
            <a:off x="189862" y="1278435"/>
            <a:ext cx="1118089" cy="2073710"/>
            <a:chOff x="189862" y="1278435"/>
            <a:chExt cx="1118089" cy="207371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9727A56-3D35-09D8-6D40-482484329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862" y="1278435"/>
              <a:ext cx="1118089" cy="91548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2854C97-E020-8C5C-9530-2D776A47B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0893" y="2199505"/>
              <a:ext cx="1108095" cy="27537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DCF5B467-548F-13CC-4033-CCD30712B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2534" y="2465500"/>
              <a:ext cx="1110377" cy="886645"/>
            </a:xfrm>
            <a:prstGeom prst="rect">
              <a:avLst/>
            </a:prstGeom>
          </p:spPr>
        </p:pic>
      </p:grpSp>
      <p:pic>
        <p:nvPicPr>
          <p:cNvPr id="50" name="그림 4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262" y="2482798"/>
            <a:ext cx="1088227" cy="869398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52" name="Google Shape;73;p20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16"/>
          <a:srcRect l="8393" t="15143" r="6484"/>
          <a:stretch/>
        </p:blipFill>
        <p:spPr>
          <a:xfrm>
            <a:off x="2587253" y="2093765"/>
            <a:ext cx="781935" cy="221376"/>
          </a:xfrm>
          <a:prstGeom prst="rect">
            <a:avLst/>
          </a:prstGeom>
          <a:ln>
            <a:solidFill>
              <a:srgbClr val="D8F1FC"/>
            </a:solidFill>
          </a:ln>
        </p:spPr>
      </p:pic>
    </p:spTree>
    <p:extLst>
      <p:ext uri="{BB962C8B-B14F-4D97-AF65-F5344CB8AC3E}">
        <p14:creationId xmlns:p14="http://schemas.microsoft.com/office/powerpoint/2010/main" val="1887736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16847</TotalTime>
  <Words>669</Words>
  <Application>Microsoft Office PowerPoint</Application>
  <PresentationFormat>사용자 지정</PresentationFormat>
  <Paragraphs>258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268</cp:revision>
  <dcterms:modified xsi:type="dcterms:W3CDTF">2024-09-19T06:14:17Z</dcterms:modified>
</cp:coreProperties>
</file>