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759450" cx="10799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hKgqk1f3OQzUtNjGePbXWV2bRU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E43D40-F3BB-4244-8984-7170D74FE115}">
  <a:tblStyle styleId="{27E43D40-F3BB-4244-8984-7170D74FE11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6BBA05F-5F5C-42E2-9EAE-A16C1596634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4" orient="horz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327425"/>
                <a:gridCol w="2436250"/>
                <a:gridCol w="2133900"/>
                <a:gridCol w="2788950"/>
                <a:gridCol w="651900"/>
                <a:gridCol w="408275"/>
                <a:gridCol w="400200"/>
                <a:gridCol w="4726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3308" r="4930" t="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noFill/>
          <a:ln cap="flat" cmpd="sng" w="9525">
            <a:solidFill>
              <a:srgbClr val="0065B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3975" lIns="103975" spcFirstLastPara="1" rIns="103975" wrap="square" tIns="10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hasCustomPrompt="1" type="title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공지 &gt; 공지사항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공지등록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[공지등록] 버튼은 시스템관리자, 각사관리자 에게만 Display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1527420" y="1967910"/>
            <a:ext cx="6519936" cy="402343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637667" y="204929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2216978" y="2049298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/>
          <p:nvPr/>
        </p:nvSpPr>
        <p:spPr>
          <a:xfrm>
            <a:off x="7191805" y="2047688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2" name="Google Shape;62;p20"/>
          <p:cNvGraphicFramePr/>
          <p:nvPr/>
        </p:nvGraphicFramePr>
        <p:xfrm>
          <a:off x="1527417" y="28412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498900"/>
                <a:gridCol w="2838300"/>
                <a:gridCol w="643750"/>
                <a:gridCol w="804675"/>
                <a:gridCol w="891250"/>
                <a:gridCol w="80245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순번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제목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첨부파일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등록자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등록일시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조회수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1234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[공통] 공지사항 테스트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2,000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1233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[일진전기] 2024년 협력사 등록안내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이순진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1,201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1230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[일진전기] 2023년 협력사 등록안내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강감찬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351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63" name="Google Shape;63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4" name="Google Shape;64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0" name="Google Shape;70;p20"/>
          <p:cNvGraphicFramePr/>
          <p:nvPr/>
        </p:nvGraphicFramePr>
        <p:xfrm>
          <a:off x="1440199" y="26154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675475"/>
                <a:gridCol w="1009375"/>
              </a:tblGrid>
              <a:tr h="192625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71" name="Google Shape;71;p20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Google Shape;73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74" name="Google Shape;74;p20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0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2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5" name="Google Shape;85;p20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20"/>
          <p:cNvSpPr/>
          <p:nvPr/>
        </p:nvSpPr>
        <p:spPr>
          <a:xfrm>
            <a:off x="3368353" y="2055129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3947664" y="2055129"/>
            <a:ext cx="1254634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7145052" y="2539088"/>
            <a:ext cx="864244" cy="268189"/>
          </a:xfrm>
          <a:prstGeom prst="roundRect">
            <a:avLst>
              <a:gd fmla="val 13789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공지등록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" name="Google Shape;92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93" name="Google Shape;93;p20"/>
            <p:cNvPicPr preferRelativeResize="0"/>
            <p:nvPr/>
          </p:nvPicPr>
          <p:blipFill rotWithShape="1">
            <a:blip r:embed="rId4">
              <a:alphaModFix/>
            </a:blip>
            <a:srcRect b="-35" l="16034" r="2328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/>
          <p:nvPr/>
        </p:nvSpPr>
        <p:spPr>
          <a:xfrm>
            <a:off x="346644" y="3562682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>
            <a:off x="7047801" y="2460332"/>
            <a:ext cx="167952" cy="157221"/>
          </a:xfrm>
          <a:prstGeom prst="ellipse">
            <a:avLst/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-K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5224086" y="2040197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등록자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>
            <a:off x="5803397" y="2040197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111596" y="3096804"/>
            <a:ext cx="145180" cy="150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" name="Google Shape;104;p21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[수정 이동] [삭제] 버튼은 시스템 관리자와 등록자에게 Display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/>
                        <a:t>공지대상</a:t>
                      </a:r>
                      <a:br>
                        <a:rPr lang="ko-KR" sz="700" u="none" cap="none" strike="noStrike"/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- 공지대상을 계열사로 선택된 경우 아래 선택된 계열사가 Display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05" name="Google Shape;105;p21"/>
          <p:cNvSpPr/>
          <p:nvPr/>
        </p:nvSpPr>
        <p:spPr>
          <a:xfrm>
            <a:off x="111802" y="826613"/>
            <a:ext cx="8217900" cy="64352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99597" y="1005541"/>
            <a:ext cx="8044072" cy="6155459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1420031" y="1442968"/>
            <a:ext cx="6766342" cy="5171192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 상세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1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15" name="Google Shape;115;p21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21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21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1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1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" name="Google Shape;126;p21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21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1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1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21"/>
          <p:cNvSpPr/>
          <p:nvPr/>
        </p:nvSpPr>
        <p:spPr>
          <a:xfrm>
            <a:off x="346644" y="357396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32;p21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 일진전자입찰 공지 테스트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" name="Google Shape;133;p21"/>
          <p:cNvGraphicFramePr/>
          <p:nvPr/>
        </p:nvGraphicFramePr>
        <p:xfrm>
          <a:off x="2236998" y="309580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공지일시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1"/>
          <p:cNvSpPr/>
          <p:nvPr/>
        </p:nvSpPr>
        <p:spPr>
          <a:xfrm>
            <a:off x="2010211" y="2303494"/>
            <a:ext cx="5663130" cy="366734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2236998" y="2862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작성자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강감찬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Google Shape;136;p21"/>
          <p:cNvGraphicFramePr/>
          <p:nvPr/>
        </p:nvGraphicFramePr>
        <p:xfrm>
          <a:off x="2236998" y="33294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2,491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21"/>
          <p:cNvGraphicFramePr/>
          <p:nvPr/>
        </p:nvGraphicFramePr>
        <p:xfrm>
          <a:off x="2236998" y="35631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chemeClr val="dk1"/>
                          </a:solidFill>
                        </a:rPr>
                        <a:t>일진입찰_세부파일_첨부1.docx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21"/>
          <p:cNvGraphicFramePr/>
          <p:nvPr/>
        </p:nvGraphicFramePr>
        <p:xfrm>
          <a:off x="2236998" y="3783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/>
                <a:gridCol w="4167900"/>
              </a:tblGrid>
              <a:tr h="1975725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공지내용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000" marB="0" marR="0" marL="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39" name="Google Shape;139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31284" y="3799030"/>
            <a:ext cx="97471" cy="196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상세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852806" y="6199750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5293790" y="6187443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21"/>
          <p:cNvGrpSpPr/>
          <p:nvPr/>
        </p:nvGrpSpPr>
        <p:grpSpPr>
          <a:xfrm>
            <a:off x="1450298" y="6687382"/>
            <a:ext cx="6758044" cy="395247"/>
            <a:chOff x="1408365" y="6877096"/>
            <a:chExt cx="6758044" cy="395247"/>
          </a:xfrm>
        </p:grpSpPr>
        <p:pic>
          <p:nvPicPr>
            <p:cNvPr id="146" name="Google Shape;146;p21"/>
            <p:cNvPicPr preferRelativeResize="0"/>
            <p:nvPr/>
          </p:nvPicPr>
          <p:blipFill rotWithShape="1">
            <a:blip r:embed="rId4">
              <a:alphaModFix/>
            </a:blip>
            <a:srcRect b="-35" l="16034" r="2328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1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1"/>
          <p:cNvSpPr/>
          <p:nvPr/>
        </p:nvSpPr>
        <p:spPr>
          <a:xfrm>
            <a:off x="4576466" y="6198286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수정 이동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7673341" y="4562096"/>
            <a:ext cx="1961943" cy="943535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7809901" y="4710043"/>
            <a:ext cx="1674835" cy="302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공지를 삭제합니다.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1" name="Google Shape;151;p21"/>
          <p:cNvGraphicFramePr/>
          <p:nvPr/>
        </p:nvGraphicFramePr>
        <p:xfrm>
          <a:off x="7873996" y="48016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61055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" name="Google Shape;152;p21"/>
          <p:cNvSpPr/>
          <p:nvPr/>
        </p:nvSpPr>
        <p:spPr>
          <a:xfrm>
            <a:off x="8622527" y="5261570"/>
            <a:ext cx="455672" cy="157652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8177835" y="5253880"/>
            <a:ext cx="376588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21"/>
          <p:cNvCxnSpPr>
            <a:stCxn id="144" idx="0"/>
            <a:endCxn id="149" idx="1"/>
          </p:cNvCxnSpPr>
          <p:nvPr/>
        </p:nvCxnSpPr>
        <p:spPr>
          <a:xfrm rot="-5400000">
            <a:off x="6090397" y="4604493"/>
            <a:ext cx="1153500" cy="2012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55" name="Google Shape;155;p21"/>
          <p:cNvGraphicFramePr/>
          <p:nvPr/>
        </p:nvGraphicFramePr>
        <p:xfrm>
          <a:off x="2229683" y="266379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/>
                <a:gridCol w="739150"/>
                <a:gridCol w="621400"/>
                <a:gridCol w="28378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☻ 공통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O  계열사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p21"/>
          <p:cNvSpPr/>
          <p:nvPr/>
        </p:nvSpPr>
        <p:spPr>
          <a:xfrm>
            <a:off x="4021016" y="2711075"/>
            <a:ext cx="73631" cy="81372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5380175" y="3049474"/>
            <a:ext cx="5254500" cy="4614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5400683" y="3108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/>
                <a:gridCol w="739150"/>
                <a:gridCol w="621400"/>
                <a:gridCol w="28378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ko-KR" sz="700" u="none" cap="none" strike="noStrike"/>
                        <a:t> 공통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☻</a:t>
                      </a:r>
                      <a:r>
                        <a:rPr lang="ko-KR" sz="700" u="none" cap="none" strike="noStrike"/>
                        <a:t> 계열사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일진씨엔에스, 롯데에너지머트리얼즈, 전주방송, 일진건설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159" name="Google Shape;159;p21"/>
          <p:cNvSpPr/>
          <p:nvPr/>
        </p:nvSpPr>
        <p:spPr>
          <a:xfrm>
            <a:off x="6451541" y="3157750"/>
            <a:ext cx="73500" cy="81300"/>
          </a:xfrm>
          <a:prstGeom prst="ellipse">
            <a:avLst/>
          </a:prstGeom>
          <a:solidFill>
            <a:srgbClr val="BFBFBF"/>
          </a:solidFill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229675" y="2635300"/>
            <a:ext cx="5254500" cy="241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1"/>
          <p:cNvCxnSpPr>
            <a:stCxn id="160" idx="3"/>
            <a:endCxn id="157" idx="0"/>
          </p:cNvCxnSpPr>
          <p:nvPr/>
        </p:nvCxnSpPr>
        <p:spPr>
          <a:xfrm>
            <a:off x="7484175" y="2756050"/>
            <a:ext cx="523200" cy="2934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" name="Google Shape;166;p22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[수정 이동] [삭제] 버튼은 시스템 관리자와 등록자에게 Display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2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공지대상</a:t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관리자는 공통과 계열사를 선택할 수 있고 계열사를 클릭 할 경우 계열사를 선택할 수 있는 팝업 호출</a:t>
                      </a:r>
                      <a:b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각사관리자는 계열사만 선택되고 자신이 속한 계열사와 협력사만이 공지대상이 됨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67" name="Google Shape;167;p22"/>
          <p:cNvSpPr/>
          <p:nvPr/>
        </p:nvSpPr>
        <p:spPr>
          <a:xfrm>
            <a:off x="111802" y="826613"/>
            <a:ext cx="8217900" cy="6435247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2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199597" y="1005541"/>
            <a:ext cx="8044072" cy="6155459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420031" y="1442968"/>
            <a:ext cx="6766342" cy="5171192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2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공지사항 등록/수정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2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177" name="Google Shape;177;p22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2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22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22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22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2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2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2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8" name="Google Shape;188;p22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p22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2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2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22"/>
          <p:cNvSpPr/>
          <p:nvPr/>
        </p:nvSpPr>
        <p:spPr>
          <a:xfrm>
            <a:off x="346644" y="357396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009132" y="208835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4" name="Google Shape;194;p22"/>
          <p:cNvGraphicFramePr/>
          <p:nvPr/>
        </p:nvGraphicFramePr>
        <p:xfrm>
          <a:off x="2236998" y="243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제목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 일진전자입찰 공지 테스트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2"/>
          <p:cNvSpPr/>
          <p:nvPr/>
        </p:nvSpPr>
        <p:spPr>
          <a:xfrm>
            <a:off x="2010211" y="2303494"/>
            <a:ext cx="5663130" cy="380557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6" name="Google Shape;196;p22"/>
          <p:cNvGraphicFramePr/>
          <p:nvPr/>
        </p:nvGraphicFramePr>
        <p:xfrm>
          <a:off x="2236998" y="292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/>
                <a:gridCol w="416790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작성자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강감찬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7" name="Google Shape;197;p22"/>
          <p:cNvGraphicFramePr/>
          <p:nvPr/>
        </p:nvGraphicFramePr>
        <p:xfrm>
          <a:off x="2236998" y="42086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16750"/>
                <a:gridCol w="4167900"/>
              </a:tblGrid>
              <a:tr h="18142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공지내용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72000" marB="0" marR="0" marL="0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72000" marB="0" marR="0" marL="0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98" name="Google Shape;198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36336" y="4230217"/>
            <a:ext cx="87366" cy="1763673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2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등록/수정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등록/수정 Display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공지사항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164865" y="6212557"/>
            <a:ext cx="674482" cy="218400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4950890" y="6216703"/>
            <a:ext cx="734313" cy="2184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22"/>
          <p:cNvGrpSpPr/>
          <p:nvPr/>
        </p:nvGrpSpPr>
        <p:grpSpPr>
          <a:xfrm>
            <a:off x="1450298" y="6687382"/>
            <a:ext cx="6758044" cy="395247"/>
            <a:chOff x="1408365" y="6877096"/>
            <a:chExt cx="6758044" cy="395247"/>
          </a:xfrm>
        </p:grpSpPr>
        <p:pic>
          <p:nvPicPr>
            <p:cNvPr id="205" name="Google Shape;205;p22"/>
            <p:cNvPicPr preferRelativeResize="0"/>
            <p:nvPr/>
          </p:nvPicPr>
          <p:blipFill rotWithShape="1">
            <a:blip r:embed="rId4">
              <a:alphaModFix/>
            </a:blip>
            <a:srcRect b="-35" l="16034" r="2328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2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" name="Google Shape;207;p22"/>
          <p:cNvSpPr/>
          <p:nvPr/>
        </p:nvSpPr>
        <p:spPr>
          <a:xfrm>
            <a:off x="2186941" y="7076696"/>
            <a:ext cx="1962000" cy="94350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2323501" y="7224643"/>
            <a:ext cx="16749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작성자와 공지일시는 현재 처리되는 기준으로 저장됩니다.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하시겠습니까?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22"/>
          <p:cNvGraphicFramePr/>
          <p:nvPr/>
        </p:nvGraphicFramePr>
        <p:xfrm>
          <a:off x="2387775" y="733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61055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22"/>
          <p:cNvSpPr/>
          <p:nvPr/>
        </p:nvSpPr>
        <p:spPr>
          <a:xfrm>
            <a:off x="3136127" y="7776170"/>
            <a:ext cx="455700" cy="15780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2691435" y="7768480"/>
            <a:ext cx="376500" cy="157800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p22"/>
          <p:cNvCxnSpPr>
            <a:stCxn id="203" idx="2"/>
            <a:endCxn id="207" idx="3"/>
          </p:cNvCxnSpPr>
          <p:nvPr/>
        </p:nvCxnSpPr>
        <p:spPr>
          <a:xfrm rot="5400000">
            <a:off x="4176847" y="6407203"/>
            <a:ext cx="1113300" cy="11691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13" name="Google Shape;213;p22"/>
          <p:cNvGraphicFramePr/>
          <p:nvPr/>
        </p:nvGraphicFramePr>
        <p:xfrm>
          <a:off x="2236998" y="3161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공지일시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등록 또는 수정한 날짜로 저장됩니다.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4" name="Google Shape;214;p22"/>
          <p:cNvGraphicFramePr/>
          <p:nvPr/>
        </p:nvGraphicFramePr>
        <p:xfrm>
          <a:off x="2236998" y="33953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009125"/>
                <a:gridCol w="4175525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조회수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2,491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22"/>
          <p:cNvSpPr/>
          <p:nvPr/>
        </p:nvSpPr>
        <p:spPr>
          <a:xfrm>
            <a:off x="3221502" y="2406706"/>
            <a:ext cx="4221879" cy="24142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22"/>
          <p:cNvGraphicFramePr/>
          <p:nvPr/>
        </p:nvGraphicFramePr>
        <p:xfrm>
          <a:off x="2229683" y="27003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/>
                <a:gridCol w="739150"/>
                <a:gridCol w="1445600"/>
                <a:gridCol w="20136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☻ 공통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O  계열사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Google Shape;217;p22"/>
          <p:cNvGraphicFramePr/>
          <p:nvPr/>
        </p:nvGraphicFramePr>
        <p:xfrm>
          <a:off x="2289658" y="361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31875"/>
                <a:gridCol w="1688600"/>
                <a:gridCol w="2489525"/>
              </a:tblGrid>
              <a:tr h="32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첨부파일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</a:tr>
              <a:tr h="19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600" u="sng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22"/>
          <p:cNvSpPr/>
          <p:nvPr/>
        </p:nvSpPr>
        <p:spPr>
          <a:xfrm>
            <a:off x="5365750" y="3065074"/>
            <a:ext cx="5254500" cy="4614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22"/>
          <p:cNvCxnSpPr>
            <a:stCxn id="220" idx="3"/>
            <a:endCxn id="218" idx="0"/>
          </p:cNvCxnSpPr>
          <p:nvPr/>
        </p:nvCxnSpPr>
        <p:spPr>
          <a:xfrm>
            <a:off x="7490750" y="2827975"/>
            <a:ext cx="502200" cy="2370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med" w="med" type="triangle"/>
          </a:ln>
        </p:spPr>
      </p:cxnSp>
      <p:graphicFrame>
        <p:nvGraphicFramePr>
          <p:cNvPr id="221" name="Google Shape;221;p22"/>
          <p:cNvGraphicFramePr/>
          <p:nvPr/>
        </p:nvGraphicFramePr>
        <p:xfrm>
          <a:off x="5400683" y="31084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986250"/>
                <a:gridCol w="739150"/>
                <a:gridCol w="621400"/>
                <a:gridCol w="2837850"/>
              </a:tblGrid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공지대상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O</a:t>
                      </a:r>
                      <a:r>
                        <a:rPr lang="ko-KR" sz="700" u="none" cap="none" strike="noStrike"/>
                        <a:t> 공통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☻</a:t>
                      </a:r>
                      <a:r>
                        <a:rPr lang="ko-KR" sz="700" u="none" cap="none" strike="noStrike"/>
                        <a:t> 계열사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72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일진전기, 롯데에너지머트리얼즈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sp>
        <p:nvSpPr>
          <p:cNvPr id="222" name="Google Shape;222;p22"/>
          <p:cNvSpPr/>
          <p:nvPr/>
        </p:nvSpPr>
        <p:spPr>
          <a:xfrm>
            <a:off x="6675196" y="4293250"/>
            <a:ext cx="2883900" cy="3239700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2236250" y="2707225"/>
            <a:ext cx="5254500" cy="241500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223;p22"/>
          <p:cNvGraphicFramePr/>
          <p:nvPr/>
        </p:nvGraphicFramePr>
        <p:xfrm>
          <a:off x="6927222" y="43937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324900"/>
              </a:tblGrid>
              <a:tr h="304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계열사 선택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4" name="Google Shape;224;p22"/>
          <p:cNvGraphicFramePr/>
          <p:nvPr/>
        </p:nvGraphicFramePr>
        <p:xfrm>
          <a:off x="6943846" y="51368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{27E43D40-F3BB-4244-8984-7170D74FE115}</a:tableStyleId>
              </a:tblPr>
              <a:tblGrid>
                <a:gridCol w="430050"/>
                <a:gridCol w="1861600"/>
              </a:tblGrid>
              <a:tr h="17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선택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b="1" lang="ko-KR" sz="600" u="none" cap="none" strike="noStrike"/>
                        <a:t>계열사</a:t>
                      </a:r>
                      <a:endParaRPr b="1"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6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ㅁ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일진씨앤에스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일진전기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6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◼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롯데에너지머트리얼즈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sz="1400" u="none" cap="none" strike="noStrike"/>
                        <a:t>ㅁ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cap="none" strike="noStrike"/>
                        <a:t>일진다이아몬드</a:t>
                      </a:r>
                      <a:endParaRPr sz="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5" name="Google Shape;225;p22"/>
          <p:cNvSpPr/>
          <p:nvPr/>
        </p:nvSpPr>
        <p:spPr>
          <a:xfrm>
            <a:off x="6927223" y="4754550"/>
            <a:ext cx="2291700" cy="243000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할 계열사를 선택해 주십시오.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2"/>
          <p:cNvSpPr/>
          <p:nvPr/>
        </p:nvSpPr>
        <p:spPr>
          <a:xfrm>
            <a:off x="7610526" y="7010994"/>
            <a:ext cx="551400" cy="157800"/>
          </a:xfrm>
          <a:prstGeom prst="roundRect">
            <a:avLst>
              <a:gd fmla="val 21958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2"/>
          <p:cNvSpPr/>
          <p:nvPr/>
        </p:nvSpPr>
        <p:spPr>
          <a:xfrm>
            <a:off x="8208350" y="7011001"/>
            <a:ext cx="455700" cy="180000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선택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p22"/>
          <p:cNvCxnSpPr>
            <a:endCxn id="222" idx="0"/>
          </p:cNvCxnSpPr>
          <p:nvPr/>
        </p:nvCxnSpPr>
        <p:spPr>
          <a:xfrm flipH="1" rot="-5400000">
            <a:off x="7222096" y="3398200"/>
            <a:ext cx="1084800" cy="70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  <p:pic>
        <p:nvPicPr>
          <p:cNvPr id="229" name="Google Shape;229;p2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40015" y="3694864"/>
            <a:ext cx="168052" cy="160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" name="Google Shape;234;p23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공지 &gt; FAQ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4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관리자만이 FAQ을 등록/수정/삭제 할 수 있음.(본 화면은 시스템관리자 FAQ 화면)</a:t>
                      </a:r>
                      <a:endParaRPr sz="1400" u="none" cap="none" strike="noStrike"/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40" name="Google Shape;240;p24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관리자의 FAQ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4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0" name="Google Shape;250;p24"/>
          <p:cNvGraphicFramePr/>
          <p:nvPr/>
        </p:nvGraphicFramePr>
        <p:xfrm>
          <a:off x="1527417" y="28384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1184150"/>
                <a:gridCol w="3315850"/>
                <a:gridCol w="989550"/>
                <a:gridCol w="105230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구분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제목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등록자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등록일시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가입관련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입찰관련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인증서관련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가입관련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인증서관련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꽌리자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2024-01-11 13:00</a:t>
                      </a:r>
                      <a:endParaRPr sz="14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251" name="Google Shape;251;p24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252" name="Google Shape;252;p24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58" name="Google Shape;258;p24"/>
          <p:cNvGraphicFramePr/>
          <p:nvPr/>
        </p:nvGraphicFramePr>
        <p:xfrm>
          <a:off x="1440199" y="26126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{66BBA05F-5F5C-42E2-9EAE-A16C15966340}</a:tableStyleId>
              </a:tblPr>
              <a:tblGrid>
                <a:gridCol w="675475"/>
                <a:gridCol w="1009375"/>
              </a:tblGrid>
              <a:tr h="192625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9" name="Google Shape;259;p24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24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62" name="Google Shape;262;p24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4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4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4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24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4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4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4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4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3" name="Google Shape;273;p24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4" name="Google Shape;274;p24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4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4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278" name="Google Shape;278;p24"/>
            <p:cNvPicPr preferRelativeResize="0"/>
            <p:nvPr/>
          </p:nvPicPr>
          <p:blipFill rotWithShape="1">
            <a:blip r:embed="rId4">
              <a:alphaModFix/>
            </a:blip>
            <a:srcRect b="-35" l="16034" r="2328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24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0" name="Google Shape;280;p24"/>
          <p:cNvSpPr/>
          <p:nvPr/>
        </p:nvSpPr>
        <p:spPr>
          <a:xfrm>
            <a:off x="346644" y="368064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/>
          <p:nvPr/>
        </p:nvSpPr>
        <p:spPr>
          <a:xfrm>
            <a:off x="1527420" y="1967910"/>
            <a:ext cx="6519936" cy="402343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8627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24"/>
          <p:cNvSpPr/>
          <p:nvPr/>
        </p:nvSpPr>
        <p:spPr>
          <a:xfrm>
            <a:off x="1637667" y="2049298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/>
          <p:nvPr/>
        </p:nvSpPr>
        <p:spPr>
          <a:xfrm>
            <a:off x="2216978" y="2049298"/>
            <a:ext cx="1161319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4"/>
          <p:cNvSpPr/>
          <p:nvPr/>
        </p:nvSpPr>
        <p:spPr>
          <a:xfrm>
            <a:off x="7191805" y="2047688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3368353" y="2055129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4"/>
          <p:cNvSpPr/>
          <p:nvPr/>
        </p:nvSpPr>
        <p:spPr>
          <a:xfrm>
            <a:off x="3947664" y="2055129"/>
            <a:ext cx="1254634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선택                                        </a:t>
            </a:r>
            <a:r>
              <a:rPr b="0" i="0" lang="ko-KR" sz="6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4"/>
          <p:cNvSpPr/>
          <p:nvPr/>
        </p:nvSpPr>
        <p:spPr>
          <a:xfrm>
            <a:off x="7145052" y="2539088"/>
            <a:ext cx="864244" cy="268189"/>
          </a:xfrm>
          <a:prstGeom prst="roundRect">
            <a:avLst>
              <a:gd fmla="val 13789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FAQ 등록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057919" y="3513677"/>
            <a:ext cx="3883905" cy="274540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89" name="Google Shape;289;p24"/>
          <p:cNvSpPr/>
          <p:nvPr/>
        </p:nvSpPr>
        <p:spPr>
          <a:xfrm>
            <a:off x="5066884" y="4442995"/>
            <a:ext cx="2530255" cy="243809"/>
          </a:xfrm>
          <a:prstGeom prst="roundRect">
            <a:avLst>
              <a:gd fmla="val 137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○ </a:t>
            </a: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가입관련           </a:t>
            </a:r>
            <a:r>
              <a:rPr b="0" i="0" lang="ko-K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○ </a:t>
            </a: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입찰관련</a:t>
            </a:r>
            <a:r>
              <a:rPr b="0" i="0" lang="ko-KR" sz="9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      ○ </a:t>
            </a: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인증서관련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24"/>
          <p:cNvCxnSpPr>
            <a:stCxn id="287" idx="1"/>
            <a:endCxn id="288" idx="0"/>
          </p:cNvCxnSpPr>
          <p:nvPr/>
        </p:nvCxnSpPr>
        <p:spPr>
          <a:xfrm flipH="1">
            <a:off x="5999952" y="2673183"/>
            <a:ext cx="1145100" cy="8406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24"/>
          <p:cNvCxnSpPr>
            <a:endCxn id="288" idx="1"/>
          </p:cNvCxnSpPr>
          <p:nvPr/>
        </p:nvCxnSpPr>
        <p:spPr>
          <a:xfrm flipH="1" rot="-5400000">
            <a:off x="2861069" y="3689530"/>
            <a:ext cx="1714200" cy="679500"/>
          </a:xfrm>
          <a:prstGeom prst="bentConnector2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" name="Google Shape;296;p25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1</a:t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</a:t>
                      </a:r>
                      <a:br>
                        <a:rPr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시스템 관리자를 제외한 사용자 FAQ 화면</a:t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97" name="Google Shape;297;p25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FAQ 목록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5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 관리자를 제외한 사용자 FAQ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5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25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25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공지 &gt; FAQ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5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9" name="Google Shape;309;p25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310" name="Google Shape;310;p25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5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3" name="Google Shape;313;p2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4" name="Google Shape;314;p25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25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6" name="Google Shape;316;p25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5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5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5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5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1" name="Google Shape;321;p25"/>
            <p:cNvPicPr preferRelativeResize="0"/>
            <p:nvPr/>
          </p:nvPicPr>
          <p:blipFill rotWithShape="1">
            <a:blip r:embed="rId4">
              <a:alphaModFix/>
            </a:blip>
            <a:srcRect b="63463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25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5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5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5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326" name="Google Shape;326;p25"/>
            <p:cNvPicPr preferRelativeResize="0"/>
            <p:nvPr/>
          </p:nvPicPr>
          <p:blipFill rotWithShape="1">
            <a:blip r:embed="rId4">
              <a:alphaModFix/>
            </a:blip>
            <a:srcRect b="-35" l="16034" r="2328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25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8" name="Google Shape;328;p25"/>
          <p:cNvSpPr/>
          <p:nvPr/>
        </p:nvSpPr>
        <p:spPr>
          <a:xfrm>
            <a:off x="346644" y="368064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9" name="Google Shape;329;p25"/>
          <p:cNvGraphicFramePr/>
          <p:nvPr/>
        </p:nvGraphicFramePr>
        <p:xfrm>
          <a:off x="1699260" y="2103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1884475"/>
                <a:gridCol w="2235875"/>
                <a:gridCol w="2141400"/>
              </a:tblGrid>
              <a:tr h="332875">
                <a:tc>
                  <a:txBody>
                    <a:bodyPr/>
                    <a:lstStyle/>
                    <a:p>
                      <a:pPr indent="0" lvl="0" marL="72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가입관련</a:t>
                      </a:r>
                      <a:endParaRPr b="1" i="0" sz="8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41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</a:rPr>
                        <a:t>입찰관련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20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chemeClr val="dk1"/>
                          </a:solidFill>
                        </a:rPr>
                        <a:t>인증서관련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330" name="Google Shape;330;p2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22474" y="2533878"/>
            <a:ext cx="6338533" cy="276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5" name="Google Shape;335;p26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공지 &gt; 매뉴얼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27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{27E43D40-F3BB-4244-8984-7170D74FE115}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341" name="Google Shape;341;p27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7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7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7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 &gt; 매뉴얼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27"/>
          <p:cNvPicPr preferRelativeResize="0"/>
          <p:nvPr/>
        </p:nvPicPr>
        <p:blipFill rotWithShape="1">
          <a:blip r:embed="rId3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27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351" name="Google Shape;351;p27"/>
            <p:cNvPicPr preferRelativeResize="0"/>
            <p:nvPr/>
          </p:nvPicPr>
          <p:blipFill rotWithShape="1">
            <a:blip r:embed="rId3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7"/>
            <p:cNvPicPr preferRelativeResize="0"/>
            <p:nvPr/>
          </p:nvPicPr>
          <p:blipFill rotWithShape="1">
            <a:blip r:embed="rId3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2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27"/>
            <p:cNvPicPr preferRelativeResize="0"/>
            <p:nvPr/>
          </p:nvPicPr>
          <p:blipFill rotWithShape="1">
            <a:blip r:embed="rId3">
              <a:alphaModFix/>
            </a:blip>
            <a:srcRect b="63463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27"/>
            <p:cNvPicPr preferRelativeResize="0"/>
            <p:nvPr/>
          </p:nvPicPr>
          <p:blipFill rotWithShape="1">
            <a:blip r:embed="rId3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7" name="Google Shape;357;p27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7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7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7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7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2" name="Google Shape;362;p27"/>
            <p:cNvPicPr preferRelativeResize="0"/>
            <p:nvPr/>
          </p:nvPicPr>
          <p:blipFill rotWithShape="1">
            <a:blip r:embed="rId3">
              <a:alphaModFix/>
            </a:blip>
            <a:srcRect b="63463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3" name="Google Shape;363;p27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7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50"/>
                <a:buFont typeface="Arial"/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6" name="Google Shape;366;p27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367" name="Google Shape;367;p27"/>
            <p:cNvPicPr preferRelativeResize="0"/>
            <p:nvPr/>
          </p:nvPicPr>
          <p:blipFill rotWithShape="1">
            <a:blip r:embed="rId3">
              <a:alphaModFix/>
            </a:blip>
            <a:srcRect b="-35" l="16034" r="2328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7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27"/>
          <p:cNvSpPr/>
          <p:nvPr/>
        </p:nvSpPr>
        <p:spPr>
          <a:xfrm>
            <a:off x="346644" y="3810181"/>
            <a:ext cx="443133" cy="15239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298000" y="2967264"/>
            <a:ext cx="2701872" cy="73804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ko-KR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매뉴얼 다운로드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1" name="Google Shape;371;p27"/>
          <p:cNvCxnSpPr>
            <a:stCxn id="369" idx="3"/>
            <a:endCxn id="370" idx="1"/>
          </p:cNvCxnSpPr>
          <p:nvPr/>
        </p:nvCxnSpPr>
        <p:spPr>
          <a:xfrm flipH="1" rot="10800000">
            <a:off x="789777" y="3336180"/>
            <a:ext cx="2508300" cy="550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jameskang</dc:creator>
</cp:coreProperties>
</file>