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igc7TLKl3jt72YUz8M5JmzgBmK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8B18B7-8929-45DE-87A5-511FD2293B6A}">
  <a:tblStyle styleId="{6C8B18B7-8929-45DE-87A5-511FD2293B6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6CB95A0-15B2-46C4-8EF2-28E0C58E59D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0" Type="http://schemas.openxmlformats.org/officeDocument/2006/relationships/image" Target="../media/image19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10" Type="http://schemas.openxmlformats.org/officeDocument/2006/relationships/image" Target="../media/image25.png"/><Relationship Id="rId9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3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통계 &gt; 회사별 입찰실적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입찰실적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기준 각 계열사의 입찰 실적 Display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그룹사의 입찰실적을 Display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입찰실적을 Display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차이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차이가 마이너스이면 빨간색 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회사별 입찰실적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입찰완료일 기준 회사별 입찰실적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회사별 입찰실적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회사별 입찰실적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입찰 실적을 나타냅니다.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실적 Data는 사용권한이 시스템 관리자 일 경우 모든 계열사, 감사사용자일 경우 선택된 계열사를 대상으로 합니다.(감사사용자 계열사 선택은 시스템 관리자가 관리합니다.) </a:t>
            </a:r>
            <a:endParaRPr/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/>
        </p:nvGraphicFramePr>
        <p:xfrm>
          <a:off x="1527417" y="318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2264075"/>
                <a:gridCol w="604975"/>
                <a:gridCol w="942625"/>
                <a:gridCol w="928575"/>
                <a:gridCol w="844150"/>
                <a:gridCol w="8956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예산금액(1)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낙찰금액(2)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차이(1)-(2)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비고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1,012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-10,000,000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계</a:t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1,017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110,001,000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119,000,900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-9,000,100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pic>
        <p:nvPicPr>
          <p:cNvPr id="63" name="Google Shape;63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66" name="Google Shape;66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3" name="Google Shape;73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7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9" name="Google Shape;79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82" name="Google Shape;82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/>
          <p:nvPr/>
        </p:nvSpPr>
        <p:spPr>
          <a:xfrm>
            <a:off x="324645" y="4915626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35972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/>
        </p:nvSpPr>
        <p:spPr>
          <a:xfrm>
            <a:off x="2584178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/>
          <p:nvPr/>
        </p:nvSpPr>
        <p:spPr>
          <a:xfrm>
            <a:off x="3706928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4790" y="2899721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1460732" y="2328544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6974671" y="3078519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5342307" y="2526262"/>
            <a:ext cx="1589689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>
            <a:off x="5387916" y="2165662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4744910" y="252249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통계 &gt; 입찰실적 상세내역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그룹사의 입찰실적을 Display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입찰실적을 Display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5" name="Google Shape;105;p2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입찰실적 상세내역 목록</a:t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입찰실적 상세내역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입찰실적 상세내역</a:t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입찰실적 상세내역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상세 입찰 실적을 나타냅니다.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1527420" y="2399505"/>
            <a:ext cx="6519936" cy="706286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7185257" y="280013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1527417" y="352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493150"/>
                <a:gridCol w="1150775"/>
                <a:gridCol w="999900"/>
                <a:gridCol w="573550"/>
                <a:gridCol w="538950"/>
                <a:gridCol w="564425"/>
                <a:gridCol w="564425"/>
                <a:gridCol w="560300"/>
                <a:gridCol w="568550"/>
                <a:gridCol w="564425"/>
                <a:gridCol w="648675"/>
                <a:gridCol w="674425"/>
                <a:gridCol w="564425"/>
                <a:gridCol w="564425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 품명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계약금액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참여업체수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제출시작일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투찰최고가(1)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투찰최저가(2)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편차(1)-(2)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재입찰횟수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5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1,012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23" name="Google Shape;123;p22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2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2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30" name="Google Shape;130;p2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2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136" name="Google Shape;136;p2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2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39" name="Google Shape;139;p22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2"/>
          <p:cNvSpPr/>
          <p:nvPr/>
        </p:nvSpPr>
        <p:spPr>
          <a:xfrm>
            <a:off x="324645" y="5042238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1728203" y="2390437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4191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422396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545146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4790" y="3237347"/>
            <a:ext cx="762941" cy="242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 rotWithShape="1">
          <a:blip r:embed="rId10">
            <a:alphaModFix/>
          </a:blip>
          <a:srcRect b="0" l="19676" r="0" t="650"/>
          <a:stretch/>
        </p:blipFill>
        <p:spPr>
          <a:xfrm>
            <a:off x="2356338" y="2799471"/>
            <a:ext cx="2065733" cy="292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/>
          <p:nvPr/>
        </p:nvSpPr>
        <p:spPr>
          <a:xfrm>
            <a:off x="1737559" y="281305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4781485" y="2822420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5430089" y="2833502"/>
            <a:ext cx="1589689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2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152" name="Google Shape;152;p22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58" name="Google Shape;158;p22"/>
          <p:cNvGraphicFramePr/>
          <p:nvPr/>
        </p:nvGraphicFramePr>
        <p:xfrm>
          <a:off x="1440199" y="32931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5475698" y="2472902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3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통계 &gt; 입찰현황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그룹사의 입찰현황을 Display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입찰현황을 Display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70" name="Google Shape;170;p2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입찰현황 목록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입찰완료일 기준 회사별 입찰실적</a:t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입찰현황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입찰현황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>
                <a:solidFill>
                  <a:schemeClr val="dk1"/>
                </a:solidFill>
              </a:rPr>
              <a:t>조회결과의 등록업체 수는 조회기간과 관계없이 각사 별 등록업체 수를 나타냅니다.</a:t>
            </a: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1527420" y="2399505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1737559" y="24808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조회기간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4"/>
          <p:cNvGraphicFramePr/>
          <p:nvPr/>
        </p:nvGraphicFramePr>
        <p:xfrm>
          <a:off x="1527417" y="318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1288975"/>
                <a:gridCol w="405400"/>
                <a:gridCol w="626525"/>
                <a:gridCol w="442250"/>
                <a:gridCol w="706375"/>
                <a:gridCol w="380825"/>
                <a:gridCol w="657250"/>
                <a:gridCol w="429100"/>
                <a:gridCol w="457200"/>
                <a:gridCol w="1085425"/>
              </a:tblGrid>
              <a:tr h="2210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회사명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입찰계획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입찰진행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입찰완료(유찰제외)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</a:t>
                      </a:r>
                      <a:endParaRPr sz="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기타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업체수</a:t>
                      </a:r>
                      <a:endParaRPr sz="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/건수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vMerge="1"/>
                <a:tc vMerge="1"/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4.0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계</a:t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1,005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3,000,000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1,005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3,000,000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1,005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3,000,000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4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60</a:t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BE5"/>
                    </a:solidFill>
                  </a:tcPr>
                </a:tc>
              </a:tr>
            </a:tbl>
          </a:graphicData>
        </a:graphic>
      </p:graphicFrame>
      <p:pic>
        <p:nvPicPr>
          <p:cNvPr id="185" name="Google Shape;185;p24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2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88" name="Google Shape;188;p24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24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04" name="Google Shape;204;p24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4"/>
          <p:cNvSpPr/>
          <p:nvPr/>
        </p:nvSpPr>
        <p:spPr>
          <a:xfrm>
            <a:off x="324645" y="5175881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35972" y="2473093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4"/>
          <p:cNvSpPr txBox="1"/>
          <p:nvPr/>
        </p:nvSpPr>
        <p:spPr>
          <a:xfrm>
            <a:off x="2584178" y="2521400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3706928" y="2523711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4790" y="2899721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5342307" y="2526262"/>
            <a:ext cx="1589689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387916" y="2165662"/>
            <a:ext cx="1498470" cy="343972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4744910" y="2522496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5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통계 &gt; 입찰상세내역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6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입찰완료일 Default 한달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통계 메뉴는 시스템관리자와 감사사용자에게만 노출됨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시스템관리자는 모든 그룹사의 입찰내역을 Display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감사사용자는 선택된 계열사들의 입찰내역을 Display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25" name="Google Shape;225;p26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입찰상세내역 목록</a:t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입찰상세내역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통계 &gt; 입찰상세내역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6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6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통계 &gt; 입찰상세내역</a:t>
            </a:r>
            <a:endParaRPr/>
          </a:p>
        </p:txBody>
      </p:sp>
      <p:sp>
        <p:nvSpPr>
          <p:cNvPr id="235" name="Google Shape;235;p26"/>
          <p:cNvSpPr/>
          <p:nvPr/>
        </p:nvSpPr>
        <p:spPr>
          <a:xfrm>
            <a:off x="1555556" y="1925648"/>
            <a:ext cx="6472136" cy="322055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조회기간 입찰완료일 기준으로 각 계열사의 낙찰된 입찰정보와 투찰 정보를 확인할 수 있습니다.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참여업체수를 클릭하면 투찰 업체들의 투찰가 및 투찰 일시를 보실 수 있습니다.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1527420" y="2441710"/>
            <a:ext cx="6519936" cy="437626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1737559" y="2523097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입찰완료일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7185257" y="252729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6"/>
          <p:cNvGraphicFramePr/>
          <p:nvPr/>
        </p:nvGraphicFramePr>
        <p:xfrm>
          <a:off x="1527416" y="33236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567375"/>
                <a:gridCol w="1324000"/>
                <a:gridCol w="659900"/>
                <a:gridCol w="620075"/>
                <a:gridCol w="752475"/>
                <a:gridCol w="546300"/>
                <a:gridCol w="719800"/>
                <a:gridCol w="703375"/>
                <a:gridCol w="62665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예산금액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낙찰금액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낙찰사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참여업체수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제출시작일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제출마감일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입찰담당자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5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롯데에너지머티리얼즈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100,000,000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110,000,000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레드코사인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900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sng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endParaRPr b="1" sz="7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2023-12-18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안창호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43" name="Google Shape;243;p26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6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6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50" name="Google Shape;250;p26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26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" name="Google Shape;255;p2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56" name="Google Shape;256;p26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6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59" name="Google Shape;259;p26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6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6"/>
          <p:cNvSpPr/>
          <p:nvPr/>
        </p:nvSpPr>
        <p:spPr>
          <a:xfrm>
            <a:off x="324645" y="5318862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74191" y="2515297"/>
            <a:ext cx="2150645" cy="2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2422396" y="2563604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2023-12-16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3545146" y="2565915"/>
            <a:ext cx="704588" cy="1846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2024-01-16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24790" y="3040395"/>
            <a:ext cx="762941" cy="24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>
            <a:off x="4451073" y="252652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계열사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5099677" y="2537610"/>
            <a:ext cx="1589689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6"/>
          <p:cNvGrpSpPr/>
          <p:nvPr/>
        </p:nvGrpSpPr>
        <p:grpSpPr>
          <a:xfrm>
            <a:off x="4213274" y="5571625"/>
            <a:ext cx="1575496" cy="167235"/>
            <a:chOff x="3326817" y="6019551"/>
            <a:chExt cx="1591287" cy="180000"/>
          </a:xfrm>
        </p:grpSpPr>
        <p:sp>
          <p:nvSpPr>
            <p:cNvPr id="269" name="Google Shape;269;p26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75" name="Google Shape;275;p26"/>
          <p:cNvGraphicFramePr/>
          <p:nvPr/>
        </p:nvGraphicFramePr>
        <p:xfrm>
          <a:off x="1440199" y="306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26"/>
          <p:cNvSpPr/>
          <p:nvPr/>
        </p:nvSpPr>
        <p:spPr>
          <a:xfrm>
            <a:off x="6200167" y="4350991"/>
            <a:ext cx="3562811" cy="2851667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7" name="Google Shape;277;p26"/>
          <p:cNvGraphicFramePr/>
          <p:nvPr/>
        </p:nvGraphicFramePr>
        <p:xfrm>
          <a:off x="6343497" y="445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3242450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투찰 정보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6"/>
          <p:cNvGraphicFramePr/>
          <p:nvPr/>
        </p:nvGraphicFramePr>
        <p:xfrm>
          <a:off x="6373627" y="48693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18275"/>
                <a:gridCol w="25582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26"/>
          <p:cNvGraphicFramePr/>
          <p:nvPr/>
        </p:nvGraphicFramePr>
        <p:xfrm>
          <a:off x="6373625" y="5081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22925"/>
                <a:gridCol w="25535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입찰명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6"/>
          <p:cNvGraphicFramePr/>
          <p:nvPr/>
        </p:nvGraphicFramePr>
        <p:xfrm>
          <a:off x="6442231" y="563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{16CB95A0-15B2-46C4-8EF2-28E0C58E59DB}</a:tableStyleId>
              </a:tblPr>
              <a:tblGrid>
                <a:gridCol w="1074375"/>
                <a:gridCol w="992525"/>
                <a:gridCol w="10410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업체명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투찰 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10,000,000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2023-12-16 15:23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레드협력업체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 17:55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코사인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30,000,000</a:t>
                      </a:r>
                      <a:endParaRPr/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2023-12-16 12:09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3600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26"/>
          <p:cNvGraphicFramePr/>
          <p:nvPr/>
        </p:nvGraphicFramePr>
        <p:xfrm>
          <a:off x="6371912" y="5312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{6C8B18B7-8929-45DE-87A5-511FD2293B6A}</a:tableStyleId>
              </a:tblPr>
              <a:tblGrid>
                <a:gridCol w="622925"/>
                <a:gridCol w="255357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낙찰업체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비트큐브 협력사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26"/>
          <p:cNvSpPr/>
          <p:nvPr/>
        </p:nvSpPr>
        <p:spPr>
          <a:xfrm>
            <a:off x="7705890" y="6866475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6"/>
          <p:cNvCxnSpPr>
            <a:endCxn id="276" idx="1"/>
          </p:cNvCxnSpPr>
          <p:nvPr/>
        </p:nvCxnSpPr>
        <p:spPr>
          <a:xfrm flipH="1" rot="-5400000">
            <a:off x="5150167" y="4726825"/>
            <a:ext cx="1562100" cy="537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26"/>
          <p:cNvCxnSpPr>
            <a:stCxn id="265" idx="3"/>
            <a:endCxn id="285" idx="1"/>
          </p:cNvCxnSpPr>
          <p:nvPr/>
        </p:nvCxnSpPr>
        <p:spPr>
          <a:xfrm>
            <a:off x="7987731" y="3161638"/>
            <a:ext cx="435000" cy="6459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5" name="Google Shape;285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22803" y="3041388"/>
            <a:ext cx="3224216" cy="153230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6" name="Google Shape;286;p26"/>
          <p:cNvSpPr/>
          <p:nvPr/>
        </p:nvSpPr>
        <p:spPr>
          <a:xfrm>
            <a:off x="8405547" y="2785580"/>
            <a:ext cx="826248" cy="229314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투찰 정보도 출력</a:t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5124575" y="1817675"/>
            <a:ext cx="2100225" cy="691950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5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/>
              <a:t>시스템관리자는 모든 계열사 Display</a:t>
            </a:r>
            <a:endParaRPr sz="600"/>
          </a:p>
          <a:p>
            <a:pPr indent="0" lvl="0" marL="35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감사사용자일 경우 계열사는 관리되는 계열사 Display</a:t>
            </a:r>
            <a:b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600"/>
              <a:t>t_co_user_interrelated 매핑 테이블</a:t>
            </a:r>
            <a:br>
              <a:rPr lang="ko-KR" sz="600"/>
            </a:br>
            <a:r>
              <a:rPr lang="ko-KR" sz="600"/>
              <a:t>, t_co_user 계열사 사용자 테이블참고</a:t>
            </a: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5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