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ig9yX1OcLsWE9RClB4G4eQoW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EC5830-E513-4BD6-822A-0DA446735B6B}">
  <a:tblStyle styleId="{13EC5830-E513-4BD6-822A-0DA446735B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882791B-9D84-441B-A8ED-41DAD1048EC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1" Type="http://schemas.openxmlformats.org/officeDocument/2006/relationships/image" Target="../media/image20.png"/><Relationship Id="rId10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업체정보 &gt; 자사정보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회원탈퇴 클릭 시 비밀번호 확인 호출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탈퇴 시 탈퇴 사유 필수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탈퇴 처리 후 로그아웃 처리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924448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자사정보와 관리자 정보 확인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1" y="909480"/>
            <a:ext cx="8114022" cy="397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/>
          <p:nvPr/>
        </p:nvSpPr>
        <p:spPr>
          <a:xfrm>
            <a:off x="1428329" y="1349384"/>
            <a:ext cx="6808305" cy="8109556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4">
            <a:alphaModFix/>
          </a:blip>
          <a:srcRect b="33078" l="0" r="0" t="0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510485" y="1977685"/>
            <a:ext cx="4318781" cy="735681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정보</a:t>
            </a:r>
            <a:endParaRPr/>
          </a:p>
        </p:txBody>
      </p:sp>
      <p:graphicFrame>
        <p:nvGraphicFramePr>
          <p:cNvPr id="60" name="Google Shape;60;p20"/>
          <p:cNvGraphicFramePr/>
          <p:nvPr/>
        </p:nvGraphicFramePr>
        <p:xfrm>
          <a:off x="3084083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59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승인 계열사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일진건설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일진머티리얼즈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일진유니스코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일진다이아몬드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p20"/>
          <p:cNvGraphicFramePr/>
          <p:nvPr/>
        </p:nvGraphicFramePr>
        <p:xfrm>
          <a:off x="3084083" y="30699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695150"/>
                <a:gridCol w="31000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업체유형 1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공공장소 청소 및 유사 서비스업 품목류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oogle Shape;62;p20"/>
          <p:cNvGraphicFramePr/>
          <p:nvPr/>
        </p:nvGraphicFramePr>
        <p:xfrm>
          <a:off x="3084083" y="3315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695150"/>
                <a:gridCol w="31000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업체유형 2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사업 시설 유지관리 및 고용 서비스업 품목류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63;p20"/>
          <p:cNvGraphicFramePr/>
          <p:nvPr/>
        </p:nvGraphicFramePr>
        <p:xfrm>
          <a:off x="3084083" y="35604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/>
                        <a:t>  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Google Shape;64;p20"/>
          <p:cNvGraphicFramePr/>
          <p:nvPr/>
        </p:nvGraphicFramePr>
        <p:xfrm>
          <a:off x="3084083" y="4051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10875"/>
                <a:gridCol w="76200"/>
                <a:gridCol w="107950"/>
                <a:gridCol w="69850"/>
                <a:gridCol w="15402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사업자등록번호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123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12345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Google Shape;65;p20"/>
          <p:cNvGraphicFramePr/>
          <p:nvPr/>
        </p:nvGraphicFramePr>
        <p:xfrm>
          <a:off x="3084083" y="3805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대표자명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강대표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Google Shape;66;p20"/>
          <p:cNvGraphicFramePr/>
          <p:nvPr/>
        </p:nvGraphicFramePr>
        <p:xfrm>
          <a:off x="3084083" y="4296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388675"/>
                <a:gridCol w="133350"/>
                <a:gridCol w="148312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법인번호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123456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1234567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Google Shape;67;p20"/>
          <p:cNvGraphicFramePr/>
          <p:nvPr/>
        </p:nvGraphicFramePr>
        <p:xfrm>
          <a:off x="3084083" y="4541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515675"/>
                <a:gridCol w="14894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자본금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10,000,000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p20"/>
          <p:cNvGraphicFramePr/>
          <p:nvPr/>
        </p:nvGraphicFramePr>
        <p:xfrm>
          <a:off x="3084083" y="4786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87075"/>
                <a:gridCol w="17180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설립년도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2021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년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69;p20"/>
          <p:cNvGraphicFramePr/>
          <p:nvPr/>
        </p:nvGraphicFramePr>
        <p:xfrm>
          <a:off x="3084083" y="5032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대표전화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02-1234-1234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20"/>
          <p:cNvGraphicFramePr/>
          <p:nvPr/>
        </p:nvGraphicFramePr>
        <p:xfrm>
          <a:off x="3084083" y="5277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팩스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20"/>
          <p:cNvSpPr/>
          <p:nvPr/>
        </p:nvSpPr>
        <p:spPr>
          <a:xfrm>
            <a:off x="2869324" y="2303495"/>
            <a:ext cx="3563007" cy="445770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72;p20"/>
          <p:cNvGraphicFramePr/>
          <p:nvPr/>
        </p:nvGraphicFramePr>
        <p:xfrm>
          <a:off x="3084083" y="550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39000"/>
                <a:gridCol w="6661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회사주소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12345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20"/>
          <p:cNvGraphicFramePr/>
          <p:nvPr/>
        </p:nvGraphicFramePr>
        <p:xfrm>
          <a:off x="3084083" y="5759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서울시 마포구 도화동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oogle Shape;74;p20"/>
          <p:cNvGraphicFramePr/>
          <p:nvPr/>
        </p:nvGraphicFramePr>
        <p:xfrm>
          <a:off x="3081685" y="5994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50-1 일진빌딩 304호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20"/>
          <p:cNvGraphicFramePr/>
          <p:nvPr/>
        </p:nvGraphicFramePr>
        <p:xfrm>
          <a:off x="3081685" y="6469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25625"/>
                <a:gridCol w="679550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첨부파일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비트큐브_회사소개서.pptx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20"/>
          <p:cNvGraphicFramePr/>
          <p:nvPr/>
        </p:nvGraphicFramePr>
        <p:xfrm>
          <a:off x="3072160" y="6231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25625"/>
                <a:gridCol w="679550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사업자등록증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7" name="Google Shape;77;p20"/>
          <p:cNvSpPr/>
          <p:nvPr/>
        </p:nvSpPr>
        <p:spPr>
          <a:xfrm>
            <a:off x="3952030" y="6904636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4719196" y="6904636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2831376" y="715944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정보</a:t>
            </a: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869323" y="7376445"/>
            <a:ext cx="3563007" cy="188791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20"/>
          <p:cNvGraphicFramePr/>
          <p:nvPr/>
        </p:nvGraphicFramePr>
        <p:xfrm>
          <a:off x="3081685" y="750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20"/>
          <p:cNvGraphicFramePr/>
          <p:nvPr/>
        </p:nvGraphicFramePr>
        <p:xfrm>
          <a:off x="3081685" y="7747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20"/>
          <p:cNvGraphicFramePr/>
          <p:nvPr/>
        </p:nvGraphicFramePr>
        <p:xfrm>
          <a:off x="3081685" y="7983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79675"/>
                <a:gridCol w="6254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아이디 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20"/>
          <p:cNvGraphicFramePr/>
          <p:nvPr/>
        </p:nvGraphicFramePr>
        <p:xfrm>
          <a:off x="3081685" y="8217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20"/>
          <p:cNvGraphicFramePr/>
          <p:nvPr/>
        </p:nvGraphicFramePr>
        <p:xfrm>
          <a:off x="3081685" y="8454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20"/>
          <p:cNvGraphicFramePr/>
          <p:nvPr/>
        </p:nvGraphicFramePr>
        <p:xfrm>
          <a:off x="3081685" y="8703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대리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20"/>
          <p:cNvGraphicFramePr/>
          <p:nvPr/>
        </p:nvGraphicFramePr>
        <p:xfrm>
          <a:off x="3081685" y="8940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개발부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88" name="Google Shape;88;p20"/>
          <p:cNvGrpSpPr/>
          <p:nvPr/>
        </p:nvGrpSpPr>
        <p:grpSpPr>
          <a:xfrm>
            <a:off x="1392776" y="9613747"/>
            <a:ext cx="6843858" cy="395247"/>
            <a:chOff x="1408365" y="6877096"/>
            <a:chExt cx="6758044" cy="395247"/>
          </a:xfrm>
        </p:grpSpPr>
        <p:pic>
          <p:nvPicPr>
            <p:cNvPr id="89" name="Google Shape;89;p20"/>
            <p:cNvPicPr preferRelativeResize="0"/>
            <p:nvPr/>
          </p:nvPicPr>
          <p:blipFill rotWithShape="1">
            <a:blip r:embed="rId5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Google Shape;9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936481" y="2460134"/>
            <a:ext cx="67403" cy="5758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/>
          <p:nvPr/>
        </p:nvSpPr>
        <p:spPr>
          <a:xfrm>
            <a:off x="4177670" y="1668880"/>
            <a:ext cx="1741616" cy="589303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승인된 계열사의 입찰에만 참여할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 계열사에 없는 계열사의 입찰에 참여를 하려면 유선으로 해당 계열사에 등록요청 하시기 바랍니다.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0"/>
          <p:cNvCxnSpPr>
            <a:stCxn id="94" idx="0"/>
            <a:endCxn id="92" idx="1"/>
          </p:cNvCxnSpPr>
          <p:nvPr/>
        </p:nvCxnSpPr>
        <p:spPr>
          <a:xfrm rot="-5400000">
            <a:off x="3672446" y="1914497"/>
            <a:ext cx="456300" cy="5541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94" name="Google Shape;9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50203" y="2419697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6104521" y="3575470"/>
            <a:ext cx="2420185" cy="131112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6226562" y="36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확인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20"/>
          <p:cNvGraphicFramePr/>
          <p:nvPr/>
        </p:nvGraphicFramePr>
        <p:xfrm>
          <a:off x="6320351" y="4097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540725"/>
                <a:gridCol w="14682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20"/>
          <p:cNvSpPr txBox="1"/>
          <p:nvPr/>
        </p:nvSpPr>
        <p:spPr>
          <a:xfrm>
            <a:off x="6258049" y="4308322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8">
            <a:alphaModFix/>
          </a:blip>
          <a:srcRect b="11323" l="37771" r="38072" t="74598"/>
          <a:stretch/>
        </p:blipFill>
        <p:spPr>
          <a:xfrm>
            <a:off x="6976534" y="4561453"/>
            <a:ext cx="696630" cy="2057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20"/>
          <p:cNvCxnSpPr>
            <a:stCxn id="77" idx="0"/>
            <a:endCxn id="95" idx="1"/>
          </p:cNvCxnSpPr>
          <p:nvPr/>
        </p:nvCxnSpPr>
        <p:spPr>
          <a:xfrm rot="-5400000">
            <a:off x="3875037" y="4675186"/>
            <a:ext cx="2673600" cy="1785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20"/>
          <p:cNvSpPr/>
          <p:nvPr/>
        </p:nvSpPr>
        <p:spPr>
          <a:xfrm>
            <a:off x="6032437" y="5354137"/>
            <a:ext cx="2676283" cy="1885185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6168178" y="545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회원 탈퇴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/>
        </p:nvSpPr>
        <p:spPr>
          <a:xfrm>
            <a:off x="6168178" y="5806248"/>
            <a:ext cx="2399866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탈퇴사유를 입력해 주십시오.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탈퇴처리 시 로그아웃 처리 되고 다시 로그인 할 수 없습니다. 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탈퇴 하시겠습니까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6151813" y="6226994"/>
            <a:ext cx="2438176" cy="5684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탈퇴사유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7392295" y="6922731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972588" y="6930281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0"/>
          <p:cNvCxnSpPr>
            <a:stCxn id="95" idx="2"/>
          </p:cNvCxnSpPr>
          <p:nvPr/>
        </p:nvCxnSpPr>
        <p:spPr>
          <a:xfrm flipH="1" rot="-5400000">
            <a:off x="7115263" y="5085944"/>
            <a:ext cx="433200" cy="345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20"/>
          <p:cNvSpPr/>
          <p:nvPr/>
        </p:nvSpPr>
        <p:spPr>
          <a:xfrm>
            <a:off x="4550220" y="6752146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11" name="Google Shape;111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0"/>
            <p:cNvPicPr preferRelativeResize="0"/>
            <p:nvPr/>
          </p:nvPicPr>
          <p:blipFill rotWithShape="1">
            <a:blip r:embed="rId5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0"/>
            <p:cNvPicPr preferRelativeResize="0"/>
            <p:nvPr/>
          </p:nvPicPr>
          <p:blipFill rotWithShape="1">
            <a:blip r:embed="rId5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0"/>
            <p:cNvPicPr preferRelativeResize="0"/>
            <p:nvPr/>
          </p:nvPicPr>
          <p:blipFill rotWithShape="1">
            <a:blip r:embed="rId5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0"/>
          <p:cNvSpPr/>
          <p:nvPr/>
        </p:nvSpPr>
        <p:spPr>
          <a:xfrm>
            <a:off x="346644" y="4014707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0"/>
          <p:cNvCxnSpPr>
            <a:stCxn id="78" idx="0"/>
            <a:endCxn id="95" idx="1"/>
          </p:cNvCxnSpPr>
          <p:nvPr/>
        </p:nvCxnSpPr>
        <p:spPr>
          <a:xfrm rot="-5400000">
            <a:off x="4258653" y="5058736"/>
            <a:ext cx="2673600" cy="1018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자사정보 수정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자사정보 수정 후 장사정보 페이지로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>
            <a:off x="111802" y="826613"/>
            <a:ext cx="8217900" cy="10453425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 수정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자사정보를 수정할 수 있음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자사정보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1" y="909480"/>
            <a:ext cx="8114022" cy="39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1428329" y="1349384"/>
            <a:ext cx="6808305" cy="8819128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33078" l="0" r="0" t="0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자사정보 수정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510485" y="1977685"/>
            <a:ext cx="4318781" cy="80953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회사 정보</a:t>
            </a: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3084083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59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승인 계열사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일진건설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일진머티리얼즈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일진유니스코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일진다이아몬드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1"/>
          <p:cNvSpPr/>
          <p:nvPr/>
        </p:nvSpPr>
        <p:spPr>
          <a:xfrm>
            <a:off x="2869324" y="2303495"/>
            <a:ext cx="3563007" cy="493415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831376" y="786901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정보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869323" y="8086017"/>
            <a:ext cx="3563007" cy="188791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3081685" y="8218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3081685" y="8457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081685" y="8693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79675"/>
                <a:gridCol w="6254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아이디 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3081685" y="8926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21"/>
          <p:cNvGraphicFramePr/>
          <p:nvPr/>
        </p:nvGraphicFramePr>
        <p:xfrm>
          <a:off x="3081685" y="9164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21"/>
          <p:cNvGraphicFramePr/>
          <p:nvPr/>
        </p:nvGraphicFramePr>
        <p:xfrm>
          <a:off x="3081685" y="9412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대리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21"/>
          <p:cNvGraphicFramePr/>
          <p:nvPr/>
        </p:nvGraphicFramePr>
        <p:xfrm>
          <a:off x="3081685" y="96504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개발부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50" name="Google Shape;150;p21"/>
          <p:cNvGrpSpPr/>
          <p:nvPr/>
        </p:nvGrpSpPr>
        <p:grpSpPr>
          <a:xfrm>
            <a:off x="1392776" y="10323319"/>
            <a:ext cx="6843858" cy="395247"/>
            <a:chOff x="1408365" y="6877096"/>
            <a:chExt cx="6758044" cy="395247"/>
          </a:xfrm>
        </p:grpSpPr>
        <p:pic>
          <p:nvPicPr>
            <p:cNvPr id="151" name="Google Shape;151;p21"/>
            <p:cNvPicPr preferRelativeResize="0"/>
            <p:nvPr/>
          </p:nvPicPr>
          <p:blipFill rotWithShape="1">
            <a:blip r:embed="rId5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936481" y="2460134"/>
            <a:ext cx="67403" cy="5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50203" y="2419697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1"/>
          <p:cNvGraphicFramePr/>
          <p:nvPr/>
        </p:nvGraphicFramePr>
        <p:xfrm>
          <a:off x="3084083" y="3087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695150"/>
                <a:gridCol w="31000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업체유형 1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공공장소 청소 및 유사 서비스업 품목류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1"/>
          <p:cNvGraphicFramePr/>
          <p:nvPr/>
        </p:nvGraphicFramePr>
        <p:xfrm>
          <a:off x="3084083" y="3332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695150"/>
                <a:gridCol w="31000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업체유형 2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사업 시설 유지관리 및 고용 서비스업 품목류</a:t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3084083" y="35782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/>
                        <a:t>  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1"/>
          <p:cNvGraphicFramePr/>
          <p:nvPr/>
        </p:nvGraphicFramePr>
        <p:xfrm>
          <a:off x="3084083" y="4068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383600"/>
                <a:gridCol w="204825"/>
                <a:gridCol w="270650"/>
                <a:gridCol w="160925"/>
                <a:gridCol w="9851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사업자등록번호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123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12345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21"/>
          <p:cNvGraphicFramePr/>
          <p:nvPr/>
        </p:nvGraphicFramePr>
        <p:xfrm>
          <a:off x="3084083" y="382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대표자명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강대표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1"/>
          <p:cNvGraphicFramePr/>
          <p:nvPr/>
        </p:nvGraphicFramePr>
        <p:xfrm>
          <a:off x="3084083" y="4314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690850"/>
                <a:gridCol w="212150"/>
                <a:gridCol w="1102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법인번호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123456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1234567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1"/>
          <p:cNvGraphicFramePr/>
          <p:nvPr/>
        </p:nvGraphicFramePr>
        <p:xfrm>
          <a:off x="3084083" y="455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976125"/>
                <a:gridCol w="102902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자본금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10,000,000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1"/>
          <p:cNvGraphicFramePr/>
          <p:nvPr/>
        </p:nvGraphicFramePr>
        <p:xfrm>
          <a:off x="3084083" y="4804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383600"/>
                <a:gridCol w="16215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설립년도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2021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년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1"/>
          <p:cNvGraphicFramePr/>
          <p:nvPr/>
        </p:nvGraphicFramePr>
        <p:xfrm>
          <a:off x="3084083" y="5049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대표전화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02-1234-1234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1"/>
          <p:cNvGraphicFramePr/>
          <p:nvPr/>
        </p:nvGraphicFramePr>
        <p:xfrm>
          <a:off x="3084083" y="5295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팩스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1"/>
          <p:cNvGraphicFramePr/>
          <p:nvPr/>
        </p:nvGraphicFramePr>
        <p:xfrm>
          <a:off x="3084081" y="5533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4650"/>
                <a:gridCol w="885150"/>
                <a:gridCol w="1113700"/>
              </a:tblGrid>
              <a:tr h="18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회사주소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12345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21"/>
          <p:cNvGraphicFramePr/>
          <p:nvPr/>
        </p:nvGraphicFramePr>
        <p:xfrm>
          <a:off x="3084083" y="5777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서울시 마포구 도화동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1"/>
          <p:cNvGraphicFramePr/>
          <p:nvPr/>
        </p:nvGraphicFramePr>
        <p:xfrm>
          <a:off x="3081685" y="60123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50-1 일진빌딩 304호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1"/>
          <p:cNvSpPr/>
          <p:nvPr/>
        </p:nvSpPr>
        <p:spPr>
          <a:xfrm>
            <a:off x="4979546" y="5547348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983592" y="7362972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710604" y="7359729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86538" y="4699018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394523" y="4819641"/>
            <a:ext cx="1674835" cy="420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수정하신 정보로 저장됩니다.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시 수정이력도 저장됩니다.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6487193" y="4998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1"/>
          <p:cNvSpPr/>
          <p:nvPr/>
        </p:nvSpPr>
        <p:spPr>
          <a:xfrm>
            <a:off x="7328606" y="540545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905332" y="539776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7711867" y="6102700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7910227" y="62692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1"/>
          <p:cNvSpPr/>
          <p:nvPr/>
        </p:nvSpPr>
        <p:spPr>
          <a:xfrm>
            <a:off x="8465695" y="6651847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932397" y="6268789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업체정보를 수정하였습니다.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1"/>
          <p:cNvCxnSpPr>
            <a:stCxn id="171" idx="2"/>
            <a:endCxn id="176" idx="0"/>
          </p:cNvCxnSpPr>
          <p:nvPr/>
        </p:nvCxnSpPr>
        <p:spPr>
          <a:xfrm flipH="1" rot="-5400000">
            <a:off x="7753510" y="5163520"/>
            <a:ext cx="453300" cy="1425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1"/>
          <p:cNvSpPr/>
          <p:nvPr/>
        </p:nvSpPr>
        <p:spPr>
          <a:xfrm>
            <a:off x="5429038" y="724109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84" name="Google Shape;184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1"/>
            <p:cNvPicPr preferRelativeResize="0"/>
            <p:nvPr/>
          </p:nvPicPr>
          <p:blipFill rotWithShape="1">
            <a:blip r:embed="rId5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1"/>
            <p:cNvPicPr preferRelativeResize="0"/>
            <p:nvPr/>
          </p:nvPicPr>
          <p:blipFill rotWithShape="1">
            <a:blip r:embed="rId5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1"/>
            <p:cNvPicPr preferRelativeResize="0"/>
            <p:nvPr/>
          </p:nvPicPr>
          <p:blipFill rotWithShape="1">
            <a:blip r:embed="rId5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346644" y="4014707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3083514" y="62470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b="1" i="0" lang="ko-KR" sz="600" u="none" cap="none" strike="noStrik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b="1" i="0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95" name="Google Shape;19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7322" y="6771248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1"/>
          <p:cNvGraphicFramePr/>
          <p:nvPr/>
        </p:nvGraphicFramePr>
        <p:xfrm>
          <a:off x="3080220" y="6659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최대 10MB(등록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97" name="Google Shape;197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8559" y="6735975"/>
            <a:ext cx="168052" cy="1605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1"/>
          <p:cNvCxnSpPr>
            <a:stCxn id="170" idx="0"/>
            <a:endCxn id="171" idx="1"/>
          </p:cNvCxnSpPr>
          <p:nvPr/>
        </p:nvCxnSpPr>
        <p:spPr>
          <a:xfrm rot="-5400000">
            <a:off x="4589361" y="5662629"/>
            <a:ext cx="2185500" cy="1208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22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업체정보 &gt; 이용자관리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삭제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클릭한 사용자가 업체관리자일 경우 삭제 버튼 NoneDisplay (업체관리자는 삭제 불가)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사용자 등록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신규사용자 등록은 일반사용자 권한을 가짐.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09" name="Google Shape;209;p23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이용자관리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 사용자를 관리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업체정보 &gt; 이용자관리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1" y="909480"/>
            <a:ext cx="8114022" cy="3971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1428329" y="1367156"/>
            <a:ext cx="6808305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33078" l="0" r="0" t="0"/>
          <a:stretch/>
        </p:blipFill>
        <p:spPr>
          <a:xfrm>
            <a:off x="1527420" y="1516190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1555556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업체정보 &gt; 사용자관리</a:t>
            </a:r>
            <a:endParaRPr/>
          </a:p>
        </p:txBody>
      </p:sp>
      <p:grpSp>
        <p:nvGrpSpPr>
          <p:cNvPr id="219" name="Google Shape;219;p23"/>
          <p:cNvGrpSpPr/>
          <p:nvPr/>
        </p:nvGrpSpPr>
        <p:grpSpPr>
          <a:xfrm>
            <a:off x="1392776" y="6032347"/>
            <a:ext cx="6843858" cy="395247"/>
            <a:chOff x="1408365" y="6877096"/>
            <a:chExt cx="6758044" cy="395247"/>
          </a:xfrm>
        </p:grpSpPr>
        <p:pic>
          <p:nvPicPr>
            <p:cNvPr id="220" name="Google Shape;220;p23"/>
            <p:cNvPicPr preferRelativeResize="0"/>
            <p:nvPr/>
          </p:nvPicPr>
          <p:blipFill rotWithShape="1">
            <a:blip r:embed="rId5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시스템을 사용할 수 있는 사용자 목록입니다.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사용자명을 클릭하면 정보 확인 후 수정하실 수 있습니다..</a:t>
            </a:r>
            <a:endParaRPr/>
          </a:p>
        </p:txBody>
      </p:sp>
      <p:grpSp>
        <p:nvGrpSpPr>
          <p:cNvPr id="223" name="Google Shape;223;p23"/>
          <p:cNvGrpSpPr/>
          <p:nvPr/>
        </p:nvGrpSpPr>
        <p:grpSpPr>
          <a:xfrm>
            <a:off x="3163360" y="2506182"/>
            <a:ext cx="1575496" cy="167235"/>
            <a:chOff x="3326817" y="6019551"/>
            <a:chExt cx="1591287" cy="180000"/>
          </a:xfrm>
        </p:grpSpPr>
        <p:sp>
          <p:nvSpPr>
            <p:cNvPr id="224" name="Google Shape;224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30" name="Google Shape;230;p23"/>
          <p:cNvGraphicFramePr/>
          <p:nvPr/>
        </p:nvGraphicFramePr>
        <p:xfrm>
          <a:off x="1561903" y="3213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{13EC5830-E513-4BD6-822A-0DA446735B6B}</a:tableStyleId>
              </a:tblPr>
              <a:tblGrid>
                <a:gridCol w="945075"/>
                <a:gridCol w="937250"/>
                <a:gridCol w="883925"/>
                <a:gridCol w="533400"/>
                <a:gridCol w="830575"/>
                <a:gridCol w="868675"/>
                <a:gridCol w="606300"/>
                <a:gridCol w="8605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사용자명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로그인ID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부서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직급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전화번호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휴대폰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상태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권한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cap="none" strike="noStrike"/>
                        <a:t>홍길동</a:t>
                      </a:r>
                      <a:endParaRPr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james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관리부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대표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02-123-1234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010-1234-1243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정상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업체관리자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cap="none" strike="noStrike"/>
                        <a:t>김길동</a:t>
                      </a:r>
                      <a:endParaRPr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kang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관리부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이사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02-123-1234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010-1234-1243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일반사용자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3"/>
          <p:cNvSpPr/>
          <p:nvPr/>
        </p:nvSpPr>
        <p:spPr>
          <a:xfrm>
            <a:off x="1571773" y="2427450"/>
            <a:ext cx="6475582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551910" y="249413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2184562" y="2494139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533110" y="249413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로그인 ID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4181002" y="2494139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7229780" y="2496164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3"/>
          <p:cNvGraphicFramePr/>
          <p:nvPr/>
        </p:nvGraphicFramePr>
        <p:xfrm>
          <a:off x="1493539" y="300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{B882791B-9D84-441B-A8ED-41DAD1048ECD}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8" name="Google Shape;23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12463" y="568152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7302982" y="2929532"/>
            <a:ext cx="734286" cy="243808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9252902" y="6777606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78373" y="4218810"/>
            <a:ext cx="3415645" cy="333395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p23"/>
          <p:cNvGraphicFramePr/>
          <p:nvPr/>
        </p:nvGraphicFramePr>
        <p:xfrm>
          <a:off x="714114" y="4393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3112275"/>
              </a:tblGrid>
              <a:tr h="23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수정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3"/>
          <p:cNvSpPr/>
          <p:nvPr/>
        </p:nvSpPr>
        <p:spPr>
          <a:xfrm>
            <a:off x="2655827" y="7187860"/>
            <a:ext cx="455950" cy="22453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697799" y="7179876"/>
            <a:ext cx="418800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5" name="Google Shape;245;p23"/>
          <p:cNvGraphicFramePr/>
          <p:nvPr/>
        </p:nvGraphicFramePr>
        <p:xfrm>
          <a:off x="864868" y="4852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이름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864868" y="5090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23"/>
          <p:cNvGraphicFramePr/>
          <p:nvPr/>
        </p:nvGraphicFramePr>
        <p:xfrm>
          <a:off x="864868" y="53269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79675"/>
                <a:gridCol w="6254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아이디 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23"/>
          <p:cNvGraphicFramePr/>
          <p:nvPr/>
        </p:nvGraphicFramePr>
        <p:xfrm>
          <a:off x="864868" y="607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23"/>
          <p:cNvGraphicFramePr/>
          <p:nvPr/>
        </p:nvGraphicFramePr>
        <p:xfrm>
          <a:off x="864868" y="6316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23"/>
          <p:cNvGraphicFramePr/>
          <p:nvPr/>
        </p:nvGraphicFramePr>
        <p:xfrm>
          <a:off x="864868" y="6564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대리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23"/>
          <p:cNvGraphicFramePr/>
          <p:nvPr/>
        </p:nvGraphicFramePr>
        <p:xfrm>
          <a:off x="864868" y="680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개발부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23"/>
          <p:cNvGraphicFramePr/>
          <p:nvPr/>
        </p:nvGraphicFramePr>
        <p:xfrm>
          <a:off x="864868" y="55662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**********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23"/>
          <p:cNvGraphicFramePr/>
          <p:nvPr/>
        </p:nvGraphicFramePr>
        <p:xfrm>
          <a:off x="864868" y="5808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**********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23"/>
          <p:cNvSpPr/>
          <p:nvPr/>
        </p:nvSpPr>
        <p:spPr>
          <a:xfrm>
            <a:off x="5992485" y="4165948"/>
            <a:ext cx="3415645" cy="333395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23"/>
          <p:cNvGraphicFramePr/>
          <p:nvPr/>
        </p:nvGraphicFramePr>
        <p:xfrm>
          <a:off x="6128226" y="43407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31122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등록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23"/>
          <p:cNvGraphicFramePr/>
          <p:nvPr/>
        </p:nvGraphicFramePr>
        <p:xfrm>
          <a:off x="6225946" y="4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이름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23"/>
          <p:cNvGraphicFramePr/>
          <p:nvPr/>
        </p:nvGraphicFramePr>
        <p:xfrm>
          <a:off x="6225946" y="5038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 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 ex) sample@iljin.co.kr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3"/>
          <p:cNvGraphicFramePr/>
          <p:nvPr/>
        </p:nvGraphicFramePr>
        <p:xfrm>
          <a:off x="6225946" y="5316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1379675"/>
                <a:gridCol w="625475"/>
              </a:tblGrid>
              <a:tr h="18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아이디 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23"/>
          <p:cNvGraphicFramePr/>
          <p:nvPr/>
        </p:nvGraphicFramePr>
        <p:xfrm>
          <a:off x="6225946" y="5559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60;p23"/>
          <p:cNvGraphicFramePr/>
          <p:nvPr/>
        </p:nvGraphicFramePr>
        <p:xfrm>
          <a:off x="6225946" y="5801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23"/>
          <p:cNvGraphicFramePr/>
          <p:nvPr/>
        </p:nvGraphicFramePr>
        <p:xfrm>
          <a:off x="6225946" y="6056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3"/>
          <p:cNvGraphicFramePr/>
          <p:nvPr/>
        </p:nvGraphicFramePr>
        <p:xfrm>
          <a:off x="6225946" y="6294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23"/>
          <p:cNvGraphicFramePr/>
          <p:nvPr/>
        </p:nvGraphicFramePr>
        <p:xfrm>
          <a:off x="6225946" y="6542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23"/>
          <p:cNvGraphicFramePr/>
          <p:nvPr/>
        </p:nvGraphicFramePr>
        <p:xfrm>
          <a:off x="6225946" y="6780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3"/>
          <p:cNvSpPr/>
          <p:nvPr/>
        </p:nvSpPr>
        <p:spPr>
          <a:xfrm>
            <a:off x="7742279" y="7123771"/>
            <a:ext cx="455950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7279551" y="7127014"/>
            <a:ext cx="418800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3"/>
          <p:cNvCxnSpPr>
            <a:endCxn id="241" idx="0"/>
          </p:cNvCxnSpPr>
          <p:nvPr/>
        </p:nvCxnSpPr>
        <p:spPr>
          <a:xfrm flipH="1" rot="-5400000">
            <a:off x="1818796" y="3751410"/>
            <a:ext cx="675600" cy="259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23"/>
          <p:cNvCxnSpPr>
            <a:stCxn id="239" idx="2"/>
            <a:endCxn id="254" idx="0"/>
          </p:cNvCxnSpPr>
          <p:nvPr/>
        </p:nvCxnSpPr>
        <p:spPr>
          <a:xfrm flipH="1" rot="-5400000">
            <a:off x="7188925" y="3654540"/>
            <a:ext cx="992700" cy="3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23"/>
          <p:cNvSpPr/>
          <p:nvPr/>
        </p:nvSpPr>
        <p:spPr>
          <a:xfrm>
            <a:off x="4008055" y="4645504"/>
            <a:ext cx="19144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4116040" y="4888047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입력하신 회원정보로 저장됩니다.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23"/>
          <p:cNvGraphicFramePr/>
          <p:nvPr/>
        </p:nvGraphicFramePr>
        <p:xfrm>
          <a:off x="4208710" y="4945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23"/>
          <p:cNvSpPr/>
          <p:nvPr/>
        </p:nvSpPr>
        <p:spPr>
          <a:xfrm>
            <a:off x="5050123" y="5351944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4626849" y="5344254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3999605" y="6049186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23"/>
          <p:cNvGraphicFramePr/>
          <p:nvPr/>
        </p:nvGraphicFramePr>
        <p:xfrm>
          <a:off x="4197965" y="6215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23"/>
          <p:cNvSpPr/>
          <p:nvPr/>
        </p:nvSpPr>
        <p:spPr>
          <a:xfrm>
            <a:off x="4753433" y="6598333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4220135" y="6215275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저장되었습니다.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3"/>
          <p:cNvCxnSpPr>
            <a:stCxn id="269" idx="2"/>
            <a:endCxn id="274" idx="0"/>
          </p:cNvCxnSpPr>
          <p:nvPr/>
        </p:nvCxnSpPr>
        <p:spPr>
          <a:xfrm flipH="1" rot="-5400000">
            <a:off x="4746277" y="5815006"/>
            <a:ext cx="453300" cy="15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23"/>
          <p:cNvCxnSpPr>
            <a:stCxn id="243" idx="0"/>
            <a:endCxn id="269" idx="1"/>
          </p:cNvCxnSpPr>
          <p:nvPr/>
        </p:nvCxnSpPr>
        <p:spPr>
          <a:xfrm rot="-5400000">
            <a:off x="2412502" y="5592160"/>
            <a:ext cx="2067000" cy="1124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23"/>
          <p:cNvCxnSpPr>
            <a:stCxn id="265" idx="0"/>
            <a:endCxn id="269" idx="3"/>
          </p:cNvCxnSpPr>
          <p:nvPr/>
        </p:nvCxnSpPr>
        <p:spPr>
          <a:xfrm flipH="1" rot="5400000">
            <a:off x="5944804" y="5098321"/>
            <a:ext cx="2003100" cy="2047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23"/>
          <p:cNvSpPr/>
          <p:nvPr/>
        </p:nvSpPr>
        <p:spPr>
          <a:xfrm>
            <a:off x="8578653" y="5325735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5496362" y="249689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6075674" y="2496898"/>
            <a:ext cx="607633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2172137" y="7187704"/>
            <a:ext cx="455950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-1250200" y="5457968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-1142215" y="5685271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삭제된 사용자는 로그인 하실 수 없습니다..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삭제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3"/>
          <p:cNvGraphicFramePr/>
          <p:nvPr/>
        </p:nvGraphicFramePr>
        <p:xfrm>
          <a:off x="-1049545" y="5757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3"/>
          <p:cNvSpPr/>
          <p:nvPr/>
        </p:nvSpPr>
        <p:spPr>
          <a:xfrm>
            <a:off x="-208132" y="6164408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-631406" y="615671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-1258650" y="6861650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23"/>
          <p:cNvGraphicFramePr/>
          <p:nvPr/>
        </p:nvGraphicFramePr>
        <p:xfrm>
          <a:off x="-1060290" y="70281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{13EC5830-E513-4BD6-822A-0DA446735B6B}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p23"/>
          <p:cNvSpPr/>
          <p:nvPr/>
        </p:nvSpPr>
        <p:spPr>
          <a:xfrm>
            <a:off x="-504822" y="7410797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-1038120" y="7027739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삭제하였습니다.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3"/>
          <p:cNvCxnSpPr>
            <a:stCxn id="285" idx="2"/>
            <a:endCxn id="290" idx="0"/>
          </p:cNvCxnSpPr>
          <p:nvPr/>
        </p:nvCxnSpPr>
        <p:spPr>
          <a:xfrm rot="5400000">
            <a:off x="-500078" y="6630920"/>
            <a:ext cx="453300" cy="84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23"/>
          <p:cNvCxnSpPr>
            <a:stCxn id="284" idx="0"/>
            <a:endCxn id="285" idx="3"/>
          </p:cNvCxnSpPr>
          <p:nvPr/>
        </p:nvCxnSpPr>
        <p:spPr>
          <a:xfrm flipH="1" rot="5400000">
            <a:off x="928612" y="5716204"/>
            <a:ext cx="1254600" cy="1688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23"/>
          <p:cNvSpPr/>
          <p:nvPr/>
        </p:nvSpPr>
        <p:spPr>
          <a:xfrm>
            <a:off x="2502904" y="7047334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8120615" y="7041461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300" name="Google Shape;300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 rotWithShape="1">
            <a:blip r:embed="rId5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5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 rotWithShape="1">
            <a:blip r:embed="rId5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23"/>
          <p:cNvSpPr/>
          <p:nvPr/>
        </p:nvSpPr>
        <p:spPr>
          <a:xfrm>
            <a:off x="375444" y="4144307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