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XzflJIT70ySPzQkgkB7oloOy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337313-0AF4-433F-B5FF-AC6B8F078AB1}">
  <a:tblStyle styleId="{F6337313-0AF4-433F-B5FF-AC6B8F078AB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013CAFF-23A7-4479-B5FE-28017E32750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222" y="9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2204583892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12.png"/><Relationship Id="rId5" Type="http://schemas.openxmlformats.org/officeDocument/2006/relationships/image" Target="../media/image4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전자입찰 &gt; 입찰진행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20"/>
          <p:cNvGraphicFramePr/>
          <p:nvPr/>
        </p:nvGraphicFramePr>
        <p:xfrm>
          <a:off x="8385974" y="826614"/>
          <a:ext cx="2324900" cy="2226035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입찰진행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입찰상태가 입찰공고, 입찰완료 전 상태의 입찰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입찰번호 equal 검색, 입찰명 like 검색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진행상태 Default 전체가 선택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마감일시 descending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입찰번호, 입찰명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입찰 상세 페이지 이동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입찰번호, 입찰명, 제출시작일시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제출이 가능한 상태일 경우 </a:t>
                      </a:r>
                      <a:r>
                        <a:rPr lang="ko-KR" sz="700" u="none" strike="noStrike" cap="none">
                          <a:solidFill>
                            <a:srgbClr val="2E75B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파란색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표기</a:t>
                      </a: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클릭 시 해당 사용자에게 메일발송 연결</a:t>
                      </a:r>
                      <a:b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(ex : mailto:james@iljin.co.kr)</a:t>
                      </a:r>
                      <a:endParaRPr/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Google Shape;48;p20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입찰진행 목록</a:t>
            </a:r>
            <a:endParaRPr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입찰진행 목록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입찰진행</a:t>
            </a:r>
            <a:endParaRPr/>
          </a:p>
        </p:txBody>
      </p:sp>
      <p:sp>
        <p:nvSpPr>
          <p:cNvPr id="54" name="Google Shape;54;p20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62121" y="1515865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입찰진행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1555556" y="1925648"/>
            <a:ext cx="6472136" cy="36298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입찰진행은 입찰공고 되고 입찰 완료되기 전까지의 상태를 가진 입찰입니다. (입찰번호 또는 입찰명을 클릭하시면 상세내용을 확인할 수 있습니다)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견적 제출이 가능한 입찰은 입찰번호, 입찰명 그리고 제출시작일시가 파란색으로 표기 됩니다.(견적 가능은 미투찰 상태에서 제출시작시간이 지난 입찰입니다.)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0"/>
          <p:cNvSpPr/>
          <p:nvPr/>
        </p:nvSpPr>
        <p:spPr>
          <a:xfrm>
            <a:off x="1527420" y="2399505"/>
            <a:ext cx="6519936" cy="686128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20"/>
          <p:cNvSpPr/>
          <p:nvPr/>
        </p:nvSpPr>
        <p:spPr>
          <a:xfrm>
            <a:off x="7191805" y="247928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1" name="Google Shape;61;p20"/>
          <p:cNvGraphicFramePr/>
          <p:nvPr/>
        </p:nvGraphicFramePr>
        <p:xfrm>
          <a:off x="1527417" y="3615702"/>
          <a:ext cx="6500300" cy="1817100"/>
        </p:xfrm>
        <a:graphic>
          <a:graphicData uri="http://schemas.openxmlformats.org/drawingml/2006/table">
            <a:tbl>
              <a:tblPr>
                <a:noFill/>
                <a:tableStyleId>{0013CAFF-23A7-4479-B5FE-28017E32750C}</a:tableStyleId>
              </a:tblPr>
              <a:tblGrid>
                <a:gridCol w="68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0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7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입찰번호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제출시작일시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제출마감일시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입찰방식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투찰상태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내역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담당자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C202401006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2024-01-09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미투찰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2E75B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sng" strike="noStrike" cap="none">
                        <a:solidFill>
                          <a:srgbClr val="2E75B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2E75B5"/>
                          </a:solidFill>
                        </a:rPr>
                        <a:t>축산업 품목류2</a:t>
                      </a:r>
                      <a:endParaRPr sz="700" u="sng" strike="noStrike" cap="none">
                        <a:solidFill>
                          <a:srgbClr val="2E75B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2E75B5"/>
                          </a:solidFill>
                        </a:rPr>
                        <a:t>2024-01-08 14:00</a:t>
                      </a:r>
                      <a:endParaRPr sz="700" u="none" strike="noStrike" cap="none">
                        <a:solidFill>
                          <a:srgbClr val="2E75B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미투찰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직접입력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2E75B5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C202401004</a:t>
                      </a:r>
                      <a:endParaRPr sz="700" u="sng" strike="noStrike" cap="none">
                        <a:solidFill>
                          <a:srgbClr val="2E75B5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2E75B5"/>
                          </a:solidFill>
                        </a:rPr>
                        <a:t>축산업 품목류1</a:t>
                      </a:r>
                      <a:endParaRPr sz="700" u="sng" strike="noStrike" cap="none">
                        <a:solidFill>
                          <a:srgbClr val="2E75B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2E75B5"/>
                          </a:solidFill>
                        </a:rPr>
                        <a:t>2024-01-08 13:00</a:t>
                      </a:r>
                      <a:endParaRPr sz="700" u="none" strike="noStrike" cap="none">
                        <a:solidFill>
                          <a:srgbClr val="2E75B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미투찰(재입찰)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직접입력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C202401003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직물재배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2024-01-07 13:00</a:t>
                      </a:r>
                      <a:endParaRPr sz="700" b="0" i="0" u="none" strike="noStrike" cap="non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2024-01-10 13:00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일반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65B3"/>
                          </a:solidFill>
                        </a:rPr>
                        <a:t>투찰</a:t>
                      </a:r>
                      <a:endParaRPr sz="700" u="none" strike="noStrike" cap="none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이성계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2" name="Google Shape;62;p20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63" name="Google Shape;63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4" name="Google Shape;64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5" name="Google Shape;65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69" name="Google Shape;69;p20"/>
          <p:cNvGraphicFramePr/>
          <p:nvPr/>
        </p:nvGraphicFramePr>
        <p:xfrm>
          <a:off x="1440199" y="3389908"/>
          <a:ext cx="1684850" cy="193920"/>
        </p:xfrm>
        <a:graphic>
          <a:graphicData uri="http://schemas.openxmlformats.org/drawingml/2006/table">
            <a:tbl>
              <a:tblPr>
                <a:noFill/>
                <a:tableStyleId>{0013CAFF-23A7-4479-B5FE-28017E32750C}</a:tableStyleId>
              </a:tblPr>
              <a:tblGrid>
                <a:gridCol w="67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25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lang="ko-KR" sz="8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2" name="Google Shape;72;p20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73" name="Google Shape;73;p20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2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20"/>
          <p:cNvSpPr/>
          <p:nvPr/>
        </p:nvSpPr>
        <p:spPr>
          <a:xfrm>
            <a:off x="2552549" y="151586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0"/>
          <p:cNvSpPr/>
          <p:nvPr/>
        </p:nvSpPr>
        <p:spPr>
          <a:xfrm>
            <a:off x="2127161" y="381933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0"/>
          <p:cNvSpPr/>
          <p:nvPr/>
        </p:nvSpPr>
        <p:spPr>
          <a:xfrm>
            <a:off x="1637667" y="2803614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입찰방식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8" name="Google Shape;78;p20"/>
          <p:cNvGraphicFramePr/>
          <p:nvPr/>
        </p:nvGraphicFramePr>
        <p:xfrm>
          <a:off x="2268597" y="2839254"/>
          <a:ext cx="1258375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▣ 지명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▣ 일반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9" name="Google Shape;79;p20"/>
          <p:cNvSpPr/>
          <p:nvPr/>
        </p:nvSpPr>
        <p:spPr>
          <a:xfrm>
            <a:off x="1637667" y="248089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입찰번호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0"/>
          <p:cNvSpPr/>
          <p:nvPr/>
        </p:nvSpPr>
        <p:spPr>
          <a:xfrm>
            <a:off x="2293178" y="2487243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20"/>
          <p:cNvSpPr/>
          <p:nvPr/>
        </p:nvSpPr>
        <p:spPr>
          <a:xfrm>
            <a:off x="3631444" y="2486724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0"/>
          <p:cNvSpPr/>
          <p:nvPr/>
        </p:nvSpPr>
        <p:spPr>
          <a:xfrm>
            <a:off x="4293305" y="2486724"/>
            <a:ext cx="1502994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20"/>
          <p:cNvGrpSpPr/>
          <p:nvPr/>
        </p:nvGrpSpPr>
        <p:grpSpPr>
          <a:xfrm>
            <a:off x="203783" y="1307049"/>
            <a:ext cx="1184613" cy="3035189"/>
            <a:chOff x="203783" y="1307049"/>
            <a:chExt cx="1184613" cy="3035189"/>
          </a:xfrm>
        </p:grpSpPr>
        <p:pic>
          <p:nvPicPr>
            <p:cNvPr id="84" name="Google Shape;84;p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6997" y="1307049"/>
              <a:ext cx="110636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2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45680"/>
            <a:stretch/>
          </p:blipFill>
          <p:spPr>
            <a:xfrm>
              <a:off x="203783" y="2446864"/>
              <a:ext cx="1167985" cy="59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34576" y="3052549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2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211153" y="3723038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20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224815" y="2192615"/>
              <a:ext cx="1152659" cy="259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9" name="Google Shape;89;p20"/>
            <p:cNvSpPr txBox="1"/>
            <p:nvPr/>
          </p:nvSpPr>
          <p:spPr>
            <a:xfrm>
              <a:off x="405569" y="272923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입찰진행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0"/>
            <p:cNvSpPr txBox="1"/>
            <p:nvPr/>
          </p:nvSpPr>
          <p:spPr>
            <a:xfrm>
              <a:off x="405568" y="286856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입찰완료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20"/>
            <p:cNvSpPr txBox="1"/>
            <p:nvPr/>
          </p:nvSpPr>
          <p:spPr>
            <a:xfrm>
              <a:off x="405568" y="4007881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자사정보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0"/>
            <p:cNvSpPr txBox="1"/>
            <p:nvPr/>
          </p:nvSpPr>
          <p:spPr>
            <a:xfrm>
              <a:off x="405567" y="4147217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이용자관리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20"/>
          <p:cNvSpPr/>
          <p:nvPr/>
        </p:nvSpPr>
        <p:spPr>
          <a:xfrm>
            <a:off x="346644" y="2734545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0"/>
          <p:cNvSpPr/>
          <p:nvPr/>
        </p:nvSpPr>
        <p:spPr>
          <a:xfrm>
            <a:off x="3674230" y="2801550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투찰상태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5" name="Google Shape;95;p20"/>
          <p:cNvGraphicFramePr/>
          <p:nvPr/>
        </p:nvGraphicFramePr>
        <p:xfrm>
          <a:off x="4305158" y="2837190"/>
          <a:ext cx="18113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20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▣ 미투찰 (재입찰 포함)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▣ 투찰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96" name="그룹 95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97" name="Google Shape;73;p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그림 9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" name="Google Shape;100;p21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1" name="Google Shape;101;p21"/>
          <p:cNvSpPr/>
          <p:nvPr/>
        </p:nvSpPr>
        <p:spPr>
          <a:xfrm>
            <a:off x="111802" y="826613"/>
            <a:ext cx="8217900" cy="1100724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입찰진행 상세</a:t>
            </a:r>
            <a:endParaRPr/>
          </a:p>
        </p:txBody>
      </p:sp>
      <p:sp>
        <p:nvSpPr>
          <p:cNvPr id="103" name="Google Shape;103;p21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입찰진행 상세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105" name="Google Shape;105;p21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입찰진행</a:t>
            </a:r>
            <a:endParaRPr/>
          </a:p>
        </p:txBody>
      </p:sp>
      <p:sp>
        <p:nvSpPr>
          <p:cNvPr id="107" name="Google Shape;107;p21"/>
          <p:cNvSpPr/>
          <p:nvPr/>
        </p:nvSpPr>
        <p:spPr>
          <a:xfrm>
            <a:off x="199597" y="1005542"/>
            <a:ext cx="8044072" cy="10637818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1"/>
          <p:cNvSpPr/>
          <p:nvPr/>
        </p:nvSpPr>
        <p:spPr>
          <a:xfrm>
            <a:off x="1420031" y="1377621"/>
            <a:ext cx="6766342" cy="10204780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입찰진행 상세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2009132" y="2127769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입찰에 부치는 사람</a:t>
            </a:r>
            <a:endParaRPr/>
          </a:p>
        </p:txBody>
      </p:sp>
      <p:graphicFrame>
        <p:nvGraphicFramePr>
          <p:cNvPr id="114" name="Google Shape;114;p21"/>
          <p:cNvGraphicFramePr/>
          <p:nvPr/>
        </p:nvGraphicFramePr>
        <p:xfrm>
          <a:off x="2236998" y="2430962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oogle Shape;115;p21"/>
          <p:cNvGraphicFramePr/>
          <p:nvPr/>
        </p:nvGraphicFramePr>
        <p:xfrm>
          <a:off x="2236998" y="2898294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품목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" name="Google Shape;116;p21"/>
          <p:cNvSpPr/>
          <p:nvPr/>
        </p:nvSpPr>
        <p:spPr>
          <a:xfrm>
            <a:off x="2010211" y="2343025"/>
            <a:ext cx="5663130" cy="812239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Google Shape;117;p21"/>
          <p:cNvGraphicFramePr/>
          <p:nvPr/>
        </p:nvGraphicFramePr>
        <p:xfrm>
          <a:off x="2236998" y="2664628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oogle Shape;118;p21"/>
          <p:cNvGraphicFramePr/>
          <p:nvPr/>
        </p:nvGraphicFramePr>
        <p:xfrm>
          <a:off x="2236998" y="3636460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Google Shape;119;p21"/>
          <p:cNvGraphicFramePr/>
          <p:nvPr/>
        </p:nvGraphicFramePr>
        <p:xfrm>
          <a:off x="2260646" y="4548187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0" name="Google Shape;120;p21"/>
          <p:cNvGraphicFramePr/>
          <p:nvPr/>
        </p:nvGraphicFramePr>
        <p:xfrm>
          <a:off x="2260646" y="4765369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Google Shape;121;p21"/>
          <p:cNvGraphicFramePr/>
          <p:nvPr/>
        </p:nvGraphicFramePr>
        <p:xfrm>
          <a:off x="2251433" y="5230793"/>
          <a:ext cx="5184650" cy="34765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2" name="Google Shape;122;p21"/>
          <p:cNvGraphicFramePr/>
          <p:nvPr/>
        </p:nvGraphicFramePr>
        <p:xfrm>
          <a:off x="2260646" y="4999033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23" name="Google Shape;123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7363174" y="5219481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Google Shape;124;p21"/>
          <p:cNvGraphicFramePr/>
          <p:nvPr/>
        </p:nvGraphicFramePr>
        <p:xfrm>
          <a:off x="2247602" y="5849109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" name="Google Shape;125;p21"/>
          <p:cNvGraphicFramePr/>
          <p:nvPr/>
        </p:nvGraphicFramePr>
        <p:xfrm>
          <a:off x="2247602" y="6086080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6" name="Google Shape;126;p21"/>
          <p:cNvGraphicFramePr/>
          <p:nvPr/>
        </p:nvGraphicFramePr>
        <p:xfrm>
          <a:off x="2240181" y="5620368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납품조건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7" name="Google Shape;127;p21"/>
          <p:cNvSpPr txBox="1"/>
          <p:nvPr/>
        </p:nvSpPr>
        <p:spPr>
          <a:xfrm>
            <a:off x="2009132" y="6506435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참고사항</a:t>
            </a: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2010211" y="6721576"/>
            <a:ext cx="5663130" cy="500333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21"/>
          <p:cNvGraphicFramePr/>
          <p:nvPr/>
        </p:nvGraphicFramePr>
        <p:xfrm>
          <a:off x="2247602" y="6798713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입찰담당자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입찰담당부서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개발팀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" name="Google Shape;130;p21"/>
          <p:cNvSpPr/>
          <p:nvPr/>
        </p:nvSpPr>
        <p:spPr>
          <a:xfrm>
            <a:off x="2806438" y="155915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" name="Google Shape;131;p21"/>
          <p:cNvGrpSpPr/>
          <p:nvPr/>
        </p:nvGrpSpPr>
        <p:grpSpPr>
          <a:xfrm>
            <a:off x="203783" y="1307049"/>
            <a:ext cx="1184613" cy="3035189"/>
            <a:chOff x="203783" y="1307049"/>
            <a:chExt cx="1184613" cy="3035189"/>
          </a:xfrm>
        </p:grpSpPr>
        <p:pic>
          <p:nvPicPr>
            <p:cNvPr id="132" name="Google Shape;132;p2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6997" y="1307049"/>
              <a:ext cx="110636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21"/>
            <p:cNvPicPr preferRelativeResize="0"/>
            <p:nvPr/>
          </p:nvPicPr>
          <p:blipFill rotWithShape="1">
            <a:blip r:embed="rId6">
              <a:alphaModFix/>
            </a:blip>
            <a:srcRect l="989" t="37062" r="85216" b="45680"/>
            <a:stretch/>
          </p:blipFill>
          <p:spPr>
            <a:xfrm>
              <a:off x="203783" y="2446864"/>
              <a:ext cx="1167985" cy="59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4" name="Google Shape;134;p2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34576" y="3052549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21"/>
            <p:cNvPicPr preferRelativeResize="0"/>
            <p:nvPr/>
          </p:nvPicPr>
          <p:blipFill rotWithShape="1">
            <a:blip r:embed="rId6">
              <a:alphaModFix/>
            </a:blip>
            <a:srcRect l="989" t="19464" r="85216" b="63464"/>
            <a:stretch/>
          </p:blipFill>
          <p:spPr>
            <a:xfrm>
              <a:off x="211153" y="3723038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1"/>
            <p:cNvPicPr preferRelativeResize="0"/>
            <p:nvPr/>
          </p:nvPicPr>
          <p:blipFill rotWithShape="1">
            <a:blip r:embed="rId6">
              <a:alphaModFix/>
            </a:blip>
            <a:srcRect l="989" t="11377" r="85216" b="81060"/>
            <a:stretch/>
          </p:blipFill>
          <p:spPr>
            <a:xfrm>
              <a:off x="224815" y="2192615"/>
              <a:ext cx="1152659" cy="259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21"/>
            <p:cNvSpPr txBox="1"/>
            <p:nvPr/>
          </p:nvSpPr>
          <p:spPr>
            <a:xfrm>
              <a:off x="405569" y="272923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입찰진행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1"/>
            <p:cNvSpPr txBox="1"/>
            <p:nvPr/>
          </p:nvSpPr>
          <p:spPr>
            <a:xfrm>
              <a:off x="405568" y="286856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입찰완료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1"/>
            <p:cNvSpPr txBox="1"/>
            <p:nvPr/>
          </p:nvSpPr>
          <p:spPr>
            <a:xfrm>
              <a:off x="405568" y="4007881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자사정보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1"/>
            <p:cNvSpPr txBox="1"/>
            <p:nvPr/>
          </p:nvSpPr>
          <p:spPr>
            <a:xfrm>
              <a:off x="405567" y="4147217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이용자관리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21"/>
          <p:cNvSpPr/>
          <p:nvPr/>
        </p:nvSpPr>
        <p:spPr>
          <a:xfrm>
            <a:off x="346644" y="2734545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2006936" y="3313547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입찰방식 및 낙찰자 결정방법</a:t>
            </a:r>
            <a:endParaRPr/>
          </a:p>
        </p:txBody>
      </p:sp>
      <p:sp>
        <p:nvSpPr>
          <p:cNvPr id="143" name="Google Shape;143;p21"/>
          <p:cNvSpPr/>
          <p:nvPr/>
        </p:nvSpPr>
        <p:spPr>
          <a:xfrm>
            <a:off x="2008015" y="3528803"/>
            <a:ext cx="5663130" cy="59679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4" name="Google Shape;144;p21"/>
          <p:cNvGraphicFramePr/>
          <p:nvPr/>
        </p:nvGraphicFramePr>
        <p:xfrm>
          <a:off x="2246522" y="3865679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 결정방법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5" name="Google Shape;145;p21"/>
          <p:cNvSpPr/>
          <p:nvPr/>
        </p:nvSpPr>
        <p:spPr>
          <a:xfrm>
            <a:off x="2026118" y="4474058"/>
            <a:ext cx="5663130" cy="1869699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1"/>
          <p:cNvSpPr txBox="1"/>
          <p:nvPr/>
        </p:nvSpPr>
        <p:spPr>
          <a:xfrm>
            <a:off x="2008528" y="424339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 참가정보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2025039" y="7336754"/>
            <a:ext cx="382251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제출 내역</a:t>
            </a:r>
            <a:endParaRPr/>
          </a:p>
        </p:txBody>
      </p:sp>
      <p:sp>
        <p:nvSpPr>
          <p:cNvPr id="148" name="Google Shape;148;p21"/>
          <p:cNvSpPr/>
          <p:nvPr/>
        </p:nvSpPr>
        <p:spPr>
          <a:xfrm>
            <a:off x="2008306" y="7536557"/>
            <a:ext cx="5663130" cy="33542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세부내역파일을 다운받아 내역 작성 후 제출기한 내 등록해 주시가 바랍니다.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첨부파일은 세부내역 작성에 참고 될 자료들입니다.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1"/>
          <p:cNvSpPr/>
          <p:nvPr/>
        </p:nvSpPr>
        <p:spPr>
          <a:xfrm>
            <a:off x="1997755" y="7951898"/>
            <a:ext cx="5663130" cy="92618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50;p21"/>
          <p:cNvGraphicFramePr/>
          <p:nvPr>
            <p:extLst>
              <p:ext uri="{D42A27DB-BD31-4B8C-83A1-F6EECF244321}">
                <p14:modId xmlns:p14="http://schemas.microsoft.com/office/powerpoint/2010/main" val="4190935792"/>
              </p:ext>
            </p:extLst>
          </p:nvPr>
        </p:nvGraphicFramePr>
        <p:xfrm>
          <a:off x="2247602" y="8211214"/>
          <a:ext cx="5184650" cy="2421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1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세부파일_첨부.docx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1" name="Google Shape;151;p21"/>
          <p:cNvGraphicFramePr/>
          <p:nvPr/>
        </p:nvGraphicFramePr>
        <p:xfrm>
          <a:off x="2247602" y="8005101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제출시작일시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제출마감일시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2" name="Google Shape;152;p21"/>
          <p:cNvGraphicFramePr/>
          <p:nvPr>
            <p:extLst>
              <p:ext uri="{D42A27DB-BD31-4B8C-83A1-F6EECF244321}">
                <p14:modId xmlns:p14="http://schemas.microsoft.com/office/powerpoint/2010/main" val="3958645477"/>
              </p:ext>
            </p:extLst>
          </p:nvPr>
        </p:nvGraphicFramePr>
        <p:xfrm>
          <a:off x="2247602" y="8454928"/>
          <a:ext cx="5184650" cy="370675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첨부2.docx</a:t>
                      </a:r>
                      <a:endParaRPr/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첨부3 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Google Shape;153;p21"/>
          <p:cNvGraphicFramePr/>
          <p:nvPr/>
        </p:nvGraphicFramePr>
        <p:xfrm>
          <a:off x="7842708" y="6393405"/>
          <a:ext cx="5184650" cy="278575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재입찰사유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입찰참여업체에게 다시 기회를 드려요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4" name="Google Shape;154;p21"/>
          <p:cNvSpPr/>
          <p:nvPr/>
        </p:nvSpPr>
        <p:spPr>
          <a:xfrm>
            <a:off x="7829201" y="6373417"/>
            <a:ext cx="5191169" cy="29238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/>
          <p:nvPr/>
        </p:nvSpPr>
        <p:spPr>
          <a:xfrm>
            <a:off x="2230015" y="7012629"/>
            <a:ext cx="5184645" cy="16390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21"/>
          <p:cNvCxnSpPr>
            <a:endCxn id="155" idx="3"/>
          </p:cNvCxnSpPr>
          <p:nvPr/>
        </p:nvCxnSpPr>
        <p:spPr>
          <a:xfrm rot="5400000">
            <a:off x="7347760" y="6599582"/>
            <a:ext cx="561900" cy="428100"/>
          </a:xfrm>
          <a:prstGeom prst="bentConnector3">
            <a:avLst>
              <a:gd name="adj1" fmla="val 2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57" name="Google Shape;157;p21"/>
          <p:cNvSpPr txBox="1"/>
          <p:nvPr/>
        </p:nvSpPr>
        <p:spPr>
          <a:xfrm>
            <a:off x="2025038" y="8993724"/>
            <a:ext cx="382251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견적 제출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1990772" y="9411607"/>
            <a:ext cx="5663130" cy="145050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9" name="Google Shape;159;p21"/>
          <p:cNvGraphicFramePr/>
          <p:nvPr/>
        </p:nvGraphicFramePr>
        <p:xfrm>
          <a:off x="2246523" y="9485335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7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견적금액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한국(KRW)    </a:t>
                      </a: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˅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rgbClr val="BFBFBF"/>
                          </a:solidFill>
                        </a:rPr>
                        <a:t>숫자만 입력</a:t>
                      </a:r>
                      <a:endParaRPr sz="600" b="1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0" name="Google Shape;160;p21"/>
          <p:cNvSpPr/>
          <p:nvPr/>
        </p:nvSpPr>
        <p:spPr>
          <a:xfrm>
            <a:off x="1978119" y="9193717"/>
            <a:ext cx="5663130" cy="17455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견적 제출 후 수정할 수 없으니 꼼꼼히 확인하시고 제출하시기 바랍니다.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1"/>
          <p:cNvSpPr/>
          <p:nvPr/>
        </p:nvSpPr>
        <p:spPr>
          <a:xfrm>
            <a:off x="284502" y="8651562"/>
            <a:ext cx="1741616" cy="450436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전자입찰 등록서류의 세부내역 파일을 다운받아 내역 작성 후 첨부해 주십시오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파일형식은 세부내역과 같은 형식으로 작성해 주십시오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21"/>
          <p:cNvCxnSpPr>
            <a:stCxn id="163" idx="0"/>
            <a:endCxn id="161" idx="3"/>
          </p:cNvCxnSpPr>
          <p:nvPr/>
        </p:nvCxnSpPr>
        <p:spPr>
          <a:xfrm rot="5400000" flipH="1">
            <a:off x="2032021" y="8870879"/>
            <a:ext cx="996300" cy="1008000"/>
          </a:xfrm>
          <a:prstGeom prst="bentConnector2">
            <a:avLst/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64" name="Google Shape;164;p21"/>
          <p:cNvSpPr/>
          <p:nvPr/>
        </p:nvSpPr>
        <p:spPr>
          <a:xfrm>
            <a:off x="7949545" y="7336754"/>
            <a:ext cx="5788055" cy="464317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1953278" y="7324765"/>
            <a:ext cx="5793922" cy="378483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8013731" y="7352395"/>
            <a:ext cx="382251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제출 내역</a:t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7996998" y="7552198"/>
            <a:ext cx="5663130" cy="33542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세부내역을 참고하여 제출기간 내 제출해 주시기 바랍니다.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첨부파일은 세부내역 작성에 참고 될 자료들입니다.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/>
          <p:nvPr/>
        </p:nvSpPr>
        <p:spPr>
          <a:xfrm>
            <a:off x="8013731" y="7950594"/>
            <a:ext cx="5663130" cy="1337406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" name="Google Shape;169;p21"/>
          <p:cNvGraphicFramePr/>
          <p:nvPr/>
        </p:nvGraphicFramePr>
        <p:xfrm>
          <a:off x="8263578" y="8003797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제출시작일시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제출마감일시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0" name="Google Shape;170;p21"/>
          <p:cNvGraphicFramePr/>
          <p:nvPr/>
        </p:nvGraphicFramePr>
        <p:xfrm>
          <a:off x="8263038" y="8178914"/>
          <a:ext cx="3665500" cy="64765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1" name="Google Shape;171;p21"/>
          <p:cNvGraphicFramePr/>
          <p:nvPr/>
        </p:nvGraphicFramePr>
        <p:xfrm>
          <a:off x="9332004" y="8211764"/>
          <a:ext cx="4276000" cy="593250"/>
        </p:xfrm>
        <a:graphic>
          <a:graphicData uri="http://schemas.openxmlformats.org/drawingml/2006/table">
            <a:tbl>
              <a:tblPr firstRow="1" bandRow="1">
                <a:noFill/>
                <a:tableStyleId>{F6337313-0AF4-433F-B5FF-AC6B8F078AB1}</a:tableStyleId>
              </a:tblPr>
              <a:tblGrid>
                <a:gridCol w="158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2" name="Google Shape;172;p21"/>
          <p:cNvGraphicFramePr/>
          <p:nvPr>
            <p:extLst>
              <p:ext uri="{D42A27DB-BD31-4B8C-83A1-F6EECF244321}">
                <p14:modId xmlns:p14="http://schemas.microsoft.com/office/powerpoint/2010/main" val="2917423191"/>
              </p:ext>
            </p:extLst>
          </p:nvPr>
        </p:nvGraphicFramePr>
        <p:xfrm>
          <a:off x="8267680" y="8866741"/>
          <a:ext cx="5184650" cy="370675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첨부2.docx</a:t>
                      </a:r>
                      <a:endParaRPr/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첨부3 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3" name="Google Shape;173;p21"/>
          <p:cNvSpPr txBox="1"/>
          <p:nvPr/>
        </p:nvSpPr>
        <p:spPr>
          <a:xfrm>
            <a:off x="8043917" y="9361615"/>
            <a:ext cx="382251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견적 제출</a:t>
            </a:r>
            <a:endParaRPr/>
          </a:p>
        </p:txBody>
      </p:sp>
      <p:sp>
        <p:nvSpPr>
          <p:cNvPr id="174" name="Google Shape;174;p21"/>
          <p:cNvSpPr/>
          <p:nvPr/>
        </p:nvSpPr>
        <p:spPr>
          <a:xfrm>
            <a:off x="7996998" y="9561608"/>
            <a:ext cx="5663130" cy="17455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견적 제출 후 수정할 수 없으니 꼼꼼히 확인하시고 제출하시기 바랍니다.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5" name="Google Shape;175;p21"/>
          <p:cNvGraphicFramePr/>
          <p:nvPr/>
        </p:nvGraphicFramePr>
        <p:xfrm>
          <a:off x="8043918" y="9834626"/>
          <a:ext cx="5564075" cy="593250"/>
        </p:xfrm>
        <a:graphic>
          <a:graphicData uri="http://schemas.openxmlformats.org/drawingml/2006/table">
            <a:tbl>
              <a:tblPr firstRow="1" bandRow="1">
                <a:noFill/>
                <a:tableStyleId>{F6337313-0AF4-433F-B5FF-AC6B8F078AB1}</a:tableStyleId>
              </a:tblPr>
              <a:tblGrid>
                <a:gridCol w="139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견적단가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6" name="Google Shape;176;p21"/>
          <p:cNvSpPr/>
          <p:nvPr/>
        </p:nvSpPr>
        <p:spPr>
          <a:xfrm>
            <a:off x="12755603" y="10056635"/>
            <a:ext cx="807107" cy="137624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12755602" y="10257132"/>
            <a:ext cx="807107" cy="137624"/>
          </a:xfrm>
          <a:prstGeom prst="roundRect">
            <a:avLst>
              <a:gd name="adj" fmla="val 13789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11847323" y="10065253"/>
            <a:ext cx="807107" cy="137624"/>
          </a:xfrm>
          <a:prstGeom prst="roundRect">
            <a:avLst>
              <a:gd name="adj" fmla="val 13789"/>
            </a:avLst>
          </a:prstGeom>
          <a:solidFill>
            <a:srgbClr val="F2F2F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11836242" y="10254641"/>
            <a:ext cx="807107" cy="137624"/>
          </a:xfrm>
          <a:prstGeom prst="roundRect">
            <a:avLst>
              <a:gd name="adj" fmla="val 13789"/>
            </a:avLst>
          </a:prstGeom>
          <a:solidFill>
            <a:srgbClr val="F2F2F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p21"/>
          <p:cNvGraphicFramePr/>
          <p:nvPr/>
        </p:nvGraphicFramePr>
        <p:xfrm>
          <a:off x="10900800" y="10542032"/>
          <a:ext cx="268350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7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총 견적금액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한국(KRW)    </a:t>
                      </a: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˅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1" name="Google Shape;181;p21"/>
          <p:cNvSpPr/>
          <p:nvPr/>
        </p:nvSpPr>
        <p:spPr>
          <a:xfrm>
            <a:off x="7949545" y="7069502"/>
            <a:ext cx="2245446" cy="229314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내역방식이 내역직접등록 일 경우 아래와 같이 Display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21"/>
          <p:cNvCxnSpPr>
            <a:stCxn id="165" idx="3"/>
            <a:endCxn id="164" idx="1"/>
          </p:cNvCxnSpPr>
          <p:nvPr/>
        </p:nvCxnSpPr>
        <p:spPr>
          <a:xfrm>
            <a:off x="7747200" y="9217183"/>
            <a:ext cx="202200" cy="441300"/>
          </a:xfrm>
          <a:prstGeom prst="bentConnector3">
            <a:avLst>
              <a:gd name="adj1" fmla="val 50036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83" name="Google Shape;183;p21"/>
          <p:cNvSpPr/>
          <p:nvPr/>
        </p:nvSpPr>
        <p:spPr>
          <a:xfrm>
            <a:off x="811377" y="7345001"/>
            <a:ext cx="1117356" cy="343972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내역방식이 파일등록 일 경우 우측과 같이 Display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3463274" y="11400646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5141712" y="11407356"/>
            <a:ext cx="734313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견적서 제출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4195916" y="11400646"/>
            <a:ext cx="887636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공고문 미리보기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1"/>
          <p:cNvSpPr/>
          <p:nvPr/>
        </p:nvSpPr>
        <p:spPr>
          <a:xfrm>
            <a:off x="7996998" y="9778741"/>
            <a:ext cx="5663130" cy="1579184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1"/>
          <p:cNvSpPr/>
          <p:nvPr/>
        </p:nvSpPr>
        <p:spPr>
          <a:xfrm>
            <a:off x="8994303" y="11589241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9711189" y="11589241"/>
            <a:ext cx="887636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공고문 미리보기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10641229" y="11589241"/>
            <a:ext cx="1020675" cy="218400"/>
          </a:xfrm>
          <a:prstGeom prst="roundRect">
            <a:avLst>
              <a:gd name="adj" fmla="val 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견적금액 임시저장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11704307" y="11589241"/>
            <a:ext cx="734313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견적서 제출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1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22574" y="12287251"/>
            <a:ext cx="1813385" cy="323085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93" name="Google Shape;193;p21"/>
          <p:cNvCxnSpPr>
            <a:stCxn id="189" idx="2"/>
            <a:endCxn id="192" idx="3"/>
          </p:cNvCxnSpPr>
          <p:nvPr/>
        </p:nvCxnSpPr>
        <p:spPr>
          <a:xfrm rot="5400000">
            <a:off x="8848057" y="12595591"/>
            <a:ext cx="2094900" cy="5190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94" name="Google Shape;194;p2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27531" y="12320584"/>
            <a:ext cx="2003607" cy="336492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195" name="Google Shape;195;p21"/>
          <p:cNvCxnSpPr>
            <a:stCxn id="186" idx="2"/>
            <a:endCxn id="194" idx="3"/>
          </p:cNvCxnSpPr>
          <p:nvPr/>
        </p:nvCxnSpPr>
        <p:spPr>
          <a:xfrm rot="5400000">
            <a:off x="3243384" y="12606796"/>
            <a:ext cx="2384100" cy="4086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6" name="Google Shape;196;p21"/>
          <p:cNvSpPr/>
          <p:nvPr/>
        </p:nvSpPr>
        <p:spPr>
          <a:xfrm>
            <a:off x="4939377" y="12884390"/>
            <a:ext cx="2701872" cy="73804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공동 인증서 이용 전자서명</a:t>
            </a:r>
            <a:endParaRPr/>
          </a:p>
        </p:txBody>
      </p:sp>
      <p:cxnSp>
        <p:nvCxnSpPr>
          <p:cNvPr id="197" name="Google Shape;197;p21"/>
          <p:cNvCxnSpPr>
            <a:stCxn id="185" idx="2"/>
            <a:endCxn id="196" idx="0"/>
          </p:cNvCxnSpPr>
          <p:nvPr/>
        </p:nvCxnSpPr>
        <p:spPr>
          <a:xfrm rot="-5400000" flipH="1">
            <a:off x="5270369" y="11864256"/>
            <a:ext cx="1258500" cy="7815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98" name="Google Shape;198;p21"/>
          <p:cNvCxnSpPr>
            <a:stCxn id="191" idx="2"/>
            <a:endCxn id="196" idx="3"/>
          </p:cNvCxnSpPr>
          <p:nvPr/>
        </p:nvCxnSpPr>
        <p:spPr>
          <a:xfrm rot="5400000">
            <a:off x="9133564" y="10315441"/>
            <a:ext cx="1445700" cy="44301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199" name="Google Shape;199;p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3377322" y="15508126"/>
            <a:ext cx="327168" cy="110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908684" y="15373922"/>
            <a:ext cx="327168" cy="11016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/>
          <p:nvPr/>
        </p:nvSpPr>
        <p:spPr>
          <a:xfrm>
            <a:off x="2246523" y="9726714"/>
            <a:ext cx="5235887" cy="419399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2" name="Google Shape;202;p21"/>
          <p:cNvGraphicFramePr/>
          <p:nvPr/>
        </p:nvGraphicFramePr>
        <p:xfrm>
          <a:off x="2337384" y="9771388"/>
          <a:ext cx="5052750" cy="329925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1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견적내역파일</a:t>
                      </a:r>
                      <a:r>
                        <a:rPr lang="ko-KR" sz="700" u="none" strike="noStrike" cap="none"/>
                        <a:t>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클릭 혹은 파일을 이곳에 드롭하세요.(암호화 해제)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파일 최대 10MB (등록 파일 개수 최대 1개)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3" name="Google Shape;203;p2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243727" y="9858782"/>
            <a:ext cx="168052" cy="16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960828" y="9873029"/>
            <a:ext cx="146685" cy="13621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4" name="Google Shape;204;p21"/>
          <p:cNvGraphicFramePr/>
          <p:nvPr/>
        </p:nvGraphicFramePr>
        <p:xfrm>
          <a:off x="2260646" y="10246453"/>
          <a:ext cx="5161225" cy="329925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98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   기타첨부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클릭 혹은 파일을 이곳에 드롭하세요.(암호화 해제)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파일 최대 10MB (등록 파일 개수 최대 1개)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" name="Google Shape;205;p2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4220867" y="10333847"/>
            <a:ext cx="168052" cy="16052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6" name="Google Shape;206;p21"/>
          <p:cNvGraphicFramePr/>
          <p:nvPr/>
        </p:nvGraphicFramePr>
        <p:xfrm>
          <a:off x="8286989" y="10801258"/>
          <a:ext cx="5161225" cy="329925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98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9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   기타첨부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클릭 혹은 파일을 이곳에 드롭하세요.(암호화 해제)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파일 최대 10MB (등록 파일 개수 최대 1개)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7F7F7F"/>
                      </a:solidFill>
                      <a:prstDash val="dash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7" name="Google Shape;207;p21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287873" y="10881724"/>
            <a:ext cx="168052" cy="160527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1"/>
          <p:cNvSpPr/>
          <p:nvPr/>
        </p:nvSpPr>
        <p:spPr>
          <a:xfrm>
            <a:off x="1790700" y="8974103"/>
            <a:ext cx="6081373" cy="2709705"/>
          </a:xfrm>
          <a:prstGeom prst="rect">
            <a:avLst/>
          </a:prstGeom>
          <a:noFill/>
          <a:ln w="25400" cap="flat" cmpd="sng">
            <a:solidFill>
              <a:srgbClr val="2E75B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1"/>
          <p:cNvSpPr/>
          <p:nvPr/>
        </p:nvSpPr>
        <p:spPr>
          <a:xfrm>
            <a:off x="-4652003" y="10597537"/>
            <a:ext cx="6081373" cy="140076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E75B5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1"/>
          <p:cNvSpPr txBox="1"/>
          <p:nvPr/>
        </p:nvSpPr>
        <p:spPr>
          <a:xfrm>
            <a:off x="-4405842" y="10722032"/>
            <a:ext cx="382251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견적 제출 정보</a:t>
            </a:r>
            <a:endParaRPr sz="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-4393894" y="10977931"/>
            <a:ext cx="5663130" cy="462176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21"/>
          <p:cNvGraphicFramePr/>
          <p:nvPr/>
        </p:nvGraphicFramePr>
        <p:xfrm>
          <a:off x="-4258015" y="11109600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견적제출일시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2024-02-01 15:31:22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3" name="Google Shape;213;p21"/>
          <p:cNvSpPr/>
          <p:nvPr/>
        </p:nvSpPr>
        <p:spPr>
          <a:xfrm>
            <a:off x="-1901724" y="11615460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21"/>
          <p:cNvCxnSpPr>
            <a:stCxn id="208" idx="1"/>
            <a:endCxn id="209" idx="0"/>
          </p:cNvCxnSpPr>
          <p:nvPr/>
        </p:nvCxnSpPr>
        <p:spPr>
          <a:xfrm flipH="1">
            <a:off x="-1611300" y="10328956"/>
            <a:ext cx="3402000" cy="268500"/>
          </a:xfrm>
          <a:prstGeom prst="bentConnector2">
            <a:avLst/>
          </a:prstGeom>
          <a:noFill/>
          <a:ln w="19050" cap="flat" cmpd="sng">
            <a:solidFill>
              <a:srgbClr val="2E75B5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15" name="Google Shape;215;p21"/>
          <p:cNvSpPr/>
          <p:nvPr/>
        </p:nvSpPr>
        <p:spPr>
          <a:xfrm>
            <a:off x="-3967730" y="10354864"/>
            <a:ext cx="1917241" cy="229314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업체 투찰 후 입찰 진행 상세는 아래와 같이 보임</a:t>
            </a:r>
            <a:endParaRPr sz="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6" name="그룹 215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217" name="Google Shape;73;p2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8" name="그림 217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  <p:sp>
        <p:nvSpPr>
          <p:cNvPr id="219" name="Google Shape;917;p31"/>
          <p:cNvSpPr/>
          <p:nvPr/>
        </p:nvSpPr>
        <p:spPr>
          <a:xfrm>
            <a:off x="2325965" y="2162421"/>
            <a:ext cx="5458695" cy="2817920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재작업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22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전자입찰 &gt; 입찰완료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" name="Google Shape;225;p23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6" name="Google Shape;226;p23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 목록</a:t>
            </a:r>
            <a:endParaRPr/>
          </a:p>
        </p:txBody>
      </p:sp>
      <p:sp>
        <p:nvSpPr>
          <p:cNvPr id="228" name="Google Shape;228;p23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 목록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30" name="Google Shape;230;p23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3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입찰완료</a:t>
            </a:r>
            <a:endParaRPr/>
          </a:p>
        </p:txBody>
      </p:sp>
      <p:sp>
        <p:nvSpPr>
          <p:cNvPr id="232" name="Google Shape;232;p23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23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p23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62121" y="1515865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3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입찰완료</a:t>
            </a: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1555556" y="1925648"/>
            <a:ext cx="6472136" cy="27750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입찰완료는 결과가 선정 또는 비선정 된 입찰 목록을 보여줍니다.. (입찰번호 또는 입찰명을 클릭하시면 상세내용을 확인할 수 있습니다)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/>
          <p:nvPr/>
        </p:nvSpPr>
        <p:spPr>
          <a:xfrm>
            <a:off x="1527420" y="2399505"/>
            <a:ext cx="6519936" cy="714776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7191805" y="2817041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9" name="Google Shape;239;p23"/>
          <p:cNvGraphicFramePr/>
          <p:nvPr/>
        </p:nvGraphicFramePr>
        <p:xfrm>
          <a:off x="1527414" y="3482058"/>
          <a:ext cx="6500275" cy="1817100"/>
        </p:xfrm>
        <a:graphic>
          <a:graphicData uri="http://schemas.openxmlformats.org/drawingml/2006/table">
            <a:tbl>
              <a:tblPr>
                <a:noFill/>
                <a:tableStyleId>{0013CAFF-23A7-4479-B5FE-28017E32750C}</a:tableStyleId>
              </a:tblPr>
              <a:tblGrid>
                <a:gridCol w="795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3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7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07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8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입찰번호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입찰공고일시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입찰방식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결과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내역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담당자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직물재배업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2024-01-13 13:00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지명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비선정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파일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홍길동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C202401004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축산업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2024-01-12 13:00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일반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선정(낙찰)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직접입력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</a:rPr>
                        <a:t>이순신</a:t>
                      </a: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40" name="Google Shape;240;p23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241" name="Google Shape;241;p23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2" name="Google Shape;242;p23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4" name="Google Shape;244;p23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5" name="Google Shape;245;p23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47" name="Google Shape;247;p23"/>
          <p:cNvGraphicFramePr/>
          <p:nvPr/>
        </p:nvGraphicFramePr>
        <p:xfrm>
          <a:off x="1440199" y="3256264"/>
          <a:ext cx="1684850" cy="193920"/>
        </p:xfrm>
        <a:graphic>
          <a:graphicData uri="http://schemas.openxmlformats.org/drawingml/2006/table">
            <a:tbl>
              <a:tblPr>
                <a:noFill/>
                <a:tableStyleId>{0013CAFF-23A7-4479-B5FE-28017E32750C}</a:tableStyleId>
              </a:tblPr>
              <a:tblGrid>
                <a:gridCol w="67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625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lang="ko-KR" sz="8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50" name="Google Shape;250;p23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251" name="Google Shape;251;p23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23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3" name="Google Shape;253;p23"/>
          <p:cNvSpPr/>
          <p:nvPr/>
        </p:nvSpPr>
        <p:spPr>
          <a:xfrm>
            <a:off x="2552549" y="151586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/>
          <p:nvPr/>
        </p:nvSpPr>
        <p:spPr>
          <a:xfrm>
            <a:off x="2204001" y="368568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1637667" y="2810408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입찰번호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2293178" y="2816758"/>
            <a:ext cx="1161319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3631444" y="2816239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입찰명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23"/>
          <p:cNvSpPr/>
          <p:nvPr/>
        </p:nvSpPr>
        <p:spPr>
          <a:xfrm>
            <a:off x="4293305" y="2816239"/>
            <a:ext cx="1502994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23"/>
          <p:cNvSpPr/>
          <p:nvPr/>
        </p:nvSpPr>
        <p:spPr>
          <a:xfrm>
            <a:off x="4937349" y="2488392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완료상태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0" name="Google Shape;260;p23"/>
          <p:cNvGraphicFramePr/>
          <p:nvPr/>
        </p:nvGraphicFramePr>
        <p:xfrm>
          <a:off x="5568279" y="2516348"/>
          <a:ext cx="2345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738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▣ 선정(낙찰)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▣ 비선정(유찰 포함)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61" name="Google Shape;261;p23"/>
          <p:cNvGrpSpPr/>
          <p:nvPr/>
        </p:nvGrpSpPr>
        <p:grpSpPr>
          <a:xfrm>
            <a:off x="203783" y="1307049"/>
            <a:ext cx="1184613" cy="3035189"/>
            <a:chOff x="203783" y="1307049"/>
            <a:chExt cx="1184613" cy="3035189"/>
          </a:xfrm>
        </p:grpSpPr>
        <p:pic>
          <p:nvPicPr>
            <p:cNvPr id="262" name="Google Shape;262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6997" y="1307049"/>
              <a:ext cx="110636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3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45680"/>
            <a:stretch/>
          </p:blipFill>
          <p:spPr>
            <a:xfrm>
              <a:off x="203783" y="2446864"/>
              <a:ext cx="1167985" cy="59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34576" y="3052549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3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211153" y="3723038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3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224815" y="2192615"/>
              <a:ext cx="1152659" cy="259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23"/>
            <p:cNvSpPr txBox="1"/>
            <p:nvPr/>
          </p:nvSpPr>
          <p:spPr>
            <a:xfrm>
              <a:off x="405569" y="272923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입찰진행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3"/>
            <p:cNvSpPr txBox="1"/>
            <p:nvPr/>
          </p:nvSpPr>
          <p:spPr>
            <a:xfrm>
              <a:off x="405568" y="286856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입찰완료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3"/>
            <p:cNvSpPr txBox="1"/>
            <p:nvPr/>
          </p:nvSpPr>
          <p:spPr>
            <a:xfrm>
              <a:off x="405568" y="4007881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자사정보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3"/>
            <p:cNvSpPr txBox="1"/>
            <p:nvPr/>
          </p:nvSpPr>
          <p:spPr>
            <a:xfrm>
              <a:off x="405567" y="4147217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이용자관리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1" name="Google Shape;271;p23"/>
          <p:cNvSpPr/>
          <p:nvPr/>
        </p:nvSpPr>
        <p:spPr>
          <a:xfrm>
            <a:off x="346644" y="2875225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23" descr="https://lh7-us.googleusercontent.com/vzdkeH2G-9KsgoeNDECe0D0HE4DRHkcVt_lM7V4r_B8jz7DKjsLJr8PbGp6K3X8__-T2rAb83I0RZE1Qsr0nfe4YfKam40JpbyeyKejyWnxB7_R8PYK5-Ujke7eA7Jdx49x9wLwa8qMNUG0=s204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597260" y="2493301"/>
            <a:ext cx="2973106" cy="27974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그룹 49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51" name="Google Shape;73;p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7" name="Google Shape;277;p24"/>
          <p:cNvGraphicFramePr/>
          <p:nvPr/>
        </p:nvGraphicFramePr>
        <p:xfrm>
          <a:off x="8385974" y="826614"/>
          <a:ext cx="2324900" cy="1825385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입찰완료상세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유찰 및 입찰완료 상세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재입찰 사유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재입찰 일 경우 해당 부분 재입찰 사유가 Displqy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유찰 사유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입찰이 유찰상태 일 경우 유찰사유 Display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8" name="Google Shape;278;p24"/>
          <p:cNvSpPr/>
          <p:nvPr/>
        </p:nvSpPr>
        <p:spPr>
          <a:xfrm>
            <a:off x="111802" y="826613"/>
            <a:ext cx="8217900" cy="1126541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 상세</a:t>
            </a:r>
            <a:endParaRPr/>
          </a:p>
        </p:txBody>
      </p:sp>
      <p:sp>
        <p:nvSpPr>
          <p:cNvPr id="280" name="Google Shape;280;p24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입찰완료 상세 Display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24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82" name="Google Shape;282;p24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전자입찰 &gt; 입찰완료</a:t>
            </a:r>
            <a:endParaRPr/>
          </a:p>
        </p:txBody>
      </p:sp>
      <p:sp>
        <p:nvSpPr>
          <p:cNvPr id="284" name="Google Shape;284;p24"/>
          <p:cNvSpPr/>
          <p:nvPr/>
        </p:nvSpPr>
        <p:spPr>
          <a:xfrm>
            <a:off x="199597" y="1005541"/>
            <a:ext cx="8044072" cy="10925549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24"/>
          <p:cNvSpPr/>
          <p:nvPr/>
        </p:nvSpPr>
        <p:spPr>
          <a:xfrm>
            <a:off x="1420031" y="1377620"/>
            <a:ext cx="6766342" cy="10458373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24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24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&gt; 입찰완료 상세</a:t>
            </a:r>
            <a:endParaRPr/>
          </a:p>
        </p:txBody>
      </p:sp>
      <p:sp>
        <p:nvSpPr>
          <p:cNvPr id="290" name="Google Shape;290;p24"/>
          <p:cNvSpPr/>
          <p:nvPr/>
        </p:nvSpPr>
        <p:spPr>
          <a:xfrm>
            <a:off x="2786433" y="155915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1" name="Google Shape;291;p24"/>
          <p:cNvGrpSpPr/>
          <p:nvPr/>
        </p:nvGrpSpPr>
        <p:grpSpPr>
          <a:xfrm>
            <a:off x="203783" y="1307049"/>
            <a:ext cx="1184613" cy="3035189"/>
            <a:chOff x="203783" y="1307049"/>
            <a:chExt cx="1184613" cy="3035189"/>
          </a:xfrm>
        </p:grpSpPr>
        <p:pic>
          <p:nvPicPr>
            <p:cNvPr id="292" name="Google Shape;292;p2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36997" y="1307049"/>
              <a:ext cx="110636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4"/>
            <p:cNvPicPr preferRelativeResize="0"/>
            <p:nvPr/>
          </p:nvPicPr>
          <p:blipFill rotWithShape="1">
            <a:blip r:embed="rId5">
              <a:alphaModFix/>
            </a:blip>
            <a:srcRect l="989" t="37062" r="85216" b="45680"/>
            <a:stretch/>
          </p:blipFill>
          <p:spPr>
            <a:xfrm>
              <a:off x="203783" y="2446864"/>
              <a:ext cx="1167985" cy="5960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4" name="Google Shape;294;p2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34576" y="3052549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5" name="Google Shape;295;p24"/>
            <p:cNvPicPr preferRelativeResize="0"/>
            <p:nvPr/>
          </p:nvPicPr>
          <p:blipFill rotWithShape="1">
            <a:blip r:embed="rId5">
              <a:alphaModFix/>
            </a:blip>
            <a:srcRect l="989" t="19464" r="85216" b="63464"/>
            <a:stretch/>
          </p:blipFill>
          <p:spPr>
            <a:xfrm>
              <a:off x="211153" y="3723038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24"/>
            <p:cNvPicPr preferRelativeResize="0"/>
            <p:nvPr/>
          </p:nvPicPr>
          <p:blipFill rotWithShape="1">
            <a:blip r:embed="rId5">
              <a:alphaModFix/>
            </a:blip>
            <a:srcRect l="989" t="11377" r="85216" b="81060"/>
            <a:stretch/>
          </p:blipFill>
          <p:spPr>
            <a:xfrm>
              <a:off x="224815" y="2192615"/>
              <a:ext cx="1152659" cy="259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7" name="Google Shape;297;p24"/>
            <p:cNvSpPr txBox="1"/>
            <p:nvPr/>
          </p:nvSpPr>
          <p:spPr>
            <a:xfrm>
              <a:off x="405569" y="272923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입찰진행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24"/>
            <p:cNvSpPr txBox="1"/>
            <p:nvPr/>
          </p:nvSpPr>
          <p:spPr>
            <a:xfrm>
              <a:off x="405568" y="286856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입찰완료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24"/>
            <p:cNvSpPr txBox="1"/>
            <p:nvPr/>
          </p:nvSpPr>
          <p:spPr>
            <a:xfrm>
              <a:off x="405568" y="4007881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자사정보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24"/>
            <p:cNvSpPr txBox="1"/>
            <p:nvPr/>
          </p:nvSpPr>
          <p:spPr>
            <a:xfrm>
              <a:off x="405567" y="4147217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이용자관리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1" name="Google Shape;301;p24"/>
          <p:cNvSpPr/>
          <p:nvPr/>
        </p:nvSpPr>
        <p:spPr>
          <a:xfrm>
            <a:off x="346644" y="2875225"/>
            <a:ext cx="443133" cy="15239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4"/>
          <p:cNvSpPr txBox="1"/>
          <p:nvPr/>
        </p:nvSpPr>
        <p:spPr>
          <a:xfrm>
            <a:off x="2009132" y="1980055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입찰에 부치는 사람</a:t>
            </a:r>
            <a:endParaRPr/>
          </a:p>
        </p:txBody>
      </p:sp>
      <p:graphicFrame>
        <p:nvGraphicFramePr>
          <p:cNvPr id="303" name="Google Shape;303;p24"/>
          <p:cNvGraphicFramePr/>
          <p:nvPr/>
        </p:nvGraphicFramePr>
        <p:xfrm>
          <a:off x="2236998" y="2283248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4" name="Google Shape;304;p24"/>
          <p:cNvGraphicFramePr/>
          <p:nvPr/>
        </p:nvGraphicFramePr>
        <p:xfrm>
          <a:off x="2236998" y="2750580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품목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사업 시설 유지관리 및 고용 서비스업 품목류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5" name="Google Shape;305;p24"/>
          <p:cNvSpPr/>
          <p:nvPr/>
        </p:nvSpPr>
        <p:spPr>
          <a:xfrm>
            <a:off x="2010211" y="2195311"/>
            <a:ext cx="5663130" cy="812239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6" name="Google Shape;306;p24"/>
          <p:cNvGraphicFramePr/>
          <p:nvPr/>
        </p:nvGraphicFramePr>
        <p:xfrm>
          <a:off x="2236998" y="2516914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입찰명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CB3호 스퀴즈닙롤 스페어롤 신규구매 件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7" name="Google Shape;307;p24"/>
          <p:cNvGraphicFramePr/>
          <p:nvPr/>
        </p:nvGraphicFramePr>
        <p:xfrm>
          <a:off x="2236998" y="3488746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입찰방식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지명경쟁입찰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8" name="Google Shape;308;p24"/>
          <p:cNvGraphicFramePr/>
          <p:nvPr/>
        </p:nvGraphicFramePr>
        <p:xfrm>
          <a:off x="2260646" y="4400473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입찰참가자격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C202401005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9" name="Google Shape;309;p24"/>
          <p:cNvGraphicFramePr/>
          <p:nvPr/>
        </p:nvGraphicFramePr>
        <p:xfrm>
          <a:off x="2260646" y="4617655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현장설명일시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0" name="Google Shape;310;p24"/>
          <p:cNvGraphicFramePr/>
          <p:nvPr/>
        </p:nvGraphicFramePr>
        <p:xfrm>
          <a:off x="2251433" y="5083079"/>
          <a:ext cx="5184650" cy="34765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특수조건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1. 스쿼즈닙룰 제작 및 성적서 제출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2. 검토 후 현장납품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1" name="Google Shape;311;p24"/>
          <p:cNvGraphicFramePr/>
          <p:nvPr/>
        </p:nvGraphicFramePr>
        <p:xfrm>
          <a:off x="2260646" y="4851319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현장설명장소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접견실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2" name="Google Shape;312;p2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flipH="1">
            <a:off x="7363174" y="5071767"/>
            <a:ext cx="88465" cy="3716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3" name="Google Shape;313;p24"/>
          <p:cNvGraphicFramePr/>
          <p:nvPr/>
        </p:nvGraphicFramePr>
        <p:xfrm>
          <a:off x="2247602" y="5701395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금액기준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VAT 별도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4" name="Google Shape;314;p24"/>
          <p:cNvGraphicFramePr/>
          <p:nvPr/>
        </p:nvGraphicFramePr>
        <p:xfrm>
          <a:off x="2247602" y="5938366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결제조건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당사 정기 결제 조건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5" name="Google Shape;315;p24"/>
          <p:cNvGraphicFramePr/>
          <p:nvPr/>
        </p:nvGraphicFramePr>
        <p:xfrm>
          <a:off x="2240181" y="5472654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납품조건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6" name="Google Shape;316;p24"/>
          <p:cNvSpPr txBox="1"/>
          <p:nvPr/>
        </p:nvSpPr>
        <p:spPr>
          <a:xfrm>
            <a:off x="2006936" y="316583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입찰방식 및 낙찰자 결정방법</a:t>
            </a:r>
            <a:endParaRPr/>
          </a:p>
        </p:txBody>
      </p:sp>
      <p:sp>
        <p:nvSpPr>
          <p:cNvPr id="317" name="Google Shape;317;p24"/>
          <p:cNvSpPr/>
          <p:nvPr/>
        </p:nvSpPr>
        <p:spPr>
          <a:xfrm>
            <a:off x="2008015" y="3381089"/>
            <a:ext cx="5663130" cy="59679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8" name="Google Shape;318;p24"/>
          <p:cNvGraphicFramePr/>
          <p:nvPr/>
        </p:nvGraphicFramePr>
        <p:xfrm>
          <a:off x="2246522" y="3717965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낙찰자 결정방법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최저가&amp;내부적격심사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9" name="Google Shape;319;p24"/>
          <p:cNvSpPr/>
          <p:nvPr/>
        </p:nvSpPr>
        <p:spPr>
          <a:xfrm>
            <a:off x="2026118" y="4326344"/>
            <a:ext cx="5663130" cy="1869699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4"/>
          <p:cNvSpPr txBox="1"/>
          <p:nvPr/>
        </p:nvSpPr>
        <p:spPr>
          <a:xfrm>
            <a:off x="2008528" y="4095684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입찰 참가정보</a:t>
            </a:r>
            <a:endParaRPr/>
          </a:p>
        </p:txBody>
      </p:sp>
      <p:sp>
        <p:nvSpPr>
          <p:cNvPr id="321" name="Google Shape;321;p24"/>
          <p:cNvSpPr txBox="1"/>
          <p:nvPr/>
        </p:nvSpPr>
        <p:spPr>
          <a:xfrm>
            <a:off x="2009132" y="6427235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참고사항</a:t>
            </a:r>
            <a:endParaRPr/>
          </a:p>
        </p:txBody>
      </p:sp>
      <p:sp>
        <p:nvSpPr>
          <p:cNvPr id="322" name="Google Shape;322;p24"/>
          <p:cNvSpPr/>
          <p:nvPr/>
        </p:nvSpPr>
        <p:spPr>
          <a:xfrm>
            <a:off x="2010211" y="6642376"/>
            <a:ext cx="5663130" cy="500333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3" name="Google Shape;323;p24"/>
          <p:cNvGraphicFramePr/>
          <p:nvPr/>
        </p:nvGraphicFramePr>
        <p:xfrm>
          <a:off x="2247602" y="6719513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입찰담당자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강입찰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입찰담당부서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개발팀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4" name="Google Shape;324;p24"/>
          <p:cNvGraphicFramePr/>
          <p:nvPr/>
        </p:nvGraphicFramePr>
        <p:xfrm>
          <a:off x="7842708" y="6314205"/>
          <a:ext cx="5184650" cy="278575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5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재입찰사유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입찰참여업체에게 다시 기회를 드려요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5" name="Google Shape;325;p24"/>
          <p:cNvSpPr/>
          <p:nvPr/>
        </p:nvSpPr>
        <p:spPr>
          <a:xfrm>
            <a:off x="7829201" y="6294217"/>
            <a:ext cx="5191169" cy="292380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4"/>
          <p:cNvSpPr/>
          <p:nvPr/>
        </p:nvSpPr>
        <p:spPr>
          <a:xfrm>
            <a:off x="2230015" y="6933429"/>
            <a:ext cx="5184645" cy="16390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7" name="Google Shape;327;p24"/>
          <p:cNvCxnSpPr>
            <a:endCxn id="326" idx="3"/>
          </p:cNvCxnSpPr>
          <p:nvPr/>
        </p:nvCxnSpPr>
        <p:spPr>
          <a:xfrm rot="5400000">
            <a:off x="7347760" y="6520382"/>
            <a:ext cx="561900" cy="428100"/>
          </a:xfrm>
          <a:prstGeom prst="bentConnector3">
            <a:avLst>
              <a:gd name="adj1" fmla="val 2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28" name="Google Shape;328;p24"/>
          <p:cNvSpPr txBox="1"/>
          <p:nvPr/>
        </p:nvSpPr>
        <p:spPr>
          <a:xfrm>
            <a:off x="2025039" y="7336754"/>
            <a:ext cx="382251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제출 내역</a:t>
            </a:r>
            <a:endParaRPr/>
          </a:p>
        </p:txBody>
      </p:sp>
      <p:sp>
        <p:nvSpPr>
          <p:cNvPr id="329" name="Google Shape;329;p24"/>
          <p:cNvSpPr/>
          <p:nvPr/>
        </p:nvSpPr>
        <p:spPr>
          <a:xfrm>
            <a:off x="2008306" y="7536557"/>
            <a:ext cx="5663130" cy="33542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세부내역파일을 다운받아 내역 작성 후 제출기한 내 등록해 주시가 바랍니다.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첨부파일은 세부내역 작성에 참고 될 자료들입니다.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4"/>
          <p:cNvSpPr/>
          <p:nvPr/>
        </p:nvSpPr>
        <p:spPr>
          <a:xfrm>
            <a:off x="1997755" y="7951898"/>
            <a:ext cx="5663130" cy="92618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1" name="Google Shape;331;p24"/>
          <p:cNvGraphicFramePr/>
          <p:nvPr>
            <p:extLst>
              <p:ext uri="{D42A27DB-BD31-4B8C-83A1-F6EECF244321}">
                <p14:modId xmlns:p14="http://schemas.microsoft.com/office/powerpoint/2010/main" val="1224484864"/>
              </p:ext>
            </p:extLst>
          </p:nvPr>
        </p:nvGraphicFramePr>
        <p:xfrm>
          <a:off x="2247602" y="8211214"/>
          <a:ext cx="5184650" cy="2421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21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세부파일_첨부.docx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2" name="Google Shape;332;p24"/>
          <p:cNvGraphicFramePr/>
          <p:nvPr/>
        </p:nvGraphicFramePr>
        <p:xfrm>
          <a:off x="2247602" y="8005101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제출시작일시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제출마감일시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33" name="Google Shape;333;p24"/>
          <p:cNvGraphicFramePr/>
          <p:nvPr>
            <p:extLst>
              <p:ext uri="{D42A27DB-BD31-4B8C-83A1-F6EECF244321}">
                <p14:modId xmlns:p14="http://schemas.microsoft.com/office/powerpoint/2010/main" val="2491834267"/>
              </p:ext>
            </p:extLst>
          </p:nvPr>
        </p:nvGraphicFramePr>
        <p:xfrm>
          <a:off x="2247602" y="8454928"/>
          <a:ext cx="5184650" cy="370675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첨부2.docx</a:t>
                      </a:r>
                      <a:endParaRPr/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첨부3 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4" name="Google Shape;334;p24"/>
          <p:cNvSpPr txBox="1"/>
          <p:nvPr/>
        </p:nvSpPr>
        <p:spPr>
          <a:xfrm>
            <a:off x="2025038" y="8993724"/>
            <a:ext cx="382251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낙찰 정보</a:t>
            </a:r>
            <a:endParaRPr/>
          </a:p>
        </p:txBody>
      </p:sp>
      <p:sp>
        <p:nvSpPr>
          <p:cNvPr id="335" name="Google Shape;335;p24"/>
          <p:cNvSpPr/>
          <p:nvPr/>
        </p:nvSpPr>
        <p:spPr>
          <a:xfrm>
            <a:off x="1990772" y="9411607"/>
            <a:ext cx="5663130" cy="117456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6" name="Google Shape;336;p24"/>
          <p:cNvGraphicFramePr/>
          <p:nvPr/>
        </p:nvGraphicFramePr>
        <p:xfrm>
          <a:off x="2246523" y="9485335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8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7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견적금액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한국(KRW)    </a:t>
                      </a: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˅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dk1"/>
                          </a:solidFill>
                        </a:rPr>
                        <a:t>1,000,000</a:t>
                      </a:r>
                      <a:endParaRPr sz="6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7" name="Google Shape;337;p24"/>
          <p:cNvSpPr/>
          <p:nvPr/>
        </p:nvSpPr>
        <p:spPr>
          <a:xfrm>
            <a:off x="1978119" y="9193717"/>
            <a:ext cx="5663130" cy="17455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입찰에 선정 되셨습니다. 입찰에 참여하셨던 내역 정보를 확인해 주십시오</a:t>
            </a:r>
            <a:endParaRPr/>
          </a:p>
        </p:txBody>
      </p:sp>
      <p:graphicFrame>
        <p:nvGraphicFramePr>
          <p:cNvPr id="338" name="Google Shape;338;p24"/>
          <p:cNvGraphicFramePr/>
          <p:nvPr>
            <p:extLst>
              <p:ext uri="{D42A27DB-BD31-4B8C-83A1-F6EECF244321}">
                <p14:modId xmlns:p14="http://schemas.microsoft.com/office/powerpoint/2010/main" val="4276081489"/>
              </p:ext>
            </p:extLst>
          </p:nvPr>
        </p:nvGraphicFramePr>
        <p:xfrm>
          <a:off x="2260646" y="10028492"/>
          <a:ext cx="4610400" cy="2141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1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기타첨부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6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600" u="sng" strike="noStrike" cap="none">
                          <a:solidFill>
                            <a:schemeClr val="dk1"/>
                          </a:solidFill>
                        </a:rPr>
                        <a:t>첨부2.docx</a:t>
                      </a:r>
                      <a:endParaRPr sz="6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9" name="Google Shape;339;p24"/>
          <p:cNvSpPr/>
          <p:nvPr/>
        </p:nvSpPr>
        <p:spPr>
          <a:xfrm>
            <a:off x="7949545" y="7336753"/>
            <a:ext cx="5788055" cy="4621051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4"/>
          <p:cNvSpPr/>
          <p:nvPr/>
        </p:nvSpPr>
        <p:spPr>
          <a:xfrm>
            <a:off x="1828800" y="7324765"/>
            <a:ext cx="5918400" cy="3784835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4"/>
          <p:cNvSpPr txBox="1"/>
          <p:nvPr/>
        </p:nvSpPr>
        <p:spPr>
          <a:xfrm>
            <a:off x="8013731" y="7352395"/>
            <a:ext cx="382251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전자입찰 제출 내역</a:t>
            </a:r>
            <a:endParaRPr/>
          </a:p>
        </p:txBody>
      </p:sp>
      <p:sp>
        <p:nvSpPr>
          <p:cNvPr id="342" name="Google Shape;342;p24"/>
          <p:cNvSpPr/>
          <p:nvPr/>
        </p:nvSpPr>
        <p:spPr>
          <a:xfrm>
            <a:off x="7996998" y="7552198"/>
            <a:ext cx="5663130" cy="335422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세부내역을 참고하여 제출기간 내 제출해 주시기 바랍니다.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첨부파일은 세부내역 작성에 참고 될 자료들입니다.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4"/>
          <p:cNvSpPr/>
          <p:nvPr/>
        </p:nvSpPr>
        <p:spPr>
          <a:xfrm>
            <a:off x="8013731" y="7950594"/>
            <a:ext cx="5663130" cy="1337406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4" name="Google Shape;344;p24"/>
          <p:cNvGraphicFramePr/>
          <p:nvPr/>
        </p:nvGraphicFramePr>
        <p:xfrm>
          <a:off x="8263578" y="8003797"/>
          <a:ext cx="518465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제출시작일시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2024-01-11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제출마감일시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2024-01-12 15:00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5" name="Google Shape;345;p24"/>
          <p:cNvGraphicFramePr/>
          <p:nvPr/>
        </p:nvGraphicFramePr>
        <p:xfrm>
          <a:off x="8263038" y="8178914"/>
          <a:ext cx="3665500" cy="64765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835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세부내역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6" name="Google Shape;346;p24"/>
          <p:cNvGraphicFramePr/>
          <p:nvPr/>
        </p:nvGraphicFramePr>
        <p:xfrm>
          <a:off x="9332004" y="8211764"/>
          <a:ext cx="4276000" cy="593250"/>
        </p:xfrm>
        <a:graphic>
          <a:graphicData uri="http://schemas.openxmlformats.org/drawingml/2006/table">
            <a:tbl>
              <a:tblPr firstRow="1" bandRow="1">
                <a:noFill/>
                <a:tableStyleId>{F6337313-0AF4-433F-B5FF-AC6B8F078AB1}</a:tableStyleId>
              </a:tblPr>
              <a:tblGrid>
                <a:gridCol w="158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1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0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7" name="Google Shape;347;p24"/>
          <p:cNvGraphicFramePr/>
          <p:nvPr>
            <p:extLst>
              <p:ext uri="{D42A27DB-BD31-4B8C-83A1-F6EECF244321}">
                <p14:modId xmlns:p14="http://schemas.microsoft.com/office/powerpoint/2010/main" val="1535362975"/>
              </p:ext>
            </p:extLst>
          </p:nvPr>
        </p:nvGraphicFramePr>
        <p:xfrm>
          <a:off x="8267680" y="8866741"/>
          <a:ext cx="5184650" cy="370675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9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6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첨부파일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첨부2.docx</a:t>
                      </a:r>
                      <a:endParaRPr/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7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700" u="sng" strike="noStrike" cap="none">
                          <a:solidFill>
                            <a:schemeClr val="dk1"/>
                          </a:solidFill>
                        </a:rPr>
                        <a:t>첨부3 docx</a:t>
                      </a:r>
                      <a:endParaRPr sz="700" u="sng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" name="Google Shape;348;p24"/>
          <p:cNvSpPr txBox="1"/>
          <p:nvPr/>
        </p:nvSpPr>
        <p:spPr>
          <a:xfrm>
            <a:off x="8043917" y="9361615"/>
            <a:ext cx="382251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낙찰 정보</a:t>
            </a:r>
            <a:endParaRPr/>
          </a:p>
        </p:txBody>
      </p:sp>
      <p:sp>
        <p:nvSpPr>
          <p:cNvPr id="349" name="Google Shape;349;p24"/>
          <p:cNvSpPr/>
          <p:nvPr/>
        </p:nvSpPr>
        <p:spPr>
          <a:xfrm>
            <a:off x="7996998" y="9561608"/>
            <a:ext cx="5663130" cy="17455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입찰에 선정 되셨습니다. 입찰에 참여하셨던 내역 정보를 확인해 주십시오</a:t>
            </a:r>
            <a:endParaRPr/>
          </a:p>
        </p:txBody>
      </p:sp>
      <p:graphicFrame>
        <p:nvGraphicFramePr>
          <p:cNvPr id="350" name="Google Shape;350;p24"/>
          <p:cNvGraphicFramePr/>
          <p:nvPr/>
        </p:nvGraphicFramePr>
        <p:xfrm>
          <a:off x="8043918" y="9834626"/>
          <a:ext cx="5564075" cy="593250"/>
        </p:xfrm>
        <a:graphic>
          <a:graphicData uri="http://schemas.openxmlformats.org/drawingml/2006/table">
            <a:tbl>
              <a:tblPr firstRow="1" bandRow="1">
                <a:noFill/>
                <a:tableStyleId>{F6337313-0AF4-433F-B5FF-AC6B8F078AB1}</a:tableStyleId>
              </a:tblPr>
              <a:tblGrid>
                <a:gridCol w="139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9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7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7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품목명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규격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수량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단위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견적단가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/>
                        <a:t>견적금액</a:t>
                      </a:r>
                      <a:endParaRPr sz="600" b="1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페수처리슬러지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Ton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7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재박커튼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200*200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14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/>
                        <a:t>Ea</a:t>
                      </a: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u="none" strike="noStrike" cap="none"/>
                    </a:p>
                  </a:txBody>
                  <a:tcPr marL="92375" marR="92375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51" name="Google Shape;351;p24"/>
          <p:cNvSpPr/>
          <p:nvPr/>
        </p:nvSpPr>
        <p:spPr>
          <a:xfrm>
            <a:off x="12755603" y="10056635"/>
            <a:ext cx="807107" cy="137624"/>
          </a:xfrm>
          <a:prstGeom prst="roundRect">
            <a:avLst>
              <a:gd name="adj" fmla="val 13789"/>
            </a:avLst>
          </a:prstGeom>
          <a:solidFill>
            <a:srgbClr val="F2F2F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4"/>
          <p:cNvSpPr/>
          <p:nvPr/>
        </p:nvSpPr>
        <p:spPr>
          <a:xfrm>
            <a:off x="12755602" y="10257132"/>
            <a:ext cx="807107" cy="137624"/>
          </a:xfrm>
          <a:prstGeom prst="roundRect">
            <a:avLst>
              <a:gd name="adj" fmla="val 13789"/>
            </a:avLst>
          </a:prstGeom>
          <a:solidFill>
            <a:srgbClr val="F2F2F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14,000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4"/>
          <p:cNvSpPr/>
          <p:nvPr/>
        </p:nvSpPr>
        <p:spPr>
          <a:xfrm>
            <a:off x="11847323" y="10065253"/>
            <a:ext cx="807107" cy="137624"/>
          </a:xfrm>
          <a:prstGeom prst="roundRect">
            <a:avLst>
              <a:gd name="adj" fmla="val 13789"/>
            </a:avLst>
          </a:prstGeom>
          <a:solidFill>
            <a:srgbClr val="F2F2F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4"/>
          <p:cNvSpPr/>
          <p:nvPr/>
        </p:nvSpPr>
        <p:spPr>
          <a:xfrm>
            <a:off x="11836242" y="10254641"/>
            <a:ext cx="807107" cy="137624"/>
          </a:xfrm>
          <a:prstGeom prst="roundRect">
            <a:avLst>
              <a:gd name="adj" fmla="val 13789"/>
            </a:avLst>
          </a:prstGeom>
          <a:solidFill>
            <a:srgbClr val="F2F2F2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1,000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5" name="Google Shape;355;p24"/>
          <p:cNvGraphicFramePr/>
          <p:nvPr/>
        </p:nvGraphicFramePr>
        <p:xfrm>
          <a:off x="10900800" y="10542032"/>
          <a:ext cx="268350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728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7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총 견적금액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한국(KRW)    </a:t>
                      </a: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˅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</a:rPr>
                        <a:t>15,000</a:t>
                      </a: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6" name="Google Shape;356;p24"/>
          <p:cNvSpPr/>
          <p:nvPr/>
        </p:nvSpPr>
        <p:spPr>
          <a:xfrm>
            <a:off x="7949545" y="7069502"/>
            <a:ext cx="2245446" cy="229314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내역방식이 내역직접등록 일 경우 아래와 같이 Display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7" name="Google Shape;357;p24"/>
          <p:cNvCxnSpPr>
            <a:stCxn id="340" idx="3"/>
            <a:endCxn id="339" idx="1"/>
          </p:cNvCxnSpPr>
          <p:nvPr/>
        </p:nvCxnSpPr>
        <p:spPr>
          <a:xfrm>
            <a:off x="7747200" y="9217183"/>
            <a:ext cx="202200" cy="430200"/>
          </a:xfrm>
          <a:prstGeom prst="bentConnector3">
            <a:avLst>
              <a:gd name="adj1" fmla="val 50036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58" name="Google Shape;358;p24"/>
          <p:cNvSpPr/>
          <p:nvPr/>
        </p:nvSpPr>
        <p:spPr>
          <a:xfrm>
            <a:off x="811377" y="7345001"/>
            <a:ext cx="1117356" cy="343972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내역방식이 파일등록 일 경우 우측과 같이 Display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4"/>
          <p:cNvSpPr/>
          <p:nvPr/>
        </p:nvSpPr>
        <p:spPr>
          <a:xfrm>
            <a:off x="4065891" y="10734087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4"/>
          <p:cNvSpPr/>
          <p:nvPr/>
        </p:nvSpPr>
        <p:spPr>
          <a:xfrm>
            <a:off x="4822337" y="10723667"/>
            <a:ext cx="734313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낙찰확인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24"/>
          <p:cNvSpPr/>
          <p:nvPr/>
        </p:nvSpPr>
        <p:spPr>
          <a:xfrm>
            <a:off x="7996998" y="9778741"/>
            <a:ext cx="5663130" cy="1631414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4"/>
          <p:cNvSpPr/>
          <p:nvPr/>
        </p:nvSpPr>
        <p:spPr>
          <a:xfrm>
            <a:off x="10267143" y="11476410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4"/>
          <p:cNvSpPr/>
          <p:nvPr/>
        </p:nvSpPr>
        <p:spPr>
          <a:xfrm>
            <a:off x="11002821" y="11476410"/>
            <a:ext cx="734313" cy="218400"/>
          </a:xfrm>
          <a:prstGeom prst="roundRect">
            <a:avLst>
              <a:gd name="adj" fmla="val 0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낙찰확인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4" name="Google Shape;364;p24"/>
          <p:cNvGraphicFramePr/>
          <p:nvPr>
            <p:extLst>
              <p:ext uri="{D42A27DB-BD31-4B8C-83A1-F6EECF244321}">
                <p14:modId xmlns:p14="http://schemas.microsoft.com/office/powerpoint/2010/main" val="834458658"/>
              </p:ext>
            </p:extLst>
          </p:nvPr>
        </p:nvGraphicFramePr>
        <p:xfrm>
          <a:off x="2254371" y="9748899"/>
          <a:ext cx="4610400" cy="2141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1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견적내역파일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6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600" u="sng" strike="noStrike" cap="none">
                          <a:solidFill>
                            <a:schemeClr val="dk1"/>
                          </a:solidFill>
                        </a:rPr>
                        <a:t>배트큐브_제출.docx</a:t>
                      </a:r>
                      <a:endParaRPr sz="6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5" name="Google Shape;365;p24"/>
          <p:cNvGraphicFramePr/>
          <p:nvPr/>
        </p:nvGraphicFramePr>
        <p:xfrm>
          <a:off x="2246522" y="10225513"/>
          <a:ext cx="5184650" cy="34765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 추가 합의사항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일백만원에 낙찰함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6" name="Google Shape;366;p24"/>
          <p:cNvGraphicFramePr/>
          <p:nvPr/>
        </p:nvGraphicFramePr>
        <p:xfrm>
          <a:off x="8275304" y="11029363"/>
          <a:ext cx="5184650" cy="34765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낙찰 추가 합의사항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일백만원에 낙찰함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7" name="Google Shape;367;p24"/>
          <p:cNvSpPr/>
          <p:nvPr/>
        </p:nvSpPr>
        <p:spPr>
          <a:xfrm>
            <a:off x="1981200" y="8958002"/>
            <a:ext cx="5653747" cy="2082820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24"/>
          <p:cNvSpPr/>
          <p:nvPr/>
        </p:nvSpPr>
        <p:spPr>
          <a:xfrm>
            <a:off x="8010799" y="9386465"/>
            <a:ext cx="5653747" cy="2433715"/>
          </a:xfrm>
          <a:prstGeom prst="rect">
            <a:avLst/>
          </a:prstGeom>
          <a:noFill/>
          <a:ln w="2540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24"/>
          <p:cNvSpPr/>
          <p:nvPr/>
        </p:nvSpPr>
        <p:spPr>
          <a:xfrm>
            <a:off x="1095873" y="11701736"/>
            <a:ext cx="5768896" cy="1423785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24"/>
          <p:cNvSpPr txBox="1"/>
          <p:nvPr/>
        </p:nvSpPr>
        <p:spPr>
          <a:xfrm>
            <a:off x="1158263" y="11793759"/>
            <a:ext cx="3822511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유찰</a:t>
            </a:r>
            <a:endParaRPr/>
          </a:p>
        </p:txBody>
      </p:sp>
      <p:sp>
        <p:nvSpPr>
          <p:cNvPr id="371" name="Google Shape;371;p24"/>
          <p:cNvSpPr/>
          <p:nvPr/>
        </p:nvSpPr>
        <p:spPr>
          <a:xfrm>
            <a:off x="1158263" y="12032448"/>
            <a:ext cx="5663130" cy="17455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아쉽게도 이번 입찰에는 선정되지 못했습니다. 아래 유찰사유 내용을 확인하십시오</a:t>
            </a:r>
            <a:endParaRPr/>
          </a:p>
        </p:txBody>
      </p:sp>
      <p:graphicFrame>
        <p:nvGraphicFramePr>
          <p:cNvPr id="372" name="Google Shape;372;p24"/>
          <p:cNvGraphicFramePr/>
          <p:nvPr/>
        </p:nvGraphicFramePr>
        <p:xfrm>
          <a:off x="1333864" y="12314367"/>
          <a:ext cx="5184650" cy="286975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97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유찰사유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입찰 사양 변경으로 유찰합니다.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3" name="Google Shape;373;p24"/>
          <p:cNvSpPr/>
          <p:nvPr/>
        </p:nvSpPr>
        <p:spPr>
          <a:xfrm>
            <a:off x="1159372" y="12251975"/>
            <a:ext cx="5663130" cy="373576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4"/>
          <p:cNvSpPr/>
          <p:nvPr/>
        </p:nvSpPr>
        <p:spPr>
          <a:xfrm>
            <a:off x="3652587" y="12745316"/>
            <a:ext cx="674482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5" name="Google Shape;375;p24"/>
          <p:cNvCxnSpPr>
            <a:stCxn id="367" idx="2"/>
            <a:endCxn id="369" idx="0"/>
          </p:cNvCxnSpPr>
          <p:nvPr/>
        </p:nvCxnSpPr>
        <p:spPr>
          <a:xfrm rot="5400000">
            <a:off x="4063774" y="10957422"/>
            <a:ext cx="660900" cy="8277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accent4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76" name="Google Shape;376;p24"/>
          <p:cNvCxnSpPr>
            <a:stCxn id="368" idx="1"/>
            <a:endCxn id="369" idx="3"/>
          </p:cNvCxnSpPr>
          <p:nvPr/>
        </p:nvCxnSpPr>
        <p:spPr>
          <a:xfrm flipH="1">
            <a:off x="6864799" y="10603323"/>
            <a:ext cx="1146000" cy="18102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accent4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77" name="Google Shape;377;p24"/>
          <p:cNvSpPr/>
          <p:nvPr/>
        </p:nvSpPr>
        <p:spPr>
          <a:xfrm>
            <a:off x="5772504" y="11346142"/>
            <a:ext cx="1117356" cy="343972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업체가 유찰되었을 경우 아래와 같이 Display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4"/>
          <p:cNvSpPr/>
          <p:nvPr/>
        </p:nvSpPr>
        <p:spPr>
          <a:xfrm>
            <a:off x="7849882" y="12080194"/>
            <a:ext cx="1961943" cy="9505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8109480" y="12295431"/>
            <a:ext cx="1674835" cy="302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본 입찰의 업체선정 됨을 확인합니다.</a:t>
            </a:r>
            <a:endParaRPr/>
          </a:p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낙찰된 건에 대해 승인하시겠습니까?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0" name="Google Shape;380;p24"/>
          <p:cNvGraphicFramePr/>
          <p:nvPr/>
        </p:nvGraphicFramePr>
        <p:xfrm>
          <a:off x="8026666" y="12394479"/>
          <a:ext cx="1610550" cy="30477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61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1" name="Google Shape;381;p24"/>
          <p:cNvSpPr/>
          <p:nvPr/>
        </p:nvSpPr>
        <p:spPr>
          <a:xfrm>
            <a:off x="8873121" y="12786634"/>
            <a:ext cx="414247" cy="157652"/>
          </a:xfrm>
          <a:prstGeom prst="roundRect">
            <a:avLst>
              <a:gd name="adj" fmla="val 21958"/>
            </a:avLst>
          </a:prstGeom>
          <a:solidFill>
            <a:srgbClr val="F612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승인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8468676" y="12778944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3" name="Google Shape;383;p24"/>
          <p:cNvCxnSpPr>
            <a:stCxn id="360" idx="3"/>
            <a:endCxn id="378" idx="1"/>
          </p:cNvCxnSpPr>
          <p:nvPr/>
        </p:nvCxnSpPr>
        <p:spPr>
          <a:xfrm>
            <a:off x="5556650" y="10832867"/>
            <a:ext cx="2293200" cy="17226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4" name="Google Shape;384;p24"/>
          <p:cNvCxnSpPr>
            <a:stCxn id="363" idx="2"/>
            <a:endCxn id="378" idx="3"/>
          </p:cNvCxnSpPr>
          <p:nvPr/>
        </p:nvCxnSpPr>
        <p:spPr>
          <a:xfrm rot="5400000">
            <a:off x="10160528" y="11346060"/>
            <a:ext cx="860700" cy="1558200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385" name="Google Shape;385;p24"/>
          <p:cNvGraphicFramePr/>
          <p:nvPr>
            <p:extLst>
              <p:ext uri="{D42A27DB-BD31-4B8C-83A1-F6EECF244321}">
                <p14:modId xmlns:p14="http://schemas.microsoft.com/office/powerpoint/2010/main" val="3928047342"/>
              </p:ext>
            </p:extLst>
          </p:nvPr>
        </p:nvGraphicFramePr>
        <p:xfrm>
          <a:off x="8283138" y="10806173"/>
          <a:ext cx="4610400" cy="2141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1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기타첨부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6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600" u="sng" strike="noStrike" cap="none">
                          <a:solidFill>
                            <a:schemeClr val="dk1"/>
                          </a:solidFill>
                        </a:rPr>
                        <a:t>첨부2.docx</a:t>
                      </a:r>
                      <a:endParaRPr sz="6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6" name="Google Shape;386;p24"/>
          <p:cNvSpPr/>
          <p:nvPr/>
        </p:nvSpPr>
        <p:spPr>
          <a:xfrm>
            <a:off x="-4276682" y="9737360"/>
            <a:ext cx="5653747" cy="20828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accent4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4"/>
          <p:cNvSpPr txBox="1"/>
          <p:nvPr/>
        </p:nvSpPr>
        <p:spPr>
          <a:xfrm>
            <a:off x="-4232843" y="9773082"/>
            <a:ext cx="3821364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견적 정보</a:t>
            </a:r>
            <a:endParaRPr/>
          </a:p>
        </p:txBody>
      </p:sp>
      <p:sp>
        <p:nvSpPr>
          <p:cNvPr id="388" name="Google Shape;388;p24"/>
          <p:cNvSpPr/>
          <p:nvPr/>
        </p:nvSpPr>
        <p:spPr>
          <a:xfrm>
            <a:off x="-4267110" y="10190965"/>
            <a:ext cx="5661431" cy="942313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9" name="Google Shape;389;p24"/>
          <p:cNvGraphicFramePr/>
          <p:nvPr/>
        </p:nvGraphicFramePr>
        <p:xfrm>
          <a:off x="-4011359" y="10264693"/>
          <a:ext cx="5183100" cy="1800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86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2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56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견적금액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한국(KRW)    </a:t>
                      </a: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˅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dk1"/>
                          </a:solidFill>
                        </a:rPr>
                        <a:t>1,000,000</a:t>
                      </a:r>
                      <a:endParaRPr sz="6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0" name="Google Shape;390;p24"/>
          <p:cNvSpPr/>
          <p:nvPr/>
        </p:nvSpPr>
        <p:spPr>
          <a:xfrm>
            <a:off x="-4251736" y="9973075"/>
            <a:ext cx="5605377" cy="17455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입찰에 선정 되지 못했습니다.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1" name="Google Shape;391;p24"/>
          <p:cNvGraphicFramePr/>
          <p:nvPr>
            <p:extLst>
              <p:ext uri="{D42A27DB-BD31-4B8C-83A1-F6EECF244321}">
                <p14:modId xmlns:p14="http://schemas.microsoft.com/office/powerpoint/2010/main" val="3057034542"/>
              </p:ext>
            </p:extLst>
          </p:nvPr>
        </p:nvGraphicFramePr>
        <p:xfrm>
          <a:off x="-3997236" y="10807850"/>
          <a:ext cx="4609025" cy="2141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1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기타첨부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6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600" u="sng" strike="noStrike" cap="none">
                          <a:solidFill>
                            <a:schemeClr val="dk1"/>
                          </a:solidFill>
                        </a:rPr>
                        <a:t>첨부2.docx</a:t>
                      </a:r>
                      <a:endParaRPr sz="6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2" name="Google Shape;392;p24"/>
          <p:cNvSpPr/>
          <p:nvPr/>
        </p:nvSpPr>
        <p:spPr>
          <a:xfrm>
            <a:off x="-1602315" y="11410155"/>
            <a:ext cx="674280" cy="2184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목록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3" name="Google Shape;393;p24"/>
          <p:cNvGraphicFramePr/>
          <p:nvPr>
            <p:extLst>
              <p:ext uri="{D42A27DB-BD31-4B8C-83A1-F6EECF244321}">
                <p14:modId xmlns:p14="http://schemas.microsoft.com/office/powerpoint/2010/main" val="2522516821"/>
              </p:ext>
            </p:extLst>
          </p:nvPr>
        </p:nvGraphicFramePr>
        <p:xfrm>
          <a:off x="-4003511" y="10528257"/>
          <a:ext cx="4609025" cy="214100"/>
        </p:xfrm>
        <a:graphic>
          <a:graphicData uri="http://schemas.openxmlformats.org/drawingml/2006/table">
            <a:tbl>
              <a:tblPr>
                <a:noFill/>
                <a:tableStyleId>{F6337313-0AF4-433F-B5FF-AC6B8F078AB1}</a:tableStyleId>
              </a:tblPr>
              <a:tblGrid>
                <a:gridCol w="1008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1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견적내역파일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sng" strike="noStrike" cap="none" smtClean="0">
                          <a:solidFill>
                            <a:schemeClr val="dk1"/>
                          </a:solidFill>
                        </a:rPr>
                        <a:t>팬택입찰</a:t>
                      </a:r>
                      <a:r>
                        <a:rPr lang="ko-KR" sz="600" u="sng" strike="noStrike" cap="none" smtClean="0">
                          <a:solidFill>
                            <a:schemeClr val="dk1"/>
                          </a:solidFill>
                        </a:rPr>
                        <a:t>_</a:t>
                      </a:r>
                      <a:r>
                        <a:rPr lang="ko-KR" sz="600" u="sng" strike="noStrike" cap="none">
                          <a:solidFill>
                            <a:schemeClr val="dk1"/>
                          </a:solidFill>
                        </a:rPr>
                        <a:t>배트큐브_제출.docx</a:t>
                      </a:r>
                      <a:endParaRPr sz="600" u="none" strike="noStrike" cap="none">
                        <a:solidFill>
                          <a:srgbClr val="BFBFB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4" name="Google Shape;394;p24"/>
          <p:cNvCxnSpPr>
            <a:stCxn id="367" idx="0"/>
            <a:endCxn id="386" idx="0"/>
          </p:cNvCxnSpPr>
          <p:nvPr/>
        </p:nvCxnSpPr>
        <p:spPr>
          <a:xfrm rot="5400000">
            <a:off x="1289374" y="6218702"/>
            <a:ext cx="779400" cy="6258000"/>
          </a:xfrm>
          <a:prstGeom prst="bentConnector3">
            <a:avLst>
              <a:gd name="adj1" fmla="val -29330"/>
            </a:avLst>
          </a:prstGeom>
          <a:noFill/>
          <a:ln w="9525" cap="flat" cmpd="sng">
            <a:solidFill>
              <a:schemeClr val="accent4"/>
            </a:solidFill>
            <a:prstDash val="dash"/>
            <a:round/>
            <a:headEnd type="none" w="sm" len="sm"/>
            <a:tailEnd type="triangle" w="med" len="med"/>
          </a:ln>
        </p:spPr>
      </p:cxnSp>
      <p:grpSp>
        <p:nvGrpSpPr>
          <p:cNvPr id="120" name="그룹 119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121" name="Google Shape;73;p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그림 12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  <p:sp>
        <p:nvSpPr>
          <p:cNvPr id="123" name="Google Shape;917;p31"/>
          <p:cNvSpPr/>
          <p:nvPr/>
        </p:nvSpPr>
        <p:spPr>
          <a:xfrm>
            <a:off x="2325965" y="2162421"/>
            <a:ext cx="5458695" cy="2817920"/>
          </a:xfrm>
          <a:prstGeom prst="irregularSeal2">
            <a:avLst/>
          </a:prstGeom>
          <a:solidFill>
            <a:srgbClr val="FF0000">
              <a:alpha val="31764"/>
            </a:srgbClr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000" b="1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재작업</a:t>
            </a:r>
            <a:endParaRPr sz="3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1053</Words>
  <Application>Microsoft Office PowerPoint</Application>
  <PresentationFormat>사용자 지정</PresentationFormat>
  <Paragraphs>427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2</cp:revision>
  <dcterms:modified xsi:type="dcterms:W3CDTF">2024-09-19T06:47:16Z</dcterms:modified>
</cp:coreProperties>
</file>