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63" r:id="rId2"/>
    <p:sldId id="431" r:id="rId3"/>
    <p:sldId id="491" r:id="rId4"/>
    <p:sldId id="422" r:id="rId5"/>
    <p:sldId id="423" r:id="rId6"/>
    <p:sldId id="520" r:id="rId7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2B93"/>
    <a:srgbClr val="000000"/>
    <a:srgbClr val="FFC000"/>
    <a:srgbClr val="F2CFEE"/>
    <a:srgbClr val="7F7F7F"/>
    <a:srgbClr val="E35600"/>
    <a:srgbClr val="FF0000"/>
    <a:srgbClr val="FFFFFF"/>
    <a:srgbClr val="D9D9D9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76" autoAdjust="0"/>
    <p:restoredTop sz="96259"/>
  </p:normalViewPr>
  <p:slideViewPr>
    <p:cSldViewPr snapToGrid="0">
      <p:cViewPr varScale="1">
        <p:scale>
          <a:sx n="149" d="100"/>
          <a:sy n="149" d="100"/>
        </p:scale>
        <p:origin x="1312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8" d="100"/>
          <a:sy n="108" d="100"/>
        </p:scale>
        <p:origin x="30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2025. 4. 11.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625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152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95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80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91192829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전자입찰</a:t>
                      </a:r>
                      <a:endParaRPr lang="en-US" altLang="ko-KR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박동혁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927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97579"/>
              </p:ext>
            </p:extLst>
          </p:nvPr>
        </p:nvGraphicFramePr>
        <p:xfrm>
          <a:off x="266700" y="3050540"/>
          <a:ext cx="9410700" cy="11379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전자입찰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로그인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회원가입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회원탈퇴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 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  <a:endParaRPr lang="en-US" altLang="ko-KR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로그인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</a:t>
                      </a:r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 가입 </a:t>
                      </a:r>
                      <a:r>
                        <a:rPr lang="en-US" altLang="ko-KR" sz="10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</a:t>
                      </a:r>
                    </a:p>
                    <a:p>
                      <a:pPr marL="228600" indent="-228600" fontAlgn="t"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 탈퇴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page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sp>
        <p:nvSpPr>
          <p:cNvPr id="2" name="Google Shape;699;g303e5fefdbf_0_89">
            <a:extLst>
              <a:ext uri="{FF2B5EF4-FFF2-40B4-BE49-F238E27FC236}">
                <a16:creationId xmlns:a16="http://schemas.microsoft.com/office/drawing/2014/main" id="{C8EF9430-9458-7E7C-76E8-94065E55076B}"/>
              </a:ext>
            </a:extLst>
          </p:cNvPr>
          <p:cNvSpPr/>
          <p:nvPr/>
        </p:nvSpPr>
        <p:spPr>
          <a:xfrm>
            <a:off x="266700" y="4664337"/>
            <a:ext cx="2826877" cy="591327"/>
          </a:xfrm>
          <a:prstGeom prst="roundRect">
            <a:avLst>
              <a:gd name="adj" fmla="val 10249"/>
            </a:avLst>
          </a:prstGeom>
          <a:solidFill>
            <a:srgbClr val="FFC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문서는 개발자 요청으로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문서의 내용을 특정기능을 기준으로 순차 배열한 것입니다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84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7ED67-DA3E-801B-1F62-3D70811517B5}"/>
              </a:ext>
            </a:extLst>
          </p:cNvPr>
          <p:cNvSpPr txBox="1"/>
          <p:nvPr/>
        </p:nvSpPr>
        <p:spPr>
          <a:xfrm>
            <a:off x="1968473" y="221884"/>
            <a:ext cx="2027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자사 정보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6B9A4D-6F9E-35BF-B0C9-AD34CBFF3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34167"/>
              </p:ext>
            </p:extLst>
          </p:nvPr>
        </p:nvGraphicFramePr>
        <p:xfrm>
          <a:off x="7858125" y="426720"/>
          <a:ext cx="2047875" cy="373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 정보 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구성요소 및 기능 정의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업체 관리자 메뉴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6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46885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6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6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endParaRPr lang="en-US" altLang="ko-KR" sz="600" i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lang="en-US" altLang="ko-KR" sz="60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D1C7342-D315-91D1-645B-8F9E8BCFAF7A}"/>
              </a:ext>
            </a:extLst>
          </p:cNvPr>
          <p:cNvSpPr txBox="1"/>
          <p:nvPr/>
        </p:nvSpPr>
        <p:spPr>
          <a:xfrm>
            <a:off x="3996044" y="222992"/>
            <a:ext cx="38470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협력사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업체 정보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자사 정보</a:t>
            </a:r>
          </a:p>
        </p:txBody>
      </p:sp>
      <p:sp>
        <p:nvSpPr>
          <p:cNvPr id="6" name="Google Shape;146;g2f6fc1b6314_0_70">
            <a:extLst>
              <a:ext uri="{FF2B5EF4-FFF2-40B4-BE49-F238E27FC236}">
                <a16:creationId xmlns:a16="http://schemas.microsoft.com/office/drawing/2014/main" id="{3B48BD4B-EA9F-C754-6950-5DB8CFDA112C}"/>
              </a:ext>
            </a:extLst>
          </p:cNvPr>
          <p:cNvSpPr/>
          <p:nvPr/>
        </p:nvSpPr>
        <p:spPr>
          <a:xfrm>
            <a:off x="360000" y="1080000"/>
            <a:ext cx="7200000" cy="54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6;g2f6fc1b6314_0_70">
            <a:extLst>
              <a:ext uri="{FF2B5EF4-FFF2-40B4-BE49-F238E27FC236}">
                <a16:creationId xmlns:a16="http://schemas.microsoft.com/office/drawing/2014/main" id="{A83329EB-411F-5C83-2A71-307B8FA7CB18}"/>
              </a:ext>
            </a:extLst>
          </p:cNvPr>
          <p:cNvSpPr/>
          <p:nvPr/>
        </p:nvSpPr>
        <p:spPr>
          <a:xfrm>
            <a:off x="360000" y="1709999"/>
            <a:ext cx="1167048" cy="8102168"/>
          </a:xfrm>
          <a:prstGeom prst="roundRect">
            <a:avLst>
              <a:gd name="adj" fmla="val 39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lang="en-US"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695;p44">
            <a:extLst>
              <a:ext uri="{FF2B5EF4-FFF2-40B4-BE49-F238E27FC236}">
                <a16:creationId xmlns:a16="http://schemas.microsoft.com/office/drawing/2014/main" id="{955FB922-4DDA-DDB3-B848-AA33325C50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8235585"/>
              </p:ext>
            </p:extLst>
          </p:nvPr>
        </p:nvGraphicFramePr>
        <p:xfrm>
          <a:off x="1627632" y="1710000"/>
          <a:ext cx="593236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6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6184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업체 정보 </a:t>
                      </a:r>
                      <a:r>
                        <a:rPr lang="en-US" altLang="ko-KR" sz="800" b="1" u="none" strike="noStrike" cap="none" dirty="0"/>
                        <a:t>&gt;</a:t>
                      </a:r>
                      <a:r>
                        <a:rPr lang="ko-KR" altLang="en-US" sz="800" b="1" u="none" strike="noStrike" cap="none" dirty="0"/>
                        <a:t> 자사 정보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Google Shape;59;p20">
            <a:extLst>
              <a:ext uri="{FF2B5EF4-FFF2-40B4-BE49-F238E27FC236}">
                <a16:creationId xmlns:a16="http://schemas.microsoft.com/office/drawing/2014/main" id="{8B199779-F427-D67D-9410-00D98C126A1C}"/>
              </a:ext>
            </a:extLst>
          </p:cNvPr>
          <p:cNvSpPr/>
          <p:nvPr/>
        </p:nvSpPr>
        <p:spPr>
          <a:xfrm>
            <a:off x="1873122" y="2395636"/>
            <a:ext cx="5441389" cy="4532702"/>
          </a:xfrm>
          <a:prstGeom prst="roundRect">
            <a:avLst>
              <a:gd name="adj" fmla="val 237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1000" b="1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0;p20">
            <a:extLst>
              <a:ext uri="{FF2B5EF4-FFF2-40B4-BE49-F238E27FC236}">
                <a16:creationId xmlns:a16="http://schemas.microsoft.com/office/drawing/2014/main" id="{5BD70442-E21A-C6DD-B92B-B6048D909657}"/>
              </a:ext>
            </a:extLst>
          </p:cNvPr>
          <p:cNvSpPr/>
          <p:nvPr/>
        </p:nvSpPr>
        <p:spPr>
          <a:xfrm>
            <a:off x="1873122" y="2151828"/>
            <a:ext cx="5441388" cy="243809"/>
          </a:xfrm>
          <a:prstGeom prst="roundRect">
            <a:avLst>
              <a:gd name="adj" fmla="val 13789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회사 정보</a:t>
            </a:r>
            <a:endParaRPr sz="800" b="1" i="0" u="none" strike="noStrike" cap="none" dirty="0"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7AB87703-F5E6-A4FC-359C-532D91C7343E}"/>
              </a:ext>
            </a:extLst>
          </p:cNvPr>
          <p:cNvSpPr/>
          <p:nvPr/>
        </p:nvSpPr>
        <p:spPr>
          <a:xfrm>
            <a:off x="1702012" y="21833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60;p20">
            <a:extLst>
              <a:ext uri="{FF2B5EF4-FFF2-40B4-BE49-F238E27FC236}">
                <a16:creationId xmlns:a16="http://schemas.microsoft.com/office/drawing/2014/main" id="{94E75E99-4CE0-CB39-EFF9-5CAB5C130D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0253465"/>
              </p:ext>
            </p:extLst>
          </p:nvPr>
        </p:nvGraphicFramePr>
        <p:xfrm>
          <a:off x="2106954" y="2532690"/>
          <a:ext cx="4929408" cy="5936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7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3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/>
                        <a:t>승인 계열사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ko-KR" altLang="en-US" sz="600" u="none" strike="noStrike" cap="none" dirty="0" err="1">
                          <a:solidFill>
                            <a:schemeClr val="dk1"/>
                          </a:solidFill>
                        </a:rPr>
                        <a:t>팬택건설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ko-KR" altLang="en-US" sz="600" u="none" strike="noStrike" cap="none" dirty="0" err="1">
                          <a:solidFill>
                            <a:schemeClr val="dk1"/>
                          </a:solidFill>
                        </a:rPr>
                        <a:t>팬택머티리얼즈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ko-KR" altLang="en-US" sz="600" u="none" strike="noStrike" cap="none" dirty="0" err="1">
                          <a:solidFill>
                            <a:schemeClr val="dk1"/>
                          </a:solidFill>
                        </a:rPr>
                        <a:t>팬택유니스코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ko-KR" altLang="en-US" sz="600" u="none" strike="noStrike" cap="none" dirty="0" err="1">
                          <a:solidFill>
                            <a:schemeClr val="dk1"/>
                          </a:solidFill>
                        </a:rPr>
                        <a:t>팬택다이아몬드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oogle Shape;63;p20">
            <a:extLst>
              <a:ext uri="{FF2B5EF4-FFF2-40B4-BE49-F238E27FC236}">
                <a16:creationId xmlns:a16="http://schemas.microsoft.com/office/drawing/2014/main" id="{657D8132-7BEA-F963-B6D4-AC4C20252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2845469"/>
              </p:ext>
            </p:extLst>
          </p:nvPr>
        </p:nvGraphicFramePr>
        <p:xfrm>
          <a:off x="2106954" y="3662212"/>
          <a:ext cx="4929408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7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/>
                        <a:t>회사명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 err="1"/>
                        <a:t>태스트협력사</a:t>
                      </a:r>
                      <a:r>
                        <a:rPr lang="en-US" altLang="ko-KR" sz="600" u="none" strike="noStrike" cap="none" dirty="0"/>
                        <a:t>01</a:t>
                      </a:r>
                      <a:endParaRPr sz="6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oogle Shape;64;p20">
            <a:extLst>
              <a:ext uri="{FF2B5EF4-FFF2-40B4-BE49-F238E27FC236}">
                <a16:creationId xmlns:a16="http://schemas.microsoft.com/office/drawing/2014/main" id="{E439F19B-5F08-CD75-1F43-3437E477A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9780254"/>
              </p:ext>
            </p:extLst>
          </p:nvPr>
        </p:nvGraphicFramePr>
        <p:xfrm>
          <a:off x="2106952" y="4152760"/>
          <a:ext cx="4929366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43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사업자등록번호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123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-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12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-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12345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oogle Shape;65;p20">
            <a:extLst>
              <a:ext uri="{FF2B5EF4-FFF2-40B4-BE49-F238E27FC236}">
                <a16:creationId xmlns:a16="http://schemas.microsoft.com/office/drawing/2014/main" id="{725320E2-BD0B-71B1-F435-DEAE0E9A1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987746"/>
              </p:ext>
            </p:extLst>
          </p:nvPr>
        </p:nvGraphicFramePr>
        <p:xfrm>
          <a:off x="2106954" y="3907486"/>
          <a:ext cx="4929408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7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대표자명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강대표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66;p20">
            <a:extLst>
              <a:ext uri="{FF2B5EF4-FFF2-40B4-BE49-F238E27FC236}">
                <a16:creationId xmlns:a16="http://schemas.microsoft.com/office/drawing/2014/main" id="{8F76A67C-1CFC-A3AB-BDCF-F1DE7873FE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7998446"/>
              </p:ext>
            </p:extLst>
          </p:nvPr>
        </p:nvGraphicFramePr>
        <p:xfrm>
          <a:off x="2106952" y="4398034"/>
          <a:ext cx="4929366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6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8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법인번호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123456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-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1234567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oogle Shape;67;p20">
            <a:extLst>
              <a:ext uri="{FF2B5EF4-FFF2-40B4-BE49-F238E27FC236}">
                <a16:creationId xmlns:a16="http://schemas.microsoft.com/office/drawing/2014/main" id="{BC364135-08F2-B672-7092-5F2E7D55D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7129908"/>
              </p:ext>
            </p:extLst>
          </p:nvPr>
        </p:nvGraphicFramePr>
        <p:xfrm>
          <a:off x="2106953" y="4643308"/>
          <a:ext cx="4929366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8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자본금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10,000,000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68;p20">
            <a:extLst>
              <a:ext uri="{FF2B5EF4-FFF2-40B4-BE49-F238E27FC236}">
                <a16:creationId xmlns:a16="http://schemas.microsoft.com/office/drawing/2014/main" id="{A7B3A85A-6BE3-AB4A-59B3-AF0CB93F02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0053545"/>
              </p:ext>
            </p:extLst>
          </p:nvPr>
        </p:nvGraphicFramePr>
        <p:xfrm>
          <a:off x="2106952" y="4888582"/>
          <a:ext cx="4929366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3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설립년도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2021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년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69;p20">
            <a:extLst>
              <a:ext uri="{FF2B5EF4-FFF2-40B4-BE49-F238E27FC236}">
                <a16:creationId xmlns:a16="http://schemas.microsoft.com/office/drawing/2014/main" id="{E8E0371B-6A67-A9D1-1396-36E8706D6B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4580608"/>
              </p:ext>
            </p:extLst>
          </p:nvPr>
        </p:nvGraphicFramePr>
        <p:xfrm>
          <a:off x="2106954" y="5133855"/>
          <a:ext cx="4929408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7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대표전화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02-1234-1234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70;p20">
            <a:extLst>
              <a:ext uri="{FF2B5EF4-FFF2-40B4-BE49-F238E27FC236}">
                <a16:creationId xmlns:a16="http://schemas.microsoft.com/office/drawing/2014/main" id="{05B9D5ED-C6CF-5836-5CB9-C584A2C92A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282009"/>
              </p:ext>
            </p:extLst>
          </p:nvPr>
        </p:nvGraphicFramePr>
        <p:xfrm>
          <a:off x="2106954" y="5379125"/>
          <a:ext cx="4929408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7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팩스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oogle Shape;72;p20">
            <a:extLst>
              <a:ext uri="{FF2B5EF4-FFF2-40B4-BE49-F238E27FC236}">
                <a16:creationId xmlns:a16="http://schemas.microsoft.com/office/drawing/2014/main" id="{9171535C-6D64-DBA0-14D6-F9842C1ECB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5793076"/>
              </p:ext>
            </p:extLst>
          </p:nvPr>
        </p:nvGraphicFramePr>
        <p:xfrm>
          <a:off x="2106954" y="5610814"/>
          <a:ext cx="4929407" cy="189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회사주소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12345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73;p20">
            <a:extLst>
              <a:ext uri="{FF2B5EF4-FFF2-40B4-BE49-F238E27FC236}">
                <a16:creationId xmlns:a16="http://schemas.microsoft.com/office/drawing/2014/main" id="{1421202D-3746-783C-3B67-E209792CC1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466014"/>
              </p:ext>
            </p:extLst>
          </p:nvPr>
        </p:nvGraphicFramePr>
        <p:xfrm>
          <a:off x="2106954" y="5861120"/>
          <a:ext cx="4929408" cy="189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7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서울시 마포구 도화동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Google Shape;74;p20">
            <a:extLst>
              <a:ext uri="{FF2B5EF4-FFF2-40B4-BE49-F238E27FC236}">
                <a16:creationId xmlns:a16="http://schemas.microsoft.com/office/drawing/2014/main" id="{C61D97EA-96BC-5D4D-6A63-A91C55D532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401130"/>
              </p:ext>
            </p:extLst>
          </p:nvPr>
        </p:nvGraphicFramePr>
        <p:xfrm>
          <a:off x="2104556" y="6096307"/>
          <a:ext cx="4929408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7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50-1 </a:t>
                      </a:r>
                      <a:r>
                        <a:rPr lang="ko-KR" altLang="en-US" sz="700" u="none" strike="noStrike" cap="none">
                          <a:solidFill>
                            <a:schemeClr val="dk1"/>
                          </a:solidFill>
                        </a:rPr>
                        <a:t>팬택빌딩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304호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Google Shape;75;p20">
            <a:extLst>
              <a:ext uri="{FF2B5EF4-FFF2-40B4-BE49-F238E27FC236}">
                <a16:creationId xmlns:a16="http://schemas.microsoft.com/office/drawing/2014/main" id="{DAFAA0E3-D64D-E8E4-9C53-18E17278A0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8519312"/>
              </p:ext>
            </p:extLst>
          </p:nvPr>
        </p:nvGraphicFramePr>
        <p:xfrm>
          <a:off x="2104556" y="6571655"/>
          <a:ext cx="4929407" cy="189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회사소개 및 기타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dk1"/>
                          </a:solidFill>
                        </a:rPr>
                        <a:t>테스트협력사</a:t>
                      </a:r>
                      <a:r>
                        <a:rPr lang="en-US" altLang="ko-KR" sz="700" u="sng" strike="noStrike" cap="none" dirty="0">
                          <a:solidFill>
                            <a:schemeClr val="dk1"/>
                          </a:solidFill>
                        </a:rPr>
                        <a:t>01_</a:t>
                      </a:r>
                      <a:r>
                        <a:rPr lang="ko-KR" altLang="en-US" sz="700" u="sng" strike="noStrike" cap="none" dirty="0">
                          <a:solidFill>
                            <a:schemeClr val="dk1"/>
                          </a:solidFill>
                        </a:rPr>
                        <a:t>회사소개서</a:t>
                      </a:r>
                      <a:r>
                        <a:rPr lang="en-US" altLang="ko-KR" sz="700" u="sng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altLang="ko-KR" sz="700" u="sng" strike="noStrike" cap="none" dirty="0">
                          <a:solidFill>
                            <a:schemeClr val="dk1"/>
                          </a:solidFill>
                        </a:rPr>
                        <a:t>pdf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" name="Google Shape;76;p20">
            <a:extLst>
              <a:ext uri="{FF2B5EF4-FFF2-40B4-BE49-F238E27FC236}">
                <a16:creationId xmlns:a16="http://schemas.microsoft.com/office/drawing/2014/main" id="{18D3098E-9D76-2581-1A75-5B6D2D61C5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891115"/>
              </p:ext>
            </p:extLst>
          </p:nvPr>
        </p:nvGraphicFramePr>
        <p:xfrm>
          <a:off x="2095031" y="6333530"/>
          <a:ext cx="4929407" cy="189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5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사업자등록증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dk1"/>
                          </a:solidFill>
                        </a:rPr>
                        <a:t>테스트협력사</a:t>
                      </a:r>
                      <a:r>
                        <a:rPr lang="en-US" altLang="ko-KR" sz="700" u="sng" strike="noStrike" cap="none" dirty="0">
                          <a:solidFill>
                            <a:schemeClr val="dk1"/>
                          </a:solidFill>
                        </a:rPr>
                        <a:t>01_</a:t>
                      </a:r>
                      <a:r>
                        <a:rPr lang="ko-KR" altLang="en-US" sz="700" u="sng" strike="noStrike" cap="none" dirty="0">
                          <a:solidFill>
                            <a:schemeClr val="dk1"/>
                          </a:solidFill>
                        </a:rPr>
                        <a:t>사업자등록증</a:t>
                      </a:r>
                      <a:r>
                        <a:rPr lang="en-US" altLang="ko-KR" sz="700" u="sng" strike="noStrike" cap="none" dirty="0">
                          <a:solidFill>
                            <a:schemeClr val="dk1"/>
                          </a:solidFill>
                        </a:rPr>
                        <a:t>.</a:t>
                      </a:r>
                      <a:r>
                        <a:rPr lang="en" altLang="ko-KR" sz="700" u="sng" strike="noStrike" cap="none" dirty="0">
                          <a:solidFill>
                            <a:schemeClr val="dk1"/>
                          </a:solidFill>
                        </a:rPr>
                        <a:t>JPG</a:t>
                      </a: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5E4C087B-A6F6-B473-5FA3-EFC6EB0AA521}"/>
              </a:ext>
            </a:extLst>
          </p:cNvPr>
          <p:cNvGrpSpPr/>
          <p:nvPr/>
        </p:nvGrpSpPr>
        <p:grpSpPr>
          <a:xfrm>
            <a:off x="6950561" y="2538230"/>
            <a:ext cx="73877" cy="593649"/>
            <a:chOff x="6956980" y="3701020"/>
            <a:chExt cx="107697" cy="322989"/>
          </a:xfrm>
        </p:grpSpPr>
        <p:sp>
          <p:nvSpPr>
            <p:cNvPr id="38" name="Google Shape;146;g2f6fc1b6314_0_70">
              <a:extLst>
                <a:ext uri="{FF2B5EF4-FFF2-40B4-BE49-F238E27FC236}">
                  <a16:creationId xmlns:a16="http://schemas.microsoft.com/office/drawing/2014/main" id="{BAED449D-F320-588C-20AD-E0190BC9AC98}"/>
                </a:ext>
              </a:extLst>
            </p:cNvPr>
            <p:cNvSpPr/>
            <p:nvPr/>
          </p:nvSpPr>
          <p:spPr>
            <a:xfrm>
              <a:off x="6956980" y="3701020"/>
              <a:ext cx="107697" cy="322989"/>
            </a:xfrm>
            <a:prstGeom prst="roundRect">
              <a:avLst>
                <a:gd name="adj" fmla="val 3223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lang="en-US" sz="9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146;g2f6fc1b6314_0_70">
              <a:extLst>
                <a:ext uri="{FF2B5EF4-FFF2-40B4-BE49-F238E27FC236}">
                  <a16:creationId xmlns:a16="http://schemas.microsoft.com/office/drawing/2014/main" id="{6A0B7C19-1C75-4AD0-FF69-841D42C2770F}"/>
                </a:ext>
              </a:extLst>
            </p:cNvPr>
            <p:cNvSpPr/>
            <p:nvPr/>
          </p:nvSpPr>
          <p:spPr>
            <a:xfrm>
              <a:off x="6977370" y="3752407"/>
              <a:ext cx="66915" cy="103062"/>
            </a:xfrm>
            <a:prstGeom prst="roundRect">
              <a:avLst>
                <a:gd name="adj" fmla="val 32238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lang="en-US" sz="9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F997150B-1D54-9F19-F274-49DDF87EE823}"/>
              </a:ext>
            </a:extLst>
          </p:cNvPr>
          <p:cNvSpPr/>
          <p:nvPr/>
        </p:nvSpPr>
        <p:spPr>
          <a:xfrm>
            <a:off x="2798598" y="2484440"/>
            <a:ext cx="180000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9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9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530;p26">
            <a:extLst>
              <a:ext uri="{FF2B5EF4-FFF2-40B4-BE49-F238E27FC236}">
                <a16:creationId xmlns:a16="http://schemas.microsoft.com/office/drawing/2014/main" id="{33815412-00DA-FF0D-959C-EAA3DAD9C075}"/>
              </a:ext>
            </a:extLst>
          </p:cNvPr>
          <p:cNvSpPr/>
          <p:nvPr/>
        </p:nvSpPr>
        <p:spPr>
          <a:xfrm>
            <a:off x="3198153" y="2081452"/>
            <a:ext cx="3835809" cy="26886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승인된 계열사의 입찰에만 참여할 수 있습니다</a:t>
            </a:r>
            <a:r>
              <a:rPr lang="en-US" altLang="ko-KR" sz="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ko-KR" altLang="en-US" sz="800" dirty="0"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승인 계열사에 없는 계열사의 입찰에 참여를 하려면 유선으로 해당 계열사에 등록요청 하시기 바랍니다</a:t>
            </a:r>
            <a:r>
              <a:rPr lang="en-US" altLang="ko-KR" sz="600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꺾인 연결선[E] 41">
            <a:extLst>
              <a:ext uri="{FF2B5EF4-FFF2-40B4-BE49-F238E27FC236}">
                <a16:creationId xmlns:a16="http://schemas.microsoft.com/office/drawing/2014/main" id="{5F3CC2AB-512B-EA45-CCF2-79DB322C3C64}"/>
              </a:ext>
            </a:extLst>
          </p:cNvPr>
          <p:cNvCxnSpPr>
            <a:cxnSpLocks/>
            <a:stCxn id="41" idx="0"/>
            <a:endCxn id="42" idx="1"/>
          </p:cNvCxnSpPr>
          <p:nvPr/>
        </p:nvCxnSpPr>
        <p:spPr>
          <a:xfrm rot="5400000" flipH="1" flipV="1">
            <a:off x="2909096" y="2195384"/>
            <a:ext cx="268558" cy="30955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Google Shape;194;p21">
            <a:extLst>
              <a:ext uri="{FF2B5EF4-FFF2-40B4-BE49-F238E27FC236}">
                <a16:creationId xmlns:a16="http://schemas.microsoft.com/office/drawing/2014/main" id="{A5788FCC-B8BB-B643-EF45-3F7ECF50C0A1}"/>
              </a:ext>
            </a:extLst>
          </p:cNvPr>
          <p:cNvSpPr/>
          <p:nvPr/>
        </p:nvSpPr>
        <p:spPr>
          <a:xfrm>
            <a:off x="5739916" y="9593767"/>
            <a:ext cx="734313" cy="2184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9;p20">
            <a:extLst>
              <a:ext uri="{FF2B5EF4-FFF2-40B4-BE49-F238E27FC236}">
                <a16:creationId xmlns:a16="http://schemas.microsoft.com/office/drawing/2014/main" id="{0F2FC104-D3C4-68E7-1EDB-0F98FE721AF2}"/>
              </a:ext>
            </a:extLst>
          </p:cNvPr>
          <p:cNvSpPr/>
          <p:nvPr/>
        </p:nvSpPr>
        <p:spPr>
          <a:xfrm>
            <a:off x="1873121" y="7273830"/>
            <a:ext cx="5441389" cy="2145826"/>
          </a:xfrm>
          <a:prstGeom prst="roundRect">
            <a:avLst>
              <a:gd name="adj" fmla="val 2371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1000" b="1" i="0" u="none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60;p20">
            <a:extLst>
              <a:ext uri="{FF2B5EF4-FFF2-40B4-BE49-F238E27FC236}">
                <a16:creationId xmlns:a16="http://schemas.microsoft.com/office/drawing/2014/main" id="{51FA7804-49CC-9D76-4010-C83E37AF36AD}"/>
              </a:ext>
            </a:extLst>
          </p:cNvPr>
          <p:cNvSpPr/>
          <p:nvPr/>
        </p:nvSpPr>
        <p:spPr>
          <a:xfrm>
            <a:off x="1873121" y="7030022"/>
            <a:ext cx="5441388" cy="243809"/>
          </a:xfrm>
          <a:prstGeom prst="roundRect">
            <a:avLst>
              <a:gd name="adj" fmla="val 13789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관리자 정보</a:t>
            </a:r>
            <a:endParaRPr sz="800" b="1" i="0" u="none" strike="noStrike" cap="none" dirty="0"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56" name="Google Shape;81;p20">
            <a:extLst>
              <a:ext uri="{FF2B5EF4-FFF2-40B4-BE49-F238E27FC236}">
                <a16:creationId xmlns:a16="http://schemas.microsoft.com/office/drawing/2014/main" id="{81C3D782-EEF0-6AE1-CA87-7C45F980F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404901"/>
              </p:ext>
            </p:extLst>
          </p:nvPr>
        </p:nvGraphicFramePr>
        <p:xfrm>
          <a:off x="2095021" y="7509005"/>
          <a:ext cx="4938940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이름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</a:rPr>
                        <a:t>  이순신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oogle Shape;82;p20">
            <a:extLst>
              <a:ext uri="{FF2B5EF4-FFF2-40B4-BE49-F238E27FC236}">
                <a16:creationId xmlns:a16="http://schemas.microsoft.com/office/drawing/2014/main" id="{2750465D-63D5-8418-7C30-65A49BB8FF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138835"/>
              </p:ext>
            </p:extLst>
          </p:nvPr>
        </p:nvGraphicFramePr>
        <p:xfrm>
          <a:off x="2095021" y="7747570"/>
          <a:ext cx="4938940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이메일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james@bitcube.co.kr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Google Shape;83;p20">
            <a:extLst>
              <a:ext uri="{FF2B5EF4-FFF2-40B4-BE49-F238E27FC236}">
                <a16:creationId xmlns:a16="http://schemas.microsoft.com/office/drawing/2014/main" id="{F7E40A3F-3F5A-D940-5FEF-8F8B529872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450213"/>
              </p:ext>
            </p:extLst>
          </p:nvPr>
        </p:nvGraphicFramePr>
        <p:xfrm>
          <a:off x="2095031" y="7983547"/>
          <a:ext cx="4938897" cy="1898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아이디 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jameskang</a:t>
                      </a:r>
                      <a:endParaRPr sz="7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oogle Shape;84;p20">
            <a:extLst>
              <a:ext uri="{FF2B5EF4-FFF2-40B4-BE49-F238E27FC236}">
                <a16:creationId xmlns:a16="http://schemas.microsoft.com/office/drawing/2014/main" id="{A837B90A-5B7B-865A-6C4E-88A177800D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9367571"/>
              </p:ext>
            </p:extLst>
          </p:nvPr>
        </p:nvGraphicFramePr>
        <p:xfrm>
          <a:off x="2095021" y="8217015"/>
          <a:ext cx="4938940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/>
                        <a:t>휴대폰 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</a:rPr>
                        <a:t>  010-1234-1234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Google Shape;85;p20">
            <a:extLst>
              <a:ext uri="{FF2B5EF4-FFF2-40B4-BE49-F238E27FC236}">
                <a16:creationId xmlns:a16="http://schemas.microsoft.com/office/drawing/2014/main" id="{4769DDB0-C56C-3861-3067-AF1286EE4D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0433948"/>
              </p:ext>
            </p:extLst>
          </p:nvPr>
        </p:nvGraphicFramePr>
        <p:xfrm>
          <a:off x="2095021" y="8454849"/>
          <a:ext cx="4938940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/>
                        <a:t>유선전화 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dirty="0"/>
                        <a:t>  02-123-1234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Google Shape;86;p20">
            <a:extLst>
              <a:ext uri="{FF2B5EF4-FFF2-40B4-BE49-F238E27FC236}">
                <a16:creationId xmlns:a16="http://schemas.microsoft.com/office/drawing/2014/main" id="{E235DC5C-C343-E3E7-BB55-C0E84614EB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55664"/>
              </p:ext>
            </p:extLst>
          </p:nvPr>
        </p:nvGraphicFramePr>
        <p:xfrm>
          <a:off x="2095021" y="8703090"/>
          <a:ext cx="4938940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직급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대리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Google Shape;87;p20">
            <a:extLst>
              <a:ext uri="{FF2B5EF4-FFF2-40B4-BE49-F238E27FC236}">
                <a16:creationId xmlns:a16="http://schemas.microsoft.com/office/drawing/2014/main" id="{58E3B950-7EE2-CACA-0C7E-DF3FB23A10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470539"/>
              </p:ext>
            </p:extLst>
          </p:nvPr>
        </p:nvGraphicFramePr>
        <p:xfrm>
          <a:off x="2095021" y="8940924"/>
          <a:ext cx="4938940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부서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개발부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" name="Google Shape;146;g2f6fc1b6314_0_70">
            <a:extLst>
              <a:ext uri="{FF2B5EF4-FFF2-40B4-BE49-F238E27FC236}">
                <a16:creationId xmlns:a16="http://schemas.microsoft.com/office/drawing/2014/main" id="{0681314A-D936-4C43-0F21-5074D8CA6114}"/>
              </a:ext>
            </a:extLst>
          </p:cNvPr>
          <p:cNvSpPr/>
          <p:nvPr/>
        </p:nvSpPr>
        <p:spPr>
          <a:xfrm>
            <a:off x="360000" y="9861470"/>
            <a:ext cx="7200000" cy="54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6" name="Google Shape;107;p20">
            <a:extLst>
              <a:ext uri="{FF2B5EF4-FFF2-40B4-BE49-F238E27FC236}">
                <a16:creationId xmlns:a16="http://schemas.microsoft.com/office/drawing/2014/main" id="{86B7D3FF-CC31-CCE0-2023-CF60A17D5E42}"/>
              </a:ext>
            </a:extLst>
          </p:cNvPr>
          <p:cNvCxnSpPr>
            <a:cxnSpLocks/>
            <a:stCxn id="49" idx="1"/>
            <a:endCxn id="86" idx="0"/>
          </p:cNvCxnSpPr>
          <p:nvPr/>
        </p:nvCxnSpPr>
        <p:spPr>
          <a:xfrm rot="10800000" flipV="1">
            <a:off x="3925316" y="9702966"/>
            <a:ext cx="1814600" cy="837891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" name="Google Shape;95;p20">
            <a:extLst>
              <a:ext uri="{FF2B5EF4-FFF2-40B4-BE49-F238E27FC236}">
                <a16:creationId xmlns:a16="http://schemas.microsoft.com/office/drawing/2014/main" id="{CBBC4BFE-9DD7-6DE6-6555-41C1C025523E}"/>
              </a:ext>
            </a:extLst>
          </p:cNvPr>
          <p:cNvSpPr/>
          <p:nvPr/>
        </p:nvSpPr>
        <p:spPr>
          <a:xfrm>
            <a:off x="2715223" y="10540858"/>
            <a:ext cx="2420185" cy="131112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" name="Google Shape;96;p20">
            <a:extLst>
              <a:ext uri="{FF2B5EF4-FFF2-40B4-BE49-F238E27FC236}">
                <a16:creationId xmlns:a16="http://schemas.microsoft.com/office/drawing/2014/main" id="{11121A72-4442-8311-7449-3EB3D117C3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4190000"/>
              </p:ext>
            </p:extLst>
          </p:nvPr>
        </p:nvGraphicFramePr>
        <p:xfrm>
          <a:off x="2837264" y="10608763"/>
          <a:ext cx="2174250" cy="3047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7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비밀번호 확인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oogle Shape;97;p20">
            <a:extLst>
              <a:ext uri="{FF2B5EF4-FFF2-40B4-BE49-F238E27FC236}">
                <a16:creationId xmlns:a16="http://schemas.microsoft.com/office/drawing/2014/main" id="{3E0F17B7-2F50-06E6-1270-C94AFC276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0139049"/>
              </p:ext>
            </p:extLst>
          </p:nvPr>
        </p:nvGraphicFramePr>
        <p:xfrm>
          <a:off x="2931053" y="11063184"/>
          <a:ext cx="2008975" cy="18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4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Google Shape;98;p20">
            <a:extLst>
              <a:ext uri="{FF2B5EF4-FFF2-40B4-BE49-F238E27FC236}">
                <a16:creationId xmlns:a16="http://schemas.microsoft.com/office/drawing/2014/main" id="{7D52B922-E01C-1B35-9001-9C9E327A4AE8}"/>
              </a:ext>
            </a:extLst>
          </p:cNvPr>
          <p:cNvSpPr txBox="1"/>
          <p:nvPr/>
        </p:nvSpPr>
        <p:spPr>
          <a:xfrm>
            <a:off x="2868751" y="11273710"/>
            <a:ext cx="21427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ⓘ 안전을 위해서 비밀번호를 입력해 주십시오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194;p21">
            <a:extLst>
              <a:ext uri="{FF2B5EF4-FFF2-40B4-BE49-F238E27FC236}">
                <a16:creationId xmlns:a16="http://schemas.microsoft.com/office/drawing/2014/main" id="{E728FA7B-D1D8-AE4E-8AC4-C24421A9F9C3}"/>
              </a:ext>
            </a:extLst>
          </p:cNvPr>
          <p:cNvSpPr/>
          <p:nvPr/>
        </p:nvSpPr>
        <p:spPr>
          <a:xfrm>
            <a:off x="3432044" y="11563535"/>
            <a:ext cx="487454" cy="2184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194;p21">
            <a:extLst>
              <a:ext uri="{FF2B5EF4-FFF2-40B4-BE49-F238E27FC236}">
                <a16:creationId xmlns:a16="http://schemas.microsoft.com/office/drawing/2014/main" id="{F10ED0D6-2EB0-5FDE-B4AB-C97B4D02E15C}"/>
              </a:ext>
            </a:extLst>
          </p:cNvPr>
          <p:cNvSpPr/>
          <p:nvPr/>
        </p:nvSpPr>
        <p:spPr>
          <a:xfrm>
            <a:off x="3978520" y="11558414"/>
            <a:ext cx="487454" cy="2184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46;g2f6fc1b6314_0_70">
            <a:extLst>
              <a:ext uri="{FF2B5EF4-FFF2-40B4-BE49-F238E27FC236}">
                <a16:creationId xmlns:a16="http://schemas.microsoft.com/office/drawing/2014/main" id="{6A264CEC-DA56-DE08-E302-A579FBD7E34F}"/>
              </a:ext>
            </a:extLst>
          </p:cNvPr>
          <p:cNvSpPr/>
          <p:nvPr/>
        </p:nvSpPr>
        <p:spPr>
          <a:xfrm>
            <a:off x="1827318" y="12076013"/>
            <a:ext cx="1796507" cy="457253"/>
          </a:xfrm>
          <a:prstGeom prst="roundRect">
            <a:avLst>
              <a:gd name="adj" fmla="val 1730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비밀번호가 일치할 경우</a:t>
            </a:r>
            <a:endParaRPr lang="en-US" altLang="ko-KR" sz="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buClr>
                <a:srgbClr val="000000"/>
              </a:buClr>
              <a:buSzPct val="100000"/>
            </a:pP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자사정보 수정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이동</a:t>
            </a:r>
            <a:endParaRPr lang="en-US" altLang="ko-KR" sz="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807;g28120bc8d10_0_307">
            <a:extLst>
              <a:ext uri="{FF2B5EF4-FFF2-40B4-BE49-F238E27FC236}">
                <a16:creationId xmlns:a16="http://schemas.microsoft.com/office/drawing/2014/main" id="{4B9E12BD-80DB-4960-9B6E-6A5202152D0A}"/>
              </a:ext>
            </a:extLst>
          </p:cNvPr>
          <p:cNvSpPr/>
          <p:nvPr/>
        </p:nvSpPr>
        <p:spPr>
          <a:xfrm>
            <a:off x="3449366" y="12710055"/>
            <a:ext cx="2297034" cy="11876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2802;g28120ce3749_2_4">
            <a:extLst>
              <a:ext uri="{FF2B5EF4-FFF2-40B4-BE49-F238E27FC236}">
                <a16:creationId xmlns:a16="http://schemas.microsoft.com/office/drawing/2014/main" id="{E3F839E5-25D5-77F6-8E16-DF168FFEB965}"/>
              </a:ext>
            </a:extLst>
          </p:cNvPr>
          <p:cNvSpPr/>
          <p:nvPr/>
        </p:nvSpPr>
        <p:spPr>
          <a:xfrm>
            <a:off x="3444029" y="12875147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다시 확인해 주세요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46;g2f6fc1b6314_0_70">
            <a:extLst>
              <a:ext uri="{FF2B5EF4-FFF2-40B4-BE49-F238E27FC236}">
                <a16:creationId xmlns:a16="http://schemas.microsoft.com/office/drawing/2014/main" id="{486816F2-710F-4050-FC83-1851103FE014}"/>
              </a:ext>
            </a:extLst>
          </p:cNvPr>
          <p:cNvSpPr/>
          <p:nvPr/>
        </p:nvSpPr>
        <p:spPr>
          <a:xfrm>
            <a:off x="3699630" y="12081834"/>
            <a:ext cx="1796507" cy="457253"/>
          </a:xfrm>
          <a:prstGeom prst="roundRect">
            <a:avLst>
              <a:gd name="adj" fmla="val 1730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ct val="100000"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비밀번호가 </a:t>
            </a:r>
            <a:r>
              <a:rPr lang="ko-KR" altLang="en-US" sz="6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미일치할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경우</a:t>
            </a:r>
            <a:endParaRPr lang="en-US" altLang="ko-KR" sz="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5" name="Google Shape;107;p20">
            <a:extLst>
              <a:ext uri="{FF2B5EF4-FFF2-40B4-BE49-F238E27FC236}">
                <a16:creationId xmlns:a16="http://schemas.microsoft.com/office/drawing/2014/main" id="{B773AD0F-F676-E3A4-8BD5-DE7E81276047}"/>
              </a:ext>
            </a:extLst>
          </p:cNvPr>
          <p:cNvCxnSpPr>
            <a:cxnSpLocks/>
            <a:stCxn id="134" idx="2"/>
            <a:endCxn id="131" idx="0"/>
          </p:cNvCxnSpPr>
          <p:nvPr/>
        </p:nvCxnSpPr>
        <p:spPr>
          <a:xfrm rot="5400000">
            <a:off x="4512400" y="12624571"/>
            <a:ext cx="170968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6" name="Google Shape;107;p20">
            <a:extLst>
              <a:ext uri="{FF2B5EF4-FFF2-40B4-BE49-F238E27FC236}">
                <a16:creationId xmlns:a16="http://schemas.microsoft.com/office/drawing/2014/main" id="{54E7CE05-44F9-56DD-3E04-16373579F08A}"/>
              </a:ext>
            </a:extLst>
          </p:cNvPr>
          <p:cNvCxnSpPr>
            <a:cxnSpLocks/>
            <a:stCxn id="90" idx="2"/>
            <a:endCxn id="129" idx="0"/>
          </p:cNvCxnSpPr>
          <p:nvPr/>
        </p:nvCxnSpPr>
        <p:spPr>
          <a:xfrm rot="5400000">
            <a:off x="3053633" y="11453875"/>
            <a:ext cx="294078" cy="9501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" name="Google Shape;107;p20">
            <a:extLst>
              <a:ext uri="{FF2B5EF4-FFF2-40B4-BE49-F238E27FC236}">
                <a16:creationId xmlns:a16="http://schemas.microsoft.com/office/drawing/2014/main" id="{783B44A4-4BF8-8A88-F87F-8A98155C5062}"/>
              </a:ext>
            </a:extLst>
          </p:cNvPr>
          <p:cNvCxnSpPr>
            <a:cxnSpLocks/>
            <a:stCxn id="90" idx="2"/>
            <a:endCxn id="134" idx="0"/>
          </p:cNvCxnSpPr>
          <p:nvPr/>
        </p:nvCxnSpPr>
        <p:spPr>
          <a:xfrm rot="16200000" flipH="1">
            <a:off x="3986878" y="11470827"/>
            <a:ext cx="299899" cy="92211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5" name="Google Shape;194;p21">
            <a:extLst>
              <a:ext uri="{FF2B5EF4-FFF2-40B4-BE49-F238E27FC236}">
                <a16:creationId xmlns:a16="http://schemas.microsoft.com/office/drawing/2014/main" id="{A78927C2-06E7-A95F-AD20-35003B2FF76F}"/>
              </a:ext>
            </a:extLst>
          </p:cNvPr>
          <p:cNvSpPr/>
          <p:nvPr/>
        </p:nvSpPr>
        <p:spPr>
          <a:xfrm>
            <a:off x="4354156" y="13553733"/>
            <a:ext cx="487454" cy="2184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94;p21">
            <a:extLst>
              <a:ext uri="{FF2B5EF4-FFF2-40B4-BE49-F238E27FC236}">
                <a16:creationId xmlns:a16="http://schemas.microsoft.com/office/drawing/2014/main" id="{37F0DCB0-0941-446B-E302-FE74256BDEA2}"/>
              </a:ext>
            </a:extLst>
          </p:cNvPr>
          <p:cNvSpPr/>
          <p:nvPr/>
        </p:nvSpPr>
        <p:spPr>
          <a:xfrm>
            <a:off x="6539808" y="9593051"/>
            <a:ext cx="734313" cy="2184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탈퇴</a:t>
            </a:r>
            <a:endParaRPr sz="7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46;g2f6fc1b6314_0_70">
            <a:extLst>
              <a:ext uri="{FF2B5EF4-FFF2-40B4-BE49-F238E27FC236}">
                <a16:creationId xmlns:a16="http://schemas.microsoft.com/office/drawing/2014/main" id="{C4D61D4A-3253-7336-9840-1DB9733388AF}"/>
              </a:ext>
            </a:extLst>
          </p:cNvPr>
          <p:cNvSpPr/>
          <p:nvPr/>
        </p:nvSpPr>
        <p:spPr>
          <a:xfrm>
            <a:off x="7560000" y="10540857"/>
            <a:ext cx="1260000" cy="360000"/>
          </a:xfrm>
          <a:prstGeom prst="roundRect">
            <a:avLst>
              <a:gd name="adj" fmla="val 1730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본인확인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 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endParaRPr lang="en-US" altLang="ko-KR" sz="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buClr>
                <a:srgbClr val="000000"/>
              </a:buClr>
              <a:buSzPts val="900"/>
            </a:pPr>
            <a:r>
              <a:rPr lang="en-US" alt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 31 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참조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" name="꺾인 연결선[E] 41">
            <a:extLst>
              <a:ext uri="{FF2B5EF4-FFF2-40B4-BE49-F238E27FC236}">
                <a16:creationId xmlns:a16="http://schemas.microsoft.com/office/drawing/2014/main" id="{76037593-B7FB-8C0E-2045-472277DB96D7}"/>
              </a:ext>
            </a:extLst>
          </p:cNvPr>
          <p:cNvCxnSpPr>
            <a:cxnSpLocks/>
            <a:stCxn id="8" idx="3"/>
            <a:endCxn id="34" idx="0"/>
          </p:cNvCxnSpPr>
          <p:nvPr/>
        </p:nvCxnSpPr>
        <p:spPr>
          <a:xfrm>
            <a:off x="7274121" y="9702251"/>
            <a:ext cx="915879" cy="83860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Google Shape;699;g303e5fefdbf_0_89">
            <a:extLst>
              <a:ext uri="{FF2B5EF4-FFF2-40B4-BE49-F238E27FC236}">
                <a16:creationId xmlns:a16="http://schemas.microsoft.com/office/drawing/2014/main" id="{7AB35C02-C311-7DAE-0B13-5487C765869A}"/>
              </a:ext>
            </a:extLst>
          </p:cNvPr>
          <p:cNvSpPr/>
          <p:nvPr/>
        </p:nvSpPr>
        <p:spPr>
          <a:xfrm>
            <a:off x="7448023" y="5936555"/>
            <a:ext cx="2298238" cy="838606"/>
          </a:xfrm>
          <a:prstGeom prst="roundRect">
            <a:avLst>
              <a:gd name="adj" fmla="val 10249"/>
            </a:avLst>
          </a:prstGeom>
          <a:solidFill>
            <a:srgbClr val="FFC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탈퇴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button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유효성 검사 제거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사유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page 32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와 중복됨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탈퇴 안내와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탈퇴시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투찰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취소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flow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를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적용하기 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위해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page 32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에서 유효성 검사 진행</a:t>
            </a:r>
            <a:endParaRPr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699;g303e5fefdbf_0_89">
            <a:extLst>
              <a:ext uri="{FF2B5EF4-FFF2-40B4-BE49-F238E27FC236}">
                <a16:creationId xmlns:a16="http://schemas.microsoft.com/office/drawing/2014/main" id="{96A81EF1-3E80-AD9B-A54E-97507DF79EEF}"/>
              </a:ext>
            </a:extLst>
          </p:cNvPr>
          <p:cNvSpPr/>
          <p:nvPr/>
        </p:nvSpPr>
        <p:spPr>
          <a:xfrm>
            <a:off x="367284" y="530873"/>
            <a:ext cx="1260348" cy="469518"/>
          </a:xfrm>
          <a:prstGeom prst="roundRect">
            <a:avLst>
              <a:gd name="adj" fmla="val 10249"/>
            </a:avLst>
          </a:prstGeom>
          <a:solidFill>
            <a:srgbClr val="FFC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화면설계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page 96 </a:t>
            </a:r>
            <a:endParaRPr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" name="꺾인 연결선[E] 41">
            <a:extLst>
              <a:ext uri="{FF2B5EF4-FFF2-40B4-BE49-F238E27FC236}">
                <a16:creationId xmlns:a16="http://schemas.microsoft.com/office/drawing/2014/main" id="{4CDB9CDA-5886-66ED-D077-03F2201DA380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8562886" y="6775161"/>
            <a:ext cx="34256" cy="3833602"/>
          </a:xfrm>
          <a:prstGeom prst="straightConnector1">
            <a:avLst/>
          </a:prstGeom>
          <a:ln w="12700">
            <a:solidFill>
              <a:schemeClr val="accent5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49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7ED67-DA3E-801B-1F62-3D70811517B5}"/>
              </a:ext>
            </a:extLst>
          </p:cNvPr>
          <p:cNvSpPr txBox="1"/>
          <p:nvPr/>
        </p:nvSpPr>
        <p:spPr>
          <a:xfrm>
            <a:off x="1968473" y="221884"/>
            <a:ext cx="2027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회원 탈퇴 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본인 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0CE1F-0B7B-C300-E883-42A762B86F07}"/>
              </a:ext>
            </a:extLst>
          </p:cNvPr>
          <p:cNvSpPr txBox="1"/>
          <p:nvPr/>
        </p:nvSpPr>
        <p:spPr>
          <a:xfrm>
            <a:off x="3996044" y="222992"/>
            <a:ext cx="38470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협력사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업체 정보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자사정보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회원탈퇴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6B9A4D-6F9E-35BF-B0C9-AD34CBFF3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990575"/>
              </p:ext>
            </p:extLst>
          </p:nvPr>
        </p:nvGraphicFramePr>
        <p:xfrm>
          <a:off x="7858125" y="426720"/>
          <a:ext cx="2047875" cy="3591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 탈퇴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본인 확인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 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업체 관리자가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팬택전자입찰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사이트에서 자신의 회사를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탈퇴시키는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</a:t>
                      </a:r>
                      <a:endParaRPr lang="en-US" altLang="ko-KR" sz="7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공통요소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header, GNB, footer)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공통 영역 정의 참조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6" name="Google Shape;146;g2f6fc1b6314_0_70">
            <a:extLst>
              <a:ext uri="{FF2B5EF4-FFF2-40B4-BE49-F238E27FC236}">
                <a16:creationId xmlns:a16="http://schemas.microsoft.com/office/drawing/2014/main" id="{EB49BFFE-F878-F760-D8A6-D50FF478DB78}"/>
              </a:ext>
            </a:extLst>
          </p:cNvPr>
          <p:cNvSpPr/>
          <p:nvPr/>
        </p:nvSpPr>
        <p:spPr>
          <a:xfrm>
            <a:off x="360000" y="1080000"/>
            <a:ext cx="7200000" cy="54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46;g2f6fc1b6314_0_70">
            <a:extLst>
              <a:ext uri="{FF2B5EF4-FFF2-40B4-BE49-F238E27FC236}">
                <a16:creationId xmlns:a16="http://schemas.microsoft.com/office/drawing/2014/main" id="{1CAC8FFA-0163-A314-B7D7-21C3C7B9B90C}"/>
              </a:ext>
            </a:extLst>
          </p:cNvPr>
          <p:cNvSpPr/>
          <p:nvPr/>
        </p:nvSpPr>
        <p:spPr>
          <a:xfrm>
            <a:off x="360000" y="1709999"/>
            <a:ext cx="1167048" cy="3133219"/>
          </a:xfrm>
          <a:prstGeom prst="roundRect">
            <a:avLst>
              <a:gd name="adj" fmla="val 39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lang="en-US"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46;g2f6fc1b6314_0_70">
            <a:extLst>
              <a:ext uri="{FF2B5EF4-FFF2-40B4-BE49-F238E27FC236}">
                <a16:creationId xmlns:a16="http://schemas.microsoft.com/office/drawing/2014/main" id="{E141F534-F923-8C09-1F30-7DD72EF8F30A}"/>
              </a:ext>
            </a:extLst>
          </p:cNvPr>
          <p:cNvSpPr/>
          <p:nvPr/>
        </p:nvSpPr>
        <p:spPr>
          <a:xfrm>
            <a:off x="360000" y="5004913"/>
            <a:ext cx="7200000" cy="54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5;p44">
            <a:extLst>
              <a:ext uri="{FF2B5EF4-FFF2-40B4-BE49-F238E27FC236}">
                <a16:creationId xmlns:a16="http://schemas.microsoft.com/office/drawing/2014/main" id="{86B41D3F-DB9E-E866-0201-75057AAA00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380210"/>
              </p:ext>
            </p:extLst>
          </p:nvPr>
        </p:nvGraphicFramePr>
        <p:xfrm>
          <a:off x="1627632" y="1710000"/>
          <a:ext cx="593236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6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6184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회원탈퇴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1.</a:t>
                      </a:r>
                      <a:r>
                        <a:rPr lang="ko-KR" altLang="en-US" sz="800" b="1" u="none" strike="noStrike" cap="none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본인확인</a:t>
                      </a:r>
                      <a:r>
                        <a:rPr lang="ko-KR" altLang="en-US" sz="800" b="1" u="none" strike="noStrike" cap="none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ko-KR" sz="800" b="1" u="none" strike="noStrike" cap="none" dirty="0">
                          <a:highlight>
                            <a:srgbClr val="FFFF00"/>
                          </a:highlight>
                        </a:rPr>
                        <a:t>&gt;</a:t>
                      </a:r>
                      <a:r>
                        <a:rPr lang="ko-KR" altLang="en-US" sz="800" b="1" u="none" strike="noStrike" cap="none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ko-KR" sz="800" b="1" u="none" strike="noStrike" cap="none" dirty="0">
                          <a:highlight>
                            <a:srgbClr val="FFFF00"/>
                          </a:highlight>
                        </a:rPr>
                        <a:t>2.</a:t>
                      </a:r>
                      <a:r>
                        <a:rPr lang="ko-KR" altLang="en-US" sz="800" b="1" u="none" strike="noStrike" cap="none" dirty="0">
                          <a:highlight>
                            <a:srgbClr val="FFFF00"/>
                          </a:highlight>
                        </a:rPr>
                        <a:t> 탈퇴사유 및 회원 탈퇴 </a:t>
                      </a:r>
                      <a:r>
                        <a:rPr lang="en-US" altLang="ko-KR" sz="800" b="1" u="none" strike="noStrike" cap="none" dirty="0">
                          <a:highlight>
                            <a:srgbClr val="FFFF00"/>
                          </a:highlight>
                        </a:rPr>
                        <a:t>&gt;</a:t>
                      </a:r>
                      <a:r>
                        <a:rPr lang="ko-KR" altLang="en-US" sz="800" b="1" u="none" strike="noStrike" cap="none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ko-KR" sz="800" b="1" u="none" strike="noStrike" cap="none" dirty="0">
                          <a:highlight>
                            <a:srgbClr val="FFFF00"/>
                          </a:highlight>
                        </a:rPr>
                        <a:t>3.</a:t>
                      </a:r>
                      <a:r>
                        <a:rPr lang="ko-KR" altLang="en-US" sz="800" b="1" u="none" strike="noStrike" cap="none" dirty="0">
                          <a:highlight>
                            <a:srgbClr val="FFFF00"/>
                          </a:highlight>
                        </a:rPr>
                        <a:t> 회원탈퇴 완료</a:t>
                      </a:r>
                      <a:endParaRPr sz="800" b="1" u="none" strike="noStrike" cap="none" dirty="0"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146;g2f6fc1b6314_0_70">
            <a:extLst>
              <a:ext uri="{FF2B5EF4-FFF2-40B4-BE49-F238E27FC236}">
                <a16:creationId xmlns:a16="http://schemas.microsoft.com/office/drawing/2014/main" id="{7F2534F4-21D6-8AB9-B698-A19C94AD2B90}"/>
              </a:ext>
            </a:extLst>
          </p:cNvPr>
          <p:cNvSpPr/>
          <p:nvPr/>
        </p:nvSpPr>
        <p:spPr>
          <a:xfrm>
            <a:off x="3199582" y="2954558"/>
            <a:ext cx="2295454" cy="32870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testuser01</a:t>
            </a:r>
            <a:endParaRPr sz="70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46;g2f6fc1b6314_0_70">
            <a:extLst>
              <a:ext uri="{FF2B5EF4-FFF2-40B4-BE49-F238E27FC236}">
                <a16:creationId xmlns:a16="http://schemas.microsoft.com/office/drawing/2014/main" id="{D2CAA5ED-042D-C4B1-FA77-7C10E68A4625}"/>
              </a:ext>
            </a:extLst>
          </p:cNvPr>
          <p:cNvSpPr/>
          <p:nvPr/>
        </p:nvSpPr>
        <p:spPr>
          <a:xfrm>
            <a:off x="3199582" y="3364828"/>
            <a:ext cx="2295454" cy="32870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입력</a:t>
            </a:r>
            <a:endParaRPr sz="70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46;g2f6fc1b6314_0_70">
            <a:extLst>
              <a:ext uri="{FF2B5EF4-FFF2-40B4-BE49-F238E27FC236}">
                <a16:creationId xmlns:a16="http://schemas.microsoft.com/office/drawing/2014/main" id="{33B057C2-E726-47CB-91A5-2C8B8C25848D}"/>
              </a:ext>
            </a:extLst>
          </p:cNvPr>
          <p:cNvSpPr/>
          <p:nvPr/>
        </p:nvSpPr>
        <p:spPr>
          <a:xfrm>
            <a:off x="3199582" y="3813432"/>
            <a:ext cx="2295454" cy="328704"/>
          </a:xfrm>
          <a:prstGeom prst="roundRect">
            <a:avLst>
              <a:gd name="adj" fmla="val 1404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9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46;g2f6fc1b6314_0_70">
            <a:extLst>
              <a:ext uri="{FF2B5EF4-FFF2-40B4-BE49-F238E27FC236}">
                <a16:creationId xmlns:a16="http://schemas.microsoft.com/office/drawing/2014/main" id="{8F959F73-09FA-FD29-A64C-0C5E0D8013B7}"/>
              </a:ext>
            </a:extLst>
          </p:cNvPr>
          <p:cNvSpPr/>
          <p:nvPr/>
        </p:nvSpPr>
        <p:spPr>
          <a:xfrm>
            <a:off x="2324619" y="2269367"/>
            <a:ext cx="4075427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1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본인 확인을 위해 비밀번호를 입력해 주세요</a:t>
            </a:r>
            <a:r>
              <a:rPr lang="en-US" altLang="ko-KR" sz="1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4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6;g2f6fc1b6314_0_70">
            <a:extLst>
              <a:ext uri="{FF2B5EF4-FFF2-40B4-BE49-F238E27FC236}">
                <a16:creationId xmlns:a16="http://schemas.microsoft.com/office/drawing/2014/main" id="{4C7C95E9-B125-81BF-A0E9-3961891A6D7A}"/>
              </a:ext>
            </a:extLst>
          </p:cNvPr>
          <p:cNvSpPr/>
          <p:nvPr/>
        </p:nvSpPr>
        <p:spPr>
          <a:xfrm>
            <a:off x="5140045" y="6334077"/>
            <a:ext cx="1527791" cy="360000"/>
          </a:xfrm>
          <a:prstGeom prst="roundRect">
            <a:avLst>
              <a:gd name="adj" fmla="val 1628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탈퇴사유 및 회원탈퇴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 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endParaRPr lang="ko-KR" altLang="en-US"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4;p44">
            <a:extLst>
              <a:ext uri="{FF2B5EF4-FFF2-40B4-BE49-F238E27FC236}">
                <a16:creationId xmlns:a16="http://schemas.microsoft.com/office/drawing/2014/main" id="{87AEDACB-8141-2619-AAD1-13F8A9E3881C}"/>
              </a:ext>
            </a:extLst>
          </p:cNvPr>
          <p:cNvSpPr/>
          <p:nvPr/>
        </p:nvSpPr>
        <p:spPr>
          <a:xfrm>
            <a:off x="1627632" y="6001509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0" name="Google Shape;810;g28120bc8d10_0_307">
            <a:extLst>
              <a:ext uri="{FF2B5EF4-FFF2-40B4-BE49-F238E27FC236}">
                <a16:creationId xmlns:a16="http://schemas.microsoft.com/office/drawing/2014/main" id="{B169C1F8-A420-F2A2-CCD8-7424EBBC4FB6}"/>
              </a:ext>
            </a:extLst>
          </p:cNvPr>
          <p:cNvSpPr/>
          <p:nvPr/>
        </p:nvSpPr>
        <p:spPr>
          <a:xfrm>
            <a:off x="2727684" y="6745675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94;p44">
            <a:extLst>
              <a:ext uri="{FF2B5EF4-FFF2-40B4-BE49-F238E27FC236}">
                <a16:creationId xmlns:a16="http://schemas.microsoft.com/office/drawing/2014/main" id="{ABF6DB1B-887C-76BE-2981-0860E2815368}"/>
              </a:ext>
            </a:extLst>
          </p:cNvPr>
          <p:cNvSpPr/>
          <p:nvPr/>
        </p:nvSpPr>
        <p:spPr>
          <a:xfrm>
            <a:off x="1785478" y="6153909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비밀번호를 다시 확인해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" name="다이아몬드 19">
            <a:extLst>
              <a:ext uri="{FF2B5EF4-FFF2-40B4-BE49-F238E27FC236}">
                <a16:creationId xmlns:a16="http://schemas.microsoft.com/office/drawing/2014/main" id="{36022361-B857-EAF7-73BF-4860A564A560}"/>
              </a:ext>
            </a:extLst>
          </p:cNvPr>
          <p:cNvSpPr/>
          <p:nvPr/>
        </p:nvSpPr>
        <p:spPr>
          <a:xfrm>
            <a:off x="3719302" y="5363854"/>
            <a:ext cx="1260000" cy="55344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아이디와 비밀번호가 일치하는가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꺾인 연결선[E] 41">
            <a:extLst>
              <a:ext uri="{FF2B5EF4-FFF2-40B4-BE49-F238E27FC236}">
                <a16:creationId xmlns:a16="http://schemas.microsoft.com/office/drawing/2014/main" id="{1BD06104-F551-D6CD-D38C-3BEFB4965E81}"/>
              </a:ext>
            </a:extLst>
          </p:cNvPr>
          <p:cNvCxnSpPr>
            <a:cxnSpLocks/>
            <a:stCxn id="20" idx="1"/>
            <a:endCxn id="9" idx="0"/>
          </p:cNvCxnSpPr>
          <p:nvPr/>
        </p:nvCxnSpPr>
        <p:spPr>
          <a:xfrm rot="10800000" flipV="1">
            <a:off x="2934972" y="5640575"/>
            <a:ext cx="784330" cy="36093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Google Shape;172;g2f88232c778_0_1653">
            <a:extLst>
              <a:ext uri="{FF2B5EF4-FFF2-40B4-BE49-F238E27FC236}">
                <a16:creationId xmlns:a16="http://schemas.microsoft.com/office/drawing/2014/main" id="{3A3638F0-EA7C-9526-8BFF-E5FEDA4D5137}"/>
              </a:ext>
            </a:extLst>
          </p:cNvPr>
          <p:cNvSpPr/>
          <p:nvPr/>
        </p:nvSpPr>
        <p:spPr>
          <a:xfrm>
            <a:off x="3213497" y="5541770"/>
            <a:ext cx="358783" cy="197607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꺾인 연결선[E] 41">
            <a:extLst>
              <a:ext uri="{FF2B5EF4-FFF2-40B4-BE49-F238E27FC236}">
                <a16:creationId xmlns:a16="http://schemas.microsoft.com/office/drawing/2014/main" id="{D4D5D8E8-60E7-5769-47E2-C932F009840C}"/>
              </a:ext>
            </a:extLst>
          </p:cNvPr>
          <p:cNvCxnSpPr>
            <a:cxnSpLocks/>
            <a:stCxn id="20" idx="3"/>
            <a:endCxn id="7" idx="0"/>
          </p:cNvCxnSpPr>
          <p:nvPr/>
        </p:nvCxnSpPr>
        <p:spPr>
          <a:xfrm>
            <a:off x="4979302" y="5640576"/>
            <a:ext cx="924639" cy="69350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Google Shape;172;g2f88232c778_0_1653">
            <a:extLst>
              <a:ext uri="{FF2B5EF4-FFF2-40B4-BE49-F238E27FC236}">
                <a16:creationId xmlns:a16="http://schemas.microsoft.com/office/drawing/2014/main" id="{A2AFDBF8-0312-423D-2B48-6602CDD81075}"/>
              </a:ext>
            </a:extLst>
          </p:cNvPr>
          <p:cNvSpPr/>
          <p:nvPr/>
        </p:nvSpPr>
        <p:spPr>
          <a:xfrm>
            <a:off x="5088963" y="5541771"/>
            <a:ext cx="358783" cy="197607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YES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" name="꺾인 연결선[E] 41">
            <a:extLst>
              <a:ext uri="{FF2B5EF4-FFF2-40B4-BE49-F238E27FC236}">
                <a16:creationId xmlns:a16="http://schemas.microsoft.com/office/drawing/2014/main" id="{5B6DD271-8ECF-71CF-30E6-B58F847AC639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16200000" flipH="1">
            <a:off x="3737446" y="4751998"/>
            <a:ext cx="1221718" cy="199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Google Shape;699;g303e5fefdbf_0_89">
            <a:extLst>
              <a:ext uri="{FF2B5EF4-FFF2-40B4-BE49-F238E27FC236}">
                <a16:creationId xmlns:a16="http://schemas.microsoft.com/office/drawing/2014/main" id="{FD64EC6E-9E60-99FB-C5AB-3E20B5423E79}"/>
              </a:ext>
            </a:extLst>
          </p:cNvPr>
          <p:cNvSpPr/>
          <p:nvPr/>
        </p:nvSpPr>
        <p:spPr>
          <a:xfrm>
            <a:off x="367284" y="530873"/>
            <a:ext cx="1260348" cy="469518"/>
          </a:xfrm>
          <a:prstGeom prst="roundRect">
            <a:avLst>
              <a:gd name="adj" fmla="val 10249"/>
            </a:avLst>
          </a:prstGeom>
          <a:solidFill>
            <a:srgbClr val="FFC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화면설계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page 31 </a:t>
            </a:r>
            <a:endParaRPr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24187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7ED67-DA3E-801B-1F62-3D70811517B5}"/>
              </a:ext>
            </a:extLst>
          </p:cNvPr>
          <p:cNvSpPr txBox="1"/>
          <p:nvPr/>
        </p:nvSpPr>
        <p:spPr>
          <a:xfrm>
            <a:off x="1968473" y="221884"/>
            <a:ext cx="2027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회원 탈퇴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탈퇴사유 및 회원 탈퇴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0CE1F-0B7B-C300-E883-42A762B86F07}"/>
              </a:ext>
            </a:extLst>
          </p:cNvPr>
          <p:cNvSpPr txBox="1"/>
          <p:nvPr/>
        </p:nvSpPr>
        <p:spPr>
          <a:xfrm>
            <a:off x="3996044" y="222992"/>
            <a:ext cx="38470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협력사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업체 정보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자사정보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회원탈퇴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6B9A4D-6F9E-35BF-B0C9-AD34CBFF3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48606"/>
              </p:ext>
            </p:extLst>
          </p:nvPr>
        </p:nvGraphicFramePr>
        <p:xfrm>
          <a:off x="7858125" y="426720"/>
          <a:ext cx="2047875" cy="360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권한</a:t>
                      </a:r>
                      <a:endParaRPr lang="en-US" altLang="ko-KR" sz="7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 탈퇴 페이지 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공통요소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header, GNB, footer)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공통 영역 정의 참조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탈퇴 사유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탈퇴 사유 작성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동의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 검사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6" name="Google Shape;146;g2f6fc1b6314_0_70">
            <a:extLst>
              <a:ext uri="{FF2B5EF4-FFF2-40B4-BE49-F238E27FC236}">
                <a16:creationId xmlns:a16="http://schemas.microsoft.com/office/drawing/2014/main" id="{EB49BFFE-F878-F760-D8A6-D50FF478DB78}"/>
              </a:ext>
            </a:extLst>
          </p:cNvPr>
          <p:cNvSpPr/>
          <p:nvPr/>
        </p:nvSpPr>
        <p:spPr>
          <a:xfrm>
            <a:off x="360000" y="1080000"/>
            <a:ext cx="7200000" cy="54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46;g2f6fc1b6314_0_70">
            <a:extLst>
              <a:ext uri="{FF2B5EF4-FFF2-40B4-BE49-F238E27FC236}">
                <a16:creationId xmlns:a16="http://schemas.microsoft.com/office/drawing/2014/main" id="{1CAC8FFA-0163-A314-B7D7-21C3C7B9B90C}"/>
              </a:ext>
            </a:extLst>
          </p:cNvPr>
          <p:cNvSpPr/>
          <p:nvPr/>
        </p:nvSpPr>
        <p:spPr>
          <a:xfrm>
            <a:off x="360000" y="1710000"/>
            <a:ext cx="1167048" cy="5050030"/>
          </a:xfrm>
          <a:prstGeom prst="roundRect">
            <a:avLst>
              <a:gd name="adj" fmla="val 39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lang="en-US"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46;g2f6fc1b6314_0_70">
            <a:extLst>
              <a:ext uri="{FF2B5EF4-FFF2-40B4-BE49-F238E27FC236}">
                <a16:creationId xmlns:a16="http://schemas.microsoft.com/office/drawing/2014/main" id="{E141F534-F923-8C09-1F30-7DD72EF8F30A}"/>
              </a:ext>
            </a:extLst>
          </p:cNvPr>
          <p:cNvSpPr/>
          <p:nvPr/>
        </p:nvSpPr>
        <p:spPr>
          <a:xfrm>
            <a:off x="360000" y="6835004"/>
            <a:ext cx="7200000" cy="54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5;p44">
            <a:extLst>
              <a:ext uri="{FF2B5EF4-FFF2-40B4-BE49-F238E27FC236}">
                <a16:creationId xmlns:a16="http://schemas.microsoft.com/office/drawing/2014/main" id="{86B41D3F-DB9E-E866-0201-75057AAA00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1016016"/>
              </p:ext>
            </p:extLst>
          </p:nvPr>
        </p:nvGraphicFramePr>
        <p:xfrm>
          <a:off x="1627632" y="1710000"/>
          <a:ext cx="593236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6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6184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회원탈퇴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1.</a:t>
                      </a: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본인확인 </a:t>
                      </a:r>
                      <a:r>
                        <a:rPr lang="en-US" altLang="ko-KR" sz="800" b="1" u="none" strike="noStrike" cap="non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&gt;</a:t>
                      </a: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ko-KR" sz="800" b="1" u="none" strike="noStrike" cap="none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2.</a:t>
                      </a:r>
                      <a:r>
                        <a:rPr lang="ko-KR" altLang="en-US" sz="800" b="1" u="none" strike="noStrike" cap="none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 탈퇴사유 및 회원 탈퇴 </a:t>
                      </a:r>
                      <a:r>
                        <a:rPr lang="en-US" altLang="ko-KR" sz="800" b="1" u="none" strike="noStrike" cap="non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&gt;</a:t>
                      </a: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altLang="ko-KR" sz="800" b="1" u="none" strike="noStrike" cap="non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3.</a:t>
                      </a: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회원탈퇴 완료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Google Shape;146;g2f6fc1b6314_0_70">
            <a:extLst>
              <a:ext uri="{FF2B5EF4-FFF2-40B4-BE49-F238E27FC236}">
                <a16:creationId xmlns:a16="http://schemas.microsoft.com/office/drawing/2014/main" id="{8F959F73-09FA-FD29-A64C-0C5E0D8013B7}"/>
              </a:ext>
            </a:extLst>
          </p:cNvPr>
          <p:cNvSpPr/>
          <p:nvPr/>
        </p:nvSpPr>
        <p:spPr>
          <a:xfrm>
            <a:off x="2324619" y="2269367"/>
            <a:ext cx="4075427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14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14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46;g2f6fc1b6314_0_70">
            <a:extLst>
              <a:ext uri="{FF2B5EF4-FFF2-40B4-BE49-F238E27FC236}">
                <a16:creationId xmlns:a16="http://schemas.microsoft.com/office/drawing/2014/main" id="{3208359A-3FC8-B72A-DE50-7F1BF62DD1DF}"/>
              </a:ext>
            </a:extLst>
          </p:cNvPr>
          <p:cNvSpPr/>
          <p:nvPr/>
        </p:nvSpPr>
        <p:spPr>
          <a:xfrm>
            <a:off x="2324619" y="2524184"/>
            <a:ext cx="4075427" cy="2590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 탈퇴 전 다음 사항을 꼭 숙지하시기 바랍니다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7" name="Google Shape;676;g303e5fefdbf_0_89">
            <a:extLst>
              <a:ext uri="{FF2B5EF4-FFF2-40B4-BE49-F238E27FC236}">
                <a16:creationId xmlns:a16="http://schemas.microsoft.com/office/drawing/2014/main" id="{6146708E-EEB2-275F-0044-C757F1B5817D}"/>
              </a:ext>
            </a:extLst>
          </p:cNvPr>
          <p:cNvSpPr/>
          <p:nvPr/>
        </p:nvSpPr>
        <p:spPr>
          <a:xfrm>
            <a:off x="1803219" y="2870978"/>
            <a:ext cx="5428800" cy="237782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fontAlgn="t">
              <a:lnSpc>
                <a:spcPct val="150000"/>
              </a:lnSpc>
            </a:pPr>
            <a:r>
              <a:rPr lang="ko-KR" altLang="en-US" sz="7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귀사가 이용한 서비스 정보 및 소속된 사용자 정보는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삭제됩니다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b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회원탈퇴가 완료되더라도 관계법령에 의거하여 보존이 필요한 </a:t>
            </a:r>
            <a:r>
              <a:rPr lang="ko-KR" altLang="en-US" sz="700" b="1" dirty="0">
                <a:solidFill>
                  <a:srgbClr val="333333"/>
                </a:solidFill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정보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Malgun Gothic" panose="020B0503020000020004" pitchFamily="34" charset="-127"/>
                <a:ea typeface="Malgun Gothic" panose="020B0503020000020004" pitchFamily="34" charset="-127"/>
              </a:rPr>
              <a:t>는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아래 명시한 기간동안 보존됩니다</a:t>
            </a:r>
            <a:endParaRPr lang="en-US" altLang="ko-KR" sz="7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</a:t>
            </a:r>
            <a:r>
              <a:rPr lang="ko-KR" altLang="en-US" sz="6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유의사항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 시 </a:t>
            </a:r>
            <a:r>
              <a:rPr lang="ko-KR" altLang="en-US" sz="600" dirty="0" err="1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팬택</a:t>
            </a:r>
            <a:r>
              <a:rPr lang="ko-KR" altLang="en-US" sz="600" dirty="0">
                <a:solidFill>
                  <a:srgbClr val="33333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전자입찰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의 모든 서비스 이용이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  <a:b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개찰 전 상태의 입찰공고에서 제외됩니다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투찰한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입찰공고 중 개찰 상태 입찰공고가 있는 경우 회원탈퇴가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endParaRPr lang="en-US" altLang="ko-KR" sz="600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회원탈퇴 정보 보존기간</a:t>
            </a:r>
          </a:p>
          <a:p>
            <a:pPr algn="l" fontAlgn="t">
              <a:lnSpc>
                <a:spcPct val="150000"/>
              </a:lnSpc>
            </a:pP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회원탈퇴가 완료되더라도 관련 법령에 의거하여 거래 관련 권리 의무 관계의 확인 등을 이유로 일정기간 보유가 필요가 정보는 법률로 정해진 </a:t>
            </a:r>
            <a:endParaRPr lang="en-US" altLang="ko-KR" sz="6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기간 동안 보유 후 파기됩니다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계약 및 청약철회 등에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대금결제 및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재화등의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공급에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소비자의 불만 또는 분쟁처리에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3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표시ㆍ광고에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6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개월</a:t>
            </a:r>
          </a:p>
        </p:txBody>
      </p:sp>
      <p:graphicFrame>
        <p:nvGraphicFramePr>
          <p:cNvPr id="10" name="Google Shape;693;g303e5fefdbf_0_89">
            <a:extLst>
              <a:ext uri="{FF2B5EF4-FFF2-40B4-BE49-F238E27FC236}">
                <a16:creationId xmlns:a16="http://schemas.microsoft.com/office/drawing/2014/main" id="{7E431AE2-159A-DC42-A884-A782F81DAF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0375894"/>
              </p:ext>
            </p:extLst>
          </p:nvPr>
        </p:nvGraphicFramePr>
        <p:xfrm>
          <a:off x="1813330" y="5268864"/>
          <a:ext cx="5428800" cy="7126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26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탈퇴사유 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Google Shape;698;g303e5fefdbf_0_89">
            <a:extLst>
              <a:ext uri="{FF2B5EF4-FFF2-40B4-BE49-F238E27FC236}">
                <a16:creationId xmlns:a16="http://schemas.microsoft.com/office/drawing/2014/main" id="{E2B847BD-071D-898B-0035-300111817440}"/>
              </a:ext>
            </a:extLst>
          </p:cNvPr>
          <p:cNvSpPr/>
          <p:nvPr/>
        </p:nvSpPr>
        <p:spPr>
          <a:xfrm>
            <a:off x="3436854" y="6443563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99;g303e5fefdbf_0_89">
            <a:extLst>
              <a:ext uri="{FF2B5EF4-FFF2-40B4-BE49-F238E27FC236}">
                <a16:creationId xmlns:a16="http://schemas.microsoft.com/office/drawing/2014/main" id="{CE339BFD-8239-91A2-24AB-38DC8A5F0935}"/>
              </a:ext>
            </a:extLst>
          </p:cNvPr>
          <p:cNvSpPr/>
          <p:nvPr/>
        </p:nvSpPr>
        <p:spPr>
          <a:xfrm>
            <a:off x="4416503" y="6443563"/>
            <a:ext cx="934991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249CD08D-5778-22B1-881F-60F2A3EDD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914765"/>
              </p:ext>
            </p:extLst>
          </p:nvPr>
        </p:nvGraphicFramePr>
        <p:xfrm>
          <a:off x="2777156" y="5333915"/>
          <a:ext cx="4351687" cy="585529"/>
        </p:xfrm>
        <a:graphic>
          <a:graphicData uri="http://schemas.openxmlformats.org/drawingml/2006/table">
            <a:tbl>
              <a:tblPr/>
              <a:tblGrid>
                <a:gridCol w="435168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5855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탈퇴사유를 입력해 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Google Shape;600;g302391297fa_0_53">
            <a:extLst>
              <a:ext uri="{FF2B5EF4-FFF2-40B4-BE49-F238E27FC236}">
                <a16:creationId xmlns:a16="http://schemas.microsoft.com/office/drawing/2014/main" id="{95A24074-2C46-F354-4658-A0766B4A02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26578"/>
              </p:ext>
            </p:extLst>
          </p:nvPr>
        </p:nvGraphicFramePr>
        <p:xfrm>
          <a:off x="1808341" y="6038743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739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회원탈퇴 유의사항을 모두 확인했으며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전자입찰 회원탈퇴에 동의합니다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0864025-82D2-D637-8853-3E1345D995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632" y="6069687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61E88381-2152-1524-3706-2E5978B180BF}"/>
              </a:ext>
            </a:extLst>
          </p:cNvPr>
          <p:cNvSpPr/>
          <p:nvPr/>
        </p:nvSpPr>
        <p:spPr>
          <a:xfrm>
            <a:off x="1713807" y="552932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AF8021D1-15E3-957B-1931-D4BEBE30E5CD}"/>
              </a:ext>
            </a:extLst>
          </p:cNvPr>
          <p:cNvSpPr/>
          <p:nvPr/>
        </p:nvSpPr>
        <p:spPr>
          <a:xfrm>
            <a:off x="1627632" y="60168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699;g2fb18904de5_2_107">
            <a:extLst>
              <a:ext uri="{FF2B5EF4-FFF2-40B4-BE49-F238E27FC236}">
                <a16:creationId xmlns:a16="http://schemas.microsoft.com/office/drawing/2014/main" id="{7332B3D4-68CA-15EC-E71F-5B974792DC6A}"/>
              </a:ext>
            </a:extLst>
          </p:cNvPr>
          <p:cNvSpPr/>
          <p:nvPr/>
        </p:nvSpPr>
        <p:spPr>
          <a:xfrm>
            <a:off x="5241445" y="63535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다이아몬드 41">
            <a:extLst>
              <a:ext uri="{FF2B5EF4-FFF2-40B4-BE49-F238E27FC236}">
                <a16:creationId xmlns:a16="http://schemas.microsoft.com/office/drawing/2014/main" id="{138D28AF-6A41-E0A1-600C-FAF4DA77052D}"/>
              </a:ext>
            </a:extLst>
          </p:cNvPr>
          <p:cNvSpPr/>
          <p:nvPr/>
        </p:nvSpPr>
        <p:spPr>
          <a:xfrm>
            <a:off x="4253998" y="7216468"/>
            <a:ext cx="1260000" cy="55344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회원탈퇴에 동의하였는가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cxnSp>
        <p:nvCxnSpPr>
          <p:cNvPr id="43" name="꺾인 연결선[E] 41">
            <a:extLst>
              <a:ext uri="{FF2B5EF4-FFF2-40B4-BE49-F238E27FC236}">
                <a16:creationId xmlns:a16="http://schemas.microsoft.com/office/drawing/2014/main" id="{52BF3B2E-FC76-0B42-8CBC-B1A91C5D4ADA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rot="5400000">
            <a:off x="4626621" y="6959090"/>
            <a:ext cx="514756" cy="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Google Shape;1694;p44">
            <a:extLst>
              <a:ext uri="{FF2B5EF4-FFF2-40B4-BE49-F238E27FC236}">
                <a16:creationId xmlns:a16="http://schemas.microsoft.com/office/drawing/2014/main" id="{A30F1CD1-49FB-9853-0584-3B909F73286A}"/>
              </a:ext>
            </a:extLst>
          </p:cNvPr>
          <p:cNvSpPr/>
          <p:nvPr/>
        </p:nvSpPr>
        <p:spPr>
          <a:xfrm>
            <a:off x="2382003" y="9389487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회원탈퇴 유의 사항 확인 및 회원탈퇴에 동의해 주세요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6" name="모서리가 둥근 직사각형 210">
            <a:extLst>
              <a:ext uri="{FF2B5EF4-FFF2-40B4-BE49-F238E27FC236}">
                <a16:creationId xmlns:a16="http://schemas.microsoft.com/office/drawing/2014/main" id="{ADB28DAC-79D4-E3D5-22C1-90560BBBFDCE}"/>
              </a:ext>
            </a:extLst>
          </p:cNvPr>
          <p:cNvSpPr/>
          <p:nvPr/>
        </p:nvSpPr>
        <p:spPr>
          <a:xfrm>
            <a:off x="3250430" y="1005200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cxnSp>
        <p:nvCxnSpPr>
          <p:cNvPr id="57" name="꺾인 연결선[E] 41">
            <a:extLst>
              <a:ext uri="{FF2B5EF4-FFF2-40B4-BE49-F238E27FC236}">
                <a16:creationId xmlns:a16="http://schemas.microsoft.com/office/drawing/2014/main" id="{FC8DE250-90EE-9663-6EA6-E5AEDA99CDC5}"/>
              </a:ext>
            </a:extLst>
          </p:cNvPr>
          <p:cNvCxnSpPr>
            <a:cxnSpLocks/>
            <a:stCxn id="42" idx="1"/>
            <a:endCxn id="54" idx="0"/>
          </p:cNvCxnSpPr>
          <p:nvPr/>
        </p:nvCxnSpPr>
        <p:spPr>
          <a:xfrm rot="10800000" flipV="1">
            <a:off x="3481458" y="7493189"/>
            <a:ext cx="772541" cy="189629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Google Shape;172;g2f88232c778_0_1653">
            <a:extLst>
              <a:ext uri="{FF2B5EF4-FFF2-40B4-BE49-F238E27FC236}">
                <a16:creationId xmlns:a16="http://schemas.microsoft.com/office/drawing/2014/main" id="{A5E1197D-A4AD-490E-77C0-5F1DE6FD3611}"/>
              </a:ext>
            </a:extLst>
          </p:cNvPr>
          <p:cNvSpPr/>
          <p:nvPr/>
        </p:nvSpPr>
        <p:spPr>
          <a:xfrm>
            <a:off x="3816652" y="7405880"/>
            <a:ext cx="358783" cy="197607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694;p44">
            <a:extLst>
              <a:ext uri="{FF2B5EF4-FFF2-40B4-BE49-F238E27FC236}">
                <a16:creationId xmlns:a16="http://schemas.microsoft.com/office/drawing/2014/main" id="{C47775CC-713C-EC65-40F7-0B0369C88A5E}"/>
              </a:ext>
            </a:extLst>
          </p:cNvPr>
          <p:cNvSpPr/>
          <p:nvPr/>
        </p:nvSpPr>
        <p:spPr>
          <a:xfrm>
            <a:off x="5196741" y="9393960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회원탈퇴시</a:t>
            </a: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모든 입찰 정보가 삭제되며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,</a:t>
            </a: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계정 복구가 불가능합니다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정말로 </a:t>
            </a:r>
            <a:r>
              <a:rPr lang="ko-KR" altLang="en-US" sz="600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탈퇴하시겠습니까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lang="en-US" altLang="ko-KR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4" name="모서리가 둥근 직사각형 210">
            <a:extLst>
              <a:ext uri="{FF2B5EF4-FFF2-40B4-BE49-F238E27FC236}">
                <a16:creationId xmlns:a16="http://schemas.microsoft.com/office/drawing/2014/main" id="{8E6043E7-55FC-953A-3138-B1A8CA199E19}"/>
              </a:ext>
            </a:extLst>
          </p:cNvPr>
          <p:cNvSpPr/>
          <p:nvPr/>
        </p:nvSpPr>
        <p:spPr>
          <a:xfrm>
            <a:off x="5972721" y="1004436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65" name="모서리가 둥근 직사각형 211">
            <a:extLst>
              <a:ext uri="{FF2B5EF4-FFF2-40B4-BE49-F238E27FC236}">
                <a16:creationId xmlns:a16="http://schemas.microsoft.com/office/drawing/2014/main" id="{81DE5893-9469-7A21-1A3B-EF7602D5CC69}"/>
              </a:ext>
            </a:extLst>
          </p:cNvPr>
          <p:cNvSpPr/>
          <p:nvPr/>
        </p:nvSpPr>
        <p:spPr>
          <a:xfrm>
            <a:off x="6377687" y="1004167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1694;p44">
            <a:extLst>
              <a:ext uri="{FF2B5EF4-FFF2-40B4-BE49-F238E27FC236}">
                <a16:creationId xmlns:a16="http://schemas.microsoft.com/office/drawing/2014/main" id="{3DC98686-BB1F-81BF-32A6-D3EDB5B63889}"/>
              </a:ext>
            </a:extLst>
          </p:cNvPr>
          <p:cNvSpPr/>
          <p:nvPr/>
        </p:nvSpPr>
        <p:spPr>
          <a:xfrm>
            <a:off x="5196740" y="10634800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회원탈퇴 처리 되었습니다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7" name="모서리가 둥근 직사각형 210">
            <a:extLst>
              <a:ext uri="{FF2B5EF4-FFF2-40B4-BE49-F238E27FC236}">
                <a16:creationId xmlns:a16="http://schemas.microsoft.com/office/drawing/2014/main" id="{4A7F86FD-5C0F-2C19-5738-E3321138D56E}"/>
              </a:ext>
            </a:extLst>
          </p:cNvPr>
          <p:cNvSpPr/>
          <p:nvPr/>
        </p:nvSpPr>
        <p:spPr>
          <a:xfrm>
            <a:off x="6116193" y="1125528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cxnSp>
        <p:nvCxnSpPr>
          <p:cNvPr id="68" name="꺾인 연결선[E] 41">
            <a:extLst>
              <a:ext uri="{FF2B5EF4-FFF2-40B4-BE49-F238E27FC236}">
                <a16:creationId xmlns:a16="http://schemas.microsoft.com/office/drawing/2014/main" id="{93A5F17D-0286-FA9A-38CB-0063B68AB2DC}"/>
              </a:ext>
            </a:extLst>
          </p:cNvPr>
          <p:cNvCxnSpPr>
            <a:cxnSpLocks/>
            <a:stCxn id="64" idx="1"/>
            <a:endCxn id="66" idx="1"/>
          </p:cNvCxnSpPr>
          <p:nvPr/>
        </p:nvCxnSpPr>
        <p:spPr>
          <a:xfrm rot="10800000" flipV="1">
            <a:off x="5196741" y="10134367"/>
            <a:ext cx="775981" cy="970242"/>
          </a:xfrm>
          <a:prstGeom prst="bentConnector3">
            <a:avLst>
              <a:gd name="adj1" fmla="val 129459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Google Shape;146;g2f6fc1b6314_0_70">
            <a:extLst>
              <a:ext uri="{FF2B5EF4-FFF2-40B4-BE49-F238E27FC236}">
                <a16:creationId xmlns:a16="http://schemas.microsoft.com/office/drawing/2014/main" id="{A81E84E9-7B0C-B063-C995-509CF8BAA854}"/>
              </a:ext>
            </a:extLst>
          </p:cNvPr>
          <p:cNvSpPr/>
          <p:nvPr/>
        </p:nvSpPr>
        <p:spPr>
          <a:xfrm>
            <a:off x="5196740" y="11695640"/>
            <a:ext cx="1260000" cy="360000"/>
          </a:xfrm>
          <a:prstGeom prst="roundRect">
            <a:avLst>
              <a:gd name="adj" fmla="val 1730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 완료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 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</a:t>
            </a:r>
            <a:endParaRPr lang="en-US" altLang="ko-KR" sz="6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buClr>
                <a:srgbClr val="000000"/>
              </a:buClr>
              <a:buSzPts val="900"/>
            </a:pPr>
            <a:r>
              <a:rPr lang="en-US" alt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page 118 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참조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꺾인 연결선[E] 41">
            <a:extLst>
              <a:ext uri="{FF2B5EF4-FFF2-40B4-BE49-F238E27FC236}">
                <a16:creationId xmlns:a16="http://schemas.microsoft.com/office/drawing/2014/main" id="{255149E5-D075-EDA5-E477-3B69F1B15AFC}"/>
              </a:ext>
            </a:extLst>
          </p:cNvPr>
          <p:cNvCxnSpPr>
            <a:cxnSpLocks/>
            <a:stCxn id="67" idx="1"/>
            <a:endCxn id="69" idx="1"/>
          </p:cNvCxnSpPr>
          <p:nvPr/>
        </p:nvCxnSpPr>
        <p:spPr>
          <a:xfrm rot="10800000" flipV="1">
            <a:off x="5196741" y="11345280"/>
            <a:ext cx="919453" cy="530359"/>
          </a:xfrm>
          <a:prstGeom prst="bentConnector3">
            <a:avLst>
              <a:gd name="adj1" fmla="val 124863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[E] 41">
            <a:extLst>
              <a:ext uri="{FF2B5EF4-FFF2-40B4-BE49-F238E27FC236}">
                <a16:creationId xmlns:a16="http://schemas.microsoft.com/office/drawing/2014/main" id="{B43FCBA3-357E-9060-5669-B4BE8E3EE673}"/>
              </a:ext>
            </a:extLst>
          </p:cNvPr>
          <p:cNvCxnSpPr>
            <a:cxnSpLocks/>
            <a:stCxn id="42" idx="3"/>
            <a:endCxn id="9" idx="0"/>
          </p:cNvCxnSpPr>
          <p:nvPr/>
        </p:nvCxnSpPr>
        <p:spPr>
          <a:xfrm>
            <a:off x="5513998" y="7493190"/>
            <a:ext cx="781575" cy="23197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Google Shape;172;g2f88232c778_0_1653">
            <a:extLst>
              <a:ext uri="{FF2B5EF4-FFF2-40B4-BE49-F238E27FC236}">
                <a16:creationId xmlns:a16="http://schemas.microsoft.com/office/drawing/2014/main" id="{1BB2A1BA-C4D6-446C-1C42-3828BFA9D5B2}"/>
              </a:ext>
            </a:extLst>
          </p:cNvPr>
          <p:cNvSpPr/>
          <p:nvPr/>
        </p:nvSpPr>
        <p:spPr>
          <a:xfrm>
            <a:off x="5592561" y="7405880"/>
            <a:ext cx="358783" cy="197607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YES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A832E211-2896-1E29-D42F-611705B1A8A4}"/>
              </a:ext>
            </a:extLst>
          </p:cNvPr>
          <p:cNvSpPr/>
          <p:nvPr/>
        </p:nvSpPr>
        <p:spPr>
          <a:xfrm>
            <a:off x="5665573" y="7725162"/>
            <a:ext cx="1260000" cy="55344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투찰한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입찰 중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입찰진행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입찰공고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개찰대상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있는가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22" name="다이아몬드 21">
            <a:extLst>
              <a:ext uri="{FF2B5EF4-FFF2-40B4-BE49-F238E27FC236}">
                <a16:creationId xmlns:a16="http://schemas.microsoft.com/office/drawing/2014/main" id="{DADF3C7E-5280-A12E-B791-7350838BDE8B}"/>
              </a:ext>
            </a:extLst>
          </p:cNvPr>
          <p:cNvSpPr/>
          <p:nvPr/>
        </p:nvSpPr>
        <p:spPr>
          <a:xfrm>
            <a:off x="7688935" y="7715723"/>
            <a:ext cx="1260000" cy="553444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참여한 입찰 중 입찰진행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이 있는가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cxnSp>
        <p:nvCxnSpPr>
          <p:cNvPr id="28" name="꺾인 연결선[E] 41">
            <a:extLst>
              <a:ext uri="{FF2B5EF4-FFF2-40B4-BE49-F238E27FC236}">
                <a16:creationId xmlns:a16="http://schemas.microsoft.com/office/drawing/2014/main" id="{24C9220E-D78D-FFCF-D58F-2607A6F5A8F1}"/>
              </a:ext>
            </a:extLst>
          </p:cNvPr>
          <p:cNvCxnSpPr>
            <a:cxnSpLocks/>
            <a:stCxn id="9" idx="2"/>
            <a:endCxn id="63" idx="0"/>
          </p:cNvCxnSpPr>
          <p:nvPr/>
        </p:nvCxnSpPr>
        <p:spPr>
          <a:xfrm rot="16200000" flipH="1">
            <a:off x="5738207" y="8835972"/>
            <a:ext cx="1115354" cy="62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41">
            <a:extLst>
              <a:ext uri="{FF2B5EF4-FFF2-40B4-BE49-F238E27FC236}">
                <a16:creationId xmlns:a16="http://schemas.microsoft.com/office/drawing/2014/main" id="{3E6648FF-297E-459C-7802-B1A04DEB0CDA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6925573" y="7992445"/>
            <a:ext cx="763362" cy="943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Google Shape;1694;p44">
            <a:extLst>
              <a:ext uri="{FF2B5EF4-FFF2-40B4-BE49-F238E27FC236}">
                <a16:creationId xmlns:a16="http://schemas.microsoft.com/office/drawing/2014/main" id="{E6C609B0-6969-E18B-C3CE-08C16AAE2098}"/>
              </a:ext>
            </a:extLst>
          </p:cNvPr>
          <p:cNvSpPr/>
          <p:nvPr/>
        </p:nvSpPr>
        <p:spPr>
          <a:xfrm>
            <a:off x="8458763" y="9389487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개찰 중인 입찰이 있습니다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입찰이 완료된 후 회원탈퇴를 진행해 주세요</a:t>
            </a:r>
            <a:r>
              <a:rPr lang="en-US" altLang="ko-KR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9" name="모서리가 둥근 직사각형 210">
            <a:extLst>
              <a:ext uri="{FF2B5EF4-FFF2-40B4-BE49-F238E27FC236}">
                <a16:creationId xmlns:a16="http://schemas.microsoft.com/office/drawing/2014/main" id="{13F6E5A7-5058-AF5A-173D-8B46B376A0AC}"/>
              </a:ext>
            </a:extLst>
          </p:cNvPr>
          <p:cNvSpPr/>
          <p:nvPr/>
        </p:nvSpPr>
        <p:spPr>
          <a:xfrm>
            <a:off x="9327190" y="1005200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확인</a:t>
            </a:r>
          </a:p>
        </p:txBody>
      </p:sp>
      <p:cxnSp>
        <p:nvCxnSpPr>
          <p:cNvPr id="40" name="꺾인 연결선[E] 41">
            <a:extLst>
              <a:ext uri="{FF2B5EF4-FFF2-40B4-BE49-F238E27FC236}">
                <a16:creationId xmlns:a16="http://schemas.microsoft.com/office/drawing/2014/main" id="{720B0431-D53C-F608-5076-2D4416B2E402}"/>
              </a:ext>
            </a:extLst>
          </p:cNvPr>
          <p:cNvCxnSpPr>
            <a:cxnSpLocks/>
            <a:stCxn id="22" idx="3"/>
            <a:endCxn id="38" idx="0"/>
          </p:cNvCxnSpPr>
          <p:nvPr/>
        </p:nvCxnSpPr>
        <p:spPr>
          <a:xfrm>
            <a:off x="8948935" y="7992445"/>
            <a:ext cx="609282" cy="139704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Google Shape;172;g2f88232c778_0_1653">
            <a:extLst>
              <a:ext uri="{FF2B5EF4-FFF2-40B4-BE49-F238E27FC236}">
                <a16:creationId xmlns:a16="http://schemas.microsoft.com/office/drawing/2014/main" id="{85FACBBB-C2F6-0430-FD3D-CC141B9491F0}"/>
              </a:ext>
            </a:extLst>
          </p:cNvPr>
          <p:cNvSpPr/>
          <p:nvPr/>
        </p:nvSpPr>
        <p:spPr>
          <a:xfrm>
            <a:off x="6120278" y="8344269"/>
            <a:ext cx="358783" cy="197607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72;g2f88232c778_0_1653">
            <a:extLst>
              <a:ext uri="{FF2B5EF4-FFF2-40B4-BE49-F238E27FC236}">
                <a16:creationId xmlns:a16="http://schemas.microsoft.com/office/drawing/2014/main" id="{7450C297-BAFA-88F8-354C-ABCFD9BE6800}"/>
              </a:ext>
            </a:extLst>
          </p:cNvPr>
          <p:cNvSpPr/>
          <p:nvPr/>
        </p:nvSpPr>
        <p:spPr>
          <a:xfrm>
            <a:off x="7058936" y="7909381"/>
            <a:ext cx="358783" cy="197607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YES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2;g2f88232c778_0_1653">
            <a:extLst>
              <a:ext uri="{FF2B5EF4-FFF2-40B4-BE49-F238E27FC236}">
                <a16:creationId xmlns:a16="http://schemas.microsoft.com/office/drawing/2014/main" id="{9BD9F302-2222-3E15-F0FC-F365E7F79443}"/>
              </a:ext>
            </a:extLst>
          </p:cNvPr>
          <p:cNvSpPr/>
          <p:nvPr/>
        </p:nvSpPr>
        <p:spPr>
          <a:xfrm>
            <a:off x="9050490" y="7893641"/>
            <a:ext cx="358783" cy="197607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YES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" name="꺾인 연결선[E] 41">
            <a:extLst>
              <a:ext uri="{FF2B5EF4-FFF2-40B4-BE49-F238E27FC236}">
                <a16:creationId xmlns:a16="http://schemas.microsoft.com/office/drawing/2014/main" id="{DDCB3731-E43A-D902-B057-9D3C335F11A7}"/>
              </a:ext>
            </a:extLst>
          </p:cNvPr>
          <p:cNvCxnSpPr>
            <a:cxnSpLocks/>
            <a:stCxn id="22" idx="2"/>
            <a:endCxn id="84" idx="0"/>
          </p:cNvCxnSpPr>
          <p:nvPr/>
        </p:nvCxnSpPr>
        <p:spPr>
          <a:xfrm rot="5400000">
            <a:off x="8060101" y="8525391"/>
            <a:ext cx="515059" cy="261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Google Shape;172;g2f88232c778_0_1653">
            <a:extLst>
              <a:ext uri="{FF2B5EF4-FFF2-40B4-BE49-F238E27FC236}">
                <a16:creationId xmlns:a16="http://schemas.microsoft.com/office/drawing/2014/main" id="{871EEE4C-C851-FB00-230B-DC5A50AFE433}"/>
              </a:ext>
            </a:extLst>
          </p:cNvPr>
          <p:cNvSpPr/>
          <p:nvPr/>
        </p:nvSpPr>
        <p:spPr>
          <a:xfrm>
            <a:off x="8165948" y="8344269"/>
            <a:ext cx="358783" cy="197607"/>
          </a:xfrm>
          <a:prstGeom prst="roundRect">
            <a:avLst>
              <a:gd name="adj" fmla="val 3535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699;g303e5fefdbf_0_89">
            <a:extLst>
              <a:ext uri="{FF2B5EF4-FFF2-40B4-BE49-F238E27FC236}">
                <a16:creationId xmlns:a16="http://schemas.microsoft.com/office/drawing/2014/main" id="{DF956B66-3DE3-6DE3-2D86-391D510C7316}"/>
              </a:ext>
            </a:extLst>
          </p:cNvPr>
          <p:cNvSpPr/>
          <p:nvPr/>
        </p:nvSpPr>
        <p:spPr>
          <a:xfrm>
            <a:off x="8191837" y="6194034"/>
            <a:ext cx="1583203" cy="553445"/>
          </a:xfrm>
          <a:prstGeom prst="roundRect">
            <a:avLst>
              <a:gd name="adj" fmla="val 10249"/>
            </a:avLst>
          </a:prstGeom>
          <a:solidFill>
            <a:srgbClr val="FFC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유효성 검사 보강</a:t>
            </a:r>
            <a:endParaRPr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꺾인 연결선[E] 41">
            <a:extLst>
              <a:ext uri="{FF2B5EF4-FFF2-40B4-BE49-F238E27FC236}">
                <a16:creationId xmlns:a16="http://schemas.microsoft.com/office/drawing/2014/main" id="{6F4D1EB4-E76C-4F93-19D4-EC9AC1651823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6690160" y="6747479"/>
            <a:ext cx="2293279" cy="1249497"/>
          </a:xfrm>
          <a:prstGeom prst="straightConnector1">
            <a:avLst/>
          </a:prstGeom>
          <a:ln w="12700">
            <a:solidFill>
              <a:schemeClr val="accent5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41">
            <a:extLst>
              <a:ext uri="{FF2B5EF4-FFF2-40B4-BE49-F238E27FC236}">
                <a16:creationId xmlns:a16="http://schemas.microsoft.com/office/drawing/2014/main" id="{3AD7ABAD-4013-3958-802D-944A11E8EE1C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8731733" y="6747479"/>
            <a:ext cx="251706" cy="1258936"/>
          </a:xfrm>
          <a:prstGeom prst="straightConnector1">
            <a:avLst/>
          </a:prstGeom>
          <a:ln w="12700">
            <a:solidFill>
              <a:schemeClr val="accent5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Google Shape;146;g2f6fc1b6314_0_70">
            <a:extLst>
              <a:ext uri="{FF2B5EF4-FFF2-40B4-BE49-F238E27FC236}">
                <a16:creationId xmlns:a16="http://schemas.microsoft.com/office/drawing/2014/main" id="{52ECE087-C75E-ED7F-2941-C79848A191FE}"/>
              </a:ext>
            </a:extLst>
          </p:cNvPr>
          <p:cNvSpPr/>
          <p:nvPr/>
        </p:nvSpPr>
        <p:spPr>
          <a:xfrm>
            <a:off x="7649209" y="8784226"/>
            <a:ext cx="1334230" cy="360000"/>
          </a:xfrm>
          <a:prstGeom prst="roundRect">
            <a:avLst>
              <a:gd name="adj" fmla="val 1730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입찰진행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입찰공고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개찰대상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입찰에서 </a:t>
            </a:r>
            <a:r>
              <a:rPr lang="ko-KR" altLang="en-US" sz="6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투찰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취소</a:t>
            </a:r>
            <a:endParaRPr lang="ko-KR" altLang="en-US"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" name="꺾인 연결선[E] 41">
            <a:extLst>
              <a:ext uri="{FF2B5EF4-FFF2-40B4-BE49-F238E27FC236}">
                <a16:creationId xmlns:a16="http://schemas.microsoft.com/office/drawing/2014/main" id="{2B0AA6A4-2733-199C-B7E4-801218A04EEE}"/>
              </a:ext>
            </a:extLst>
          </p:cNvPr>
          <p:cNvCxnSpPr>
            <a:cxnSpLocks/>
            <a:stCxn id="84" idx="1"/>
            <a:endCxn id="63" idx="0"/>
          </p:cNvCxnSpPr>
          <p:nvPr/>
        </p:nvCxnSpPr>
        <p:spPr>
          <a:xfrm rot="10800000" flipV="1">
            <a:off x="6296195" y="8964226"/>
            <a:ext cx="1353014" cy="42973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[E] 41">
            <a:extLst>
              <a:ext uri="{FF2B5EF4-FFF2-40B4-BE49-F238E27FC236}">
                <a16:creationId xmlns:a16="http://schemas.microsoft.com/office/drawing/2014/main" id="{D6E13F99-B920-754E-7C11-7853C09A33F7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8983439" y="6747479"/>
            <a:ext cx="1535337" cy="2830474"/>
          </a:xfrm>
          <a:prstGeom prst="straightConnector1">
            <a:avLst/>
          </a:prstGeom>
          <a:ln w="12700">
            <a:solidFill>
              <a:schemeClr val="accent5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41">
            <a:extLst>
              <a:ext uri="{FF2B5EF4-FFF2-40B4-BE49-F238E27FC236}">
                <a16:creationId xmlns:a16="http://schemas.microsoft.com/office/drawing/2014/main" id="{ED521EC3-4983-23EA-EA06-A2F537F75F52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8896837" y="6747479"/>
            <a:ext cx="86602" cy="2123053"/>
          </a:xfrm>
          <a:prstGeom prst="straightConnector1">
            <a:avLst/>
          </a:prstGeom>
          <a:ln w="12700">
            <a:solidFill>
              <a:schemeClr val="accent5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Google Shape;699;g303e5fefdbf_0_89">
            <a:extLst>
              <a:ext uri="{FF2B5EF4-FFF2-40B4-BE49-F238E27FC236}">
                <a16:creationId xmlns:a16="http://schemas.microsoft.com/office/drawing/2014/main" id="{9648452B-6744-D426-C687-8042D03FAA6B}"/>
              </a:ext>
            </a:extLst>
          </p:cNvPr>
          <p:cNvSpPr/>
          <p:nvPr/>
        </p:nvSpPr>
        <p:spPr>
          <a:xfrm>
            <a:off x="367284" y="530873"/>
            <a:ext cx="1260348" cy="469518"/>
          </a:xfrm>
          <a:prstGeom prst="roundRect">
            <a:avLst>
              <a:gd name="adj" fmla="val 10249"/>
            </a:avLst>
          </a:prstGeom>
          <a:solidFill>
            <a:srgbClr val="FFC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화면설계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page 32</a:t>
            </a:r>
            <a:endParaRPr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8208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7ED67-DA3E-801B-1F62-3D70811517B5}"/>
              </a:ext>
            </a:extLst>
          </p:cNvPr>
          <p:cNvSpPr txBox="1"/>
          <p:nvPr/>
        </p:nvSpPr>
        <p:spPr>
          <a:xfrm>
            <a:off x="1968473" y="221884"/>
            <a:ext cx="20275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회원탈퇴 완료</a:t>
            </a:r>
            <a:endParaRPr kumimoji="1" lang="en-US" altLang="ko-KR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0CE1F-0B7B-C300-E883-42A762B86F07}"/>
              </a:ext>
            </a:extLst>
          </p:cNvPr>
          <p:cNvSpPr txBox="1"/>
          <p:nvPr/>
        </p:nvSpPr>
        <p:spPr>
          <a:xfrm>
            <a:off x="3996044" y="222992"/>
            <a:ext cx="38470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700" dirty="0"/>
              <a:t>협력사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업체 정보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자사정보 </a:t>
            </a:r>
            <a:r>
              <a:rPr kumimoji="1" lang="en-US" altLang="ko-KR" sz="700" dirty="0"/>
              <a:t>&gt;</a:t>
            </a:r>
            <a:r>
              <a:rPr kumimoji="1" lang="ko-KR" altLang="en-US" sz="700" dirty="0"/>
              <a:t> 회원탈퇴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76B9A4D-6F9E-35BF-B0C9-AD34CBFF3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19233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완료 페이지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화면으로 이동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 이동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" name="Google Shape;146;g2f6fc1b6314_0_70">
            <a:extLst>
              <a:ext uri="{FF2B5EF4-FFF2-40B4-BE49-F238E27FC236}">
                <a16:creationId xmlns:a16="http://schemas.microsoft.com/office/drawing/2014/main" id="{3BD8125A-88D1-172F-8078-BCDF7FBE3BA3}"/>
              </a:ext>
            </a:extLst>
          </p:cNvPr>
          <p:cNvSpPr/>
          <p:nvPr/>
        </p:nvSpPr>
        <p:spPr>
          <a:xfrm>
            <a:off x="360000" y="1080000"/>
            <a:ext cx="7200000" cy="349504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46;g2f6fc1b6314_0_70">
            <a:extLst>
              <a:ext uri="{FF2B5EF4-FFF2-40B4-BE49-F238E27FC236}">
                <a16:creationId xmlns:a16="http://schemas.microsoft.com/office/drawing/2014/main" id="{A5749FF0-24F3-FD76-463D-451C4B0796A0}"/>
              </a:ext>
            </a:extLst>
          </p:cNvPr>
          <p:cNvSpPr/>
          <p:nvPr/>
        </p:nvSpPr>
        <p:spPr>
          <a:xfrm>
            <a:off x="357613" y="4739097"/>
            <a:ext cx="7200000" cy="54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695;p44">
            <a:extLst>
              <a:ext uri="{FF2B5EF4-FFF2-40B4-BE49-F238E27FC236}">
                <a16:creationId xmlns:a16="http://schemas.microsoft.com/office/drawing/2014/main" id="{68A171A4-605C-C6E2-527A-5073CDDDBC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76519"/>
              </p:ext>
            </p:extLst>
          </p:nvPr>
        </p:nvGraphicFramePr>
        <p:xfrm>
          <a:off x="1060960" y="1710000"/>
          <a:ext cx="5932368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6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6184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회원탈퇴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</a:rPr>
                        <a:t>1.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 본인확인 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</a:rPr>
                        <a:t>2.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 탈퇴사유 및 회원 탈퇴 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</a:rPr>
                        <a:t>&gt;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</a:rPr>
                        <a:t>3.</a:t>
                      </a:r>
                      <a:r>
                        <a:rPr lang="ko-KR" altLang="en-US" sz="700" b="1" u="none" strike="noStrike" cap="none" dirty="0">
                          <a:solidFill>
                            <a:srgbClr val="FF0000"/>
                          </a:solidFill>
                        </a:rPr>
                        <a:t> 회원탈퇴 완료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146;g2f6fc1b6314_0_70">
            <a:extLst>
              <a:ext uri="{FF2B5EF4-FFF2-40B4-BE49-F238E27FC236}">
                <a16:creationId xmlns:a16="http://schemas.microsoft.com/office/drawing/2014/main" id="{9BFEFA9D-D5F8-1940-E683-9F690EE700D4}"/>
              </a:ext>
            </a:extLst>
          </p:cNvPr>
          <p:cNvSpPr/>
          <p:nvPr/>
        </p:nvSpPr>
        <p:spPr>
          <a:xfrm>
            <a:off x="1060960" y="2120882"/>
            <a:ext cx="5929982" cy="153111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endParaRPr lang="en-US" altLang="ko-KR"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endParaRPr lang="en-US" altLang="ko-KR" sz="9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ko-KR" altLang="en-US" sz="9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회원탈퇴가 완료되었습니다</a:t>
            </a:r>
            <a:r>
              <a:rPr lang="en-US" altLang="ko-KR" sz="9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algn="ctr"/>
            <a:r>
              <a:rPr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팬택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전자입찰 시스템을 이용해 주셔서 감사합니다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.</a:t>
            </a:r>
          </a:p>
          <a:p>
            <a:endParaRPr sz="7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00;p5">
            <a:extLst>
              <a:ext uri="{FF2B5EF4-FFF2-40B4-BE49-F238E27FC236}">
                <a16:creationId xmlns:a16="http://schemas.microsoft.com/office/drawing/2014/main" id="{1D2183F6-E165-FD1A-49B9-854BBC82FD5B}"/>
              </a:ext>
            </a:extLst>
          </p:cNvPr>
          <p:cNvSpPr/>
          <p:nvPr/>
        </p:nvSpPr>
        <p:spPr>
          <a:xfrm>
            <a:off x="2941655" y="3072237"/>
            <a:ext cx="2168592" cy="301525"/>
          </a:xfrm>
          <a:prstGeom prst="roundRect">
            <a:avLst>
              <a:gd name="adj" fmla="val 2195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Arial"/>
                <a:sym typeface="Arial"/>
              </a:rPr>
              <a:t>로그인 화면으로 이동</a:t>
            </a:r>
            <a:endParaRPr sz="8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944ABE2-68CD-47D9-A635-3427BCCD8734}"/>
              </a:ext>
            </a:extLst>
          </p:cNvPr>
          <p:cNvSpPr/>
          <p:nvPr/>
        </p:nvSpPr>
        <p:spPr>
          <a:xfrm>
            <a:off x="2786545" y="3222907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1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6" name="Google Shape;699;g303e5fefdbf_0_89">
            <a:extLst>
              <a:ext uri="{FF2B5EF4-FFF2-40B4-BE49-F238E27FC236}">
                <a16:creationId xmlns:a16="http://schemas.microsoft.com/office/drawing/2014/main" id="{E9B93DE9-3054-E2F0-8A0A-94C579231096}"/>
              </a:ext>
            </a:extLst>
          </p:cNvPr>
          <p:cNvSpPr/>
          <p:nvPr/>
        </p:nvSpPr>
        <p:spPr>
          <a:xfrm>
            <a:off x="367284" y="530873"/>
            <a:ext cx="1260348" cy="469518"/>
          </a:xfrm>
          <a:prstGeom prst="roundRect">
            <a:avLst>
              <a:gd name="adj" fmla="val 10249"/>
            </a:avLst>
          </a:prstGeom>
          <a:solidFill>
            <a:srgbClr val="FFC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화면설계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page 118</a:t>
            </a:r>
            <a:endParaRPr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753992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62363</TotalTime>
  <Words>782</Words>
  <Application>Microsoft Macintosh PowerPoint</Application>
  <PresentationFormat>A4 용지(210x297mm)</PresentationFormat>
  <Paragraphs>217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Malgun Gothic</vt:lpstr>
      <vt:lpstr>Malgun Gothic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DA41707</cp:lastModifiedBy>
  <cp:revision>169</cp:revision>
  <dcterms:created xsi:type="dcterms:W3CDTF">2024-10-08T00:49:16Z</dcterms:created>
  <dcterms:modified xsi:type="dcterms:W3CDTF">2025-04-11T00:25:58Z</dcterms:modified>
</cp:coreProperties>
</file>