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506" r:id="rId2"/>
    <p:sldId id="50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5"/>
    <p:restoredTop sz="94623"/>
  </p:normalViewPr>
  <p:slideViewPr>
    <p:cSldViewPr snapToGrid="0">
      <p:cViewPr>
        <p:scale>
          <a:sx n="100" d="100"/>
          <a:sy n="100" d="100"/>
        </p:scale>
        <p:origin x="6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3FC4D-BF08-5E44-A1CD-854727ADCEBF}" type="datetimeFigureOut">
              <a:rPr kumimoji="1" lang="ko-KR" altLang="en-US" smtClean="0"/>
              <a:t>2025. 5. 9.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00902-35CE-8B41-8C1A-7983E72801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810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136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A9A60-87D5-C8E7-FFA3-58E2129E7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6494D7-B20D-D781-7D11-F28116C396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CF4468-DAB3-B961-8194-89B59B187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76781-EA6E-87EE-8646-3E9607CB67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7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0D52D-5809-AD15-1FA8-2F6916A23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71D2B0-379D-76A4-3852-06E0F0DDF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D9BD0-25A0-AECB-BD8A-E66D6CD6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F155-06DC-E64C-92EE-F17266E2B315}" type="datetimeFigureOut">
              <a:rPr kumimoji="1" lang="ko-KR" altLang="en-US" smtClean="0"/>
              <a:t>2025. 5. 9.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BBF41-9C85-E6A6-1D76-F92756F9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1378EC-7D87-7791-CCCC-F5D40F65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2676-7A3D-A746-9F4C-8201C27162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080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B0EC-AE61-0C34-6EE2-37E055B5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039468-D95A-87FF-E36A-42EB11FC1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120E1-8FA4-88D4-4A9E-3AF476CC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F155-06DC-E64C-92EE-F17266E2B315}" type="datetimeFigureOut">
              <a:rPr kumimoji="1" lang="ko-KR" altLang="en-US" smtClean="0"/>
              <a:t>2025. 5. 9.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0F333-A6C3-5CB5-B9AE-BA9C8279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1BE6D-671E-D07E-5D42-4BBC0F36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2676-7A3D-A746-9F4C-8201C27162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179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2BC5F4-6280-650C-8287-7A13D94BD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E0247-5EAB-0CB9-1B8A-B7B5FB8FA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ED4D9-1606-4F63-F5B0-1A300E90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F155-06DC-E64C-92EE-F17266E2B315}" type="datetimeFigureOut">
              <a:rPr kumimoji="1" lang="ko-KR" altLang="en-US" smtClean="0"/>
              <a:t>2025. 5. 9.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7003E-1533-6867-F3E1-B7C2D092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AB86B-D44E-5EEB-204E-7D4E709F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2676-7A3D-A746-9F4C-8201C27162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5842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12192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4794738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1148862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08" y="84773"/>
            <a:ext cx="1184031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0111" y="205027"/>
            <a:ext cx="1131888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9671539" y="203122"/>
            <a:ext cx="1388572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박동혁</a:t>
            </a:r>
          </a:p>
        </p:txBody>
      </p:sp>
    </p:spTree>
    <p:extLst>
      <p:ext uri="{BB962C8B-B14F-4D97-AF65-F5344CB8AC3E}">
        <p14:creationId xmlns:p14="http://schemas.microsoft.com/office/powerpoint/2010/main" val="429315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A3FF3-0A8D-F46E-2E94-216C0049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A21B0-2725-7158-4466-E9D1F50B2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C670D5-120B-10F4-A252-A8DE863C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F155-06DC-E64C-92EE-F17266E2B315}" type="datetimeFigureOut">
              <a:rPr kumimoji="1" lang="ko-KR" altLang="en-US" smtClean="0"/>
              <a:t>2025. 5. 9.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3698C-9A79-7264-594A-7961803A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4A64F-B05C-919E-13EF-A781651E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2676-7A3D-A746-9F4C-8201C27162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68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7A176-A549-F4D0-EBB8-DF254C26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A6347F-5B0B-D022-36B3-4FF0E0DE7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57CF2-32DD-2AA4-E1DC-9694B64B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F155-06DC-E64C-92EE-F17266E2B315}" type="datetimeFigureOut">
              <a:rPr kumimoji="1" lang="ko-KR" altLang="en-US" smtClean="0"/>
              <a:t>2025. 5. 9.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DEF4F-0827-B8DD-CE6C-87A4F5C9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21BA4B-20F6-F3EE-2380-9F1B0F70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2676-7A3D-A746-9F4C-8201C27162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893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1452F-DF8A-C0C5-B241-AE29F2A7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A1B38-9C7C-E890-D117-C58B7E6A3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7D95D-7F23-3152-444D-1B0AF743D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81D812-5027-C8E9-CAC0-F2B6C036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F155-06DC-E64C-92EE-F17266E2B315}" type="datetimeFigureOut">
              <a:rPr kumimoji="1" lang="ko-KR" altLang="en-US" smtClean="0"/>
              <a:t>2025. 5. 9.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7B684C-346F-FB3B-3783-A710271C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A713C7-E41D-8D72-DEFB-9F62DB8E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2676-7A3D-A746-9F4C-8201C27162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512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980DB-D873-BB8C-EA3F-63876E0D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1B3DD4-B9F6-F4A7-9062-16FA36C21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9D9C16-7F53-957C-7370-65B46C79C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6EF1E5-AC1D-0E03-B80E-73340F75C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437EE9-20CA-75FD-EF3C-D70844025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282FA0-D10F-BB03-F02E-1B3259FB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F155-06DC-E64C-92EE-F17266E2B315}" type="datetimeFigureOut">
              <a:rPr kumimoji="1" lang="ko-KR" altLang="en-US" smtClean="0"/>
              <a:t>2025. 5. 9.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52BA2D-DDC0-EB19-54F6-1D6DFB92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455375-4EEA-557D-8807-2A35E4C7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2676-7A3D-A746-9F4C-8201C27162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072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6D2B5-3EA7-B15B-7347-83069E5B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3CD16A-9998-1D64-97CC-E00F966C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F155-06DC-E64C-92EE-F17266E2B315}" type="datetimeFigureOut">
              <a:rPr kumimoji="1" lang="ko-KR" altLang="en-US" smtClean="0"/>
              <a:t>2025. 5. 9.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668F67-FF42-F838-877A-43DD885B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EAF04A-9B66-2056-9CD3-319BBCC6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2676-7A3D-A746-9F4C-8201C27162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316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2B918D-8A43-0956-6AE4-48428C71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F155-06DC-E64C-92EE-F17266E2B315}" type="datetimeFigureOut">
              <a:rPr kumimoji="1" lang="ko-KR" altLang="en-US" smtClean="0"/>
              <a:t>2025. 5. 9.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8832D7-4791-680D-AD55-009D43F1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2F5496-E7E5-CF70-935A-BE6702F3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2676-7A3D-A746-9F4C-8201C27162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701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4C66-C85F-D1CB-3C53-5D7B3501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2AD94-5429-DA6C-87D7-A96536EFF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F3BA6E-971C-BB80-0183-44C531D5C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23F3B8-5F11-FBDB-5EA6-3B096EFA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F155-06DC-E64C-92EE-F17266E2B315}" type="datetimeFigureOut">
              <a:rPr kumimoji="1" lang="ko-KR" altLang="en-US" smtClean="0"/>
              <a:t>2025. 5. 9.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A6A01-8E67-3488-6E52-65A0BC54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4B7AAB-5A10-7317-6C26-B10E98AC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2676-7A3D-A746-9F4C-8201C27162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328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FA0BE-ADBD-7622-104F-254D3076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783BFA-37EB-8478-07A4-C02D92D41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6AB4D3-94FA-9297-0F80-C8EFDFF8D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4C5138-46D9-1EC6-2025-96E373A0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F155-06DC-E64C-92EE-F17266E2B315}" type="datetimeFigureOut">
              <a:rPr kumimoji="1" lang="ko-KR" altLang="en-US" smtClean="0"/>
              <a:t>2025. 5. 9.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E43A37-5CF7-5CD2-9D39-D5C9D695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A7BA90-DE06-4954-29E2-7FD0F424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2676-7A3D-A746-9F4C-8201C27162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981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D52CA0-D00B-033D-D6E4-72BF801A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E9F88C-3F41-862A-5B52-ADEE9251F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FF72B2-70F1-5A14-2A17-F8268062E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46F155-06DC-E64C-92EE-F17266E2B315}" type="datetimeFigureOut">
              <a:rPr kumimoji="1" lang="ko-KR" altLang="en-US" smtClean="0"/>
              <a:t>2025. 5. 9.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A7DA3-04B3-BBDF-56CD-1FE2B742A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D29B2-0F94-8CE1-D4CD-9A60338FE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692676-7A3D-A746-9F4C-8201C27162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960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7ED67-DA3E-801B-1F62-3D70811517B5}"/>
              </a:ext>
            </a:extLst>
          </p:cNvPr>
          <p:cNvSpPr txBox="1"/>
          <p:nvPr/>
        </p:nvSpPr>
        <p:spPr>
          <a:xfrm>
            <a:off x="3111474" y="221885"/>
            <a:ext cx="20275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ko-KR" altLang="en-US" sz="7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6B9A4D-6F9E-35BF-B0C9-AD34CBFF3BEB}"/>
              </a:ext>
            </a:extLst>
          </p:cNvPr>
          <p:cNvGraphicFramePr>
            <a:graphicFrameLocks noGrp="1"/>
          </p:cNvGraphicFramePr>
          <p:nvPr/>
        </p:nvGraphicFramePr>
        <p:xfrm>
          <a:off x="9001126" y="426720"/>
          <a:ext cx="2047875" cy="45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 상세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회사정보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관리자정보 및 계열사에서 협력사를 관리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협력사 삭제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관리정보 수정 기능 제공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회사 정보</a:t>
                      </a:r>
                      <a:endParaRPr lang="en-US" altLang="ko-KR"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협력사 가 회원가입시 등록한 값 호출</a:t>
                      </a:r>
                      <a:endParaRPr lang="en-US" altLang="ko-KR"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협력사 상태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일 경우</a:t>
                      </a:r>
                      <a:b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삭제 사유 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field 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b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삭제 사유 값 호출</a:t>
                      </a:r>
                      <a:b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협력사 상태</a:t>
                      </a:r>
                      <a:r>
                        <a:rPr lang="en-US" altLang="ko-KR" sz="6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</a:t>
                      </a:r>
                      <a:r>
                        <a:rPr lang="en-US" altLang="ko-KR" sz="6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6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일 경우</a:t>
                      </a:r>
                      <a:br>
                        <a:rPr lang="en-US" altLang="ko-KR" sz="6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사유 </a:t>
                      </a:r>
                      <a:r>
                        <a:rPr lang="en-US" altLang="ko-KR" sz="6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field </a:t>
                      </a:r>
                      <a:r>
                        <a:rPr lang="ko-KR" altLang="en-US" sz="600" u="none" strike="noStrike" cap="none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숨김처리</a:t>
                      </a:r>
                      <a:endParaRPr lang="en-US" altLang="ko-KR" sz="6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정보</a:t>
                      </a:r>
                      <a:endParaRPr lang="en-US" altLang="ko-KR"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협력사 가 회원가입시 등록한 값 호출</a:t>
                      </a:r>
                      <a:endParaRPr lang="en-US" altLang="ko-KR"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계열사 관리 정보</a:t>
                      </a:r>
                      <a:endParaRPr lang="en-US" altLang="ko-KR" sz="60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AutoNum type="arabicPeriod"/>
                      </a:pP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업체정보</a:t>
                      </a:r>
                      <a:br>
                        <a:rPr lang="en-US" altLang="ko-KR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구현 </a:t>
                      </a: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radio button</a:t>
                      </a:r>
                      <a:br>
                        <a:rPr lang="en-US" altLang="ko-KR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label : 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설계 참조</a:t>
                      </a:r>
                      <a:br>
                        <a:rPr lang="en-US" altLang="ko-KR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default : </a:t>
                      </a:r>
                      <a:r>
                        <a:rPr lang="ko-KR" altLang="en-US" sz="60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미선택</a:t>
                      </a:r>
                      <a:endParaRPr lang="en-US" altLang="ko-KR" sz="60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AutoNum type="arabicPeriod"/>
                      </a:pP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등급 업체평가</a:t>
                      </a:r>
                      <a:br>
                        <a:rPr lang="en-US" altLang="ko-KR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구현 </a:t>
                      </a: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area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</a:t>
                      </a: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AutoNum type="arabicPeriod"/>
                      </a:pP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관리단위</a:t>
                      </a:r>
                      <a:br>
                        <a:rPr lang="en-US" altLang="ko-KR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구현 </a:t>
                      </a: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box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</a:t>
                      </a: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4" name="Google Shape;146;g2f6fc1b6314_0_70">
            <a:extLst>
              <a:ext uri="{FF2B5EF4-FFF2-40B4-BE49-F238E27FC236}">
                <a16:creationId xmlns:a16="http://schemas.microsoft.com/office/drawing/2014/main" id="{6A2534E0-F235-D4DF-ECFC-9F868F5A454B}"/>
              </a:ext>
            </a:extLst>
          </p:cNvPr>
          <p:cNvSpPr/>
          <p:nvPr/>
        </p:nvSpPr>
        <p:spPr>
          <a:xfrm>
            <a:off x="1503000" y="1080000"/>
            <a:ext cx="7200000" cy="54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r>
              <a:rPr 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sz="9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46;g2f6fc1b6314_0_70">
            <a:extLst>
              <a:ext uri="{FF2B5EF4-FFF2-40B4-BE49-F238E27FC236}">
                <a16:creationId xmlns:a16="http://schemas.microsoft.com/office/drawing/2014/main" id="{295FEFC2-0917-9AA4-8FEE-88C6DC1BD4B0}"/>
              </a:ext>
            </a:extLst>
          </p:cNvPr>
          <p:cNvSpPr/>
          <p:nvPr/>
        </p:nvSpPr>
        <p:spPr>
          <a:xfrm>
            <a:off x="1503000" y="1709999"/>
            <a:ext cx="1167048" cy="9686932"/>
          </a:xfrm>
          <a:prstGeom prst="roundRect">
            <a:avLst>
              <a:gd name="adj" fmla="val 39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r>
              <a:rPr 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</a:p>
        </p:txBody>
      </p:sp>
      <p:sp>
        <p:nvSpPr>
          <p:cNvPr id="7" name="Google Shape;146;g2f6fc1b6314_0_70">
            <a:extLst>
              <a:ext uri="{FF2B5EF4-FFF2-40B4-BE49-F238E27FC236}">
                <a16:creationId xmlns:a16="http://schemas.microsoft.com/office/drawing/2014/main" id="{3AAE6361-9C37-07BF-1859-D3321DF2E229}"/>
              </a:ext>
            </a:extLst>
          </p:cNvPr>
          <p:cNvSpPr/>
          <p:nvPr/>
        </p:nvSpPr>
        <p:spPr>
          <a:xfrm>
            <a:off x="1503000" y="11498833"/>
            <a:ext cx="7200000" cy="54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r>
              <a:rPr 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9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851E59-F18D-943A-50FD-A7E6C62CBCCD}"/>
              </a:ext>
            </a:extLst>
          </p:cNvPr>
          <p:cNvSpPr txBox="1"/>
          <p:nvPr/>
        </p:nvSpPr>
        <p:spPr>
          <a:xfrm>
            <a:off x="3111474" y="221885"/>
            <a:ext cx="20275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/>
              <a:t>업체 상세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BEC247-F31A-BD1C-444A-E094E5C2DC4E}"/>
              </a:ext>
            </a:extLst>
          </p:cNvPr>
          <p:cNvSpPr txBox="1"/>
          <p:nvPr/>
        </p:nvSpPr>
        <p:spPr>
          <a:xfrm>
            <a:off x="5139045" y="222993"/>
            <a:ext cx="38470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업체정보 </a:t>
            </a:r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r>
              <a:rPr kumimoji="1" lang="ko-KR" altLang="en-US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업체관리 </a:t>
            </a:r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r>
              <a:rPr kumimoji="1" lang="ko-KR" altLang="en-US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업체 상세 </a:t>
            </a:r>
            <a:endParaRPr kumimoji="1" lang="ko-KR" altLang="en-US" sz="700" dirty="0"/>
          </a:p>
        </p:txBody>
      </p:sp>
      <p:graphicFrame>
        <p:nvGraphicFramePr>
          <p:cNvPr id="19" name="Google Shape;1695;p44">
            <a:extLst>
              <a:ext uri="{FF2B5EF4-FFF2-40B4-BE49-F238E27FC236}">
                <a16:creationId xmlns:a16="http://schemas.microsoft.com/office/drawing/2014/main" id="{C96F6F30-953D-D1E0-D316-A33C90EB073F}"/>
              </a:ext>
            </a:extLst>
          </p:cNvPr>
          <p:cNvGraphicFramePr/>
          <p:nvPr/>
        </p:nvGraphicFramePr>
        <p:xfrm>
          <a:off x="2770632" y="1710001"/>
          <a:ext cx="5932368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6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6184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업체정보 </a:t>
                      </a:r>
                      <a:r>
                        <a:rPr lang="en-US" altLang="ko-KR" sz="800" b="1" u="none" strike="noStrike" cap="none" dirty="0"/>
                        <a:t>&gt;</a:t>
                      </a:r>
                      <a:r>
                        <a:rPr lang="ko-KR" altLang="en-US" sz="800" b="1" u="none" strike="noStrike" cap="none" dirty="0"/>
                        <a:t> 업체 상세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9;p20">
            <a:extLst>
              <a:ext uri="{FF2B5EF4-FFF2-40B4-BE49-F238E27FC236}">
                <a16:creationId xmlns:a16="http://schemas.microsoft.com/office/drawing/2014/main" id="{6A604EE6-578E-EF0F-94C0-04B970D0A796}"/>
              </a:ext>
            </a:extLst>
          </p:cNvPr>
          <p:cNvSpPr/>
          <p:nvPr/>
        </p:nvSpPr>
        <p:spPr>
          <a:xfrm>
            <a:off x="3016123" y="2395637"/>
            <a:ext cx="5441389" cy="4610395"/>
          </a:xfrm>
          <a:prstGeom prst="roundRect">
            <a:avLst>
              <a:gd name="adj" fmla="val 237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endParaRPr sz="7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buClr>
                <a:srgbClr val="000000"/>
              </a:buClr>
              <a:buSzPts val="700"/>
            </a:pPr>
            <a:endParaRPr sz="7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60;p20">
            <a:extLst>
              <a:ext uri="{FF2B5EF4-FFF2-40B4-BE49-F238E27FC236}">
                <a16:creationId xmlns:a16="http://schemas.microsoft.com/office/drawing/2014/main" id="{28F12316-B853-878B-5930-8C3367A021B5}"/>
              </a:ext>
            </a:extLst>
          </p:cNvPr>
          <p:cNvSpPr/>
          <p:nvPr/>
        </p:nvSpPr>
        <p:spPr>
          <a:xfrm>
            <a:off x="3016122" y="2151829"/>
            <a:ext cx="5441388" cy="243809"/>
          </a:xfrm>
          <a:prstGeom prst="roundRect">
            <a:avLst>
              <a:gd name="adj" fmla="val 13789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600"/>
            </a:pPr>
            <a:r>
              <a:rPr lang="ko-KR" altLang="en-US" sz="800" b="1" dirty="0"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회사 정보</a:t>
            </a:r>
            <a:endParaRPr sz="800" b="1" dirty="0"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BE5A7695-6B61-60B9-8915-5FB6E6E6F3AF}"/>
              </a:ext>
            </a:extLst>
          </p:cNvPr>
          <p:cNvSpPr/>
          <p:nvPr/>
        </p:nvSpPr>
        <p:spPr>
          <a:xfrm>
            <a:off x="2845012" y="218337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Google Shape;68;p2">
            <a:extLst>
              <a:ext uri="{FF2B5EF4-FFF2-40B4-BE49-F238E27FC236}">
                <a16:creationId xmlns:a16="http://schemas.microsoft.com/office/drawing/2014/main" id="{28D38B88-87BC-624D-615E-F8AD27AE6F19}"/>
              </a:ext>
            </a:extLst>
          </p:cNvPr>
          <p:cNvGraphicFramePr/>
          <p:nvPr/>
        </p:nvGraphicFramePr>
        <p:xfrm>
          <a:off x="3599587" y="2503532"/>
          <a:ext cx="4274458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승인 계열사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</a:rPr>
                        <a:t>테스트계열사</a:t>
                      </a: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sz="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oogle Shape;68;p2">
            <a:extLst>
              <a:ext uri="{FF2B5EF4-FFF2-40B4-BE49-F238E27FC236}">
                <a16:creationId xmlns:a16="http://schemas.microsoft.com/office/drawing/2014/main" id="{BBAF9BC2-BC41-FDB4-C7B3-09C374FFD505}"/>
              </a:ext>
            </a:extLst>
          </p:cNvPr>
          <p:cNvGraphicFramePr/>
          <p:nvPr/>
        </p:nvGraphicFramePr>
        <p:xfrm>
          <a:off x="3599587" y="3239354"/>
          <a:ext cx="4274458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회사명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/>
                        <a:t>테스트협력사</a:t>
                      </a:r>
                      <a:r>
                        <a:rPr lang="en-US" altLang="ko-KR" sz="600" u="none" strike="noStrike" cap="none" dirty="0"/>
                        <a:t>01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oogle Shape;68;p2">
            <a:extLst>
              <a:ext uri="{FF2B5EF4-FFF2-40B4-BE49-F238E27FC236}">
                <a16:creationId xmlns:a16="http://schemas.microsoft.com/office/drawing/2014/main" id="{472883CA-584C-523E-8495-742271AB204A}"/>
              </a:ext>
            </a:extLst>
          </p:cNvPr>
          <p:cNvGraphicFramePr/>
          <p:nvPr/>
        </p:nvGraphicFramePr>
        <p:xfrm>
          <a:off x="3599589" y="3729902"/>
          <a:ext cx="4274457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95">
                  <a:extLst>
                    <a:ext uri="{9D8B030D-6E8A-4147-A177-3AD203B41FA5}">
                      <a16:colId xmlns:a16="http://schemas.microsoft.com/office/drawing/2014/main" val="2859582423"/>
                    </a:ext>
                  </a:extLst>
                </a:gridCol>
                <a:gridCol w="157667">
                  <a:extLst>
                    <a:ext uri="{9D8B030D-6E8A-4147-A177-3AD203B41FA5}">
                      <a16:colId xmlns:a16="http://schemas.microsoft.com/office/drawing/2014/main" val="144123756"/>
                    </a:ext>
                  </a:extLst>
                </a:gridCol>
                <a:gridCol w="102019">
                  <a:extLst>
                    <a:ext uri="{9D8B030D-6E8A-4147-A177-3AD203B41FA5}">
                      <a16:colId xmlns:a16="http://schemas.microsoft.com/office/drawing/2014/main" val="541586216"/>
                    </a:ext>
                  </a:extLst>
                </a:gridCol>
                <a:gridCol w="2249665">
                  <a:extLst>
                    <a:ext uri="{9D8B030D-6E8A-4147-A177-3AD203B41FA5}">
                      <a16:colId xmlns:a16="http://schemas.microsoft.com/office/drawing/2014/main" val="30790750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사업자등록번호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123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12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12345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oogle Shape;68;p2">
            <a:extLst>
              <a:ext uri="{FF2B5EF4-FFF2-40B4-BE49-F238E27FC236}">
                <a16:creationId xmlns:a16="http://schemas.microsoft.com/office/drawing/2014/main" id="{221C46D8-329B-ABA6-6D6B-148A2E416D85}"/>
              </a:ext>
            </a:extLst>
          </p:cNvPr>
          <p:cNvGraphicFramePr/>
          <p:nvPr/>
        </p:nvGraphicFramePr>
        <p:xfrm>
          <a:off x="3599587" y="3484628"/>
          <a:ext cx="4274458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대표자명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/>
                        <a:t>강일등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68;p2">
            <a:extLst>
              <a:ext uri="{FF2B5EF4-FFF2-40B4-BE49-F238E27FC236}">
                <a16:creationId xmlns:a16="http://schemas.microsoft.com/office/drawing/2014/main" id="{06D1DADE-F564-B656-69C9-B1D145CAE5E5}"/>
              </a:ext>
            </a:extLst>
          </p:cNvPr>
          <p:cNvGraphicFramePr/>
          <p:nvPr/>
        </p:nvGraphicFramePr>
        <p:xfrm>
          <a:off x="3599587" y="3975176"/>
          <a:ext cx="4274458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65">
                  <a:extLst>
                    <a:ext uri="{9D8B030D-6E8A-4147-A177-3AD203B41FA5}">
                      <a16:colId xmlns:a16="http://schemas.microsoft.com/office/drawing/2014/main" val="2081919724"/>
                    </a:ext>
                  </a:extLst>
                </a:gridCol>
                <a:gridCol w="2166194">
                  <a:extLst>
                    <a:ext uri="{9D8B030D-6E8A-4147-A177-3AD203B41FA5}">
                      <a16:colId xmlns:a16="http://schemas.microsoft.com/office/drawing/2014/main" val="353897048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법인번호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123456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1234567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oogle Shape;68;p2">
            <a:extLst>
              <a:ext uri="{FF2B5EF4-FFF2-40B4-BE49-F238E27FC236}">
                <a16:creationId xmlns:a16="http://schemas.microsoft.com/office/drawing/2014/main" id="{5A7564F2-AD1F-6349-DAFF-6C84FF8D59CC}"/>
              </a:ext>
            </a:extLst>
          </p:cNvPr>
          <p:cNvGraphicFramePr/>
          <p:nvPr/>
        </p:nvGraphicFramePr>
        <p:xfrm>
          <a:off x="3599587" y="4220450"/>
          <a:ext cx="4274458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5469">
                  <a:extLst>
                    <a:ext uri="{9D8B030D-6E8A-4147-A177-3AD203B41FA5}">
                      <a16:colId xmlns:a16="http://schemas.microsoft.com/office/drawing/2014/main" val="98975555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자본금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baseline="0" dirty="0">
                          <a:solidFill>
                            <a:schemeClr val="tx1"/>
                          </a:solidFill>
                        </a:rPr>
                        <a:t>  10,000,000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oogle Shape;68;p2">
            <a:extLst>
              <a:ext uri="{FF2B5EF4-FFF2-40B4-BE49-F238E27FC236}">
                <a16:creationId xmlns:a16="http://schemas.microsoft.com/office/drawing/2014/main" id="{F95C7B2B-9BC4-06A9-B31D-51F2C5FDDE64}"/>
              </a:ext>
            </a:extLst>
          </p:cNvPr>
          <p:cNvGraphicFramePr/>
          <p:nvPr/>
        </p:nvGraphicFramePr>
        <p:xfrm>
          <a:off x="3599587" y="4465724"/>
          <a:ext cx="4274458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9352">
                  <a:extLst>
                    <a:ext uri="{9D8B030D-6E8A-4147-A177-3AD203B41FA5}">
                      <a16:colId xmlns:a16="http://schemas.microsoft.com/office/drawing/2014/main" val="98975555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설립년도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baseline="0" dirty="0">
                          <a:solidFill>
                            <a:schemeClr val="tx1"/>
                          </a:solidFill>
                        </a:rPr>
                        <a:t>  2021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년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oogle Shape;68;p2">
            <a:extLst>
              <a:ext uri="{FF2B5EF4-FFF2-40B4-BE49-F238E27FC236}">
                <a16:creationId xmlns:a16="http://schemas.microsoft.com/office/drawing/2014/main" id="{F4EDC2A0-DE31-9181-97FE-4E0A26F83639}"/>
              </a:ext>
            </a:extLst>
          </p:cNvPr>
          <p:cNvGraphicFramePr/>
          <p:nvPr/>
        </p:nvGraphicFramePr>
        <p:xfrm>
          <a:off x="3599587" y="4710997"/>
          <a:ext cx="4274458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대표전화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02-1234-1234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oogle Shape;68;p2">
            <a:extLst>
              <a:ext uri="{FF2B5EF4-FFF2-40B4-BE49-F238E27FC236}">
                <a16:creationId xmlns:a16="http://schemas.microsoft.com/office/drawing/2014/main" id="{DD429DD4-62AA-DBEA-B501-BD0D82F9506E}"/>
              </a:ext>
            </a:extLst>
          </p:cNvPr>
          <p:cNvGraphicFramePr/>
          <p:nvPr/>
        </p:nvGraphicFramePr>
        <p:xfrm>
          <a:off x="3599587" y="4956267"/>
          <a:ext cx="4274458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팩스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68;p2">
            <a:extLst>
              <a:ext uri="{FF2B5EF4-FFF2-40B4-BE49-F238E27FC236}">
                <a16:creationId xmlns:a16="http://schemas.microsoft.com/office/drawing/2014/main" id="{97CCFE4E-A15E-39ED-A602-F8FCFC1A39D3}"/>
              </a:ext>
            </a:extLst>
          </p:cNvPr>
          <p:cNvGraphicFramePr/>
          <p:nvPr/>
        </p:nvGraphicFramePr>
        <p:xfrm>
          <a:off x="3599586" y="5187957"/>
          <a:ext cx="4274460" cy="189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980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회사주소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12345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oogle Shape;68;p2">
            <a:extLst>
              <a:ext uri="{FF2B5EF4-FFF2-40B4-BE49-F238E27FC236}">
                <a16:creationId xmlns:a16="http://schemas.microsoft.com/office/drawing/2014/main" id="{2D3AB3C2-9F74-0635-398C-EA202D0EA11F}"/>
              </a:ext>
            </a:extLst>
          </p:cNvPr>
          <p:cNvGraphicFramePr/>
          <p:nvPr/>
        </p:nvGraphicFramePr>
        <p:xfrm>
          <a:off x="3599588" y="5438263"/>
          <a:ext cx="4274459" cy="189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서울시 마포구 도화동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68;p2">
            <a:extLst>
              <a:ext uri="{FF2B5EF4-FFF2-40B4-BE49-F238E27FC236}">
                <a16:creationId xmlns:a16="http://schemas.microsoft.com/office/drawing/2014/main" id="{3A3EF9E2-DEB4-75B2-E7B8-222F3CB785C8}"/>
              </a:ext>
            </a:extLst>
          </p:cNvPr>
          <p:cNvGraphicFramePr/>
          <p:nvPr/>
        </p:nvGraphicFramePr>
        <p:xfrm>
          <a:off x="3599587" y="5673449"/>
          <a:ext cx="4274458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700" u="none" strike="noStrike" cap="none">
                          <a:solidFill>
                            <a:schemeClr val="tx1"/>
                          </a:solidFill>
                        </a:rPr>
                        <a:t>50-1 </a:t>
                      </a:r>
                      <a:r>
                        <a:rPr lang="ko-KR" altLang="en-US" sz="700" u="none" strike="noStrike" cap="none">
                          <a:solidFill>
                            <a:schemeClr val="tx1"/>
                          </a:solidFill>
                        </a:rPr>
                        <a:t>팬택빌딩 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304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호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oogle Shape;68;p2">
            <a:extLst>
              <a:ext uri="{FF2B5EF4-FFF2-40B4-BE49-F238E27FC236}">
                <a16:creationId xmlns:a16="http://schemas.microsoft.com/office/drawing/2014/main" id="{73EB6ED1-A677-172C-A8DB-4CE435528510}"/>
              </a:ext>
            </a:extLst>
          </p:cNvPr>
          <p:cNvGraphicFramePr/>
          <p:nvPr/>
        </p:nvGraphicFramePr>
        <p:xfrm>
          <a:off x="3599586" y="6167848"/>
          <a:ext cx="4274460" cy="189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503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/>
                        <a:t>회사소개 및 기타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테스트협력사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01_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회사소개서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.pptx</a:t>
                      </a: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oogle Shape;68;p2">
            <a:extLst>
              <a:ext uri="{FF2B5EF4-FFF2-40B4-BE49-F238E27FC236}">
                <a16:creationId xmlns:a16="http://schemas.microsoft.com/office/drawing/2014/main" id="{37A3297E-24EA-078A-5091-95335ABE380E}"/>
              </a:ext>
            </a:extLst>
          </p:cNvPr>
          <p:cNvGraphicFramePr/>
          <p:nvPr/>
        </p:nvGraphicFramePr>
        <p:xfrm>
          <a:off x="3599586" y="5910673"/>
          <a:ext cx="4274460" cy="189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503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사업자등록증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테스트협력사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01_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사업자등록증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.JPG</a:t>
                      </a: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oogle Shape;68;p2">
            <a:extLst>
              <a:ext uri="{FF2B5EF4-FFF2-40B4-BE49-F238E27FC236}">
                <a16:creationId xmlns:a16="http://schemas.microsoft.com/office/drawing/2014/main" id="{71D7E0B6-A736-0680-909F-8DE2DBBABF04}"/>
              </a:ext>
            </a:extLst>
          </p:cNvPr>
          <p:cNvGraphicFramePr/>
          <p:nvPr/>
        </p:nvGraphicFramePr>
        <p:xfrm>
          <a:off x="4224686" y="7424546"/>
          <a:ext cx="2926597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이름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Google Shape;59;p20">
            <a:extLst>
              <a:ext uri="{FF2B5EF4-FFF2-40B4-BE49-F238E27FC236}">
                <a16:creationId xmlns:a16="http://schemas.microsoft.com/office/drawing/2014/main" id="{F1BE2866-A050-F8B8-5EA0-DA23836FA70C}"/>
              </a:ext>
            </a:extLst>
          </p:cNvPr>
          <p:cNvSpPr/>
          <p:nvPr/>
        </p:nvSpPr>
        <p:spPr>
          <a:xfrm>
            <a:off x="3025013" y="7441340"/>
            <a:ext cx="5441389" cy="1828520"/>
          </a:xfrm>
          <a:prstGeom prst="roundRect">
            <a:avLst>
              <a:gd name="adj" fmla="val 237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endParaRPr sz="7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buClr>
                <a:srgbClr val="000000"/>
              </a:buClr>
              <a:buSzPts val="700"/>
            </a:pPr>
            <a:endParaRPr sz="7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60;p20">
            <a:extLst>
              <a:ext uri="{FF2B5EF4-FFF2-40B4-BE49-F238E27FC236}">
                <a16:creationId xmlns:a16="http://schemas.microsoft.com/office/drawing/2014/main" id="{CEFC27D9-E01D-D90C-4B1E-2879DDF68E6F}"/>
              </a:ext>
            </a:extLst>
          </p:cNvPr>
          <p:cNvSpPr/>
          <p:nvPr/>
        </p:nvSpPr>
        <p:spPr>
          <a:xfrm>
            <a:off x="3025012" y="7197531"/>
            <a:ext cx="5441388" cy="243809"/>
          </a:xfrm>
          <a:prstGeom prst="roundRect">
            <a:avLst>
              <a:gd name="adj" fmla="val 13789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600"/>
            </a:pPr>
            <a:r>
              <a:rPr lang="ko-KR" altLang="en-US" sz="800" b="1" dirty="0"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관리자 정보</a:t>
            </a:r>
            <a:endParaRPr sz="800" b="1" dirty="0"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1" name="Google Shape;1694;p44">
            <a:extLst>
              <a:ext uri="{FF2B5EF4-FFF2-40B4-BE49-F238E27FC236}">
                <a16:creationId xmlns:a16="http://schemas.microsoft.com/office/drawing/2014/main" id="{28DEA095-0548-E559-5B2B-E9E071760283}"/>
              </a:ext>
            </a:extLst>
          </p:cNvPr>
          <p:cNvSpPr/>
          <p:nvPr/>
        </p:nvSpPr>
        <p:spPr>
          <a:xfrm>
            <a:off x="6310343" y="12103253"/>
            <a:ext cx="2614680" cy="16003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50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3" name="Google Shape;810;g28120bc8d10_0_307">
            <a:extLst>
              <a:ext uri="{FF2B5EF4-FFF2-40B4-BE49-F238E27FC236}">
                <a16:creationId xmlns:a16="http://schemas.microsoft.com/office/drawing/2014/main" id="{17793BFA-F9F6-BDBE-D2FF-44E53BF086BF}"/>
              </a:ext>
            </a:extLst>
          </p:cNvPr>
          <p:cNvSpPr/>
          <p:nvPr/>
        </p:nvSpPr>
        <p:spPr>
          <a:xfrm>
            <a:off x="7600520" y="13377877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4" name="Google Shape;1695;p44">
            <a:extLst>
              <a:ext uri="{FF2B5EF4-FFF2-40B4-BE49-F238E27FC236}">
                <a16:creationId xmlns:a16="http://schemas.microsoft.com/office/drawing/2014/main" id="{CA8E29A2-03FF-0388-1A55-D265BC53E807}"/>
              </a:ext>
            </a:extLst>
          </p:cNvPr>
          <p:cNvGraphicFramePr/>
          <p:nvPr/>
        </p:nvGraphicFramePr>
        <p:xfrm>
          <a:off x="6399016" y="12103254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업체 삭제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Google Shape;810;g28120bc8d10_0_307">
            <a:extLst>
              <a:ext uri="{FF2B5EF4-FFF2-40B4-BE49-F238E27FC236}">
                <a16:creationId xmlns:a16="http://schemas.microsoft.com/office/drawing/2014/main" id="{CBD62A93-5B04-1D12-1708-1B15676D55B4}"/>
              </a:ext>
            </a:extLst>
          </p:cNvPr>
          <p:cNvSpPr/>
          <p:nvPr/>
        </p:nvSpPr>
        <p:spPr>
          <a:xfrm>
            <a:off x="7153712" y="13377877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94;p44">
            <a:extLst>
              <a:ext uri="{FF2B5EF4-FFF2-40B4-BE49-F238E27FC236}">
                <a16:creationId xmlns:a16="http://schemas.microsoft.com/office/drawing/2014/main" id="{F8FD303E-5F8A-FF36-045C-C7DFA4B8BD04}"/>
              </a:ext>
            </a:extLst>
          </p:cNvPr>
          <p:cNvSpPr/>
          <p:nvPr/>
        </p:nvSpPr>
        <p:spPr>
          <a:xfrm>
            <a:off x="6399016" y="12870356"/>
            <a:ext cx="2437332" cy="43639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(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필수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)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반려 사유 입력</a:t>
            </a:r>
            <a:endParaRPr sz="5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9" name="Google Shape;204;p21">
            <a:extLst>
              <a:ext uri="{FF2B5EF4-FFF2-40B4-BE49-F238E27FC236}">
                <a16:creationId xmlns:a16="http://schemas.microsoft.com/office/drawing/2014/main" id="{2DFDC83D-97B7-24F0-D89A-0D81D1D2B8C6}"/>
              </a:ext>
            </a:extLst>
          </p:cNvPr>
          <p:cNvSpPr txBox="1"/>
          <p:nvPr/>
        </p:nvSpPr>
        <p:spPr>
          <a:xfrm>
            <a:off x="6391118" y="12454179"/>
            <a:ext cx="2445230" cy="2769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7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latin typeface="+mj-ea"/>
                <a:ea typeface="+mj-ea"/>
              </a:rPr>
              <a:t>삭제 사유를 작성해 주세요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</a:p>
          <a:p>
            <a:pPr marL="207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latin typeface="+mj-ea"/>
                <a:ea typeface="+mj-ea"/>
              </a:rPr>
              <a:t>삭제 후 다시 정상으로 되 돌릴 수 없습니다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  <a:endParaRPr lang="ko-KR" altLang="en-US" sz="6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146;g2f6fc1b6314_0_70">
            <a:extLst>
              <a:ext uri="{FF2B5EF4-FFF2-40B4-BE49-F238E27FC236}">
                <a16:creationId xmlns:a16="http://schemas.microsoft.com/office/drawing/2014/main" id="{35E4CA58-B80B-B5D4-5763-5BE223740CCD}"/>
              </a:ext>
            </a:extLst>
          </p:cNvPr>
          <p:cNvSpPr/>
          <p:nvPr/>
        </p:nvSpPr>
        <p:spPr>
          <a:xfrm>
            <a:off x="6979318" y="14034690"/>
            <a:ext cx="1268828" cy="360000"/>
          </a:xfrm>
          <a:prstGeom prst="roundRect">
            <a:avLst>
              <a:gd name="adj" fmla="val 1730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협력사 </a:t>
            </a:r>
            <a:r>
              <a:rPr lang="ko-KR" altLang="en-US" sz="6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상태값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로 변경</a:t>
            </a:r>
          </a:p>
        </p:txBody>
      </p:sp>
      <p:cxnSp>
        <p:nvCxnSpPr>
          <p:cNvPr id="62" name="꺾인 연결선[E] 41">
            <a:extLst>
              <a:ext uri="{FF2B5EF4-FFF2-40B4-BE49-F238E27FC236}">
                <a16:creationId xmlns:a16="http://schemas.microsoft.com/office/drawing/2014/main" id="{C1B19C8E-C827-DC83-6385-F0493F11F91A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 rot="16200000" flipH="1">
            <a:off x="7253658" y="13674616"/>
            <a:ext cx="467416" cy="252732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41">
            <a:extLst>
              <a:ext uri="{FF2B5EF4-FFF2-40B4-BE49-F238E27FC236}">
                <a16:creationId xmlns:a16="http://schemas.microsoft.com/office/drawing/2014/main" id="{B342AAA8-57B0-3A21-1FD5-943A59075CED}"/>
              </a:ext>
            </a:extLst>
          </p:cNvPr>
          <p:cNvCxnSpPr>
            <a:cxnSpLocks/>
            <a:stCxn id="61" idx="2"/>
            <a:endCxn id="87" idx="0"/>
          </p:cNvCxnSpPr>
          <p:nvPr/>
        </p:nvCxnSpPr>
        <p:spPr>
          <a:xfrm rot="16200000" flipH="1">
            <a:off x="7376237" y="14632185"/>
            <a:ext cx="476502" cy="1512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41">
            <a:extLst>
              <a:ext uri="{FF2B5EF4-FFF2-40B4-BE49-F238E27FC236}">
                <a16:creationId xmlns:a16="http://schemas.microsoft.com/office/drawing/2014/main" id="{41763FB6-0F3A-1C0A-EBFD-23320289C9A4}"/>
              </a:ext>
            </a:extLst>
          </p:cNvPr>
          <p:cNvCxnSpPr>
            <a:cxnSpLocks/>
            <a:stCxn id="57" idx="2"/>
            <a:endCxn id="112" idx="0"/>
          </p:cNvCxnSpPr>
          <p:nvPr/>
        </p:nvCxnSpPr>
        <p:spPr>
          <a:xfrm rot="5400000">
            <a:off x="6493813" y="13167504"/>
            <a:ext cx="467416" cy="126695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Google Shape;193;p21">
            <a:extLst>
              <a:ext uri="{FF2B5EF4-FFF2-40B4-BE49-F238E27FC236}">
                <a16:creationId xmlns:a16="http://schemas.microsoft.com/office/drawing/2014/main" id="{8908DC22-DFB7-EB75-F560-F3F8DBFAA3D5}"/>
              </a:ext>
            </a:extLst>
          </p:cNvPr>
          <p:cNvSpPr/>
          <p:nvPr/>
        </p:nvSpPr>
        <p:spPr>
          <a:xfrm>
            <a:off x="3215367" y="11178531"/>
            <a:ext cx="674482" cy="218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7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sz="7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194;p21">
            <a:extLst>
              <a:ext uri="{FF2B5EF4-FFF2-40B4-BE49-F238E27FC236}">
                <a16:creationId xmlns:a16="http://schemas.microsoft.com/office/drawing/2014/main" id="{AE6C4346-BBD1-28EE-CA1C-A520FF2195C7}"/>
              </a:ext>
            </a:extLst>
          </p:cNvPr>
          <p:cNvSpPr/>
          <p:nvPr/>
        </p:nvSpPr>
        <p:spPr>
          <a:xfrm>
            <a:off x="6092508" y="11178531"/>
            <a:ext cx="734313" cy="2184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sz="7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194;p21">
            <a:extLst>
              <a:ext uri="{FF2B5EF4-FFF2-40B4-BE49-F238E27FC236}">
                <a16:creationId xmlns:a16="http://schemas.microsoft.com/office/drawing/2014/main" id="{4C47815B-1EB6-7599-268C-6FFB2C9B8688}"/>
              </a:ext>
            </a:extLst>
          </p:cNvPr>
          <p:cNvSpPr/>
          <p:nvPr/>
        </p:nvSpPr>
        <p:spPr>
          <a:xfrm>
            <a:off x="6883295" y="11178531"/>
            <a:ext cx="734313" cy="2184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7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꺾인 연결선[E] 41">
            <a:extLst>
              <a:ext uri="{FF2B5EF4-FFF2-40B4-BE49-F238E27FC236}">
                <a16:creationId xmlns:a16="http://schemas.microsoft.com/office/drawing/2014/main" id="{4D2EAC7B-8C38-77F4-87F0-838AF4B8F704}"/>
              </a:ext>
            </a:extLst>
          </p:cNvPr>
          <p:cNvCxnSpPr>
            <a:cxnSpLocks/>
            <a:stCxn id="95" idx="1"/>
            <a:endCxn id="120" idx="0"/>
          </p:cNvCxnSpPr>
          <p:nvPr/>
        </p:nvCxnSpPr>
        <p:spPr>
          <a:xfrm rot="10800000" flipV="1">
            <a:off x="4575814" y="11287731"/>
            <a:ext cx="1516695" cy="83729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Google Shape;146;g2f6fc1b6314_0_70">
            <a:extLst>
              <a:ext uri="{FF2B5EF4-FFF2-40B4-BE49-F238E27FC236}">
                <a16:creationId xmlns:a16="http://schemas.microsoft.com/office/drawing/2014/main" id="{1A1A43DC-5205-3230-46E9-B1AD9F0C638A}"/>
              </a:ext>
            </a:extLst>
          </p:cNvPr>
          <p:cNvSpPr/>
          <p:nvPr/>
        </p:nvSpPr>
        <p:spPr>
          <a:xfrm>
            <a:off x="5404334" y="14034690"/>
            <a:ext cx="1379414" cy="360000"/>
          </a:xfrm>
          <a:prstGeom prst="roundRect">
            <a:avLst>
              <a:gd name="adj" fmla="val 1730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 항목 </a:t>
            </a:r>
            <a:r>
              <a:rPr lang="ko-KR" altLang="en-US" sz="6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미입력시</a:t>
            </a:r>
            <a:endParaRPr lang="en-US" altLang="ko-KR" sz="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buClr>
                <a:srgbClr val="000000"/>
              </a:buClr>
              <a:buSzPts val="900"/>
            </a:pP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alert 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호출</a:t>
            </a:r>
            <a:endParaRPr lang="en-US" altLang="ko-KR" sz="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buClr>
                <a:srgbClr val="000000"/>
              </a:buClr>
              <a:buSzPts val="900"/>
            </a:pP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** 삭제 사유를 입력해 주세요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**</a:t>
            </a:r>
            <a:endParaRPr lang="en-US" altLang="ko-KR" sz="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46;g2f6fc1b6314_0_70">
            <a:extLst>
              <a:ext uri="{FF2B5EF4-FFF2-40B4-BE49-F238E27FC236}">
                <a16:creationId xmlns:a16="http://schemas.microsoft.com/office/drawing/2014/main" id="{75C5E079-0B85-2687-D820-F21C21891261}"/>
              </a:ext>
            </a:extLst>
          </p:cNvPr>
          <p:cNvSpPr/>
          <p:nvPr/>
        </p:nvSpPr>
        <p:spPr>
          <a:xfrm>
            <a:off x="3886105" y="12125029"/>
            <a:ext cx="1379415" cy="360000"/>
          </a:xfrm>
          <a:prstGeom prst="roundRect">
            <a:avLst>
              <a:gd name="adj" fmla="val 1730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업체 수정 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page 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</a:p>
        </p:txBody>
      </p:sp>
      <p:sp>
        <p:nvSpPr>
          <p:cNvPr id="149" name="Google Shape;1699;g2fb18904de5_2_107">
            <a:extLst>
              <a:ext uri="{FF2B5EF4-FFF2-40B4-BE49-F238E27FC236}">
                <a16:creationId xmlns:a16="http://schemas.microsoft.com/office/drawing/2014/main" id="{D5472EBE-1F70-B8C2-08BA-0DCD91F6E6A9}"/>
              </a:ext>
            </a:extLst>
          </p:cNvPr>
          <p:cNvSpPr/>
          <p:nvPr/>
        </p:nvSpPr>
        <p:spPr>
          <a:xfrm>
            <a:off x="2845012" y="724889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699;g2fb18904de5_2_107">
            <a:extLst>
              <a:ext uri="{FF2B5EF4-FFF2-40B4-BE49-F238E27FC236}">
                <a16:creationId xmlns:a16="http://schemas.microsoft.com/office/drawing/2014/main" id="{A8A39E21-A870-419C-52D5-5C645823AB7C}"/>
              </a:ext>
            </a:extLst>
          </p:cNvPr>
          <p:cNvSpPr/>
          <p:nvPr/>
        </p:nvSpPr>
        <p:spPr>
          <a:xfrm>
            <a:off x="6073076" y="113981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699;g2fb18904de5_2_107">
            <a:extLst>
              <a:ext uri="{FF2B5EF4-FFF2-40B4-BE49-F238E27FC236}">
                <a16:creationId xmlns:a16="http://schemas.microsoft.com/office/drawing/2014/main" id="{FAC340C3-08E8-9C25-D060-EA6BB2C06D28}"/>
              </a:ext>
            </a:extLst>
          </p:cNvPr>
          <p:cNvSpPr/>
          <p:nvPr/>
        </p:nvSpPr>
        <p:spPr>
          <a:xfrm>
            <a:off x="6871747" y="114126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59;p20">
            <a:extLst>
              <a:ext uri="{FF2B5EF4-FFF2-40B4-BE49-F238E27FC236}">
                <a16:creationId xmlns:a16="http://schemas.microsoft.com/office/drawing/2014/main" id="{A626FE28-374F-8520-E797-2F39724DFFA1}"/>
              </a:ext>
            </a:extLst>
          </p:cNvPr>
          <p:cNvSpPr/>
          <p:nvPr/>
        </p:nvSpPr>
        <p:spPr>
          <a:xfrm>
            <a:off x="3016122" y="6622424"/>
            <a:ext cx="5441388" cy="226262"/>
          </a:xfrm>
          <a:prstGeom prst="roundRect">
            <a:avLst>
              <a:gd name="adj" fmla="val 2371"/>
            </a:avLst>
          </a:prstGeom>
          <a:solidFill>
            <a:srgbClr val="FF0014">
              <a:alpha val="1176"/>
            </a:srgbClr>
          </a:solidFill>
          <a:ln w="6350">
            <a:solidFill>
              <a:srgbClr val="FF0000"/>
            </a:solidFill>
            <a:prstDash val="dash"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endParaRPr sz="7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buClr>
                <a:srgbClr val="000000"/>
              </a:buClr>
              <a:buSzPts val="700"/>
            </a:pPr>
            <a:endParaRPr sz="7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46;g2f6fc1b6314_0_70">
            <a:extLst>
              <a:ext uri="{FF2B5EF4-FFF2-40B4-BE49-F238E27FC236}">
                <a16:creationId xmlns:a16="http://schemas.microsoft.com/office/drawing/2014/main" id="{13655CE7-33EC-78A2-64AC-2E5F383B6C80}"/>
              </a:ext>
            </a:extLst>
          </p:cNvPr>
          <p:cNvSpPr/>
          <p:nvPr/>
        </p:nvSpPr>
        <p:spPr>
          <a:xfrm>
            <a:off x="8891415" y="6357722"/>
            <a:ext cx="1697755" cy="312968"/>
          </a:xfrm>
          <a:prstGeom prst="roundRect">
            <a:avLst>
              <a:gd name="adj" fmla="val 1623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</a:t>
            </a:r>
            <a:r>
              <a:rPr lang="en-US" altLang="ko-KR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r>
              <a:rPr lang="en-US" altLang="ko-KR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일 경우만</a:t>
            </a:r>
            <a:endParaRPr lang="en-US" altLang="ko-KR" sz="7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buClr>
                <a:srgbClr val="000000"/>
              </a:buClr>
              <a:buSzPts val="900"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사유 </a:t>
            </a:r>
            <a:r>
              <a:rPr lang="en-US" altLang="ko-KR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field </a:t>
            </a: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노출 및 사유 값 호출</a:t>
            </a:r>
            <a:endParaRPr sz="7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59;p20">
            <a:extLst>
              <a:ext uri="{FF2B5EF4-FFF2-40B4-BE49-F238E27FC236}">
                <a16:creationId xmlns:a16="http://schemas.microsoft.com/office/drawing/2014/main" id="{5FCE0DAA-E242-92F8-23C5-3115D9E3F2FB}"/>
              </a:ext>
            </a:extLst>
          </p:cNvPr>
          <p:cNvSpPr/>
          <p:nvPr/>
        </p:nvSpPr>
        <p:spPr>
          <a:xfrm>
            <a:off x="3025012" y="6399795"/>
            <a:ext cx="5441388" cy="226262"/>
          </a:xfrm>
          <a:prstGeom prst="roundRect">
            <a:avLst>
              <a:gd name="adj" fmla="val 2371"/>
            </a:avLst>
          </a:prstGeom>
          <a:solidFill>
            <a:srgbClr val="FF0014">
              <a:alpha val="1176"/>
            </a:srgbClr>
          </a:solidFill>
          <a:ln w="6350">
            <a:solidFill>
              <a:srgbClr val="FF0000"/>
            </a:solidFill>
            <a:prstDash val="dash"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endParaRPr sz="7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buClr>
                <a:srgbClr val="000000"/>
              </a:buClr>
              <a:buSzPts val="700"/>
            </a:pPr>
            <a:endParaRPr sz="7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" name="꺾인 연결선[E] 41">
            <a:extLst>
              <a:ext uri="{FF2B5EF4-FFF2-40B4-BE49-F238E27FC236}">
                <a16:creationId xmlns:a16="http://schemas.microsoft.com/office/drawing/2014/main" id="{BE81E32C-5186-7154-3918-4BD0E1579713}"/>
              </a:ext>
            </a:extLst>
          </p:cNvPr>
          <p:cNvCxnSpPr>
            <a:cxnSpLocks/>
            <a:stCxn id="52" idx="3"/>
            <a:endCxn id="45" idx="1"/>
          </p:cNvCxnSpPr>
          <p:nvPr/>
        </p:nvCxnSpPr>
        <p:spPr>
          <a:xfrm>
            <a:off x="8466400" y="6512926"/>
            <a:ext cx="425014" cy="128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[E] 41">
            <a:extLst>
              <a:ext uri="{FF2B5EF4-FFF2-40B4-BE49-F238E27FC236}">
                <a16:creationId xmlns:a16="http://schemas.microsoft.com/office/drawing/2014/main" id="{CE988F9D-9A06-9EED-BCBB-31C93A7455D3}"/>
              </a:ext>
            </a:extLst>
          </p:cNvPr>
          <p:cNvCxnSpPr>
            <a:cxnSpLocks/>
            <a:stCxn id="45" idx="2"/>
            <a:endCxn id="20" idx="3"/>
          </p:cNvCxnSpPr>
          <p:nvPr/>
        </p:nvCxnSpPr>
        <p:spPr>
          <a:xfrm rot="5400000">
            <a:off x="9066470" y="6061731"/>
            <a:ext cx="64865" cy="1282782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Google Shape;1699;g2fb18904de5_2_107">
            <a:extLst>
              <a:ext uri="{FF2B5EF4-FFF2-40B4-BE49-F238E27FC236}">
                <a16:creationId xmlns:a16="http://schemas.microsoft.com/office/drawing/2014/main" id="{8760A73F-0545-5C1C-EB70-F980579503A6}"/>
              </a:ext>
            </a:extLst>
          </p:cNvPr>
          <p:cNvSpPr/>
          <p:nvPr/>
        </p:nvSpPr>
        <p:spPr>
          <a:xfrm>
            <a:off x="2829263" y="665456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" name="Google Shape;68;p2">
            <a:extLst>
              <a:ext uri="{FF2B5EF4-FFF2-40B4-BE49-F238E27FC236}">
                <a16:creationId xmlns:a16="http://schemas.microsoft.com/office/drawing/2014/main" id="{2FB0B054-CD48-960C-83EF-4DD7361A4254}"/>
              </a:ext>
            </a:extLst>
          </p:cNvPr>
          <p:cNvGraphicFramePr/>
          <p:nvPr/>
        </p:nvGraphicFramePr>
        <p:xfrm>
          <a:off x="3599586" y="6416033"/>
          <a:ext cx="4274460" cy="189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503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8" name="꺾인 연결선[E] 41">
            <a:extLst>
              <a:ext uri="{FF2B5EF4-FFF2-40B4-BE49-F238E27FC236}">
                <a16:creationId xmlns:a16="http://schemas.microsoft.com/office/drawing/2014/main" id="{AC409E9C-EE06-3D6C-4F0D-39EA0FA8EF63}"/>
              </a:ext>
            </a:extLst>
          </p:cNvPr>
          <p:cNvCxnSpPr>
            <a:cxnSpLocks/>
            <a:stCxn id="96" idx="2"/>
            <a:endCxn id="54" idx="0"/>
          </p:cNvCxnSpPr>
          <p:nvPr/>
        </p:nvCxnSpPr>
        <p:spPr>
          <a:xfrm rot="16200000" flipH="1">
            <a:off x="7080906" y="11566477"/>
            <a:ext cx="706323" cy="367231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Google Shape;68;p2">
            <a:extLst>
              <a:ext uri="{FF2B5EF4-FFF2-40B4-BE49-F238E27FC236}">
                <a16:creationId xmlns:a16="http://schemas.microsoft.com/office/drawing/2014/main" id="{E6AA26F5-121A-DA89-6FF2-7F0F8B5528AE}"/>
              </a:ext>
            </a:extLst>
          </p:cNvPr>
          <p:cNvGraphicFramePr/>
          <p:nvPr/>
        </p:nvGraphicFramePr>
        <p:xfrm>
          <a:off x="3599586" y="6655453"/>
          <a:ext cx="4274460" cy="189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503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사유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테스트 사유로 해당 회원 삭제 처리함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Google Shape;807;g28120bc8d10_0_307">
            <a:extLst>
              <a:ext uri="{FF2B5EF4-FFF2-40B4-BE49-F238E27FC236}">
                <a16:creationId xmlns:a16="http://schemas.microsoft.com/office/drawing/2014/main" id="{945D398C-D534-161C-62C4-314698A6A0C5}"/>
              </a:ext>
            </a:extLst>
          </p:cNvPr>
          <p:cNvSpPr/>
          <p:nvPr/>
        </p:nvSpPr>
        <p:spPr>
          <a:xfrm>
            <a:off x="6466727" y="14871192"/>
            <a:ext cx="2297034" cy="11876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endParaRPr sz="7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2802;g28120ce3749_2_4">
            <a:extLst>
              <a:ext uri="{FF2B5EF4-FFF2-40B4-BE49-F238E27FC236}">
                <a16:creationId xmlns:a16="http://schemas.microsoft.com/office/drawing/2014/main" id="{3A5E6FBA-8F6F-6A12-F77A-C8D148AE71A4}"/>
              </a:ext>
            </a:extLst>
          </p:cNvPr>
          <p:cNvSpPr/>
          <p:nvPr/>
        </p:nvSpPr>
        <p:spPr>
          <a:xfrm>
            <a:off x="6490229" y="15051255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삭제되었습니다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89" name="Google Shape;62;p20">
            <a:extLst>
              <a:ext uri="{FF2B5EF4-FFF2-40B4-BE49-F238E27FC236}">
                <a16:creationId xmlns:a16="http://schemas.microsoft.com/office/drawing/2014/main" id="{A2B9606A-FE6B-5E64-9EC4-178D57E319E3}"/>
              </a:ext>
            </a:extLst>
          </p:cNvPr>
          <p:cNvSpPr/>
          <p:nvPr/>
        </p:nvSpPr>
        <p:spPr>
          <a:xfrm>
            <a:off x="7385363" y="15702391"/>
            <a:ext cx="459765" cy="243809"/>
          </a:xfrm>
          <a:prstGeom prst="roundRect">
            <a:avLst>
              <a:gd name="adj" fmla="val 13789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확인</a:t>
            </a:r>
            <a:endParaRPr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108" name="Google Shape;68;p2">
            <a:extLst>
              <a:ext uri="{FF2B5EF4-FFF2-40B4-BE49-F238E27FC236}">
                <a16:creationId xmlns:a16="http://schemas.microsoft.com/office/drawing/2014/main" id="{1662EAD4-A3E7-165A-03EE-E5B5061418EA}"/>
              </a:ext>
            </a:extLst>
          </p:cNvPr>
          <p:cNvGraphicFramePr/>
          <p:nvPr/>
        </p:nvGraphicFramePr>
        <p:xfrm>
          <a:off x="4208937" y="9606049"/>
          <a:ext cx="2926597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이름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Google Shape;59;p20">
            <a:extLst>
              <a:ext uri="{FF2B5EF4-FFF2-40B4-BE49-F238E27FC236}">
                <a16:creationId xmlns:a16="http://schemas.microsoft.com/office/drawing/2014/main" id="{F659596A-5452-1562-983E-80A134C151E7}"/>
              </a:ext>
            </a:extLst>
          </p:cNvPr>
          <p:cNvSpPr/>
          <p:nvPr/>
        </p:nvSpPr>
        <p:spPr>
          <a:xfrm>
            <a:off x="3009264" y="9622843"/>
            <a:ext cx="5441389" cy="1329382"/>
          </a:xfrm>
          <a:prstGeom prst="roundRect">
            <a:avLst>
              <a:gd name="adj" fmla="val 237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endParaRPr sz="7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buClr>
                <a:srgbClr val="000000"/>
              </a:buClr>
              <a:buSzPts val="700"/>
            </a:pPr>
            <a:endParaRPr sz="7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60;p20">
            <a:extLst>
              <a:ext uri="{FF2B5EF4-FFF2-40B4-BE49-F238E27FC236}">
                <a16:creationId xmlns:a16="http://schemas.microsoft.com/office/drawing/2014/main" id="{13B3AD29-75B4-4A41-5E1B-AC4BFF7F28D9}"/>
              </a:ext>
            </a:extLst>
          </p:cNvPr>
          <p:cNvSpPr/>
          <p:nvPr/>
        </p:nvSpPr>
        <p:spPr>
          <a:xfrm>
            <a:off x="3009263" y="9379034"/>
            <a:ext cx="5441388" cy="243809"/>
          </a:xfrm>
          <a:prstGeom prst="roundRect">
            <a:avLst>
              <a:gd name="adj" fmla="val 13789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600"/>
            </a:pPr>
            <a:r>
              <a:rPr lang="ko-KR" altLang="en-US" sz="800" b="1" dirty="0"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계열사 관리 정보</a:t>
            </a:r>
            <a:endParaRPr sz="800" b="1" dirty="0"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111" name="Google Shape;68;p2">
            <a:extLst>
              <a:ext uri="{FF2B5EF4-FFF2-40B4-BE49-F238E27FC236}">
                <a16:creationId xmlns:a16="http://schemas.microsoft.com/office/drawing/2014/main" id="{A7F319DB-9CE1-A62C-EDDD-41809A0C5890}"/>
              </a:ext>
            </a:extLst>
          </p:cNvPr>
          <p:cNvGraphicFramePr/>
          <p:nvPr/>
        </p:nvGraphicFramePr>
        <p:xfrm>
          <a:off x="3583838" y="9844614"/>
          <a:ext cx="4274458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업체등급</a:t>
                      </a:r>
                      <a:endParaRPr lang="en-US" altLang="ko-KR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◯ 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등급    ◯ 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등급    ◯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 C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등급    ◯ 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등급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oogle Shape;68;p2">
            <a:extLst>
              <a:ext uri="{FF2B5EF4-FFF2-40B4-BE49-F238E27FC236}">
                <a16:creationId xmlns:a16="http://schemas.microsoft.com/office/drawing/2014/main" id="{1ACD50EA-A909-5445-EDDB-A92BA2F0B795}"/>
              </a:ext>
            </a:extLst>
          </p:cNvPr>
          <p:cNvGraphicFramePr/>
          <p:nvPr/>
        </p:nvGraphicFramePr>
        <p:xfrm>
          <a:off x="3583838" y="10080591"/>
          <a:ext cx="4274459" cy="43017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1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업체평가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 err="1">
                          <a:solidFill>
                            <a:schemeClr val="tx1"/>
                          </a:solidFill>
                        </a:rPr>
                        <a:t>업페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</a:rPr>
                        <a:t> 평가 테스트 내용 입니다</a:t>
                      </a: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 err="1">
                          <a:solidFill>
                            <a:schemeClr val="tx1"/>
                          </a:solidFill>
                        </a:rPr>
                        <a:t>업페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</a:rPr>
                        <a:t> 평가 테스트 내용 입니다</a:t>
                      </a: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6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 err="1">
                          <a:solidFill>
                            <a:schemeClr val="tx1"/>
                          </a:solidFill>
                        </a:rPr>
                        <a:t>업페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</a:rPr>
                        <a:t> 평가 테스트 내용 입니다</a:t>
                      </a: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" name="Google Shape;1699;g2fb18904de5_2_107">
            <a:extLst>
              <a:ext uri="{FF2B5EF4-FFF2-40B4-BE49-F238E27FC236}">
                <a16:creationId xmlns:a16="http://schemas.microsoft.com/office/drawing/2014/main" id="{94C784F9-862E-A87C-B658-A469604720B4}"/>
              </a:ext>
            </a:extLst>
          </p:cNvPr>
          <p:cNvSpPr/>
          <p:nvPr/>
        </p:nvSpPr>
        <p:spPr>
          <a:xfrm>
            <a:off x="2829263" y="9430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9" name="Google Shape;68;p2">
            <a:extLst>
              <a:ext uri="{FF2B5EF4-FFF2-40B4-BE49-F238E27FC236}">
                <a16:creationId xmlns:a16="http://schemas.microsoft.com/office/drawing/2014/main" id="{C111BDB9-D444-2562-E4C0-CBFA36AFCFC3}"/>
              </a:ext>
            </a:extLst>
          </p:cNvPr>
          <p:cNvGraphicFramePr/>
          <p:nvPr/>
        </p:nvGraphicFramePr>
        <p:xfrm>
          <a:off x="3577810" y="10546887"/>
          <a:ext cx="4274458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관리단위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</a:rPr>
                        <a:t>관리단위 테스트 내용 입니다</a:t>
                      </a: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sz="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0D12312-22CE-38E1-F9F9-7B6DB6191216}"/>
              </a:ext>
            </a:extLst>
          </p:cNvPr>
          <p:cNvGrpSpPr/>
          <p:nvPr/>
        </p:nvGrpSpPr>
        <p:grpSpPr>
          <a:xfrm>
            <a:off x="7767738" y="10088267"/>
            <a:ext cx="84531" cy="412264"/>
            <a:chOff x="6956980" y="3701020"/>
            <a:chExt cx="107697" cy="322989"/>
          </a:xfrm>
        </p:grpSpPr>
        <p:sp>
          <p:nvSpPr>
            <p:cNvPr id="122" name="Google Shape;146;g2f6fc1b6314_0_70">
              <a:extLst>
                <a:ext uri="{FF2B5EF4-FFF2-40B4-BE49-F238E27FC236}">
                  <a16:creationId xmlns:a16="http://schemas.microsoft.com/office/drawing/2014/main" id="{63457D8F-6A96-9894-F78D-AB662332D698}"/>
                </a:ext>
              </a:extLst>
            </p:cNvPr>
            <p:cNvSpPr/>
            <p:nvPr/>
          </p:nvSpPr>
          <p:spPr>
            <a:xfrm>
              <a:off x="6956980" y="3701020"/>
              <a:ext cx="107697" cy="322989"/>
            </a:xfrm>
            <a:prstGeom prst="roundRect">
              <a:avLst>
                <a:gd name="adj" fmla="val 3223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900"/>
              </a:pPr>
              <a:endParaRPr 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46;g2f6fc1b6314_0_70">
              <a:extLst>
                <a:ext uri="{FF2B5EF4-FFF2-40B4-BE49-F238E27FC236}">
                  <a16:creationId xmlns:a16="http://schemas.microsoft.com/office/drawing/2014/main" id="{6E0A0D46-F4EF-8BEF-1316-20A90617F770}"/>
                </a:ext>
              </a:extLst>
            </p:cNvPr>
            <p:cNvSpPr/>
            <p:nvPr/>
          </p:nvSpPr>
          <p:spPr>
            <a:xfrm>
              <a:off x="6977370" y="3752407"/>
              <a:ext cx="66915" cy="103062"/>
            </a:xfrm>
            <a:prstGeom prst="roundRect">
              <a:avLst>
                <a:gd name="adj" fmla="val 3223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900"/>
              </a:pPr>
              <a:endParaRPr 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25" name="Google Shape;68;p2">
            <a:extLst>
              <a:ext uri="{FF2B5EF4-FFF2-40B4-BE49-F238E27FC236}">
                <a16:creationId xmlns:a16="http://schemas.microsoft.com/office/drawing/2014/main" id="{E42C614C-5631-DA7B-8EDF-0CD1C05CB9D6}"/>
              </a:ext>
            </a:extLst>
          </p:cNvPr>
          <p:cNvGraphicFramePr/>
          <p:nvPr/>
        </p:nvGraphicFramePr>
        <p:xfrm>
          <a:off x="3599587" y="7779493"/>
          <a:ext cx="4274458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이메일</a:t>
                      </a:r>
                      <a:endParaRPr lang="en-US" altLang="ko-KR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err="1">
                          <a:solidFill>
                            <a:schemeClr val="tx1"/>
                          </a:solidFill>
                        </a:rPr>
                        <a:t>test@sample.com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" name="Google Shape;68;p2">
            <a:extLst>
              <a:ext uri="{FF2B5EF4-FFF2-40B4-BE49-F238E27FC236}">
                <a16:creationId xmlns:a16="http://schemas.microsoft.com/office/drawing/2014/main" id="{BC7A7054-B579-00CD-9E23-1D775F4FDC89}"/>
              </a:ext>
            </a:extLst>
          </p:cNvPr>
          <p:cNvGraphicFramePr/>
          <p:nvPr/>
        </p:nvGraphicFramePr>
        <p:xfrm>
          <a:off x="3599587" y="8015470"/>
          <a:ext cx="4274459" cy="189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556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아이디 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testuser01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" name="Google Shape;68;p2">
            <a:extLst>
              <a:ext uri="{FF2B5EF4-FFF2-40B4-BE49-F238E27FC236}">
                <a16:creationId xmlns:a16="http://schemas.microsoft.com/office/drawing/2014/main" id="{B1B8F6C0-D99E-1360-F6B1-7075DCF49C33}"/>
              </a:ext>
            </a:extLst>
          </p:cNvPr>
          <p:cNvGraphicFramePr/>
          <p:nvPr/>
        </p:nvGraphicFramePr>
        <p:xfrm>
          <a:off x="3599587" y="8248938"/>
          <a:ext cx="4274458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휴대폰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010-1234-1234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8" name="Google Shape;68;p2">
            <a:extLst>
              <a:ext uri="{FF2B5EF4-FFF2-40B4-BE49-F238E27FC236}">
                <a16:creationId xmlns:a16="http://schemas.microsoft.com/office/drawing/2014/main" id="{FCFC74F5-5678-3654-5390-F6F9306A420C}"/>
              </a:ext>
            </a:extLst>
          </p:cNvPr>
          <p:cNvGraphicFramePr/>
          <p:nvPr/>
        </p:nvGraphicFramePr>
        <p:xfrm>
          <a:off x="3599587" y="8486772"/>
          <a:ext cx="4274458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유선전화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02-123-1234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oogle Shape;68;p2">
            <a:extLst>
              <a:ext uri="{FF2B5EF4-FFF2-40B4-BE49-F238E27FC236}">
                <a16:creationId xmlns:a16="http://schemas.microsoft.com/office/drawing/2014/main" id="{949E0971-35DD-F53D-BE8F-8F04E34FF6A7}"/>
              </a:ext>
            </a:extLst>
          </p:cNvPr>
          <p:cNvGraphicFramePr/>
          <p:nvPr/>
        </p:nvGraphicFramePr>
        <p:xfrm>
          <a:off x="3599587" y="8735013"/>
          <a:ext cx="4274458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직급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과장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Google Shape;68;p2">
            <a:extLst>
              <a:ext uri="{FF2B5EF4-FFF2-40B4-BE49-F238E27FC236}">
                <a16:creationId xmlns:a16="http://schemas.microsoft.com/office/drawing/2014/main" id="{213C00B5-3C8F-BFCF-C531-BD06214D0A98}"/>
              </a:ext>
            </a:extLst>
          </p:cNvPr>
          <p:cNvGraphicFramePr/>
          <p:nvPr/>
        </p:nvGraphicFramePr>
        <p:xfrm>
          <a:off x="3599587" y="8972847"/>
          <a:ext cx="4274458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부서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관리부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" name="Google Shape;68;p2">
            <a:extLst>
              <a:ext uri="{FF2B5EF4-FFF2-40B4-BE49-F238E27FC236}">
                <a16:creationId xmlns:a16="http://schemas.microsoft.com/office/drawing/2014/main" id="{2BC98A1C-01F3-1EF5-6049-7A44E4647C14}"/>
              </a:ext>
            </a:extLst>
          </p:cNvPr>
          <p:cNvGraphicFramePr/>
          <p:nvPr/>
        </p:nvGraphicFramePr>
        <p:xfrm>
          <a:off x="3599587" y="7549567"/>
          <a:ext cx="4274458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이름</a:t>
                      </a:r>
                      <a:endParaRPr lang="en-US" altLang="ko-KR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</a:rPr>
                        <a:t>고일등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Google Shape;194;p21">
            <a:extLst>
              <a:ext uri="{FF2B5EF4-FFF2-40B4-BE49-F238E27FC236}">
                <a16:creationId xmlns:a16="http://schemas.microsoft.com/office/drawing/2014/main" id="{23EFE928-9757-2E01-FA93-583FCDE8BCD9}"/>
              </a:ext>
            </a:extLst>
          </p:cNvPr>
          <p:cNvSpPr/>
          <p:nvPr/>
        </p:nvSpPr>
        <p:spPr>
          <a:xfrm>
            <a:off x="7677510" y="11178531"/>
            <a:ext cx="734313" cy="2184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활성화</a:t>
            </a:r>
            <a:endParaRPr sz="7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꺾인 연결선[E] 41">
            <a:extLst>
              <a:ext uri="{FF2B5EF4-FFF2-40B4-BE49-F238E27FC236}">
                <a16:creationId xmlns:a16="http://schemas.microsoft.com/office/drawing/2014/main" id="{2CB0880B-E3C2-36AB-BA46-C91D42B7218F}"/>
              </a:ext>
            </a:extLst>
          </p:cNvPr>
          <p:cNvCxnSpPr>
            <a:cxnSpLocks/>
            <a:stCxn id="13" idx="3"/>
            <a:endCxn id="50" idx="0"/>
          </p:cNvCxnSpPr>
          <p:nvPr/>
        </p:nvCxnSpPr>
        <p:spPr>
          <a:xfrm>
            <a:off x="8411822" y="11287731"/>
            <a:ext cx="2019244" cy="81552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Google Shape;146;g2f6fc1b6314_0_70">
            <a:extLst>
              <a:ext uri="{FF2B5EF4-FFF2-40B4-BE49-F238E27FC236}">
                <a16:creationId xmlns:a16="http://schemas.microsoft.com/office/drawing/2014/main" id="{AC6277EA-D130-DEEB-1AFF-BF8F631DE2EB}"/>
              </a:ext>
            </a:extLst>
          </p:cNvPr>
          <p:cNvSpPr/>
          <p:nvPr/>
        </p:nvSpPr>
        <p:spPr>
          <a:xfrm>
            <a:off x="9333841" y="11412699"/>
            <a:ext cx="2184856" cy="356542"/>
          </a:xfrm>
          <a:prstGeom prst="roundRect">
            <a:avLst>
              <a:gd name="adj" fmla="val 1730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-228600">
              <a:buClr>
                <a:srgbClr val="000000"/>
              </a:buClr>
              <a:buSzPct val="100000"/>
              <a:buAutoNum type="arabicPeriod"/>
            </a:pP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협력사 상태가 비활성화 </a:t>
            </a:r>
            <a:r>
              <a:rPr lang="ko-KR" altLang="en-US" sz="6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일떄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button 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노출</a:t>
            </a:r>
            <a:endParaRPr lang="en-US" altLang="ko-KR" sz="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indent="-228600">
              <a:buClr>
                <a:srgbClr val="000000"/>
              </a:buClr>
              <a:buSzPct val="100000"/>
              <a:buAutoNum type="arabicPeriod"/>
            </a:pP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협력사 상태가 활성화 </a:t>
            </a:r>
            <a:r>
              <a:rPr lang="ko-KR" altLang="en-US" sz="6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일때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button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미노출</a:t>
            </a:r>
            <a:endParaRPr lang="ko-KR" altLang="en-US" sz="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694;p44">
            <a:extLst>
              <a:ext uri="{FF2B5EF4-FFF2-40B4-BE49-F238E27FC236}">
                <a16:creationId xmlns:a16="http://schemas.microsoft.com/office/drawing/2014/main" id="{7BC24C9D-9B57-CD1F-4D26-DB7BB09E8AE3}"/>
              </a:ext>
            </a:extLst>
          </p:cNvPr>
          <p:cNvSpPr/>
          <p:nvPr/>
        </p:nvSpPr>
        <p:spPr>
          <a:xfrm>
            <a:off x="9123727" y="12103254"/>
            <a:ext cx="2614680" cy="111663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해당 업체 상태를 정상으로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변경하시겠습니까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  <a:endParaRPr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49" name="Google Shape;810;g28120bc8d10_0_307">
            <a:extLst>
              <a:ext uri="{FF2B5EF4-FFF2-40B4-BE49-F238E27FC236}">
                <a16:creationId xmlns:a16="http://schemas.microsoft.com/office/drawing/2014/main" id="{BB30FFC0-F797-2DB4-90AC-6BC6ACFC6B79}"/>
              </a:ext>
            </a:extLst>
          </p:cNvPr>
          <p:cNvSpPr/>
          <p:nvPr/>
        </p:nvSpPr>
        <p:spPr>
          <a:xfrm>
            <a:off x="10482000" y="12920676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0" name="Google Shape;1695;p44">
            <a:extLst>
              <a:ext uri="{FF2B5EF4-FFF2-40B4-BE49-F238E27FC236}">
                <a16:creationId xmlns:a16="http://schemas.microsoft.com/office/drawing/2014/main" id="{02D60067-117F-FF75-074A-BA385E85093A}"/>
              </a:ext>
            </a:extLst>
          </p:cNvPr>
          <p:cNvGraphicFramePr/>
          <p:nvPr/>
        </p:nvGraphicFramePr>
        <p:xfrm>
          <a:off x="9212400" y="12103254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협력사 활성화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Google Shape;810;g28120bc8d10_0_307">
            <a:extLst>
              <a:ext uri="{FF2B5EF4-FFF2-40B4-BE49-F238E27FC236}">
                <a16:creationId xmlns:a16="http://schemas.microsoft.com/office/drawing/2014/main" id="{D4A963AF-E2E9-55E9-B68B-1ADAF81EAAD1}"/>
              </a:ext>
            </a:extLst>
          </p:cNvPr>
          <p:cNvSpPr/>
          <p:nvPr/>
        </p:nvSpPr>
        <p:spPr>
          <a:xfrm>
            <a:off x="9936808" y="12920676"/>
            <a:ext cx="512961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활성화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146;g2f6fc1b6314_0_70">
            <a:extLst>
              <a:ext uri="{FF2B5EF4-FFF2-40B4-BE49-F238E27FC236}">
                <a16:creationId xmlns:a16="http://schemas.microsoft.com/office/drawing/2014/main" id="{EE87EDCA-EF2C-2D65-0E1B-D321E25E7E6A}"/>
              </a:ext>
            </a:extLst>
          </p:cNvPr>
          <p:cNvSpPr/>
          <p:nvPr/>
        </p:nvSpPr>
        <p:spPr>
          <a:xfrm>
            <a:off x="9401938" y="14038148"/>
            <a:ext cx="1595186" cy="356542"/>
          </a:xfrm>
          <a:prstGeom prst="roundRect">
            <a:avLst>
              <a:gd name="adj" fmla="val 1730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활성화 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button </a:t>
            </a:r>
            <a:r>
              <a:rPr lang="ko-KR" altLang="en-US" sz="6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해당 협력사 </a:t>
            </a:r>
            <a:r>
              <a:rPr lang="ko-KR" altLang="en-US" sz="6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상태값을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활성화로 변경</a:t>
            </a:r>
          </a:p>
        </p:txBody>
      </p:sp>
      <p:cxnSp>
        <p:nvCxnSpPr>
          <p:cNvPr id="69" name="꺾인 연결선[E] 41">
            <a:extLst>
              <a:ext uri="{FF2B5EF4-FFF2-40B4-BE49-F238E27FC236}">
                <a16:creationId xmlns:a16="http://schemas.microsoft.com/office/drawing/2014/main" id="{E4EE4AFC-DDB9-8D31-F359-0FE409E24537}"/>
              </a:ext>
            </a:extLst>
          </p:cNvPr>
          <p:cNvCxnSpPr>
            <a:cxnSpLocks/>
            <a:stCxn id="56" idx="2"/>
            <a:endCxn id="66" idx="0"/>
          </p:cNvCxnSpPr>
          <p:nvPr/>
        </p:nvCxnSpPr>
        <p:spPr>
          <a:xfrm rot="16200000" flipH="1">
            <a:off x="9732373" y="13570989"/>
            <a:ext cx="928075" cy="624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Google Shape;146;g2f6fc1b6314_0_70">
            <a:extLst>
              <a:ext uri="{FF2B5EF4-FFF2-40B4-BE49-F238E27FC236}">
                <a16:creationId xmlns:a16="http://schemas.microsoft.com/office/drawing/2014/main" id="{ADB8382A-3413-B804-E4E3-60DFB31C0B9F}"/>
              </a:ext>
            </a:extLst>
          </p:cNvPr>
          <p:cNvSpPr/>
          <p:nvPr/>
        </p:nvSpPr>
        <p:spPr>
          <a:xfrm>
            <a:off x="9641336" y="4700834"/>
            <a:ext cx="2514068" cy="807421"/>
          </a:xfrm>
          <a:prstGeom prst="roundRect">
            <a:avLst>
              <a:gd name="adj" fmla="val 1730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ko-KR" altLang="en-US" sz="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활성화 </a:t>
            </a:r>
            <a:r>
              <a:rPr lang="en-US" altLang="ko-KR" sz="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button </a:t>
            </a:r>
            <a:r>
              <a:rPr lang="ko-KR" altLang="en-US" sz="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</a:p>
        </p:txBody>
      </p:sp>
      <p:cxnSp>
        <p:nvCxnSpPr>
          <p:cNvPr id="33" name="꺾인 연결선[E] 41">
            <a:extLst>
              <a:ext uri="{FF2B5EF4-FFF2-40B4-BE49-F238E27FC236}">
                <a16:creationId xmlns:a16="http://schemas.microsoft.com/office/drawing/2014/main" id="{43C28E8D-5ADD-9782-985F-5B63E3696BD2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>
            <a:off x="8044667" y="5508255"/>
            <a:ext cx="2853703" cy="5670276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72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73395-F74F-5A79-3EBC-CBABE5145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146;g2f6fc1b6314_0_70">
            <a:extLst>
              <a:ext uri="{FF2B5EF4-FFF2-40B4-BE49-F238E27FC236}">
                <a16:creationId xmlns:a16="http://schemas.microsoft.com/office/drawing/2014/main" id="{FACD8BFB-A966-FA66-3E40-66C322134911}"/>
              </a:ext>
            </a:extLst>
          </p:cNvPr>
          <p:cNvSpPr/>
          <p:nvPr/>
        </p:nvSpPr>
        <p:spPr>
          <a:xfrm>
            <a:off x="395736" y="636834"/>
            <a:ext cx="3122164" cy="807421"/>
          </a:xfrm>
          <a:prstGeom prst="roundRect">
            <a:avLst>
              <a:gd name="adj" fmla="val 1730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ko-KR" altLang="en-US" sz="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 협력사 </a:t>
            </a:r>
            <a:r>
              <a:rPr lang="ko-KR" altLang="en-US" sz="8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상태값이</a:t>
            </a:r>
            <a:r>
              <a:rPr lang="ko-KR" altLang="en-US" sz="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비활성화 인 공급사는 </a:t>
            </a:r>
            <a:endParaRPr lang="en-US" altLang="ko-KR" sz="8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buClr>
                <a:srgbClr val="000000"/>
              </a:buClr>
              <a:buSzPts val="900"/>
            </a:pPr>
            <a:r>
              <a:rPr lang="en-US" altLang="ko-KR" sz="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SSO</a:t>
            </a:r>
            <a:r>
              <a:rPr lang="ko-KR" altLang="en-US" sz="8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ko-KR" altLang="en-US" sz="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통한 전자입찰</a:t>
            </a:r>
            <a:r>
              <a:rPr lang="en-US" altLang="ko-KR" sz="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접근을 제한한다</a:t>
            </a:r>
            <a:r>
              <a:rPr lang="en-US" altLang="ko-KR" sz="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8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다이아몬드 36">
            <a:extLst>
              <a:ext uri="{FF2B5EF4-FFF2-40B4-BE49-F238E27FC236}">
                <a16:creationId xmlns:a16="http://schemas.microsoft.com/office/drawing/2014/main" id="{E40F59DB-9A1F-DFDC-DBDF-67A44AE4D9E7}"/>
              </a:ext>
            </a:extLst>
          </p:cNvPr>
          <p:cNvSpPr/>
          <p:nvPr/>
        </p:nvSpPr>
        <p:spPr>
          <a:xfrm>
            <a:off x="3268835" y="2632144"/>
            <a:ext cx="2479133" cy="102576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공급사가</a:t>
            </a:r>
            <a:endParaRPr kumimoji="1"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전자입찰에서 비활성화된 협력사 인가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40" name="Google Shape;146;g2f6fc1b6314_0_70">
            <a:extLst>
              <a:ext uri="{FF2B5EF4-FFF2-40B4-BE49-F238E27FC236}">
                <a16:creationId xmlns:a16="http://schemas.microsoft.com/office/drawing/2014/main" id="{50E52C8D-44B6-F6AD-4232-AC4309ED7178}"/>
              </a:ext>
            </a:extLst>
          </p:cNvPr>
          <p:cNvSpPr/>
          <p:nvPr/>
        </p:nvSpPr>
        <p:spPr>
          <a:xfrm>
            <a:off x="3262486" y="1632266"/>
            <a:ext cx="2479133" cy="614578"/>
          </a:xfrm>
          <a:prstGeom prst="roundRect">
            <a:avLst>
              <a:gd name="adj" fmla="val 1623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r>
              <a:rPr lang="ko-KR" altLang="en-US" sz="10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 사이트에서</a:t>
            </a:r>
            <a:endParaRPr lang="en-US" altLang="ko-KR"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buClr>
                <a:srgbClr val="000000"/>
              </a:buClr>
              <a:buSzPts val="900"/>
            </a:pPr>
            <a:r>
              <a:rPr lang="ko-KR" altLang="en-US" sz="10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 클릭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74D66525-FC48-46AF-83F9-9457BD3D30BF}"/>
              </a:ext>
            </a:extLst>
          </p:cNvPr>
          <p:cNvCxnSpPr>
            <a:cxnSpLocks/>
            <a:stCxn id="40" idx="2"/>
            <a:endCxn id="37" idx="0"/>
          </p:cNvCxnSpPr>
          <p:nvPr/>
        </p:nvCxnSpPr>
        <p:spPr>
          <a:xfrm rot="16200000" flipH="1">
            <a:off x="4312577" y="2436319"/>
            <a:ext cx="385300" cy="6349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1659C969-74B5-6D6B-D5F7-493C9C337765}"/>
              </a:ext>
            </a:extLst>
          </p:cNvPr>
          <p:cNvCxnSpPr>
            <a:cxnSpLocks/>
            <a:stCxn id="37" idx="3"/>
            <a:endCxn id="138" idx="0"/>
          </p:cNvCxnSpPr>
          <p:nvPr/>
        </p:nvCxnSpPr>
        <p:spPr>
          <a:xfrm>
            <a:off x="5747968" y="3145025"/>
            <a:ext cx="522018" cy="46015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Google Shape;146;g2f6fc1b6314_0_70">
            <a:extLst>
              <a:ext uri="{FF2B5EF4-FFF2-40B4-BE49-F238E27FC236}">
                <a16:creationId xmlns:a16="http://schemas.microsoft.com/office/drawing/2014/main" id="{4975EF59-16B4-4159-2C5C-521E86B91D7D}"/>
              </a:ext>
            </a:extLst>
          </p:cNvPr>
          <p:cNvSpPr/>
          <p:nvPr/>
        </p:nvSpPr>
        <p:spPr>
          <a:xfrm>
            <a:off x="1627902" y="3616395"/>
            <a:ext cx="2479133" cy="614578"/>
          </a:xfrm>
          <a:prstGeom prst="roundRect">
            <a:avLst>
              <a:gd name="adj" fmla="val 1623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r>
              <a:rPr lang="ko-KR" altLang="en-US" sz="10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 </a:t>
            </a:r>
            <a:r>
              <a:rPr lang="en-US" altLang="ko-KR" sz="10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SSO flow </a:t>
            </a:r>
            <a:r>
              <a:rPr lang="ko-KR" altLang="en-US" sz="10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59EC1822-FBE3-57F2-FA85-08AD64298083}"/>
              </a:ext>
            </a:extLst>
          </p:cNvPr>
          <p:cNvCxnSpPr>
            <a:cxnSpLocks/>
            <a:stCxn id="37" idx="1"/>
            <a:endCxn id="85" idx="0"/>
          </p:cNvCxnSpPr>
          <p:nvPr/>
        </p:nvCxnSpPr>
        <p:spPr>
          <a:xfrm rot="10800000" flipV="1">
            <a:off x="2867469" y="3145025"/>
            <a:ext cx="401366" cy="471370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Google Shape;807;g28120bc8d10_0_307">
            <a:extLst>
              <a:ext uri="{FF2B5EF4-FFF2-40B4-BE49-F238E27FC236}">
                <a16:creationId xmlns:a16="http://schemas.microsoft.com/office/drawing/2014/main" id="{9F665007-7FA2-E93E-E7E7-463312385B53}"/>
              </a:ext>
            </a:extLst>
          </p:cNvPr>
          <p:cNvSpPr/>
          <p:nvPr/>
        </p:nvSpPr>
        <p:spPr>
          <a:xfrm>
            <a:off x="4638035" y="4679911"/>
            <a:ext cx="3263900" cy="18798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Clr>
                <a:srgbClr val="000000"/>
              </a:buClr>
              <a:buSzPts val="800"/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 사유로 전자입찰 사용이 제한되었습니다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algn="ctr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 계열사 관리자 에게 문의해 주세요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>
              <a:buClr>
                <a:srgbClr val="000000"/>
              </a:buClr>
              <a:buSzPts val="700"/>
            </a:pPr>
            <a:endParaRPr lang="en-US" altLang="ko-KR" sz="8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buClr>
                <a:srgbClr val="000000"/>
              </a:buClr>
              <a:buSzPts val="700"/>
            </a:pPr>
            <a:r>
              <a:rPr lang="ko-KR" altLang="en-US" sz="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사유</a:t>
            </a:r>
          </a:p>
        </p:txBody>
      </p:sp>
      <p:sp>
        <p:nvSpPr>
          <p:cNvPr id="99" name="Google Shape;62;p20">
            <a:extLst>
              <a:ext uri="{FF2B5EF4-FFF2-40B4-BE49-F238E27FC236}">
                <a16:creationId xmlns:a16="http://schemas.microsoft.com/office/drawing/2014/main" id="{586F0FE7-5B66-1A4E-C395-F76FD36A1EC7}"/>
              </a:ext>
            </a:extLst>
          </p:cNvPr>
          <p:cNvSpPr/>
          <p:nvPr/>
        </p:nvSpPr>
        <p:spPr>
          <a:xfrm>
            <a:off x="6040103" y="6195798"/>
            <a:ext cx="459765" cy="243809"/>
          </a:xfrm>
          <a:prstGeom prst="roundRect">
            <a:avLst>
              <a:gd name="adj" fmla="val 13789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확인</a:t>
            </a:r>
            <a:endParaRPr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A6623096-E340-F277-5FE3-F803A00DB0FF}"/>
              </a:ext>
            </a:extLst>
          </p:cNvPr>
          <p:cNvCxnSpPr>
            <a:cxnSpLocks/>
            <a:stCxn id="138" idx="2"/>
            <a:endCxn id="94" idx="0"/>
          </p:cNvCxnSpPr>
          <p:nvPr/>
        </p:nvCxnSpPr>
        <p:spPr>
          <a:xfrm rot="5400000">
            <a:off x="6039909" y="4449834"/>
            <a:ext cx="460154" cy="1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Google Shape;2802;g28120ce3749_2_4">
            <a:extLst>
              <a:ext uri="{FF2B5EF4-FFF2-40B4-BE49-F238E27FC236}">
                <a16:creationId xmlns:a16="http://schemas.microsoft.com/office/drawing/2014/main" id="{F87CBE4F-B6DC-74F0-4D8C-6873B5163DA0}"/>
              </a:ext>
            </a:extLst>
          </p:cNvPr>
          <p:cNvSpPr/>
          <p:nvPr/>
        </p:nvSpPr>
        <p:spPr>
          <a:xfrm>
            <a:off x="5057135" y="5628260"/>
            <a:ext cx="2481568" cy="4424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t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낙찰된 계약을 </a:t>
            </a:r>
            <a:r>
              <a:rPr lang="ko-KR" altLang="en-US" sz="7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사유없이</a:t>
            </a: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회 이상 포기하여 서비스 이용을 제한함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46;g2f6fc1b6314_0_70">
            <a:extLst>
              <a:ext uri="{FF2B5EF4-FFF2-40B4-BE49-F238E27FC236}">
                <a16:creationId xmlns:a16="http://schemas.microsoft.com/office/drawing/2014/main" id="{1387895E-0A0F-3520-9DA5-C8C8A12FA6F9}"/>
              </a:ext>
            </a:extLst>
          </p:cNvPr>
          <p:cNvSpPr/>
          <p:nvPr/>
        </p:nvSpPr>
        <p:spPr>
          <a:xfrm>
            <a:off x="5030419" y="3605179"/>
            <a:ext cx="2479133" cy="614578"/>
          </a:xfrm>
          <a:prstGeom prst="roundRect">
            <a:avLst>
              <a:gd name="adj" fmla="val 1623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r>
              <a:rPr lang="en-US" sz="10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alert </a:t>
            </a:r>
            <a:r>
              <a:rPr lang="ko-KR" altLang="en-US" sz="10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호출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6;g2f6fc1b6314_0_70">
            <a:extLst>
              <a:ext uri="{FF2B5EF4-FFF2-40B4-BE49-F238E27FC236}">
                <a16:creationId xmlns:a16="http://schemas.microsoft.com/office/drawing/2014/main" id="{936AD088-9C2F-B197-F618-DF8980967995}"/>
              </a:ext>
            </a:extLst>
          </p:cNvPr>
          <p:cNvSpPr/>
          <p:nvPr/>
        </p:nvSpPr>
        <p:spPr>
          <a:xfrm>
            <a:off x="8484819" y="5535732"/>
            <a:ext cx="2479133" cy="614578"/>
          </a:xfrm>
          <a:prstGeom prst="roundRect">
            <a:avLst>
              <a:gd name="adj" fmla="val 1623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r>
              <a:rPr lang="ko-KR" altLang="en-US" sz="10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 </a:t>
            </a:r>
            <a:r>
              <a:rPr lang="en-US" altLang="ko-KR" sz="10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협력사 삭제 사유 호출</a:t>
            </a:r>
            <a:endParaRPr sz="10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3" name="꺾인 연결선[E] 142">
            <a:extLst>
              <a:ext uri="{FF2B5EF4-FFF2-40B4-BE49-F238E27FC236}">
                <a16:creationId xmlns:a16="http://schemas.microsoft.com/office/drawing/2014/main" id="{F5279A83-31AE-B863-B18C-60BBA1CA63F5}"/>
              </a:ext>
            </a:extLst>
          </p:cNvPr>
          <p:cNvCxnSpPr>
            <a:cxnSpLocks/>
            <a:stCxn id="129" idx="3"/>
            <a:endCxn id="142" idx="1"/>
          </p:cNvCxnSpPr>
          <p:nvPr/>
        </p:nvCxnSpPr>
        <p:spPr>
          <a:xfrm flipV="1">
            <a:off x="7538703" y="5843021"/>
            <a:ext cx="946116" cy="6486"/>
          </a:xfrm>
          <a:prstGeom prst="bent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88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4519</TotalTime>
  <Words>456</Words>
  <Application>Microsoft Macintosh PowerPoint</Application>
  <PresentationFormat>와이드스크린</PresentationFormat>
  <Paragraphs>140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맑은 고딕</vt:lpstr>
      <vt:lpstr>Malgun Gothic Semilight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DA41707</dc:creator>
  <cp:lastModifiedBy>DA41707</cp:lastModifiedBy>
  <cp:revision>1</cp:revision>
  <dcterms:created xsi:type="dcterms:W3CDTF">2025-05-09T02:13:45Z</dcterms:created>
  <dcterms:modified xsi:type="dcterms:W3CDTF">2025-05-12T05:33:23Z</dcterms:modified>
</cp:coreProperties>
</file>