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82" r:id="rId3"/>
    <p:sldId id="284" r:id="rId4"/>
    <p:sldId id="288" r:id="rId5"/>
    <p:sldId id="286" r:id="rId6"/>
    <p:sldId id="287" r:id="rId7"/>
    <p:sldId id="283" r:id="rId8"/>
    <p:sldId id="289" r:id="rId9"/>
    <p:sldId id="290" r:id="rId10"/>
    <p:sldId id="291" r:id="rId11"/>
    <p:sldId id="292" r:id="rId12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4" roundtripDataSignature="AMtx7miGw5MKlWx0OYnQzzYt+WBt5EuX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CCDE37-8431-4A5D-9FCF-62FB5E6A01FD}">
  <a:tblStyle styleId="{EECCDE37-8431-4A5D-9FCF-62FB5E6A01FD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066C2EF1-5381-446B-BBDA-88623D0872A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01"/>
    <p:restoredTop sz="94660"/>
  </p:normalViewPr>
  <p:slideViewPr>
    <p:cSldViewPr snapToGrid="0">
      <p:cViewPr varScale="1">
        <p:scale>
          <a:sx n="213" d="100"/>
          <a:sy n="213" d="100"/>
        </p:scale>
        <p:origin x="192" y="624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76424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4337C49A-7BEE-1A51-60CD-DE4445B70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42A611AD-D926-ADDB-06A2-C6B4E4C62B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8B77988-2668-BDE4-6F05-7F1421D380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48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888BC80B-0615-8B30-7879-E68B7F61B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59C21C29-2906-64E0-5761-B9698DA15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57944B9C-1553-CC62-A09B-9BE573E98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298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9765EA01-5950-9698-8291-6D5B0765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1AAC78ED-0CD0-F434-7EDA-13D773A3E4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809ABD23-1FC2-4619-59E5-7FE0B03324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2898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>
          <a:extLst>
            <a:ext uri="{FF2B5EF4-FFF2-40B4-BE49-F238E27FC236}">
              <a16:creationId xmlns:a16="http://schemas.microsoft.com/office/drawing/2014/main" id="{1F07EBC0-DFF4-B359-C629-36832A80B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>
            <a:extLst>
              <a:ext uri="{FF2B5EF4-FFF2-40B4-BE49-F238E27FC236}">
                <a16:creationId xmlns:a16="http://schemas.microsoft.com/office/drawing/2014/main" id="{56992AF1-2F67-11B4-7FCC-0615486AAE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" name="Google Shape;40;p19:notes">
            <a:extLst>
              <a:ext uri="{FF2B5EF4-FFF2-40B4-BE49-F238E27FC236}">
                <a16:creationId xmlns:a16="http://schemas.microsoft.com/office/drawing/2014/main" id="{5FD7F4FC-684C-DB26-1191-2FF10636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177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">
          <a:extLst>
            <a:ext uri="{FF2B5EF4-FFF2-40B4-BE49-F238E27FC236}">
              <a16:creationId xmlns:a16="http://schemas.microsoft.com/office/drawing/2014/main" id="{51F939DF-AA99-8407-2B21-B6D393AF5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>
            <a:extLst>
              <a:ext uri="{FF2B5EF4-FFF2-40B4-BE49-F238E27FC236}">
                <a16:creationId xmlns:a16="http://schemas.microsoft.com/office/drawing/2014/main" id="{E829D149-94EA-3EC0-525E-8F57FE9CEE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" name="Google Shape;45;p20:notes">
            <a:extLst>
              <a:ext uri="{FF2B5EF4-FFF2-40B4-BE49-F238E27FC236}">
                <a16:creationId xmlns:a16="http://schemas.microsoft.com/office/drawing/2014/main" id="{B31E4106-4C10-501F-EBCE-2BDA5E21D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9686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Ref idx="1001">
        <a:schemeClr val="bg1"/>
      </p:bgRef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>
            <p:extLst>
              <p:ext uri="{D42A27DB-BD31-4B8C-83A1-F6EECF244321}">
                <p14:modId xmlns:p14="http://schemas.microsoft.com/office/powerpoint/2010/main" val="3789246427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18658" y="319723"/>
            <a:ext cx="1258779" cy="356375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18" name="Google Shape;18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22" name="Google Shape;22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>
            <p:extLst>
              <p:ext uri="{D42A27DB-BD31-4B8C-83A1-F6EECF244321}">
                <p14:modId xmlns:p14="http://schemas.microsoft.com/office/powerpoint/2010/main" val="1266299955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ko-KR" altLang="en-US" sz="1000" b="1" u="none" strike="noStrike" cap="none" dirty="0"/>
                        <a:t>공지사항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4729C32E-B4C9-BB51-78C4-1030BFB9B6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9033A4-AE2F-C45F-5CC2-6949E96C5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403" y="1371600"/>
            <a:ext cx="3887552" cy="320867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C463784-D7B8-7E46-2EB4-03DB3D84D7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6767" y="1396259"/>
            <a:ext cx="3817549" cy="3159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442A50-A9FD-F502-0DBE-280F89B5A8D7}"/>
              </a:ext>
            </a:extLst>
          </p:cNvPr>
          <p:cNvSpPr txBox="1"/>
          <p:nvPr/>
        </p:nvSpPr>
        <p:spPr>
          <a:xfrm>
            <a:off x="2959100" y="1938867"/>
            <a:ext cx="72327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고객사</a:t>
            </a:r>
            <a:endParaRPr lang="en-US" altLang="ko-KR" dirty="0"/>
          </a:p>
          <a:p>
            <a:r>
              <a:rPr lang="ko-KR" altLang="en-US" dirty="0"/>
              <a:t>공급사</a:t>
            </a:r>
            <a:endParaRPr lang="en-US" altLang="ko-KR" dirty="0"/>
          </a:p>
          <a:p>
            <a:r>
              <a:rPr lang="ko-KR" altLang="en-US" dirty="0"/>
              <a:t>물류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7D67E-4035-A896-050F-EBEF38CD56D1}"/>
              </a:ext>
            </a:extLst>
          </p:cNvPr>
          <p:cNvSpPr txBox="1"/>
          <p:nvPr/>
        </p:nvSpPr>
        <p:spPr>
          <a:xfrm>
            <a:off x="191403" y="1025290"/>
            <a:ext cx="2258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유형은 코드관리에서 등록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389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900F83A-3F2D-2F52-8020-D9E0D98A06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909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3DF96426-9412-2B0B-5337-D40F0B2023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63092771"/>
              </p:ext>
            </p:extLst>
          </p:nvPr>
        </p:nvGraphicFramePr>
        <p:xfrm>
          <a:off x="8385974" y="826614"/>
          <a:ext cx="2324900" cy="14680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상단 고정여부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게시물목록 상단에 고정됨 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고객사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공지사항 목록에 반영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 옵션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상단에 고정됨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상단고정이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복수일경우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최근 적용한 게시물이 최상단으로 배치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E9CDBBF-3428-7159-811B-263B376C54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47272"/>
              </p:ext>
            </p:extLst>
          </p:nvPr>
        </p:nvGraphicFramePr>
        <p:xfrm>
          <a:off x="131488" y="1873194"/>
          <a:ext cx="7927952" cy="269571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4691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388883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478220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8858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62303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19627481"/>
                    </a:ext>
                  </a:extLst>
                </a:gridCol>
                <a:gridCol w="373117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196435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632365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450451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  <a:gridCol w="377872">
                  <a:extLst>
                    <a:ext uri="{9D8B030D-6E8A-4147-A177-3AD203B41FA5}">
                      <a16:colId xmlns:a16="http://schemas.microsoft.com/office/drawing/2014/main" val="154930563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공지대상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</a:rPr>
                        <a:t>중요공지여부</a:t>
                      </a:r>
                      <a:endParaRPr sz="700" b="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긴급공지여부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상단고정여부</a:t>
                      </a:r>
                      <a:endParaRPr sz="700" u="none" strike="noStrike" cap="none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첨부개수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팝업공지기간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조회수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추가 공급품목 관련 안내의 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 ~ 2025-01-17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배송지 관련 시스템 개선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 ~ 2025-01-30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'25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홈앤서비스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(HOMS)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상품에 대한 공급단가 확인요청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(~12/11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윤찬혁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OKplaza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 ~ 2024-12-14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UTP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케이블 배송관련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관리 및 주문 절차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 ~ 2024-12-04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8" name="모서리가 둥근 직사각형 93">
            <a:extLst>
              <a:ext uri="{FF2B5EF4-FFF2-40B4-BE49-F238E27FC236}">
                <a16:creationId xmlns:a16="http://schemas.microsoft.com/office/drawing/2014/main" id="{49B07780-37AF-17E0-8D21-B86A7BE9AD78}"/>
              </a:ext>
            </a:extLst>
          </p:cNvPr>
          <p:cNvSpPr/>
          <p:nvPr/>
        </p:nvSpPr>
        <p:spPr>
          <a:xfrm>
            <a:off x="6449330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pic>
        <p:nvPicPr>
          <p:cNvPr id="11" name="Google Shape;56;p20">
            <a:extLst>
              <a:ext uri="{FF2B5EF4-FFF2-40B4-BE49-F238E27FC236}">
                <a16:creationId xmlns:a16="http://schemas.microsoft.com/office/drawing/2014/main" id="{26F48CF1-3AA1-7ACA-74A9-6786C2CAF69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20">
            <a:extLst>
              <a:ext uri="{FF2B5EF4-FFF2-40B4-BE49-F238E27FC236}">
                <a16:creationId xmlns:a16="http://schemas.microsoft.com/office/drawing/2014/main" id="{297D1E84-8F50-F059-8279-AA41C3984FC4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3" name="Google Shape;359;p26">
            <a:extLst>
              <a:ext uri="{FF2B5EF4-FFF2-40B4-BE49-F238E27FC236}">
                <a16:creationId xmlns:a16="http://schemas.microsoft.com/office/drawing/2014/main" id="{27DFFAA9-4CC4-1174-1D68-F70E0017AD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86115347"/>
              </p:ext>
            </p:extLst>
          </p:nvPr>
        </p:nvGraphicFramePr>
        <p:xfrm>
          <a:off x="144432" y="1264505"/>
          <a:ext cx="6624230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1437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68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제목         내용        이름  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7BDA0133-80A2-7A7B-35B3-7A6995216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84" y="871481"/>
            <a:ext cx="419914" cy="2069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6FA0DCD6-E7AD-0466-BCB2-03646EB58D1B}"/>
              </a:ext>
            </a:extLst>
          </p:cNvPr>
          <p:cNvSpPr/>
          <p:nvPr/>
        </p:nvSpPr>
        <p:spPr>
          <a:xfrm>
            <a:off x="130714" y="1199381"/>
            <a:ext cx="7941953" cy="319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A2B3D1B0-44FB-2B71-9C92-27E8DC3DE10C}"/>
              </a:ext>
            </a:extLst>
          </p:cNvPr>
          <p:cNvSpPr/>
          <p:nvPr/>
        </p:nvSpPr>
        <p:spPr>
          <a:xfrm>
            <a:off x="6994635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BBC869A1-8612-0D74-8319-3AD0D3EFB6D1}"/>
              </a:ext>
            </a:extLst>
          </p:cNvPr>
          <p:cNvSpPr/>
          <p:nvPr/>
        </p:nvSpPr>
        <p:spPr>
          <a:xfrm>
            <a:off x="7540409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B8F89FC5-50AE-7D19-17F3-54ECCB07B23E}"/>
              </a:ext>
            </a:extLst>
          </p:cNvPr>
          <p:cNvSpPr/>
          <p:nvPr/>
        </p:nvSpPr>
        <p:spPr>
          <a:xfrm>
            <a:off x="178678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5E12B14-D6AC-EBEB-BB81-0F50DC3CC412}"/>
              </a:ext>
            </a:extLst>
          </p:cNvPr>
          <p:cNvSpPr/>
          <p:nvPr/>
        </p:nvSpPr>
        <p:spPr>
          <a:xfrm>
            <a:off x="641847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3764A0F6-4364-6F67-3982-EA0D9D9848B3}"/>
              </a:ext>
            </a:extLst>
          </p:cNvPr>
          <p:cNvSpPr/>
          <p:nvPr/>
        </p:nvSpPr>
        <p:spPr>
          <a:xfrm>
            <a:off x="1078870" y="1281569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B1414D-779C-36B9-0FDF-9D885B2B0C39}"/>
              </a:ext>
            </a:extLst>
          </p:cNvPr>
          <p:cNvSpPr/>
          <p:nvPr/>
        </p:nvSpPr>
        <p:spPr>
          <a:xfrm>
            <a:off x="4429552" y="1798954"/>
            <a:ext cx="640081" cy="1603233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F606712-F45E-E3A5-70F0-6EE9261F6B50}"/>
              </a:ext>
            </a:extLst>
          </p:cNvPr>
          <p:cNvSpPr>
            <a:spLocks/>
          </p:cNvSpPr>
          <p:nvPr/>
        </p:nvSpPr>
        <p:spPr>
          <a:xfrm>
            <a:off x="4339552" y="16842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41779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869D68B2-65CB-4DB9-BD01-90723595F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1694;p44">
            <a:extLst>
              <a:ext uri="{FF2B5EF4-FFF2-40B4-BE49-F238E27FC236}">
                <a16:creationId xmlns:a16="http://schemas.microsoft.com/office/drawing/2014/main" id="{8841DE1F-798C-3D0C-C88F-AE55A283F7EE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2AF10439-C4BB-F78C-1919-491FB816D506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28B04E4F-D91C-1A76-1BD3-9E44497D39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1980000"/>
              </p:ext>
            </p:extLst>
          </p:nvPr>
        </p:nvGraphicFramePr>
        <p:xfrm>
          <a:off x="8385974" y="826614"/>
          <a:ext cx="2324900" cy="106737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 상세내용 확인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04373E75-3142-8655-B941-E60FA1E9564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086695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상세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Google Shape;797;p30">
            <a:extLst>
              <a:ext uri="{FF2B5EF4-FFF2-40B4-BE49-F238E27FC236}">
                <a16:creationId xmlns:a16="http://schemas.microsoft.com/office/drawing/2014/main" id="{5F3BC11F-4273-1647-549C-20879D0AACCE}"/>
              </a:ext>
            </a:extLst>
          </p:cNvPr>
          <p:cNvSpPr/>
          <p:nvPr/>
        </p:nvSpPr>
        <p:spPr>
          <a:xfrm>
            <a:off x="178839" y="979262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768CD140-1B11-B553-86D3-2CDB4F873848}"/>
              </a:ext>
            </a:extLst>
          </p:cNvPr>
          <p:cNvSpPr/>
          <p:nvPr/>
        </p:nvSpPr>
        <p:spPr>
          <a:xfrm>
            <a:off x="2250731" y="5246210"/>
            <a:ext cx="455672" cy="230819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2313B458-BF57-59AE-9717-BD64398FC2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84725"/>
              </p:ext>
            </p:extLst>
          </p:nvPr>
        </p:nvGraphicFramePr>
        <p:xfrm>
          <a:off x="218317" y="1325742"/>
          <a:ext cx="4536771" cy="3784738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38323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958845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843762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895841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                SK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쉴더스向 추가 공급품목 관련 안내의 건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r>
                        <a:rPr lang="en-US" altLang="ko-KR" sz="70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2025-01-03 ~ 2025-01-17</a:t>
                      </a: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217602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안녕하세요 </a:t>
                      </a:r>
                      <a:r>
                        <a:rPr lang="en-US" altLang="ko-KR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입니다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저희 </a:t>
                      </a:r>
                      <a:r>
                        <a:rPr lang="en-US" altLang="ko-KR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OKplaza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'25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일부로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쉴더스向 전용 상품들을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추가로 공급하게 되었음을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이에 따라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아래와 같은 사항을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b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신규 공급 품목 리스트 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- 65 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</a:t>
                      </a:r>
                      <a:b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* 품목 세부리스트는 첨부파일 참고 부탁드립니다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  <a:r>
                        <a:rPr lang="ko-KR" altLang="en-US" sz="700" b="0" i="0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재고입고여부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일정안내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 가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일부 품목의 경우 현재 재고가 입고되지 않은 상황입니다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/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나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예상 일정보다 더 빠른 일정으로 입고 될 수 있도록 최선을 다하겠습니다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b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   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r>
                        <a:rPr lang="ko-KR" altLang="en-US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해당 품목들의 입고 예상 일정은 첨부된 리스트 참고 부탁드립니다</a:t>
                      </a:r>
                      <a:r>
                        <a:rPr lang="en-US" altLang="ko-KR" sz="700" b="0" i="0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 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추가공급품목 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List_250103_Rev1.1.pdf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PX</a:t>
                      </a:r>
                      <a:endParaRPr sz="700" u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팝멉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</a:t>
                      </a:r>
                      <a:r>
                        <a:rPr lang="en-US" altLang="ko-KR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 </a:t>
                      </a:r>
                      <a:r>
                        <a:rPr lang="en-US" altLang="ko-KR" sz="700" u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44" name="Google Shape;1695;p44">
            <a:extLst>
              <a:ext uri="{FF2B5EF4-FFF2-40B4-BE49-F238E27FC236}">
                <a16:creationId xmlns:a16="http://schemas.microsoft.com/office/drawing/2014/main" id="{D7FFDEF9-8393-E2F8-6E02-90107474B1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1785857"/>
              </p:ext>
            </p:extLst>
          </p:nvPr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5" name="Google Shape;1699;p44">
            <a:extLst>
              <a:ext uri="{FF2B5EF4-FFF2-40B4-BE49-F238E27FC236}">
                <a16:creationId xmlns:a16="http://schemas.microsoft.com/office/drawing/2014/main" id="{801DD1B1-4584-67D5-AF42-D829EB51B3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2699235"/>
              </p:ext>
            </p:extLst>
          </p:nvPr>
        </p:nvGraphicFramePr>
        <p:xfrm>
          <a:off x="1079654" y="1351178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6" name="Google Shape;1699;p44">
            <a:extLst>
              <a:ext uri="{FF2B5EF4-FFF2-40B4-BE49-F238E27FC236}">
                <a16:creationId xmlns:a16="http://schemas.microsoft.com/office/drawing/2014/main" id="{7D7A4971-47BE-6D1C-93DE-1080DF0DFB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4397434"/>
              </p:ext>
            </p:extLst>
          </p:nvPr>
        </p:nvGraphicFramePr>
        <p:xfrm>
          <a:off x="1739530" y="1351178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78E4E6A2-C595-D563-E5D8-E613F2FCCA38}"/>
              </a:ext>
            </a:extLst>
          </p:cNvPr>
          <p:cNvSpPr/>
          <p:nvPr/>
        </p:nvSpPr>
        <p:spPr>
          <a:xfrm flipH="1">
            <a:off x="1103190" y="443370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1EA9247F-F801-DD89-08B4-CDB9298CEEB8}"/>
              </a:ext>
            </a:extLst>
          </p:cNvPr>
          <p:cNvSpPr/>
          <p:nvPr/>
        </p:nvSpPr>
        <p:spPr>
          <a:xfrm flipH="1">
            <a:off x="3886293" y="443370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6324346D-8195-E7D2-733F-451362DCEA3E}"/>
              </a:ext>
            </a:extLst>
          </p:cNvPr>
          <p:cNvSpPr/>
          <p:nvPr/>
        </p:nvSpPr>
        <p:spPr>
          <a:xfrm flipH="1">
            <a:off x="1103190" y="4665565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3A01F02-12CC-58D7-F12C-DFEE5A17B566}"/>
              </a:ext>
            </a:extLst>
          </p:cNvPr>
          <p:cNvSpPr/>
          <p:nvPr/>
        </p:nvSpPr>
        <p:spPr>
          <a:xfrm>
            <a:off x="3911437" y="468995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568291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1CF6DB77-C479-B478-BC89-E38F6A349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D8FB134B-0B0A-0ED9-52F6-B3BC260931E3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6BF1E1DD-4D2E-2F68-72BE-EAE66774D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9042209"/>
              </p:ext>
            </p:extLst>
          </p:nvPr>
        </p:nvGraphicFramePr>
        <p:xfrm>
          <a:off x="8385974" y="826614"/>
          <a:ext cx="2324900" cy="165531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노출위치 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신규추가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 기능 추가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목록 최상단에 고정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(2p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5C2FEC65-D45A-0183-039C-CAB963098DBF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B4F49275-F2CA-BA79-18A7-A1A1D64B52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5361570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수정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7E0C201B-3ED8-87FD-72B2-BBFFC1A8A588}"/>
              </a:ext>
            </a:extLst>
          </p:cNvPr>
          <p:cNvGraphicFramePr/>
          <p:nvPr/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461A8536-E3B3-32EF-901C-47CF4CC2591C}"/>
              </a:ext>
            </a:extLst>
          </p:cNvPr>
          <p:cNvSpPr/>
          <p:nvPr/>
        </p:nvSpPr>
        <p:spPr>
          <a:xfrm>
            <a:off x="2458703" y="5226288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40656CBF-1F16-6EBD-F7C8-09FFC93FAF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8083257"/>
              </p:ext>
            </p:extLst>
          </p:nvPr>
        </p:nvGraphicFramePr>
        <p:xfrm>
          <a:off x="218318" y="1325742"/>
          <a:ext cx="4531482" cy="37426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292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SK</a:t>
                      </a:r>
                      <a:r>
                        <a:rPr lang="ko-KR" altLang="en-US" sz="700" u="none" strike="noStrike" cap="none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쉴더스</a:t>
                      </a: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추가공급품목 </a:t>
                      </a:r>
                      <a:r>
                        <a:rPr lang="en-US" altLang="ko-KR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List_250103_Rev1.1.pdf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pc="3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none" spc="300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66EC2109-3B37-1F8B-129B-BC8A200DCE9B}"/>
              </a:ext>
            </a:extLst>
          </p:cNvPr>
          <p:cNvGraphicFramePr/>
          <p:nvPr/>
        </p:nvGraphicFramePr>
        <p:xfrm>
          <a:off x="1079654" y="1383087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E5F79605-A244-BA16-EB79-013A5A6695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80153608"/>
              </p:ext>
            </p:extLst>
          </p:nvPr>
        </p:nvGraphicFramePr>
        <p:xfrm>
          <a:off x="1739530" y="1383087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59;p26">
            <a:extLst>
              <a:ext uri="{FF2B5EF4-FFF2-40B4-BE49-F238E27FC236}">
                <a16:creationId xmlns:a16="http://schemas.microsoft.com/office/drawing/2014/main" id="{E49EC78C-B3BC-CC91-D013-DB150FECF8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7756958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102E4F13-38E5-75E7-6095-3C5866D899BB}"/>
              </a:ext>
            </a:extLst>
          </p:cNvPr>
          <p:cNvSpPr/>
          <p:nvPr/>
        </p:nvSpPr>
        <p:spPr>
          <a:xfrm flipH="1">
            <a:off x="1079337" y="1600249"/>
            <a:ext cx="3548542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</a:t>
            </a:r>
            <a:r>
              <a:rPr lang="ko-KR" altLang="en-US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쉴더스向 추가 공급품목 관련</a:t>
            </a: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F872FFB0-CE77-3A3D-54C8-EA726EDECF7A}"/>
              </a:ext>
            </a:extLst>
          </p:cNvPr>
          <p:cNvSpPr/>
          <p:nvPr/>
        </p:nvSpPr>
        <p:spPr>
          <a:xfrm>
            <a:off x="2642077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A9302CAE-D625-BBF1-FB50-9BBFF28D784A}"/>
              </a:ext>
            </a:extLst>
          </p:cNvPr>
          <p:cNvSpPr/>
          <p:nvPr/>
        </p:nvSpPr>
        <p:spPr>
          <a:xfrm>
            <a:off x="3214737" y="1406401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5F73F0DC-D439-29C7-17FB-E0FCDFB84CB9}"/>
              </a:ext>
            </a:extLst>
          </p:cNvPr>
          <p:cNvSpPr/>
          <p:nvPr/>
        </p:nvSpPr>
        <p:spPr>
          <a:xfrm>
            <a:off x="3828159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7" name="모서리가 둥근 직사각형 93">
            <a:extLst>
              <a:ext uri="{FF2B5EF4-FFF2-40B4-BE49-F238E27FC236}">
                <a16:creationId xmlns:a16="http://schemas.microsoft.com/office/drawing/2014/main" id="{C1763360-8CAB-B6D4-8694-83B6B16A902C}"/>
              </a:ext>
            </a:extLst>
          </p:cNvPr>
          <p:cNvSpPr/>
          <p:nvPr/>
        </p:nvSpPr>
        <p:spPr>
          <a:xfrm>
            <a:off x="205399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212C4778-243B-4EB8-1713-19299A606FE4}"/>
              </a:ext>
            </a:extLst>
          </p:cNvPr>
          <p:cNvSpPr/>
          <p:nvPr/>
        </p:nvSpPr>
        <p:spPr>
          <a:xfrm>
            <a:off x="240794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257BF37A-417A-1BF8-848B-892B9EE95A73}"/>
              </a:ext>
            </a:extLst>
          </p:cNvPr>
          <p:cNvSpPr/>
          <p:nvPr/>
        </p:nvSpPr>
        <p:spPr>
          <a:xfrm>
            <a:off x="1079337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17993B2E-85F0-9866-DFB1-D3F9AC689323}"/>
              </a:ext>
            </a:extLst>
          </p:cNvPr>
          <p:cNvSpPr/>
          <p:nvPr/>
        </p:nvSpPr>
        <p:spPr>
          <a:xfrm>
            <a:off x="1433288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5C9E6A37-BB92-8088-FEEA-C6B2972548EE}"/>
              </a:ext>
            </a:extLst>
          </p:cNvPr>
          <p:cNvSpPr/>
          <p:nvPr/>
        </p:nvSpPr>
        <p:spPr>
          <a:xfrm>
            <a:off x="353112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6" name="모서리가 둥근 직사각형 93">
            <a:extLst>
              <a:ext uri="{FF2B5EF4-FFF2-40B4-BE49-F238E27FC236}">
                <a16:creationId xmlns:a16="http://schemas.microsoft.com/office/drawing/2014/main" id="{A87329AC-C987-1124-A80D-65F1BBF11672}"/>
              </a:ext>
            </a:extLst>
          </p:cNvPr>
          <p:cNvSpPr/>
          <p:nvPr/>
        </p:nvSpPr>
        <p:spPr>
          <a:xfrm>
            <a:off x="388507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7" name="모서리가 둥근 직사각형 93">
            <a:extLst>
              <a:ext uri="{FF2B5EF4-FFF2-40B4-BE49-F238E27FC236}">
                <a16:creationId xmlns:a16="http://schemas.microsoft.com/office/drawing/2014/main" id="{9860CB34-354A-87A3-8E16-C23DC2B6B4B8}"/>
              </a:ext>
            </a:extLst>
          </p:cNvPr>
          <p:cNvSpPr/>
          <p:nvPr/>
        </p:nvSpPr>
        <p:spPr>
          <a:xfrm>
            <a:off x="3531125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9" name="모서리가 둥근 직사각형 93">
            <a:extLst>
              <a:ext uri="{FF2B5EF4-FFF2-40B4-BE49-F238E27FC236}">
                <a16:creationId xmlns:a16="http://schemas.microsoft.com/office/drawing/2014/main" id="{653B3F77-B794-88B6-E9BD-4BE107F1111A}"/>
              </a:ext>
            </a:extLst>
          </p:cNvPr>
          <p:cNvSpPr/>
          <p:nvPr/>
        </p:nvSpPr>
        <p:spPr>
          <a:xfrm>
            <a:off x="3885076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63AF72F7-2DB2-2C2C-436E-2E2838D93CA5}"/>
              </a:ext>
            </a:extLst>
          </p:cNvPr>
          <p:cNvSpPr/>
          <p:nvPr/>
        </p:nvSpPr>
        <p:spPr>
          <a:xfrm flipH="1">
            <a:off x="1079333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868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1EBF2CAA-3612-243B-8608-8C1104E7C0AD}"/>
              </a:ext>
            </a:extLst>
          </p:cNvPr>
          <p:cNvSpPr/>
          <p:nvPr/>
        </p:nvSpPr>
        <p:spPr>
          <a:xfrm flipH="1">
            <a:off x="3531125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550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A499DA1-461D-34E4-6072-FB4DF4A3AF84}"/>
              </a:ext>
            </a:extLst>
          </p:cNvPr>
          <p:cNvSpPr/>
          <p:nvPr/>
        </p:nvSpPr>
        <p:spPr>
          <a:xfrm flipH="1">
            <a:off x="1079333" y="4621477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800" u="none" strike="noStrike" cap="none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400</a:t>
            </a: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9DD4E06B-5B98-0176-129F-C647DF0B3873}"/>
              </a:ext>
            </a:extLst>
          </p:cNvPr>
          <p:cNvSpPr/>
          <p:nvPr/>
        </p:nvSpPr>
        <p:spPr>
          <a:xfrm>
            <a:off x="3556525" y="463540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D3C8E181-0F72-B803-A2B2-D9B441E8927D}"/>
              </a:ext>
            </a:extLst>
          </p:cNvPr>
          <p:cNvSpPr/>
          <p:nvPr/>
        </p:nvSpPr>
        <p:spPr>
          <a:xfrm>
            <a:off x="1901083" y="5221980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40BB65A1-BC5C-1C0E-F9A4-B6DCE5848C31}"/>
              </a:ext>
            </a:extLst>
          </p:cNvPr>
          <p:cNvSpPr/>
          <p:nvPr/>
        </p:nvSpPr>
        <p:spPr>
          <a:xfrm>
            <a:off x="2271312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A73645BD-B781-5C86-F117-AC8DA2377237}"/>
              </a:ext>
            </a:extLst>
          </p:cNvPr>
          <p:cNvSpPr/>
          <p:nvPr/>
        </p:nvSpPr>
        <p:spPr>
          <a:xfrm flipH="1">
            <a:off x="1079337" y="2080796"/>
            <a:ext cx="3548542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안녕하세요 </a:t>
            </a:r>
            <a:r>
              <a:rPr kumimoji="0" lang="en-US" altLang="ko-KR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OKplaza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입니다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저희 </a:t>
            </a:r>
            <a:r>
              <a:rPr kumimoji="0" lang="en-US" altLang="ko-KR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OKplaza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에서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'25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년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월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일부로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SK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쉴더스向 전용 상품들을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추가로 공급하게 되었음을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안내드립니다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이에 따라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,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아래와 같은 사항을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공유드립니다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1.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신규 공급 품목 리스트 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- 65 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종</a:t>
            </a:r>
            <a:b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* 품목 세부리스트는 첨부파일 참고 부탁드립니다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2. </a:t>
            </a:r>
            <a:r>
              <a:rPr kumimoji="0" lang="ko-KR" altLang="en-US" sz="7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재고입고여부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 및 일정안내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 가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일부 품목의 경우 현재 재고가 입고되지 않은 상황입니다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나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예상 일정보다 더 빠른 일정으로 입고 될 수 있도록 최선을 다하겠습니다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</a:t>
            </a:r>
            <a:b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</a:b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   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해당 품목들의 입고 예상 일정은 첨부된 리스트 참고 부탁드립니다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. 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aphicFrame>
        <p:nvGraphicFramePr>
          <p:cNvPr id="22" name="Google Shape;359;p26">
            <a:extLst>
              <a:ext uri="{FF2B5EF4-FFF2-40B4-BE49-F238E27FC236}">
                <a16:creationId xmlns:a16="http://schemas.microsoft.com/office/drawing/2014/main" id="{C88F96CA-6105-3256-37CB-D95057C2DE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07056828"/>
              </p:ext>
            </p:extLst>
          </p:nvPr>
        </p:nvGraphicFramePr>
        <p:xfrm>
          <a:off x="1081481" y="1835861"/>
          <a:ext cx="1601972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616688">
                  <a:extLst>
                    <a:ext uri="{9D8B030D-6E8A-4147-A177-3AD203B41FA5}">
                      <a16:colId xmlns:a16="http://schemas.microsoft.com/office/drawing/2014/main" val="134062945"/>
                    </a:ext>
                  </a:extLst>
                </a:gridCol>
                <a:gridCol w="177210">
                  <a:extLst>
                    <a:ext uri="{9D8B030D-6E8A-4147-A177-3AD203B41FA5}">
                      <a16:colId xmlns:a16="http://schemas.microsoft.com/office/drawing/2014/main" val="463759553"/>
                    </a:ext>
                  </a:extLst>
                </a:gridCol>
                <a:gridCol w="219739">
                  <a:extLst>
                    <a:ext uri="{9D8B030D-6E8A-4147-A177-3AD203B41FA5}">
                      <a16:colId xmlns:a16="http://schemas.microsoft.com/office/drawing/2014/main" val="1369257272"/>
                    </a:ext>
                  </a:extLst>
                </a:gridCol>
                <a:gridCol w="588335">
                  <a:extLst>
                    <a:ext uri="{9D8B030D-6E8A-4147-A177-3AD203B41FA5}">
                      <a16:colId xmlns:a16="http://schemas.microsoft.com/office/drawing/2014/main" val="1891602514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2023-12-02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~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2024-12-02</a:t>
                      </a:r>
                      <a:endParaRPr sz="700" b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98395CF8-411C-CBF2-2827-FDE350732911}"/>
              </a:ext>
            </a:extLst>
          </p:cNvPr>
          <p:cNvSpPr/>
          <p:nvPr/>
        </p:nvSpPr>
        <p:spPr>
          <a:xfrm>
            <a:off x="3161622" y="1325742"/>
            <a:ext cx="666537" cy="30238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Google Shape;797;p30">
            <a:extLst>
              <a:ext uri="{FF2B5EF4-FFF2-40B4-BE49-F238E27FC236}">
                <a16:creationId xmlns:a16="http://schemas.microsoft.com/office/drawing/2014/main" id="{3D710257-F18F-8446-A40A-6773DD3CF22B}"/>
              </a:ext>
            </a:extLst>
          </p:cNvPr>
          <p:cNvSpPr/>
          <p:nvPr/>
        </p:nvSpPr>
        <p:spPr>
          <a:xfrm>
            <a:off x="3101169" y="12430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797;p30">
            <a:extLst>
              <a:ext uri="{FF2B5EF4-FFF2-40B4-BE49-F238E27FC236}">
                <a16:creationId xmlns:a16="http://schemas.microsoft.com/office/drawing/2014/main" id="{0FDEC3C8-9279-C6BF-B31B-8296AA2B5AE8}"/>
              </a:ext>
            </a:extLst>
          </p:cNvPr>
          <p:cNvSpPr/>
          <p:nvPr/>
        </p:nvSpPr>
        <p:spPr>
          <a:xfrm>
            <a:off x="1713409" y="12711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09054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5752B49A-AEA1-B1D7-F882-1B7B2028E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DE4FCAD9-9362-7FB8-BFA0-98AA181F6867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0389ACBF-6590-7993-74E9-963BD9F2FC6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9154205"/>
              </p:ext>
            </p:extLst>
          </p:nvPr>
        </p:nvGraphicFramePr>
        <p:xfrm>
          <a:off x="8385974" y="826614"/>
          <a:ext cx="2324900" cy="184260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공지구분 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팝업공지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일반공지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노출위치 선택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공급사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물류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자재혁신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팬타온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신규추가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70C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1" i="0" u="none" strike="noStrike" cap="none" dirty="0">
                        <a:solidFill>
                          <a:srgbClr val="0070C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3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상단고정 기능 추가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게시물 목록 최상단에 고정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(2p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참조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sp>
        <p:nvSpPr>
          <p:cNvPr id="2" name="Google Shape;1694;p44">
            <a:extLst>
              <a:ext uri="{FF2B5EF4-FFF2-40B4-BE49-F238E27FC236}">
                <a16:creationId xmlns:a16="http://schemas.microsoft.com/office/drawing/2014/main" id="{2C74EACD-F9EF-2D1A-7147-2FD001A43B27}"/>
              </a:ext>
            </a:extLst>
          </p:cNvPr>
          <p:cNvSpPr/>
          <p:nvPr/>
        </p:nvSpPr>
        <p:spPr>
          <a:xfrm>
            <a:off x="126055" y="826614"/>
            <a:ext cx="4705025" cy="4738138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78825" tIns="78825" rIns="78825" bIns="788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endParaRPr sz="5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" name="Google Shape;1695;p44">
            <a:extLst>
              <a:ext uri="{FF2B5EF4-FFF2-40B4-BE49-F238E27FC236}">
                <a16:creationId xmlns:a16="http://schemas.microsoft.com/office/drawing/2014/main" id="{A3D70A95-C8EE-8595-5F23-3AD1D36C0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5809673"/>
              </p:ext>
            </p:extLst>
          </p:nvPr>
        </p:nvGraphicFramePr>
        <p:xfrm>
          <a:off x="232218" y="1026511"/>
          <a:ext cx="3815853" cy="30477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3815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b="1" u="none" strike="noStrike" cap="none" dirty="0"/>
                        <a:t>공지사항 등록</a:t>
                      </a:r>
                      <a:endParaRPr sz="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Google Shape;1695;p44">
            <a:extLst>
              <a:ext uri="{FF2B5EF4-FFF2-40B4-BE49-F238E27FC236}">
                <a16:creationId xmlns:a16="http://schemas.microsoft.com/office/drawing/2014/main" id="{5A4FEFA9-16E3-8141-C498-49CF2D1937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9240282"/>
              </p:ext>
            </p:extLst>
          </p:nvPr>
        </p:nvGraphicFramePr>
        <p:xfrm>
          <a:off x="4539841" y="908553"/>
          <a:ext cx="215248" cy="3352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15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000" b="1" u="none" strike="noStrike" cap="none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sz="1000" b="1" u="none" strike="noStrike" cap="none" dirty="0">
                        <a:solidFill>
                          <a:srgbClr val="FF0000"/>
                        </a:solidFill>
                      </a:endParaRPr>
                    </a:p>
                  </a:txBody>
                  <a:tcPr marL="91425" marR="91425" marT="91425" marB="91425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1700;p44">
            <a:extLst>
              <a:ext uri="{FF2B5EF4-FFF2-40B4-BE49-F238E27FC236}">
                <a16:creationId xmlns:a16="http://schemas.microsoft.com/office/drawing/2014/main" id="{605DDC63-D57B-6F3E-18C9-7354AF3F8D23}"/>
              </a:ext>
            </a:extLst>
          </p:cNvPr>
          <p:cNvSpPr/>
          <p:nvPr/>
        </p:nvSpPr>
        <p:spPr>
          <a:xfrm>
            <a:off x="2458703" y="5226288"/>
            <a:ext cx="455672" cy="226512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" name="표 39">
            <a:extLst>
              <a:ext uri="{FF2B5EF4-FFF2-40B4-BE49-F238E27FC236}">
                <a16:creationId xmlns:a16="http://schemas.microsoft.com/office/drawing/2014/main" id="{EDFE2585-A104-5EF3-ADD2-90DFE13609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415283"/>
              </p:ext>
            </p:extLst>
          </p:nvPr>
        </p:nvGraphicFramePr>
        <p:xfrm>
          <a:off x="218318" y="1325742"/>
          <a:ext cx="4531482" cy="3742680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812922">
                  <a:extLst>
                    <a:ext uri="{9D8B030D-6E8A-4147-A177-3AD203B41FA5}">
                      <a16:colId xmlns:a16="http://schemas.microsoft.com/office/drawing/2014/main" val="453406332"/>
                    </a:ext>
                  </a:extLst>
                </a:gridCol>
                <a:gridCol w="1742440">
                  <a:extLst>
                    <a:ext uri="{9D8B030D-6E8A-4147-A177-3AD203B41FA5}">
                      <a16:colId xmlns:a16="http://schemas.microsoft.com/office/drawing/2014/main" val="505809311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488064197"/>
                    </a:ext>
                  </a:extLst>
                </a:gridCol>
                <a:gridCol w="1254760">
                  <a:extLst>
                    <a:ext uri="{9D8B030D-6E8A-4147-A177-3AD203B41FA5}">
                      <a16:colId xmlns:a16="http://schemas.microsoft.com/office/drawing/2014/main" val="845736087"/>
                    </a:ext>
                  </a:extLst>
                </a:gridCol>
              </a:tblGrid>
              <a:tr h="48781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000" marR="72000" marT="3600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298418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기간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altLang="ko-KR" sz="70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7515895"/>
                  </a:ext>
                </a:extLst>
              </a:tr>
              <a:tr h="187209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  <a:endParaRPr sz="700" b="0" u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7200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ko-KR" altLang="en-US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에디터</a:t>
                      </a:r>
                      <a:r>
                        <a:rPr lang="en-US" altLang="ko-KR" sz="700" b="0" i="0" dirty="0">
                          <a:solidFill>
                            <a:srgbClr val="50505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(editor)</a:t>
                      </a:r>
                      <a:endParaRPr lang="ko-KR" altLang="en-US" sz="700" b="0" i="0" dirty="0">
                        <a:solidFill>
                          <a:srgbClr val="50505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dirty="0">
                        <a:solidFill>
                          <a:schemeClr val="accent5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439011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</a:txBody>
                  <a:tcPr marL="72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5766064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sng" strike="noStrike" cap="none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첨부파일</a:t>
                      </a:r>
                      <a:r>
                        <a:rPr lang="en-US" altLang="ko-KR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17888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가로 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pc="300" dirty="0">
                          <a:solidFill>
                            <a:schemeClr val="accent5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none" spc="300" dirty="0">
                        <a:solidFill>
                          <a:schemeClr val="accent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 세로크기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9431645"/>
                  </a:ext>
                </a:extLst>
              </a:tr>
              <a:tr h="225946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콘텐츠 세로크기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3600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sng" dirty="0">
                          <a:solidFill>
                            <a:srgbClr val="FF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               </a:t>
                      </a:r>
                      <a:r>
                        <a:rPr lang="en-US" altLang="ko-KR" sz="7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PX</a:t>
                      </a:r>
                      <a:endParaRPr sz="700" u="sng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스크롤여부</a:t>
                      </a:r>
                      <a:endParaRPr sz="7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dirty="0">
                        <a:solidFill>
                          <a:srgbClr val="FF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4467635"/>
                  </a:ext>
                </a:extLst>
              </a:tr>
              <a:tr h="253038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등록자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등록일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2025-01-07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8389628"/>
                  </a:ext>
                </a:extLst>
              </a:tr>
            </a:tbl>
          </a:graphicData>
        </a:graphic>
      </p:graphicFrame>
      <p:graphicFrame>
        <p:nvGraphicFramePr>
          <p:cNvPr id="8" name="Google Shape;1699;p44">
            <a:extLst>
              <a:ext uri="{FF2B5EF4-FFF2-40B4-BE49-F238E27FC236}">
                <a16:creationId xmlns:a16="http://schemas.microsoft.com/office/drawing/2014/main" id="{3B47F424-5D9C-4CDF-D6FC-6BDB18FF88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03110424"/>
              </p:ext>
            </p:extLst>
          </p:nvPr>
        </p:nvGraphicFramePr>
        <p:xfrm>
          <a:off x="1079654" y="1383087"/>
          <a:ext cx="635996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6359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팝업공지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Google Shape;1699;p44">
            <a:extLst>
              <a:ext uri="{FF2B5EF4-FFF2-40B4-BE49-F238E27FC236}">
                <a16:creationId xmlns:a16="http://schemas.microsoft.com/office/drawing/2014/main" id="{275835B8-3CF6-DC8D-261F-283A9F5FF0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333880"/>
              </p:ext>
            </p:extLst>
          </p:nvPr>
        </p:nvGraphicFramePr>
        <p:xfrm>
          <a:off x="1739530" y="1383087"/>
          <a:ext cx="471967" cy="180000"/>
        </p:xfrm>
        <a:graphic>
          <a:graphicData uri="http://schemas.openxmlformats.org/drawingml/2006/table">
            <a:tbl>
              <a:tblPr>
                <a:tableStyleId>{066C2EF1-5381-446B-BBDA-88623D0872A5}</a:tableStyleId>
              </a:tblPr>
              <a:tblGrid>
                <a:gridCol w="4719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전체   </a:t>
                      </a:r>
                      <a:r>
                        <a:rPr lang="ko-KR" altLang="ko-KR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˅</a:t>
                      </a:r>
                      <a:endParaRPr sz="70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2" name="Google Shape;359;p26">
            <a:extLst>
              <a:ext uri="{FF2B5EF4-FFF2-40B4-BE49-F238E27FC236}">
                <a16:creationId xmlns:a16="http://schemas.microsoft.com/office/drawing/2014/main" id="{6D524472-0F23-52DD-34BC-DCA7139872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4483547"/>
              </p:ext>
            </p:extLst>
          </p:nvPr>
        </p:nvGraphicFramePr>
        <p:xfrm>
          <a:off x="2196856" y="1401668"/>
          <a:ext cx="2431024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4310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 중요       긴급공지   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상단고정       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로그인필요</a:t>
                      </a:r>
                      <a:endParaRPr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6C17110-B370-7F08-665E-7A6E1B860AB8}"/>
              </a:ext>
            </a:extLst>
          </p:cNvPr>
          <p:cNvSpPr/>
          <p:nvPr/>
        </p:nvSpPr>
        <p:spPr>
          <a:xfrm flipH="1">
            <a:off x="1079337" y="1600249"/>
            <a:ext cx="3548542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37596B3C-E388-689F-C2E6-B190AA5A516A}"/>
              </a:ext>
            </a:extLst>
          </p:cNvPr>
          <p:cNvSpPr/>
          <p:nvPr/>
        </p:nvSpPr>
        <p:spPr>
          <a:xfrm>
            <a:off x="2642077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BFCEAA58-C524-74AF-F2EE-A15748FBF034}"/>
              </a:ext>
            </a:extLst>
          </p:cNvPr>
          <p:cNvSpPr/>
          <p:nvPr/>
        </p:nvSpPr>
        <p:spPr>
          <a:xfrm>
            <a:off x="3214737" y="1406401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5BD21BE-8689-20F8-9A00-84BF03586E49}"/>
              </a:ext>
            </a:extLst>
          </p:cNvPr>
          <p:cNvSpPr/>
          <p:nvPr/>
        </p:nvSpPr>
        <p:spPr>
          <a:xfrm>
            <a:off x="3828159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17" name="모서리가 둥근 직사각형 93">
            <a:extLst>
              <a:ext uri="{FF2B5EF4-FFF2-40B4-BE49-F238E27FC236}">
                <a16:creationId xmlns:a16="http://schemas.microsoft.com/office/drawing/2014/main" id="{BB6EEB84-C62F-69E2-7F7E-579A2D263CEF}"/>
              </a:ext>
            </a:extLst>
          </p:cNvPr>
          <p:cNvSpPr/>
          <p:nvPr/>
        </p:nvSpPr>
        <p:spPr>
          <a:xfrm>
            <a:off x="1079337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1AC6D18F-816C-CE05-361E-9AC4D9B0ADD2}"/>
              </a:ext>
            </a:extLst>
          </p:cNvPr>
          <p:cNvSpPr/>
          <p:nvPr/>
        </p:nvSpPr>
        <p:spPr>
          <a:xfrm>
            <a:off x="1433288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29A9AEAD-68C4-83C9-CB5C-685C999D323D}"/>
              </a:ext>
            </a:extLst>
          </p:cNvPr>
          <p:cNvSpPr/>
          <p:nvPr/>
        </p:nvSpPr>
        <p:spPr>
          <a:xfrm>
            <a:off x="1079337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0" name="모서리가 둥근 직사각형 93">
            <a:extLst>
              <a:ext uri="{FF2B5EF4-FFF2-40B4-BE49-F238E27FC236}">
                <a16:creationId xmlns:a16="http://schemas.microsoft.com/office/drawing/2014/main" id="{1D0059E1-CB44-ADBC-E979-4E850F493C1A}"/>
              </a:ext>
            </a:extLst>
          </p:cNvPr>
          <p:cNvSpPr/>
          <p:nvPr/>
        </p:nvSpPr>
        <p:spPr>
          <a:xfrm>
            <a:off x="1433288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5" name="모서리가 둥근 직사각형 93">
            <a:extLst>
              <a:ext uri="{FF2B5EF4-FFF2-40B4-BE49-F238E27FC236}">
                <a16:creationId xmlns:a16="http://schemas.microsoft.com/office/drawing/2014/main" id="{B77B2589-E606-7032-9255-7B67C8B555D4}"/>
              </a:ext>
            </a:extLst>
          </p:cNvPr>
          <p:cNvSpPr/>
          <p:nvPr/>
        </p:nvSpPr>
        <p:spPr>
          <a:xfrm>
            <a:off x="3531125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6" name="모서리가 둥근 직사각형 93">
            <a:extLst>
              <a:ext uri="{FF2B5EF4-FFF2-40B4-BE49-F238E27FC236}">
                <a16:creationId xmlns:a16="http://schemas.microsoft.com/office/drawing/2014/main" id="{6C0061AB-B364-88C3-7673-E90DD471C849}"/>
              </a:ext>
            </a:extLst>
          </p:cNvPr>
          <p:cNvSpPr/>
          <p:nvPr/>
        </p:nvSpPr>
        <p:spPr>
          <a:xfrm>
            <a:off x="3885076" y="3946877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7" name="모서리가 둥근 직사각형 93">
            <a:extLst>
              <a:ext uri="{FF2B5EF4-FFF2-40B4-BE49-F238E27FC236}">
                <a16:creationId xmlns:a16="http://schemas.microsoft.com/office/drawing/2014/main" id="{9E169F4D-47F8-ED3D-B759-C2F29671BECC}"/>
              </a:ext>
            </a:extLst>
          </p:cNvPr>
          <p:cNvSpPr/>
          <p:nvPr/>
        </p:nvSpPr>
        <p:spPr>
          <a:xfrm>
            <a:off x="3531125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sp>
        <p:nvSpPr>
          <p:cNvPr id="29" name="모서리가 둥근 직사각형 93">
            <a:extLst>
              <a:ext uri="{FF2B5EF4-FFF2-40B4-BE49-F238E27FC236}">
                <a16:creationId xmlns:a16="http://schemas.microsoft.com/office/drawing/2014/main" id="{9638B785-49E7-B3ED-60EE-7B3EC5C9150F}"/>
              </a:ext>
            </a:extLst>
          </p:cNvPr>
          <p:cNvSpPr/>
          <p:nvPr/>
        </p:nvSpPr>
        <p:spPr>
          <a:xfrm>
            <a:off x="3885076" y="4177026"/>
            <a:ext cx="325990" cy="147603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4CA89EA7-6905-189B-0CCA-81E12CD383BA}"/>
              </a:ext>
            </a:extLst>
          </p:cNvPr>
          <p:cNvSpPr/>
          <p:nvPr/>
        </p:nvSpPr>
        <p:spPr>
          <a:xfrm flipH="1">
            <a:off x="1079333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36664B4-63BE-444A-AC29-FAC53E7A3ABA}"/>
              </a:ext>
            </a:extLst>
          </p:cNvPr>
          <p:cNvSpPr/>
          <p:nvPr/>
        </p:nvSpPr>
        <p:spPr>
          <a:xfrm flipH="1">
            <a:off x="3531125" y="4391328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DC2644AD-22AD-AD8E-8CE8-33803F05655D}"/>
              </a:ext>
            </a:extLst>
          </p:cNvPr>
          <p:cNvSpPr/>
          <p:nvPr/>
        </p:nvSpPr>
        <p:spPr>
          <a:xfrm flipH="1">
            <a:off x="1079333" y="4621477"/>
            <a:ext cx="660195" cy="17067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endParaRPr lang="ko-KR" altLang="en-US" sz="800" u="none" strike="noStrike" cap="none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F42F8B1-AC52-2A4F-8028-CD5BB0F92854}"/>
              </a:ext>
            </a:extLst>
          </p:cNvPr>
          <p:cNvSpPr/>
          <p:nvPr/>
        </p:nvSpPr>
        <p:spPr>
          <a:xfrm>
            <a:off x="3556525" y="4635405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1" name="Google Shape;1700;p44">
            <a:extLst>
              <a:ext uri="{FF2B5EF4-FFF2-40B4-BE49-F238E27FC236}">
                <a16:creationId xmlns:a16="http://schemas.microsoft.com/office/drawing/2014/main" id="{C0DCAF7B-8DAA-E04A-AB98-52FFBF064035}"/>
              </a:ext>
            </a:extLst>
          </p:cNvPr>
          <p:cNvSpPr/>
          <p:nvPr/>
        </p:nvSpPr>
        <p:spPr>
          <a:xfrm>
            <a:off x="1901083" y="5221980"/>
            <a:ext cx="488174" cy="230819"/>
          </a:xfrm>
          <a:prstGeom prst="roundRect">
            <a:avLst>
              <a:gd name="adj" fmla="val 21958"/>
            </a:avLst>
          </a:prstGeom>
          <a:solidFill>
            <a:schemeClr val="tx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ko-KR" altLang="en-US" sz="700" b="0" i="0" u="none" strike="noStrike" cap="none" dirty="0">
                <a:solidFill>
                  <a:schemeClr val="bg1"/>
                </a:solidFill>
                <a:latin typeface="Arial"/>
                <a:ea typeface="Arial"/>
                <a:cs typeface="Arial"/>
                <a:sym typeface="Arial"/>
              </a:rPr>
              <a:t>저 장</a:t>
            </a:r>
            <a:endParaRPr sz="700" b="0" i="0" u="none" strike="noStrike" cap="none" dirty="0">
              <a:solidFill>
                <a:schemeClr val="bg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B14EE15-54BF-387F-880A-E5DC64A6C95E}"/>
              </a:ext>
            </a:extLst>
          </p:cNvPr>
          <p:cNvSpPr/>
          <p:nvPr/>
        </p:nvSpPr>
        <p:spPr>
          <a:xfrm>
            <a:off x="2271312" y="1409690"/>
            <a:ext cx="136634" cy="133371"/>
          </a:xfrm>
          <a:prstGeom prst="round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3175">
                <a:solidFill>
                  <a:schemeClr val="tx1"/>
                </a:solidFill>
              </a:ln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531AD59D-E58E-61CC-DF6F-573615EED5F9}"/>
              </a:ext>
            </a:extLst>
          </p:cNvPr>
          <p:cNvSpPr/>
          <p:nvPr/>
        </p:nvSpPr>
        <p:spPr>
          <a:xfrm flipH="1">
            <a:off x="1079337" y="2080796"/>
            <a:ext cx="3548542" cy="178340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ko-KR" altLang="en-US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에디터</a:t>
            </a:r>
            <a:r>
              <a:rPr kumimoji="0" lang="en-US" altLang="ko-KR" sz="700" b="0" i="0" u="none" strike="noStrike" kern="0" cap="none" spc="0" normalizeH="0" baseline="0" noProof="0" dirty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Arial"/>
                <a:sym typeface="Arial"/>
              </a:rPr>
              <a:t>(editor)</a:t>
            </a:r>
            <a:endParaRPr kumimoji="0" lang="ko-KR" altLang="en-US" sz="700" b="0" i="0" u="none" strike="noStrike" kern="0" cap="none" spc="0" normalizeH="0" baseline="0" noProof="0" dirty="0">
              <a:ln>
                <a:noFill/>
              </a:ln>
              <a:solidFill>
                <a:srgbClr val="505050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Arial"/>
              <a:sym typeface="Arial"/>
            </a:endParaRP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947F3A0F-99F8-3CCE-94B6-378817227214}"/>
              </a:ext>
            </a:extLst>
          </p:cNvPr>
          <p:cNvGrpSpPr/>
          <p:nvPr/>
        </p:nvGrpSpPr>
        <p:grpSpPr>
          <a:xfrm>
            <a:off x="1081481" y="1835861"/>
            <a:ext cx="1772127" cy="180000"/>
            <a:chOff x="5763666" y="2050235"/>
            <a:chExt cx="1772127" cy="180000"/>
          </a:xfrm>
        </p:grpSpPr>
        <p:graphicFrame>
          <p:nvGraphicFramePr>
            <p:cNvPr id="45" name="Google Shape;359;p26">
              <a:extLst>
                <a:ext uri="{FF2B5EF4-FFF2-40B4-BE49-F238E27FC236}">
                  <a16:creationId xmlns:a16="http://schemas.microsoft.com/office/drawing/2014/main" id="{A4C5CC0C-93CF-F0C8-0BC5-862E0068881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49297542"/>
                </p:ext>
              </p:extLst>
            </p:nvPr>
          </p:nvGraphicFramePr>
          <p:xfrm>
            <a:off x="5763666" y="2050235"/>
            <a:ext cx="1601972" cy="180000"/>
          </p:xfrm>
          <a:graphic>
            <a:graphicData uri="http://schemas.openxmlformats.org/drawingml/2006/table">
              <a:tbl>
                <a:tblPr>
                  <a:noFill/>
                  <a:tableStyleId>{EECCDE37-8431-4A5D-9FCF-62FB5E6A01FD}</a:tableStyleId>
                </a:tblPr>
                <a:tblGrid>
                  <a:gridCol w="616688">
                    <a:extLst>
                      <a:ext uri="{9D8B030D-6E8A-4147-A177-3AD203B41FA5}">
                        <a16:colId xmlns:a16="http://schemas.microsoft.com/office/drawing/2014/main" val="134062945"/>
                      </a:ext>
                    </a:extLst>
                  </a:gridCol>
                  <a:gridCol w="177210">
                    <a:extLst>
                      <a:ext uri="{9D8B030D-6E8A-4147-A177-3AD203B41FA5}">
                        <a16:colId xmlns:a16="http://schemas.microsoft.com/office/drawing/2014/main" val="463759553"/>
                      </a:ext>
                    </a:extLst>
                  </a:gridCol>
                  <a:gridCol w="219739">
                    <a:extLst>
                      <a:ext uri="{9D8B030D-6E8A-4147-A177-3AD203B41FA5}">
                        <a16:colId xmlns:a16="http://schemas.microsoft.com/office/drawing/2014/main" val="1369257272"/>
                      </a:ext>
                    </a:extLst>
                  </a:gridCol>
                  <a:gridCol w="588335">
                    <a:extLst>
                      <a:ext uri="{9D8B030D-6E8A-4147-A177-3AD203B41FA5}">
                        <a16:colId xmlns:a16="http://schemas.microsoft.com/office/drawing/2014/main" val="1891602514"/>
                      </a:ext>
                    </a:extLst>
                  </a:gridCol>
                </a:tblGrid>
                <a:tr h="180000"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2023-12-02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endParaRPr sz="700" b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~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12700" cap="flat" cmpd="sng" algn="ctr">
                        <a:noFill/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72000" marR="0" lvl="0" indent="0" algn="l" rtl="0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rgbClr val="000000"/>
                          </a:buClr>
                          <a:buSzPts val="500"/>
                          <a:buFont typeface="Arial"/>
                          <a:buNone/>
                        </a:pPr>
                        <a:r>
                          <a:rPr lang="en-US" sz="700" b="0" u="none" strike="noStrike" cap="none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+mn-ea"/>
                            <a:ea typeface="+mn-ea"/>
                          </a:rPr>
                          <a:t>2024-12-02</a:t>
                        </a:r>
                        <a:endParaRPr sz="700" b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endParaRPr>
                      </a:p>
                    </a:txBody>
                    <a:tcPr marL="0" marR="0" marT="0" marB="0" anchor="ctr">
                      <a:lnL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L>
                      <a:lnR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R>
                      <a:lnT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T>
                      <a:lnB w="3175" cap="flat" cmpd="sng" algn="ctr">
                        <a:solidFill>
                          <a:schemeClr val="bg1">
                            <a:lumMod val="65000"/>
                          </a:schemeClr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:lnB>
                      <a:lnTlToBr w="12700" cmpd="sng">
                        <a:noFill/>
                        <a:prstDash val="solid"/>
                      </a:lnTlToBr>
                      <a:lnBlToTr w="12700" cmpd="sng">
                        <a:noFill/>
                        <a:prstDash val="solid"/>
                      </a:lnBlToTr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</a:tbl>
            </a:graphicData>
          </a:graphic>
        </p:graphicFrame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1790E197-CC3F-1098-575C-6D5D21B03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90088" y="2079519"/>
              <a:ext cx="153771" cy="130114"/>
            </a:xfrm>
            <a:prstGeom prst="rect">
              <a:avLst/>
            </a:prstGeom>
          </p:spPr>
        </p:pic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1C2E7ED7-EA8F-11AB-2AF8-C3BE3A1AE9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2022" y="2075178"/>
              <a:ext cx="153771" cy="130114"/>
            </a:xfrm>
            <a:prstGeom prst="rect">
              <a:avLst/>
            </a:prstGeom>
          </p:spPr>
        </p:pic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10167B4-3B61-AE94-A0B6-35B12471456E}"/>
              </a:ext>
            </a:extLst>
          </p:cNvPr>
          <p:cNvSpPr/>
          <p:nvPr/>
        </p:nvSpPr>
        <p:spPr>
          <a:xfrm>
            <a:off x="3161622" y="1325742"/>
            <a:ext cx="666537" cy="302387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4" name="Google Shape;797;p30">
            <a:extLst>
              <a:ext uri="{FF2B5EF4-FFF2-40B4-BE49-F238E27FC236}">
                <a16:creationId xmlns:a16="http://schemas.microsoft.com/office/drawing/2014/main" id="{774BD3E9-ACE2-2D32-9E07-F7A61205A3D0}"/>
              </a:ext>
            </a:extLst>
          </p:cNvPr>
          <p:cNvSpPr/>
          <p:nvPr/>
        </p:nvSpPr>
        <p:spPr>
          <a:xfrm>
            <a:off x="3101169" y="1243069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797;p30">
            <a:extLst>
              <a:ext uri="{FF2B5EF4-FFF2-40B4-BE49-F238E27FC236}">
                <a16:creationId xmlns:a16="http://schemas.microsoft.com/office/drawing/2014/main" id="{EE5AE849-CDCF-4B98-E418-1F925D11B3DC}"/>
              </a:ext>
            </a:extLst>
          </p:cNvPr>
          <p:cNvSpPr/>
          <p:nvPr/>
        </p:nvSpPr>
        <p:spPr>
          <a:xfrm>
            <a:off x="983738" y="12711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797;p30">
            <a:extLst>
              <a:ext uri="{FF2B5EF4-FFF2-40B4-BE49-F238E27FC236}">
                <a16:creationId xmlns:a16="http://schemas.microsoft.com/office/drawing/2014/main" id="{5EA358C1-7129-12DC-F8A5-46266059480B}"/>
              </a:ext>
            </a:extLst>
          </p:cNvPr>
          <p:cNvSpPr/>
          <p:nvPr/>
        </p:nvSpPr>
        <p:spPr>
          <a:xfrm>
            <a:off x="1713409" y="1271127"/>
            <a:ext cx="167952" cy="157221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7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2647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>
          <a:extLst>
            <a:ext uri="{FF2B5EF4-FFF2-40B4-BE49-F238E27FC236}">
              <a16:creationId xmlns:a16="http://schemas.microsoft.com/office/drawing/2014/main" id="{A634907C-B5A3-FD2A-6F97-105D6143D3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>
            <a:extLst>
              <a:ext uri="{FF2B5EF4-FFF2-40B4-BE49-F238E27FC236}">
                <a16:creationId xmlns:a16="http://schemas.microsoft.com/office/drawing/2014/main" id="{068AFEC1-1B91-0EC5-3531-9D9F86D386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741859"/>
              </p:ext>
            </p:extLst>
          </p:nvPr>
        </p:nvGraphicFramePr>
        <p:xfrm>
          <a:off x="1831500" y="2447150"/>
          <a:ext cx="7137000" cy="43285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ko-KR" altLang="en-US" sz="1000" b="1" u="none" strike="noStrike" cap="none" dirty="0"/>
                        <a:t>고객센터</a:t>
                      </a:r>
                      <a:r>
                        <a:rPr lang="ko-KR" sz="1000" b="1" u="none" strike="noStrike" cap="none" dirty="0"/>
                        <a:t> &gt; </a:t>
                      </a:r>
                      <a:r>
                        <a:rPr lang="en-US" altLang="ko-KR" sz="1000" b="1" u="none" strike="noStrike" cap="none" dirty="0"/>
                        <a:t>FAQ</a:t>
                      </a:r>
                      <a:endParaRPr sz="10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216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64DBDEE7-0B47-29D7-6B67-A9146649C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80" y="826158"/>
            <a:ext cx="10367318" cy="4546828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649" y="2701925"/>
            <a:ext cx="2486025" cy="305752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11" name="TextBox 10"/>
          <p:cNvSpPr txBox="1"/>
          <p:nvPr/>
        </p:nvSpPr>
        <p:spPr>
          <a:xfrm>
            <a:off x="169658" y="1090283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게시대상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96856" y="1099953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게시유형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14999" y="1627999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게시대상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610608" y="1627998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게시유형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916794" y="1627997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 dirty="0"/>
              <a:t>게시여부</a:t>
            </a: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5081" y="2564984"/>
            <a:ext cx="3168277" cy="324634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4593593" y="3276046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게시대상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83101" y="3276045"/>
            <a:ext cx="559981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 b="1"/>
              <a:t>게시유형</a:t>
            </a:r>
          </a:p>
        </p:txBody>
      </p:sp>
      <p:sp>
        <p:nvSpPr>
          <p:cNvPr id="19" name="폭발 1 18"/>
          <p:cNvSpPr/>
          <p:nvPr/>
        </p:nvSpPr>
        <p:spPr>
          <a:xfrm>
            <a:off x="7761870" y="2493886"/>
            <a:ext cx="3352697" cy="3098840"/>
          </a:xfrm>
          <a:prstGeom prst="irregularSeal1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유형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>
                <a:solidFill>
                  <a:srgbClr val="FF0000"/>
                </a:solidFill>
              </a:rPr>
              <a:t>게시대상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서비스유형 </a:t>
            </a:r>
            <a:r>
              <a:rPr lang="en-US" altLang="ko-KR" sz="800" dirty="0">
                <a:solidFill>
                  <a:srgbClr val="FF0000"/>
                </a:solidFill>
              </a:rPr>
              <a:t>=&gt; </a:t>
            </a:r>
            <a:r>
              <a:rPr lang="ko-KR" altLang="en-US" sz="800" dirty="0">
                <a:solidFill>
                  <a:srgbClr val="FF0000"/>
                </a:solidFill>
              </a:rPr>
              <a:t>게시유형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게시여부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신규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</a:p>
          <a:p>
            <a:pPr algn="ctr"/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ko-KR" altLang="en-US" sz="800" dirty="0">
                <a:solidFill>
                  <a:srgbClr val="FF0000"/>
                </a:solidFill>
              </a:rPr>
              <a:t>위 내용으로 기존 컬럼 변경 및 </a:t>
            </a:r>
            <a:r>
              <a:rPr lang="ko-KR" altLang="en-US" sz="800" dirty="0" err="1">
                <a:solidFill>
                  <a:srgbClr val="FF0000"/>
                </a:solidFill>
              </a:rPr>
              <a:t>신규컬럼</a:t>
            </a:r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게시여부</a:t>
            </a:r>
            <a:r>
              <a:rPr lang="en-US" altLang="ko-KR" sz="800" dirty="0">
                <a:solidFill>
                  <a:srgbClr val="FF0000"/>
                </a:solidFill>
              </a:rPr>
              <a:t>) </a:t>
            </a:r>
            <a:r>
              <a:rPr lang="ko-KR" altLang="en-US" sz="800" dirty="0">
                <a:solidFill>
                  <a:srgbClr val="FF0000"/>
                </a:solidFill>
              </a:rPr>
              <a:t>추가에 따른 기존화면을 변경함</a:t>
            </a:r>
            <a:endParaRPr lang="en-US" altLang="ko-KR" sz="800" dirty="0">
              <a:solidFill>
                <a:srgbClr val="FF0000"/>
              </a:solidFill>
            </a:endParaRPr>
          </a:p>
          <a:p>
            <a:pPr algn="ctr"/>
            <a:r>
              <a:rPr lang="en-US" altLang="ko-KR" sz="800" dirty="0">
                <a:solidFill>
                  <a:srgbClr val="FF0000"/>
                </a:solidFill>
              </a:rPr>
              <a:t>(</a:t>
            </a:r>
            <a:r>
              <a:rPr lang="ko-KR" altLang="en-US" sz="800" dirty="0">
                <a:solidFill>
                  <a:srgbClr val="FF0000"/>
                </a:solidFill>
              </a:rPr>
              <a:t>기존 등록 및 수정 시 에디터는 </a:t>
            </a:r>
            <a:r>
              <a:rPr lang="en-US" altLang="ko-KR" sz="800" dirty="0" err="1">
                <a:solidFill>
                  <a:srgbClr val="FF0000"/>
                </a:solidFill>
              </a:rPr>
              <a:t>Textarear</a:t>
            </a:r>
            <a:r>
              <a:rPr lang="ko-KR" altLang="en-US" sz="800" dirty="0">
                <a:solidFill>
                  <a:srgbClr val="FF0000"/>
                </a:solidFill>
              </a:rPr>
              <a:t>로 변경</a:t>
            </a:r>
            <a:r>
              <a:rPr lang="en-US" altLang="ko-KR" sz="800" dirty="0">
                <a:solidFill>
                  <a:srgbClr val="FF0000"/>
                </a:solidFill>
              </a:rPr>
              <a:t>)</a:t>
            </a:r>
            <a:endParaRPr lang="ko-KR" altLang="en-US" sz="800" dirty="0">
              <a:solidFill>
                <a:srgbClr val="FF0000"/>
              </a:solidFill>
            </a:endParaRPr>
          </a:p>
        </p:txBody>
      </p:sp>
      <p:sp>
        <p:nvSpPr>
          <p:cNvPr id="20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FAQ</a:t>
            </a:r>
            <a:endParaRPr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7789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">
          <a:extLst>
            <a:ext uri="{FF2B5EF4-FFF2-40B4-BE49-F238E27FC236}">
              <a16:creationId xmlns:a16="http://schemas.microsoft.com/office/drawing/2014/main" id="{8D741315-B3F8-19E2-BF89-E65A22ED2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">
            <a:extLst>
              <a:ext uri="{FF2B5EF4-FFF2-40B4-BE49-F238E27FC236}">
                <a16:creationId xmlns:a16="http://schemas.microsoft.com/office/drawing/2014/main" id="{BB90DF00-0F52-81D7-9001-151827819FB4}"/>
              </a:ext>
            </a:extLst>
          </p:cNvPr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고객센터 </a:t>
            </a:r>
            <a:r>
              <a:rPr lang="en-US" altLang="ko-KR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&gt; </a:t>
            </a:r>
            <a:r>
              <a:rPr lang="ko-KR" altLang="en-US" sz="700" b="0" i="0" u="none" strike="noStrike" cap="none" dirty="0">
                <a:solidFill>
                  <a:srgbClr val="000000"/>
                </a:solidFill>
                <a:latin typeface="+mj-ea"/>
                <a:ea typeface="+mj-ea"/>
                <a:sym typeface="Arial"/>
              </a:rPr>
              <a:t>공지사항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3" name="Google Shape;47;p20">
            <a:extLst>
              <a:ext uri="{FF2B5EF4-FFF2-40B4-BE49-F238E27FC236}">
                <a16:creationId xmlns:a16="http://schemas.microsoft.com/office/drawing/2014/main" id="{BE997322-EA8C-97F7-032A-5D8F69AB19AA}"/>
              </a:ext>
            </a:extLst>
          </p:cNvPr>
          <p:cNvGraphicFramePr/>
          <p:nvPr/>
        </p:nvGraphicFramePr>
        <p:xfrm>
          <a:off x="8385974" y="826614"/>
          <a:ext cx="2324900" cy="1468025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83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</a:t>
                      </a:r>
                      <a:endParaRPr sz="800" b="1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상단 고정여부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게시물목록 상단에 고정됨 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고객사 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고객센터</a:t>
                      </a:r>
                      <a:r>
                        <a:rPr lang="en-US" altLang="ko-KR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&gt; </a:t>
                      </a:r>
                      <a:r>
                        <a:rPr lang="ko-KR" altLang="en-US" sz="7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 Semilight" panose="020B0502040204020203" pitchFamily="50" charset="-127"/>
                        </a:rPr>
                        <a:t>공지사항 목록에 반영</a:t>
                      </a:r>
                      <a:endParaRPr lang="en-US" altLang="ko-KR"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 panose="020B0503020000020004" pitchFamily="34" charset="-127"/>
                        <a:ea typeface="Malgun Gothic" panose="020B0503020000020004" pitchFamily="34" charset="-127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 옵션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선택시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상단에 고정됨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상단고정이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복수일경우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 panose="020B0503020000020004" pitchFamily="34" charset="-127"/>
                          <a:ea typeface="Malgun Gothic" panose="020B0503020000020004" pitchFamily="34" charset="-127"/>
                          <a:cs typeface="Malgun Gothic"/>
                          <a:sym typeface="Malgun Gothic"/>
                        </a:rPr>
                        <a:t> 최근 적용한 게시물이 최상단으로 배치</a:t>
                      </a: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b="0" i="0" u="none" strike="noStrike" cap="non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extLst>
                  <a:ext uri="{0D108BD9-81ED-4DB2-BD59-A6C34878D82A}">
                    <a16:rowId xmlns:a16="http://schemas.microsoft.com/office/drawing/2014/main" val="352511526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0BB7447-8066-933F-C81C-D6968E277AF9}"/>
              </a:ext>
            </a:extLst>
          </p:cNvPr>
          <p:cNvGraphicFramePr>
            <a:graphicFrameLocks noGrp="1"/>
          </p:cNvGraphicFramePr>
          <p:nvPr/>
        </p:nvGraphicFramePr>
        <p:xfrm>
          <a:off x="131488" y="1873194"/>
          <a:ext cx="7927952" cy="2695716"/>
        </p:xfrm>
        <a:graphic>
          <a:graphicData uri="http://schemas.openxmlformats.org/drawingml/2006/table">
            <a:tbl>
              <a:tblPr>
                <a:noFill/>
                <a:tableStyleId>{066C2EF1-5381-446B-BBDA-88623D0872A5}</a:tableStyleId>
              </a:tblPr>
              <a:tblGrid>
                <a:gridCol w="304691">
                  <a:extLst>
                    <a:ext uri="{9D8B030D-6E8A-4147-A177-3AD203B41FA5}">
                      <a16:colId xmlns:a16="http://schemas.microsoft.com/office/drawing/2014/main" val="2990875238"/>
                    </a:ext>
                  </a:extLst>
                </a:gridCol>
                <a:gridCol w="2028497">
                  <a:extLst>
                    <a:ext uri="{9D8B030D-6E8A-4147-A177-3AD203B41FA5}">
                      <a16:colId xmlns:a16="http://schemas.microsoft.com/office/drawing/2014/main" val="1035474992"/>
                    </a:ext>
                  </a:extLst>
                </a:gridCol>
                <a:gridCol w="388883">
                  <a:extLst>
                    <a:ext uri="{9D8B030D-6E8A-4147-A177-3AD203B41FA5}">
                      <a16:colId xmlns:a16="http://schemas.microsoft.com/office/drawing/2014/main" val="2181674233"/>
                    </a:ext>
                  </a:extLst>
                </a:gridCol>
                <a:gridCol w="478220">
                  <a:extLst>
                    <a:ext uri="{9D8B030D-6E8A-4147-A177-3AD203B41FA5}">
                      <a16:colId xmlns:a16="http://schemas.microsoft.com/office/drawing/2014/main" val="1409623470"/>
                    </a:ext>
                  </a:extLst>
                </a:gridCol>
                <a:gridCol w="588580">
                  <a:extLst>
                    <a:ext uri="{9D8B030D-6E8A-4147-A177-3AD203B41FA5}">
                      <a16:colId xmlns:a16="http://schemas.microsoft.com/office/drawing/2014/main" val="2554906623"/>
                    </a:ext>
                  </a:extLst>
                </a:gridCol>
                <a:gridCol w="562303">
                  <a:extLst>
                    <a:ext uri="{9D8B030D-6E8A-4147-A177-3AD203B41FA5}">
                      <a16:colId xmlns:a16="http://schemas.microsoft.com/office/drawing/2014/main" val="2379995426"/>
                    </a:ext>
                  </a:extLst>
                </a:gridCol>
                <a:gridCol w="546538">
                  <a:extLst>
                    <a:ext uri="{9D8B030D-6E8A-4147-A177-3AD203B41FA5}">
                      <a16:colId xmlns:a16="http://schemas.microsoft.com/office/drawing/2014/main" val="219627481"/>
                    </a:ext>
                  </a:extLst>
                </a:gridCol>
                <a:gridCol w="373117">
                  <a:extLst>
                    <a:ext uri="{9D8B030D-6E8A-4147-A177-3AD203B41FA5}">
                      <a16:colId xmlns:a16="http://schemas.microsoft.com/office/drawing/2014/main" val="59037790"/>
                    </a:ext>
                  </a:extLst>
                </a:gridCol>
                <a:gridCol w="1196435">
                  <a:extLst>
                    <a:ext uri="{9D8B030D-6E8A-4147-A177-3AD203B41FA5}">
                      <a16:colId xmlns:a16="http://schemas.microsoft.com/office/drawing/2014/main" val="1308205689"/>
                    </a:ext>
                  </a:extLst>
                </a:gridCol>
                <a:gridCol w="632365">
                  <a:extLst>
                    <a:ext uri="{9D8B030D-6E8A-4147-A177-3AD203B41FA5}">
                      <a16:colId xmlns:a16="http://schemas.microsoft.com/office/drawing/2014/main" val="1755824633"/>
                    </a:ext>
                  </a:extLst>
                </a:gridCol>
                <a:gridCol w="450451">
                  <a:extLst>
                    <a:ext uri="{9D8B030D-6E8A-4147-A177-3AD203B41FA5}">
                      <a16:colId xmlns:a16="http://schemas.microsoft.com/office/drawing/2014/main" val="2825128758"/>
                    </a:ext>
                  </a:extLst>
                </a:gridCol>
                <a:gridCol w="377872">
                  <a:extLst>
                    <a:ext uri="{9D8B030D-6E8A-4147-A177-3AD203B41FA5}">
                      <a16:colId xmlns:a16="http://schemas.microsoft.com/office/drawing/2014/main" val="1549305637"/>
                    </a:ext>
                  </a:extLst>
                </a:gridCol>
              </a:tblGrid>
              <a:tr h="20686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번호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공지대상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공지유형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latin typeface="+mn-ea"/>
                          <a:ea typeface="+mn-ea"/>
                        </a:rPr>
                        <a:t>중요공지여부</a:t>
                      </a:r>
                      <a:endParaRPr sz="700" b="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긴급공지여부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상단고정여부</a:t>
                      </a:r>
                      <a:endParaRPr sz="700" u="none" strike="noStrike" cap="none" dirty="0">
                        <a:highlight>
                          <a:srgbClr val="FFFF00"/>
                        </a:highlight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첨부개수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팝업공지기간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등록일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작성자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+mn-ea"/>
                          <a:ea typeface="+mn-ea"/>
                        </a:rPr>
                        <a:t>조회수</a:t>
                      </a:r>
                      <a:endParaRPr sz="700" u="none" strike="noStrike" cap="none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13458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 dirty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추가 공급품목 관련 안내의 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 err="1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  <a:endParaRPr lang="ko-KR" altLang="en-US" sz="700" b="0" dirty="0">
                        <a:solidFill>
                          <a:srgbClr val="50505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 ~ 2025-01-17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2025-01-03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303699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배송지 관련 시스템 개선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 ~ 2025-01-30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2024-12-30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45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331128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'25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년 홈앤서비스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(HOMS)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상품에 대한 공급단가 확인요청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(~12/11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일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공급사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2024-12-02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윤찬혁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71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937131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OKplaza 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 ~ 2024-12-14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7076698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SK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쉴더스向 </a:t>
                      </a:r>
                      <a:r>
                        <a:rPr lang="en-US" altLang="ko-KR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UTP</a:t>
                      </a:r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케이블 배송관련 공지사항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Y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 ~ 2024-12-11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2024-11-11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214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858132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700" b="0">
                          <a:solidFill>
                            <a:srgbClr val="0000FF"/>
                          </a:solidFill>
                          <a:effectLst/>
                          <a:latin typeface="+mn-ea"/>
                          <a:ea typeface="+mn-ea"/>
                        </a:rPr>
                        <a:t>배송지 관리 및 주문 절차 안내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구매사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팝업공지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700" b="0" dirty="0">
                          <a:solidFill>
                            <a:srgbClr val="505050"/>
                          </a:solidFill>
                          <a:effectLst/>
                          <a:highlight>
                            <a:srgbClr val="FFFF00"/>
                          </a:highlight>
                          <a:latin typeface="+mn-ea"/>
                          <a:ea typeface="+mn-ea"/>
                        </a:rPr>
                        <a:t>N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 ~ 2024-12-04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2024-11-04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700" b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김상인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700" b="0" dirty="0">
                          <a:solidFill>
                            <a:srgbClr val="505050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marL="12700" marR="1270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693871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93823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809747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649831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658620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4442475"/>
                  </a:ext>
                </a:extLst>
              </a:tr>
              <a:tr h="206863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4262952"/>
                  </a:ext>
                </a:extLst>
              </a:tr>
            </a:tbl>
          </a:graphicData>
        </a:graphic>
      </p:graphicFrame>
      <p:sp>
        <p:nvSpPr>
          <p:cNvPr id="8" name="모서리가 둥근 직사각형 93">
            <a:extLst>
              <a:ext uri="{FF2B5EF4-FFF2-40B4-BE49-F238E27FC236}">
                <a16:creationId xmlns:a16="http://schemas.microsoft.com/office/drawing/2014/main" id="{16BD9DBD-9EC4-057F-CA9F-36CD87DA7AEE}"/>
              </a:ext>
            </a:extLst>
          </p:cNvPr>
          <p:cNvSpPr/>
          <p:nvPr/>
        </p:nvSpPr>
        <p:spPr>
          <a:xfrm>
            <a:off x="6449330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등록</a:t>
            </a:r>
          </a:p>
        </p:txBody>
      </p:sp>
      <p:pic>
        <p:nvPicPr>
          <p:cNvPr id="11" name="Google Shape;56;p20">
            <a:extLst>
              <a:ext uri="{FF2B5EF4-FFF2-40B4-BE49-F238E27FC236}">
                <a16:creationId xmlns:a16="http://schemas.microsoft.com/office/drawing/2014/main" id="{3C0AA6D0-FFA8-26E0-7BDC-32F0F967EF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b="33078"/>
          <a:stretch/>
        </p:blipFill>
        <p:spPr>
          <a:xfrm>
            <a:off x="0" y="777145"/>
            <a:ext cx="8131027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57;p20">
            <a:extLst>
              <a:ext uri="{FF2B5EF4-FFF2-40B4-BE49-F238E27FC236}">
                <a16:creationId xmlns:a16="http://schemas.microsoft.com/office/drawing/2014/main" id="{6FAF6861-DCED-680E-A258-67FF97A49ED6}"/>
              </a:ext>
            </a:extLst>
          </p:cNvPr>
          <p:cNvSpPr txBox="1"/>
          <p:nvPr/>
        </p:nvSpPr>
        <p:spPr>
          <a:xfrm>
            <a:off x="35618" y="900171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FAQ</a:t>
            </a:r>
            <a:r>
              <a:rPr lang="ko-KR" altLang="en-US" sz="800" b="1" i="0" u="none" strike="noStrike" cap="none" dirty="0">
                <a:solidFill>
                  <a:schemeClr val="dk1"/>
                </a:solidFill>
                <a:latin typeface="+mj-ea"/>
                <a:ea typeface="+mj-ea"/>
                <a:sym typeface="Arial"/>
              </a:rPr>
              <a:t> 관리</a:t>
            </a:r>
            <a:endParaRPr dirty="0">
              <a:latin typeface="+mj-ea"/>
              <a:ea typeface="+mj-ea"/>
            </a:endParaRPr>
          </a:p>
        </p:txBody>
      </p:sp>
      <p:graphicFrame>
        <p:nvGraphicFramePr>
          <p:cNvPr id="13" name="Google Shape;359;p26">
            <a:extLst>
              <a:ext uri="{FF2B5EF4-FFF2-40B4-BE49-F238E27FC236}">
                <a16:creationId xmlns:a16="http://schemas.microsoft.com/office/drawing/2014/main" id="{AFBE3980-9208-942E-1C21-0ECE44CFAF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6901605"/>
              </p:ext>
            </p:extLst>
          </p:nvPr>
        </p:nvGraphicFramePr>
        <p:xfrm>
          <a:off x="144432" y="1264505"/>
          <a:ext cx="7212603" cy="180000"/>
        </p:xfrm>
        <a:graphic>
          <a:graphicData uri="http://schemas.openxmlformats.org/drawingml/2006/table">
            <a:tbl>
              <a:tblPr>
                <a:noFill/>
                <a:tableStyleId>{EECCDE37-8431-4A5D-9FCF-62FB5E6A01FD}</a:tableStyleId>
              </a:tblPr>
              <a:tblGrid>
                <a:gridCol w="7161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3175328398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3663098732"/>
                    </a:ext>
                  </a:extLst>
                </a:gridCol>
                <a:gridCol w="1181610">
                  <a:extLst>
                    <a:ext uri="{9D8B030D-6E8A-4147-A177-3AD203B41FA5}">
                      <a16:colId xmlns:a16="http://schemas.microsoft.com/office/drawing/2014/main" val="2533700832"/>
                    </a:ext>
                  </a:extLst>
                </a:gridCol>
                <a:gridCol w="1769983">
                  <a:extLst>
                    <a:ext uri="{9D8B030D-6E8A-4147-A177-3AD203B41FA5}">
                      <a16:colId xmlns:a16="http://schemas.microsoft.com/office/drawing/2014/main" val="300779911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   게시대상</a:t>
                      </a:r>
                      <a:endParaRPr sz="700" b="1" i="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게시유형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제목</a:t>
                      </a: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16" name="그림 15">
            <a:extLst>
              <a:ext uri="{FF2B5EF4-FFF2-40B4-BE49-F238E27FC236}">
                <a16:creationId xmlns:a16="http://schemas.microsoft.com/office/drawing/2014/main" id="{56814AE2-1E2B-73CD-3862-69BDE7E83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5384" y="871481"/>
            <a:ext cx="419914" cy="206999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3C021D65-2072-FC0F-12E4-5B787A1812D3}"/>
              </a:ext>
            </a:extLst>
          </p:cNvPr>
          <p:cNvSpPr/>
          <p:nvPr/>
        </p:nvSpPr>
        <p:spPr>
          <a:xfrm>
            <a:off x="130714" y="1199381"/>
            <a:ext cx="7941953" cy="31936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모서리가 둥근 직사각형 93">
            <a:extLst>
              <a:ext uri="{FF2B5EF4-FFF2-40B4-BE49-F238E27FC236}">
                <a16:creationId xmlns:a16="http://schemas.microsoft.com/office/drawing/2014/main" id="{924A14A4-EBA9-A1BB-02D7-8F7CB64663A8}"/>
              </a:ext>
            </a:extLst>
          </p:cNvPr>
          <p:cNvSpPr/>
          <p:nvPr/>
        </p:nvSpPr>
        <p:spPr>
          <a:xfrm>
            <a:off x="6994635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수정</a:t>
            </a:r>
          </a:p>
        </p:txBody>
      </p:sp>
      <p:sp>
        <p:nvSpPr>
          <p:cNvPr id="19" name="모서리가 둥근 직사각형 93">
            <a:extLst>
              <a:ext uri="{FF2B5EF4-FFF2-40B4-BE49-F238E27FC236}">
                <a16:creationId xmlns:a16="http://schemas.microsoft.com/office/drawing/2014/main" id="{5A7B8F82-3E19-9A93-0C90-E0D5AC536C9F}"/>
              </a:ext>
            </a:extLst>
          </p:cNvPr>
          <p:cNvSpPr/>
          <p:nvPr/>
        </p:nvSpPr>
        <p:spPr>
          <a:xfrm>
            <a:off x="7540409" y="1660877"/>
            <a:ext cx="519030" cy="161715"/>
          </a:xfrm>
          <a:prstGeom prst="roundRect">
            <a:avLst/>
          </a:prstGeom>
          <a:solidFill>
            <a:schemeClr val="dk1"/>
          </a:solidFill>
          <a:ln>
            <a:solidFill>
              <a:schemeClr val="tx1"/>
            </a:solidFill>
          </a:ln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algn="ctr"/>
            <a:r>
              <a:rPr lang="ko-KR" altLang="en-US" sz="700" b="1" dirty="0">
                <a:solidFill>
                  <a:srgbClr val="FFFFFF"/>
                </a:solidFill>
                <a:latin typeface="+mn-ea"/>
                <a:cs typeface="Arial"/>
              </a:rPr>
              <a:t>삭제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4AC8569-79B8-1B0E-A8E3-D89E58EA748C}"/>
              </a:ext>
            </a:extLst>
          </p:cNvPr>
          <p:cNvSpPr/>
          <p:nvPr/>
        </p:nvSpPr>
        <p:spPr>
          <a:xfrm>
            <a:off x="4429552" y="1798954"/>
            <a:ext cx="640081" cy="1603233"/>
          </a:xfrm>
          <a:prstGeom prst="rect">
            <a:avLst/>
          </a:prstGeom>
          <a:solidFill>
            <a:srgbClr val="A02B93">
              <a:lumMod val="40000"/>
              <a:lumOff val="60000"/>
              <a:alpha val="50000"/>
            </a:srgbClr>
          </a:solidFill>
          <a:ln w="19050" cap="flat" cmpd="sng" algn="ctr">
            <a:solidFill>
              <a:srgbClr val="A02B93">
                <a:lumMod val="60000"/>
                <a:lumOff val="40000"/>
              </a:srgbClr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40470208-A10C-D02D-BDAF-FC154A04F170}"/>
              </a:ext>
            </a:extLst>
          </p:cNvPr>
          <p:cNvSpPr>
            <a:spLocks/>
          </p:cNvSpPr>
          <p:nvPr/>
        </p:nvSpPr>
        <p:spPr>
          <a:xfrm>
            <a:off x="4339552" y="168420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700" b="1" dirty="0">
                <a:solidFill>
                  <a:schemeClr val="bg1"/>
                </a:solidFill>
                <a:latin typeface="Malgun Gothic" panose="020B0503020000020004" pitchFamily="34" charset="-127"/>
                <a:ea typeface="Malgun Gothic" panose="020B0503020000020004" pitchFamily="34" charset="-127"/>
              </a:rPr>
              <a:t>1</a:t>
            </a:r>
            <a:endParaRPr kumimoji="1" lang="ko-KR" altLang="en-US" sz="700" b="1" dirty="0">
              <a:solidFill>
                <a:schemeClr val="bg1"/>
              </a:solidFill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4424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4A5F634-5D13-9AA7-E77E-A9E89546DA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D6D759-DB82-0FB4-A9BD-BD38FFF92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34" y="920406"/>
            <a:ext cx="9119130" cy="4409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515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2886</TotalTime>
  <Words>900</Words>
  <Application>Microsoft Macintosh PowerPoint</Application>
  <PresentationFormat>사용자 지정</PresentationFormat>
  <Paragraphs>394</Paragraphs>
  <Slides>11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맑은 고딕</vt:lpstr>
      <vt:lpstr>Aptos</vt:lpstr>
      <vt:lpstr>Arial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민기 김</cp:lastModifiedBy>
  <cp:revision>95</cp:revision>
  <dcterms:modified xsi:type="dcterms:W3CDTF">2025-03-19T14:42:03Z</dcterms:modified>
</cp:coreProperties>
</file>