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1" r:id="rId5"/>
    <p:sldId id="273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8" autoAdjust="0"/>
    <p:restoredTop sz="92567" autoAdjust="0"/>
  </p:normalViewPr>
  <p:slideViewPr>
    <p:cSldViewPr snapToGrid="0">
      <p:cViewPr>
        <p:scale>
          <a:sx n="75" d="100"/>
          <a:sy n="75" d="100"/>
        </p:scale>
        <p:origin x="1484" y="52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124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249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1857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68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57516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6383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2749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326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5773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E2E7C7EF-5786-DD7D-2D8E-0CAF35FA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>
            <a:extLst>
              <a:ext uri="{FF2B5EF4-FFF2-40B4-BE49-F238E27FC236}">
                <a16:creationId xmlns:a16="http://schemas.microsoft.com/office/drawing/2014/main" id="{26C54710-C31B-0E98-FE95-45BD2FFCCA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>
            <a:extLst>
              <a:ext uri="{FF2B5EF4-FFF2-40B4-BE49-F238E27FC236}">
                <a16:creationId xmlns:a16="http://schemas.microsoft.com/office/drawing/2014/main" id="{5EC13091-6C9F-8082-ED42-CA8500EC41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5144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046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684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0560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644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107070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상품관리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공급사에서</a:t>
            </a:r>
            <a:r>
              <a:rPr lang="ko-KR" altLang="en-US" sz="700" dirty="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</a:t>
            </a:r>
            <a:r>
              <a:rPr lang="ko-KR" altLang="en-US" sz="700" dirty="0"/>
              <a:t> 재고관리</a:t>
            </a:r>
            <a:endParaRPr lang="ko-KR" altLang="en-US" sz="800" dirty="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7" y="871034"/>
            <a:ext cx="8096665" cy="4235573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19059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재고품목관리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재고품목 관리 팝업 호출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인 경우 빨간 색으로 표시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입출고처리</a:t>
                      </a:r>
                      <a:b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 관리 팝업 호출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입출고일괄관리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입출고 관리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엑셀업로드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팝업 호출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재고초기화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이력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insert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후 초기화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(0)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처리</a:t>
                      </a:r>
                      <a:endParaRPr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" name="Google Shape;210;p21"/>
          <p:cNvSpPr/>
          <p:nvPr/>
        </p:nvSpPr>
        <p:spPr>
          <a:xfrm>
            <a:off x="8495287" y="4636720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1;p21"/>
          <p:cNvSpPr txBox="1"/>
          <p:nvPr/>
        </p:nvSpPr>
        <p:spPr>
          <a:xfrm>
            <a:off x="8538428" y="4834174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dirty="0"/>
              <a:t>재고 초기화를 진행하시겠습니까</a:t>
            </a:r>
            <a:r>
              <a:rPr lang="en-US" altLang="ko-KR" sz="600" dirty="0"/>
              <a:t>?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212;p21"/>
          <p:cNvGraphicFramePr/>
          <p:nvPr/>
        </p:nvGraphicFramePr>
        <p:xfrm>
          <a:off x="8629213" y="4984687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213;p21"/>
          <p:cNvSpPr/>
          <p:nvPr/>
        </p:nvSpPr>
        <p:spPr>
          <a:xfrm>
            <a:off x="8968661" y="519946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4;p21"/>
          <p:cNvSpPr/>
          <p:nvPr/>
        </p:nvSpPr>
        <p:spPr>
          <a:xfrm>
            <a:off x="9552529" y="5189708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665;p27"/>
          <p:cNvSpPr/>
          <p:nvPr/>
        </p:nvSpPr>
        <p:spPr>
          <a:xfrm>
            <a:off x="8495287" y="336012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666;p27"/>
          <p:cNvGraphicFramePr/>
          <p:nvPr/>
        </p:nvGraphicFramePr>
        <p:xfrm>
          <a:off x="8599619" y="3587395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Google Shape;667;p27"/>
          <p:cNvSpPr/>
          <p:nvPr/>
        </p:nvSpPr>
        <p:spPr>
          <a:xfrm>
            <a:off x="9287442" y="395582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668;p27"/>
          <p:cNvSpPr txBox="1"/>
          <p:nvPr/>
        </p:nvSpPr>
        <p:spPr>
          <a:xfrm>
            <a:off x="8505018" y="358693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초기화를 진행할 상품을 적어도 </a:t>
            </a: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한개이상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선택해주세요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176;p21"/>
          <p:cNvCxnSpPr>
            <a:stCxn id="7" idx="3"/>
            <a:endCxn id="22" idx="1"/>
          </p:cNvCxnSpPr>
          <p:nvPr/>
        </p:nvCxnSpPr>
        <p:spPr>
          <a:xfrm>
            <a:off x="8070588" y="2445289"/>
            <a:ext cx="424699" cy="131395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" name="직사각형 6"/>
          <p:cNvSpPr/>
          <p:nvPr/>
        </p:nvSpPr>
        <p:spPr>
          <a:xfrm>
            <a:off x="5866926" y="2324787"/>
            <a:ext cx="2203662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Google Shape;408;p26"/>
          <p:cNvCxnSpPr>
            <a:endCxn id="17" idx="1"/>
          </p:cNvCxnSpPr>
          <p:nvPr/>
        </p:nvCxnSpPr>
        <p:spPr>
          <a:xfrm rot="16200000" flipH="1">
            <a:off x="6896017" y="3451216"/>
            <a:ext cx="2513000" cy="68554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408;p26"/>
          <p:cNvCxnSpPr>
            <a:endCxn id="36" idx="3"/>
          </p:cNvCxnSpPr>
          <p:nvPr/>
        </p:nvCxnSpPr>
        <p:spPr>
          <a:xfrm rot="5400000">
            <a:off x="4528029" y="4650952"/>
            <a:ext cx="4321529" cy="9460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408;p26"/>
          <p:cNvCxnSpPr>
            <a:stCxn id="7" idx="1"/>
          </p:cNvCxnSpPr>
          <p:nvPr/>
        </p:nvCxnSpPr>
        <p:spPr>
          <a:xfrm rot="10800000" flipV="1">
            <a:off x="4358768" y="2445289"/>
            <a:ext cx="1508158" cy="8128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Google Shape;797;p30"/>
          <p:cNvSpPr/>
          <p:nvPr/>
        </p:nvSpPr>
        <p:spPr>
          <a:xfrm>
            <a:off x="5803349" y="22177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6400800" y="22177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6830299" y="22177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797;p30"/>
          <p:cNvSpPr/>
          <p:nvPr/>
        </p:nvSpPr>
        <p:spPr>
          <a:xfrm>
            <a:off x="7471994" y="221775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  <p:cxnSp>
        <p:nvCxnSpPr>
          <p:cNvPr id="57" name="Google Shape;176;p21"/>
          <p:cNvCxnSpPr>
            <a:endCxn id="64" idx="3"/>
          </p:cNvCxnSpPr>
          <p:nvPr/>
        </p:nvCxnSpPr>
        <p:spPr>
          <a:xfrm rot="5400000">
            <a:off x="5340625" y="3708390"/>
            <a:ext cx="2487494" cy="14569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3" name="Google Shape;665;p27"/>
          <p:cNvSpPr/>
          <p:nvPr/>
        </p:nvSpPr>
        <p:spPr>
          <a:xfrm>
            <a:off x="4610203" y="464532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4" name="Google Shape;666;p27"/>
          <p:cNvGraphicFramePr/>
          <p:nvPr/>
        </p:nvGraphicFramePr>
        <p:xfrm>
          <a:off x="4714535" y="4872597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" name="Google Shape;667;p27"/>
          <p:cNvSpPr/>
          <p:nvPr/>
        </p:nvSpPr>
        <p:spPr>
          <a:xfrm>
            <a:off x="5402358" y="5241022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68;p27"/>
          <p:cNvSpPr txBox="1"/>
          <p:nvPr/>
        </p:nvSpPr>
        <p:spPr>
          <a:xfrm>
            <a:off x="4619934" y="487214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입출고 하실 상품을 선택해주세요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694;p44"/>
          <p:cNvSpPr/>
          <p:nvPr/>
        </p:nvSpPr>
        <p:spPr>
          <a:xfrm>
            <a:off x="2306524" y="5526901"/>
            <a:ext cx="4334968" cy="26642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7" name="Google Shape;1695;p44"/>
          <p:cNvGraphicFramePr/>
          <p:nvPr/>
        </p:nvGraphicFramePr>
        <p:xfrm>
          <a:off x="2398395" y="5627441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입출고처리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Google Shape;1695;p44"/>
          <p:cNvGraphicFramePr/>
          <p:nvPr/>
        </p:nvGraphicFramePr>
        <p:xfrm>
          <a:off x="6376967" y="562744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Google Shape;58;p20"/>
          <p:cNvSpPr/>
          <p:nvPr/>
        </p:nvSpPr>
        <p:spPr>
          <a:xfrm>
            <a:off x="2398395" y="5974604"/>
            <a:ext cx="4173751" cy="22008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처리사유는 필수 입력입니다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/>
        </p:nvGraphicFramePr>
        <p:xfrm>
          <a:off x="2398395" y="6238347"/>
          <a:ext cx="4141291" cy="45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2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3362262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입고   ○ 출고</a:t>
                      </a: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처리사유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처리이력을 작성해주세요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</a:tbl>
          </a:graphicData>
        </a:graphic>
      </p:graphicFrame>
      <p:sp>
        <p:nvSpPr>
          <p:cNvPr id="42" name="Google Shape;1700;p44"/>
          <p:cNvSpPr/>
          <p:nvPr/>
        </p:nvSpPr>
        <p:spPr>
          <a:xfrm>
            <a:off x="3790021" y="795426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처리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700;p44"/>
          <p:cNvSpPr/>
          <p:nvPr/>
        </p:nvSpPr>
        <p:spPr>
          <a:xfrm>
            <a:off x="4507411" y="795288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63;p20"/>
          <p:cNvGraphicFramePr/>
          <p:nvPr/>
        </p:nvGraphicFramePr>
        <p:xfrm>
          <a:off x="2427058" y="6742226"/>
          <a:ext cx="4116423" cy="11685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08726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580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763512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1740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ea"/>
                          <a:ea typeface="+mn-ea"/>
                        </a:rPr>
                        <a:t>상품코드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ea"/>
                          <a:ea typeface="+mn-ea"/>
                        </a:rPr>
                        <a:t>상품정보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ea"/>
                          <a:ea typeface="+mn-ea"/>
                        </a:rPr>
                        <a:t>현재고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ea"/>
                          <a:ea typeface="+mn-ea"/>
                        </a:rPr>
                        <a:t>처리수량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 dirty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일회용 덧신 </a:t>
                      </a:r>
                      <a:r>
                        <a:rPr lang="en-US" altLang="ko-KR" sz="700" b="0" dirty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(70)</a:t>
                      </a:r>
                    </a:p>
                    <a:p>
                      <a:pPr fontAlgn="ctr"/>
                      <a:r>
                        <a:rPr lang="ko-KR" altLang="en-US" sz="700" b="1" dirty="0">
                          <a:solidFill>
                            <a:srgbClr val="444444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: 1 BOX</a:t>
                      </a:r>
                      <a:r>
                        <a:rPr lang="en-US" altLang="ko-KR" sz="700" b="0" baseline="0" dirty="0">
                          <a:effectLst/>
                          <a:latin typeface="+mn-ea"/>
                          <a:ea typeface="+mn-ea"/>
                        </a:rPr>
                        <a:t> (50</a:t>
                      </a:r>
                      <a:r>
                        <a:rPr lang="ko-KR" altLang="en-US" sz="700" b="0" baseline="0" dirty="0"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b="0" baseline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9,931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2117047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칼라콘 체인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(70)</a:t>
                      </a:r>
                    </a:p>
                    <a:p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2M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9,990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21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1172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5816605" y="7337693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5816605" y="7023978"/>
            <a:ext cx="694922" cy="12105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59" name="Google Shape;1694;p44"/>
          <p:cNvSpPr/>
          <p:nvPr/>
        </p:nvSpPr>
        <p:spPr>
          <a:xfrm>
            <a:off x="23800" y="1137436"/>
            <a:ext cx="4334968" cy="396423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/>
        </p:nvGraphicFramePr>
        <p:xfrm>
          <a:off x="111802" y="1182193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재고품목 관리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Google Shape;58;p20"/>
          <p:cNvSpPr/>
          <p:nvPr/>
        </p:nvSpPr>
        <p:spPr>
          <a:xfrm>
            <a:off x="111802" y="1529356"/>
            <a:ext cx="4173751" cy="22008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순서변경시 드래그로 변경하시고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‘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</a:rPr>
              <a:t>순서저장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‘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버튼을 클릭하시면 정렬한 순서대로 저장됩니다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62" name="Google Shape;1695;p44"/>
          <p:cNvGraphicFramePr/>
          <p:nvPr/>
        </p:nvGraphicFramePr>
        <p:xfrm>
          <a:off x="4077664" y="11881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111802" y="2008007"/>
          <a:ext cx="4187216" cy="147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712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06997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860113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3355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  <a:gridCol w="435016">
                  <a:extLst>
                    <a:ext uri="{9D8B030D-6E8A-4147-A177-3AD203B41FA5}">
                      <a16:colId xmlns:a16="http://schemas.microsoft.com/office/drawing/2014/main" val="346949330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상품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0723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재고구분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2015723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안전화 한스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HS-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인치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230~3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2116162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켤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100000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기타 재고 상품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고리형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, 2M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2118152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클린오투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산소캔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815ml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2119972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불꽃비산방지커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버미글라스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7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936326" y="1806992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20013" y="1806992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/>
          <p:cNvGraphicFramePr>
            <a:graphicFrameLocks noGrp="1"/>
          </p:cNvGraphicFramePr>
          <p:nvPr/>
        </p:nvGraphicFramePr>
        <p:xfrm>
          <a:off x="82571" y="3836749"/>
          <a:ext cx="4197788" cy="836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7608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267608">
                  <a:extLst>
                    <a:ext uri="{9D8B030D-6E8A-4147-A177-3AD203B41FA5}">
                      <a16:colId xmlns:a16="http://schemas.microsoft.com/office/drawing/2014/main" val="272514329"/>
                    </a:ext>
                  </a:extLst>
                </a:gridCol>
                <a:gridCol w="663732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61577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1644124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38941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미재고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0723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2016791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 err="1">
                          <a:effectLst/>
                          <a:latin typeface="+mn-ea"/>
                          <a:ea typeface="+mn-ea"/>
                        </a:rPr>
                        <a:t>미재고관리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 상품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</a:tbl>
          </a:graphicData>
        </a:graphic>
      </p:graphicFrame>
      <p:sp>
        <p:nvSpPr>
          <p:cNvPr id="82" name="Google Shape;1700;p44"/>
          <p:cNvSpPr/>
          <p:nvPr/>
        </p:nvSpPr>
        <p:spPr>
          <a:xfrm>
            <a:off x="2356608" y="360841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1700;p44"/>
          <p:cNvSpPr/>
          <p:nvPr/>
        </p:nvSpPr>
        <p:spPr>
          <a:xfrm>
            <a:off x="2356608" y="478102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2442428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2667639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2874521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3082256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3290192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1700;p44"/>
          <p:cNvSpPr/>
          <p:nvPr/>
        </p:nvSpPr>
        <p:spPr>
          <a:xfrm>
            <a:off x="1687209" y="3610254"/>
            <a:ext cx="626258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err="1">
                <a:solidFill>
                  <a:schemeClr val="bg1"/>
                </a:solidFill>
              </a:rPr>
              <a:t>순서저장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1700;p44"/>
          <p:cNvSpPr/>
          <p:nvPr/>
        </p:nvSpPr>
        <p:spPr>
          <a:xfrm>
            <a:off x="1661246" y="4788671"/>
            <a:ext cx="673681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재고품목추가</a:t>
            </a:r>
            <a:endParaRPr sz="70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0" name="Google Shape;1694;p44"/>
          <p:cNvSpPr/>
          <p:nvPr/>
        </p:nvSpPr>
        <p:spPr>
          <a:xfrm>
            <a:off x="6813354" y="5500383"/>
            <a:ext cx="3757433" cy="14504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>
            <p:extLst>
              <p:ext uri="{D42A27DB-BD31-4B8C-83A1-F6EECF244321}">
                <p14:modId xmlns:p14="http://schemas.microsoft.com/office/powerpoint/2010/main" val="853012646"/>
              </p:ext>
            </p:extLst>
          </p:nvPr>
        </p:nvGraphicFramePr>
        <p:xfrm>
          <a:off x="6905225" y="5600922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입출고일괄처리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>
            <p:extLst>
              <p:ext uri="{D42A27DB-BD31-4B8C-83A1-F6EECF244321}">
                <p14:modId xmlns:p14="http://schemas.microsoft.com/office/powerpoint/2010/main" val="2509680660"/>
              </p:ext>
            </p:extLst>
          </p:nvPr>
        </p:nvGraphicFramePr>
        <p:xfrm>
          <a:off x="10216102" y="56009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6905225" y="5948084"/>
            <a:ext cx="3552005" cy="61227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 dirty="0"/>
              <a:t>엑셀다운로드를 클릭하여 현재의 </a:t>
            </a:r>
            <a:r>
              <a:rPr lang="ko-KR" altLang="en-US" sz="700" dirty="0" err="1"/>
              <a:t>재고상품</a:t>
            </a:r>
            <a:r>
              <a:rPr lang="ko-KR" altLang="en-US" sz="700" dirty="0"/>
              <a:t> 목록을 다운로드 합니다</a:t>
            </a:r>
            <a:r>
              <a:rPr lang="en-US" altLang="ko-KR" sz="700" dirty="0"/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 dirty="0"/>
              <a:t>다운받은 엑셀파일을 열어 변경하고자 하는 상품의 </a:t>
            </a:r>
            <a:r>
              <a:rPr lang="ko-KR" altLang="en-US" sz="700" dirty="0" err="1"/>
              <a:t>재고증감</a:t>
            </a:r>
            <a:r>
              <a:rPr lang="en-US" altLang="ko-KR" sz="700" dirty="0"/>
              <a:t>/</a:t>
            </a:r>
            <a:r>
              <a:rPr lang="ko-KR" altLang="en-US" sz="700" dirty="0" err="1"/>
              <a:t>변경사유를</a:t>
            </a:r>
            <a:r>
              <a:rPr lang="ko-KR" altLang="en-US" sz="700" dirty="0"/>
              <a:t> 입력합니다</a:t>
            </a:r>
            <a:r>
              <a:rPr lang="en-US" altLang="ko-KR" sz="700" dirty="0"/>
              <a:t>.</a:t>
            </a:r>
            <a:br>
              <a:rPr lang="en-US" altLang="ko-KR" sz="700" dirty="0"/>
            </a:br>
            <a:r>
              <a:rPr lang="en-US" altLang="ko-KR" sz="700" dirty="0"/>
              <a:t>(</a:t>
            </a:r>
            <a:r>
              <a:rPr lang="ko-KR" altLang="en-US" sz="700" dirty="0"/>
              <a:t>출고는 </a:t>
            </a:r>
            <a:r>
              <a:rPr lang="en-US" altLang="ko-KR" sz="700" dirty="0"/>
              <a:t>[-]</a:t>
            </a:r>
            <a:r>
              <a:rPr lang="ko-KR" altLang="en-US" sz="700" dirty="0"/>
              <a:t>수량</a:t>
            </a:r>
            <a:r>
              <a:rPr lang="en-US" altLang="ko-KR" sz="700" dirty="0"/>
              <a:t>, </a:t>
            </a:r>
            <a:r>
              <a:rPr lang="ko-KR" altLang="en-US" sz="700" dirty="0"/>
              <a:t>입고는 </a:t>
            </a:r>
            <a:r>
              <a:rPr lang="en-US" altLang="ko-KR" sz="700" dirty="0"/>
              <a:t>[+]</a:t>
            </a:r>
            <a:r>
              <a:rPr lang="ko-KR" altLang="en-US" sz="700" dirty="0"/>
              <a:t>수량을 입력하십시오</a:t>
            </a:r>
            <a:r>
              <a:rPr lang="en-US" altLang="ko-KR" sz="700" dirty="0"/>
              <a:t>)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700" dirty="0"/>
              <a:t>엑셀파일을 저장하고 엑셀업로드를 클릭하여 수정한 엑셀파일을 선택합니다</a:t>
            </a:r>
            <a:r>
              <a:rPr lang="en-US" altLang="ko-KR" sz="700" dirty="0"/>
              <a:t>.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7588699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B05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엑셀다운로드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1700;p44"/>
          <p:cNvSpPr/>
          <p:nvPr/>
        </p:nvSpPr>
        <p:spPr>
          <a:xfrm>
            <a:off x="9014241" y="66462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1700;p44"/>
          <p:cNvSpPr/>
          <p:nvPr/>
        </p:nvSpPr>
        <p:spPr>
          <a:xfrm>
            <a:off x="8295638" y="664799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0070C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엑셀 업로드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408;p26"/>
          <p:cNvCxnSpPr>
            <a:endCxn id="70" idx="0"/>
          </p:cNvCxnSpPr>
          <p:nvPr/>
        </p:nvCxnSpPr>
        <p:spPr>
          <a:xfrm rot="16200000" flipH="1">
            <a:off x="6458653" y="3266964"/>
            <a:ext cx="2962897" cy="1503939"/>
          </a:xfrm>
          <a:prstGeom prst="bentConnector3">
            <a:avLst>
              <a:gd name="adj1" fmla="val 92194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40497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재고품목 관리 팝업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ko-KR" sz="700" dirty="0"/>
              <a:t>상품관리 </a:t>
            </a:r>
            <a:r>
              <a:rPr lang="en-US" altLang="ko-KR" sz="700" dirty="0"/>
              <a:t>&gt;</a:t>
            </a:r>
            <a:r>
              <a:rPr lang="ko-KR" altLang="ko-KR" sz="700" dirty="0"/>
              <a:t> 재고관리</a:t>
            </a:r>
            <a:r>
              <a:rPr lang="en-US" altLang="ko-KR" sz="700" dirty="0"/>
              <a:t> &gt; </a:t>
            </a:r>
            <a:r>
              <a:rPr lang="ko-KR" altLang="en-US" sz="700" dirty="0"/>
              <a:t>재고품목 관리</a:t>
            </a:r>
            <a:endParaRPr lang="ko-KR" altLang="ko-KR" sz="700" dirty="0"/>
          </a:p>
        </p:txBody>
      </p:sp>
      <p:sp>
        <p:nvSpPr>
          <p:cNvPr id="56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7" y="871034"/>
            <a:ext cx="8096665" cy="4235573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14008142"/>
              </p:ext>
            </p:extLst>
          </p:nvPr>
        </p:nvGraphicFramePr>
        <p:xfrm>
          <a:off x="8385974" y="826614"/>
          <a:ext cx="2324900" cy="27333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관리품목등록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상품관리 화면 이동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Okplaza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외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재고관리할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상품 정보를 등록하는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팝업 호출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자동생성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상품코드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필수값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상품명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상품규격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단가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재고수량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 상품 리스트 조회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드래그로 순서 변경 처리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endParaRPr lang="ko-KR" altLang="en-US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재고구분이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‘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기타’인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경우 빨간 색으로 표시</a:t>
                      </a:r>
                      <a:endParaRPr lang="ko-KR" altLang="en-US"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고품목추가’ 버튼에 의해 추가된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순서 값이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data)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파란색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row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표기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그리드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모두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리로드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되고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미재고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그리드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조회</a:t>
                      </a:r>
                      <a:endParaRPr lang="ko-KR" altLang="en-US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92456607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드래그로 원하는 순서를 맞춘 후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순서저장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’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버튼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순차적으로 재고 상품 순서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update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미재고상품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그리드 체크 후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재고품목추가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버튼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재고관리 여부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‘Y’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로 수정되며 재고 상품 그리드 및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미재고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 상품 그리드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리로드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. </a:t>
                      </a:r>
                      <a:endParaRPr lang="ko-KR" altLang="en-US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5866926" y="2324787"/>
            <a:ext cx="595948" cy="241004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Google Shape;408;p26"/>
          <p:cNvCxnSpPr>
            <a:stCxn id="7" idx="1"/>
            <a:endCxn id="114" idx="3"/>
          </p:cNvCxnSpPr>
          <p:nvPr/>
        </p:nvCxnSpPr>
        <p:spPr>
          <a:xfrm rot="10800000" flipV="1">
            <a:off x="4358768" y="2445289"/>
            <a:ext cx="1508158" cy="81286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694;p44"/>
          <p:cNvSpPr/>
          <p:nvPr/>
        </p:nvSpPr>
        <p:spPr>
          <a:xfrm>
            <a:off x="23800" y="1137436"/>
            <a:ext cx="4334968" cy="396423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695;p44"/>
          <p:cNvGraphicFramePr/>
          <p:nvPr/>
        </p:nvGraphicFramePr>
        <p:xfrm>
          <a:off x="111802" y="1182193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재고품목 관리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58;p20"/>
          <p:cNvSpPr/>
          <p:nvPr/>
        </p:nvSpPr>
        <p:spPr>
          <a:xfrm>
            <a:off x="111802" y="1529356"/>
            <a:ext cx="4173751" cy="22008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rgbClr val="FF0000"/>
                </a:solidFill>
                <a:latin typeface="+mj-ea"/>
              </a:rPr>
              <a:t>순서변경시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 드래그로 변경하시고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‘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</a:rPr>
              <a:t>순서저장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‘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버튼을 클릭하시면 정렬한 순서대로 저장됩니다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119" name="Google Shape;1695;p44"/>
          <p:cNvGraphicFramePr/>
          <p:nvPr/>
        </p:nvGraphicFramePr>
        <p:xfrm>
          <a:off x="4077664" y="118815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표 123"/>
          <p:cNvGraphicFramePr>
            <a:graphicFrameLocks noGrp="1"/>
          </p:cNvGraphicFramePr>
          <p:nvPr/>
        </p:nvGraphicFramePr>
        <p:xfrm>
          <a:off x="111802" y="2008007"/>
          <a:ext cx="4187216" cy="14725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712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606997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72453558"/>
                    </a:ext>
                  </a:extLst>
                </a:gridCol>
                <a:gridCol w="592183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860113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33555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  <a:gridCol w="435016">
                  <a:extLst>
                    <a:ext uri="{9D8B030D-6E8A-4147-A177-3AD203B41FA5}">
                      <a16:colId xmlns:a16="http://schemas.microsoft.com/office/drawing/2014/main" val="346949330"/>
                    </a:ext>
                  </a:extLst>
                </a:gridCol>
              </a:tblGrid>
              <a:tr h="0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 상품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0723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순서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재고구분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삭제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2015723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안전화 한스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HS-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인치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230~3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2116162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켤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100000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기타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기타 재고 상품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고리형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, 2M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57824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4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2118152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클린오투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산소캔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815ml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3730936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2119972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okplaza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불꽃비산방지커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latin typeface="+mn-ea"/>
                          <a:ea typeface="+mn-ea"/>
                        </a:rPr>
                        <a:t>버미글라스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27384"/>
                  </a:ext>
                </a:extLst>
              </a:tr>
            </a:tbl>
          </a:graphicData>
        </a:graphic>
      </p:graphicFrame>
      <p:sp>
        <p:nvSpPr>
          <p:cNvPr id="12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936326" y="1806992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관리품목등록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20013" y="1806992"/>
            <a:ext cx="664398" cy="17648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82571" y="3836749"/>
          <a:ext cx="4197788" cy="836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67608">
                  <a:extLst>
                    <a:ext uri="{9D8B030D-6E8A-4147-A177-3AD203B41FA5}">
                      <a16:colId xmlns:a16="http://schemas.microsoft.com/office/drawing/2014/main" val="3569291765"/>
                    </a:ext>
                  </a:extLst>
                </a:gridCol>
                <a:gridCol w="267608">
                  <a:extLst>
                    <a:ext uri="{9D8B030D-6E8A-4147-A177-3AD203B41FA5}">
                      <a16:colId xmlns:a16="http://schemas.microsoft.com/office/drawing/2014/main" val="272514329"/>
                    </a:ext>
                  </a:extLst>
                </a:gridCol>
                <a:gridCol w="663732">
                  <a:extLst>
                    <a:ext uri="{9D8B030D-6E8A-4147-A177-3AD203B41FA5}">
                      <a16:colId xmlns:a16="http://schemas.microsoft.com/office/drawing/2014/main" val="4049463344"/>
                    </a:ext>
                  </a:extLst>
                </a:gridCol>
                <a:gridCol w="615775">
                  <a:extLst>
                    <a:ext uri="{9D8B030D-6E8A-4147-A177-3AD203B41FA5}">
                      <a16:colId xmlns:a16="http://schemas.microsoft.com/office/drawing/2014/main" val="504929081"/>
                    </a:ext>
                  </a:extLst>
                </a:gridCol>
                <a:gridCol w="1644124">
                  <a:extLst>
                    <a:ext uri="{9D8B030D-6E8A-4147-A177-3AD203B41FA5}">
                      <a16:colId xmlns:a16="http://schemas.microsoft.com/office/drawing/2014/main" val="2278453499"/>
                    </a:ext>
                  </a:extLst>
                </a:gridCol>
                <a:gridCol w="738941">
                  <a:extLst>
                    <a:ext uri="{9D8B030D-6E8A-4147-A177-3AD203B41FA5}">
                      <a16:colId xmlns:a16="http://schemas.microsoft.com/office/drawing/2014/main" val="816622157"/>
                    </a:ext>
                  </a:extLst>
                </a:gridCol>
              </a:tblGrid>
              <a:tr h="0">
                <a:tc gridSpan="6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미재고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상품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207235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상품코드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유형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상품명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규격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7300840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  <a:sym typeface="Arial"/>
                        </a:rPr>
                        <a:t>1</a:t>
                      </a: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u="sng" strike="noStrike" cap="none" dirty="0">
                        <a:solidFill>
                          <a:srgbClr val="7F7F7F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2016791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단품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정상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 err="1">
                          <a:effectLst/>
                          <a:latin typeface="+mn-ea"/>
                          <a:ea typeface="+mn-ea"/>
                        </a:rPr>
                        <a:t>미재고관리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 상품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테스트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0373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u="none" strike="noStrike" cap="none" dirty="0">
                          <a:latin typeface="+mn-ea"/>
                          <a:ea typeface="+mn-ea"/>
                        </a:rPr>
                        <a:t>2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□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730610"/>
                  </a:ext>
                </a:extLst>
              </a:tr>
            </a:tbl>
          </a:graphicData>
        </a:graphic>
      </p:graphicFrame>
      <p:sp>
        <p:nvSpPr>
          <p:cNvPr id="133" name="Google Shape;1700;p44"/>
          <p:cNvSpPr/>
          <p:nvPr/>
        </p:nvSpPr>
        <p:spPr>
          <a:xfrm>
            <a:off x="2356608" y="360841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700;p44"/>
          <p:cNvSpPr/>
          <p:nvPr/>
        </p:nvSpPr>
        <p:spPr>
          <a:xfrm>
            <a:off x="2356608" y="478102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408;p26"/>
          <p:cNvCxnSpPr>
            <a:endCxn id="141" idx="1"/>
          </p:cNvCxnSpPr>
          <p:nvPr/>
        </p:nvCxnSpPr>
        <p:spPr>
          <a:xfrm rot="16200000" flipH="1">
            <a:off x="3230844" y="2522814"/>
            <a:ext cx="129604" cy="264763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1" name="Google Shape;210;p21"/>
          <p:cNvSpPr/>
          <p:nvPr/>
        </p:nvSpPr>
        <p:spPr>
          <a:xfrm>
            <a:off x="4619462" y="3497666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211;p21"/>
          <p:cNvSpPr txBox="1"/>
          <p:nvPr/>
        </p:nvSpPr>
        <p:spPr>
          <a:xfrm>
            <a:off x="4662603" y="3695120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자재순서를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저장하시겠습니까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212;p21"/>
          <p:cNvGraphicFramePr/>
          <p:nvPr/>
        </p:nvGraphicFramePr>
        <p:xfrm>
          <a:off x="4753388" y="3845633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213;p21"/>
          <p:cNvSpPr/>
          <p:nvPr/>
        </p:nvSpPr>
        <p:spPr>
          <a:xfrm>
            <a:off x="5092836" y="406040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14;p21"/>
          <p:cNvSpPr/>
          <p:nvPr/>
        </p:nvSpPr>
        <p:spPr>
          <a:xfrm>
            <a:off x="5676704" y="405065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665;p27"/>
          <p:cNvSpPr/>
          <p:nvPr/>
        </p:nvSpPr>
        <p:spPr>
          <a:xfrm>
            <a:off x="4619462" y="469023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666;p27"/>
          <p:cNvGraphicFramePr/>
          <p:nvPr/>
        </p:nvGraphicFramePr>
        <p:xfrm>
          <a:off x="4723794" y="4917502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667;p27"/>
          <p:cNvSpPr/>
          <p:nvPr/>
        </p:nvSpPr>
        <p:spPr>
          <a:xfrm>
            <a:off x="5411617" y="5285927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668;p27"/>
          <p:cNvSpPr txBox="1"/>
          <p:nvPr/>
        </p:nvSpPr>
        <p:spPr>
          <a:xfrm>
            <a:off x="4629193" y="4917045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상품이 없습니다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797;p30"/>
          <p:cNvSpPr/>
          <p:nvPr/>
        </p:nvSpPr>
        <p:spPr>
          <a:xfrm>
            <a:off x="2828219" y="16960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3566389" y="16953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76;p21"/>
          <p:cNvCxnSpPr>
            <a:endCxn id="159" idx="1"/>
          </p:cNvCxnSpPr>
          <p:nvPr/>
        </p:nvCxnSpPr>
        <p:spPr>
          <a:xfrm rot="16200000" flipH="1">
            <a:off x="3273052" y="3653217"/>
            <a:ext cx="54918" cy="2657363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70" name="Google Shape;1694;p44"/>
          <p:cNvSpPr/>
          <p:nvPr/>
        </p:nvSpPr>
        <p:spPr>
          <a:xfrm>
            <a:off x="6753249" y="3351472"/>
            <a:ext cx="2167424" cy="250051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Google Shape;1695;p44"/>
          <p:cNvGraphicFramePr/>
          <p:nvPr>
            <p:extLst>
              <p:ext uri="{D42A27DB-BD31-4B8C-83A1-F6EECF244321}">
                <p14:modId xmlns:p14="http://schemas.microsoft.com/office/powerpoint/2010/main" val="866867969"/>
              </p:ext>
            </p:extLst>
          </p:nvPr>
        </p:nvGraphicFramePr>
        <p:xfrm>
          <a:off x="6845120" y="3452012"/>
          <a:ext cx="196996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6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기타 </a:t>
                      </a:r>
                      <a:r>
                        <a:rPr lang="ko-KR" altLang="en-US" sz="800" b="1" u="none" strike="noStrike" cap="none" dirty="0" err="1"/>
                        <a:t>재고등록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Google Shape;1695;p44"/>
          <p:cNvGraphicFramePr/>
          <p:nvPr>
            <p:extLst>
              <p:ext uri="{D42A27DB-BD31-4B8C-83A1-F6EECF244321}">
                <p14:modId xmlns:p14="http://schemas.microsoft.com/office/powerpoint/2010/main" val="2302231365"/>
              </p:ext>
            </p:extLst>
          </p:nvPr>
        </p:nvGraphicFramePr>
        <p:xfrm>
          <a:off x="8589074" y="345201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Google Shape;58;p20"/>
          <p:cNvSpPr/>
          <p:nvPr/>
        </p:nvSpPr>
        <p:spPr>
          <a:xfrm>
            <a:off x="6845120" y="3799175"/>
            <a:ext cx="1969963" cy="3497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indent="-72000">
              <a:buSzPts val="600"/>
              <a:buFont typeface="Arial"/>
              <a:buChar char="•"/>
            </a:pP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Okplaza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 외 상품을 수기로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재고등록합니다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상품코드는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자동으로 등록됩니다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55088"/>
              </p:ext>
            </p:extLst>
          </p:nvPr>
        </p:nvGraphicFramePr>
        <p:xfrm>
          <a:off x="6845120" y="4191510"/>
          <a:ext cx="1983357" cy="1283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663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27069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4183125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3847271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870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082979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4739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0804940"/>
                  </a:ext>
                </a:extLst>
              </a:tr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endParaRPr lang="ko-KR" altLang="en-US"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8412057"/>
                  </a:ext>
                </a:extLst>
              </a:tr>
            </a:tbl>
          </a:graphicData>
        </a:graphic>
      </p:graphicFrame>
      <p:sp>
        <p:nvSpPr>
          <p:cNvPr id="78" name="Google Shape;1700;p44"/>
          <p:cNvSpPr/>
          <p:nvPr/>
        </p:nvSpPr>
        <p:spPr>
          <a:xfrm>
            <a:off x="7467728" y="5586671"/>
            <a:ext cx="432598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1700;p44"/>
          <p:cNvSpPr/>
          <p:nvPr/>
        </p:nvSpPr>
        <p:spPr>
          <a:xfrm>
            <a:off x="7950567" y="5578150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408;p26"/>
          <p:cNvCxnSpPr>
            <a:stCxn id="127" idx="3"/>
            <a:endCxn id="70" idx="0"/>
          </p:cNvCxnSpPr>
          <p:nvPr/>
        </p:nvCxnSpPr>
        <p:spPr>
          <a:xfrm>
            <a:off x="4284411" y="1895236"/>
            <a:ext cx="3552550" cy="1456236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5" name="Google Shape;797;p30"/>
          <p:cNvSpPr/>
          <p:nvPr/>
        </p:nvSpPr>
        <p:spPr>
          <a:xfrm>
            <a:off x="1478679" y="476628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</a:p>
        </p:txBody>
      </p:sp>
      <p:pic>
        <p:nvPicPr>
          <p:cNvPr id="1026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2442428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2667639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2874521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3082256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http://localhost:8009/img/system/icon/Trash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9439" y="3290192"/>
            <a:ext cx="156449" cy="15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Google Shape;1700;p44"/>
          <p:cNvSpPr/>
          <p:nvPr/>
        </p:nvSpPr>
        <p:spPr>
          <a:xfrm>
            <a:off x="1687209" y="3610254"/>
            <a:ext cx="626258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err="1">
                <a:solidFill>
                  <a:schemeClr val="bg1"/>
                </a:solidFill>
              </a:rPr>
              <a:t>순서저장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-19562" y="198497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700;p44"/>
          <p:cNvSpPr/>
          <p:nvPr/>
        </p:nvSpPr>
        <p:spPr>
          <a:xfrm>
            <a:off x="1661246" y="4788671"/>
            <a:ext cx="673681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chemeClr val="bg1"/>
                </a:solidFill>
              </a:rPr>
              <a:t>재고품목추가</a:t>
            </a:r>
            <a:endParaRPr sz="70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49" name="Google Shape;797;p30"/>
          <p:cNvSpPr/>
          <p:nvPr/>
        </p:nvSpPr>
        <p:spPr>
          <a:xfrm>
            <a:off x="1484774" y="35566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33156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25807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상품상세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클릭 시 상품상세 팝업 호출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공통팝업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화면설계의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상품상세 팝업을 참조 하십시오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정보 팝업 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적정재고정보 조회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수정값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세팅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산출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ㅇ자동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 </a:t>
                      </a:r>
                      <a:r>
                        <a:rPr lang="en-US" altLang="ko-KR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disable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ㅇ수동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수량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inputbox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활성화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+ 20% 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작년도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주문건수가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최근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2,3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평균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제외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+ 30%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개월 내 평균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없으면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재고관리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공급사에서</a:t>
            </a:r>
            <a:r>
              <a:rPr lang="ko-KR" altLang="en-US" sz="700" dirty="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</a:t>
            </a:r>
            <a:r>
              <a:rPr lang="ko-KR" altLang="en-US" sz="700" dirty="0"/>
              <a:t> 재고관리</a:t>
            </a:r>
            <a:endParaRPr lang="ko-KR" altLang="en-US" sz="800"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7" y="824922"/>
            <a:ext cx="8096665" cy="423557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765" y="4197127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4" name="Google Shape;408;p26"/>
          <p:cNvCxnSpPr>
            <a:endCxn id="13" idx="0"/>
          </p:cNvCxnSpPr>
          <p:nvPr/>
        </p:nvCxnSpPr>
        <p:spPr>
          <a:xfrm rot="16200000" flipH="1">
            <a:off x="1282645" y="2943210"/>
            <a:ext cx="1187319" cy="132051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" name="Google Shape;797;p30"/>
          <p:cNvSpPr/>
          <p:nvPr/>
        </p:nvSpPr>
        <p:spPr>
          <a:xfrm>
            <a:off x="965818" y="28010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/>
          <p:cNvSpPr/>
          <p:nvPr/>
        </p:nvSpPr>
        <p:spPr>
          <a:xfrm>
            <a:off x="5657955" y="287970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210;p21"/>
          <p:cNvSpPr/>
          <p:nvPr/>
        </p:nvSpPr>
        <p:spPr>
          <a:xfrm>
            <a:off x="5237048" y="7069918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213;p21"/>
          <p:cNvSpPr/>
          <p:nvPr/>
        </p:nvSpPr>
        <p:spPr>
          <a:xfrm>
            <a:off x="5710422" y="763266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14;p21"/>
          <p:cNvSpPr/>
          <p:nvPr/>
        </p:nvSpPr>
        <p:spPr>
          <a:xfrm>
            <a:off x="6294290" y="7622906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210;p21"/>
          <p:cNvSpPr/>
          <p:nvPr/>
        </p:nvSpPr>
        <p:spPr>
          <a:xfrm>
            <a:off x="7562476" y="7042654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11;p21"/>
          <p:cNvSpPr txBox="1"/>
          <p:nvPr/>
        </p:nvSpPr>
        <p:spPr>
          <a:xfrm>
            <a:off x="7605617" y="7211972"/>
            <a:ext cx="1858183" cy="302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적정재고를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수동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[6] </a:t>
            </a: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수량으로 변경하시겠습니까</a:t>
            </a:r>
            <a:r>
              <a:rPr lang="en-US" altLang="ko-KR" sz="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0" name="Google Shape;212;p21"/>
          <p:cNvGraphicFramePr/>
          <p:nvPr/>
        </p:nvGraphicFramePr>
        <p:xfrm>
          <a:off x="7696402" y="7390621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Google Shape;213;p21"/>
          <p:cNvSpPr/>
          <p:nvPr/>
        </p:nvSpPr>
        <p:spPr>
          <a:xfrm>
            <a:off x="8035850" y="760539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확인</a:t>
            </a:r>
            <a:endParaRPr sz="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214;p21"/>
          <p:cNvSpPr/>
          <p:nvPr/>
        </p:nvSpPr>
        <p:spPr>
          <a:xfrm>
            <a:off x="8619718" y="759564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694;p44"/>
          <p:cNvSpPr/>
          <p:nvPr/>
        </p:nvSpPr>
        <p:spPr>
          <a:xfrm>
            <a:off x="5484335" y="4208399"/>
            <a:ext cx="4334968" cy="263654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1700;p44"/>
          <p:cNvSpPr/>
          <p:nvPr/>
        </p:nvSpPr>
        <p:spPr>
          <a:xfrm>
            <a:off x="6967832" y="6541377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1700;p44"/>
          <p:cNvSpPr/>
          <p:nvPr/>
        </p:nvSpPr>
        <p:spPr>
          <a:xfrm>
            <a:off x="7663080" y="6535060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694;p44"/>
          <p:cNvSpPr/>
          <p:nvPr/>
        </p:nvSpPr>
        <p:spPr>
          <a:xfrm>
            <a:off x="5484335" y="3384425"/>
            <a:ext cx="4334968" cy="263654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/>
        </p:nvGraphicFramePr>
        <p:xfrm>
          <a:off x="5576206" y="3484965"/>
          <a:ext cx="41737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73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적정재고 변경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/>
        </p:nvGraphicFramePr>
        <p:xfrm>
          <a:off x="9554778" y="348496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58;p20"/>
          <p:cNvSpPr/>
          <p:nvPr/>
        </p:nvSpPr>
        <p:spPr>
          <a:xfrm>
            <a:off x="5576206" y="3832127"/>
            <a:ext cx="4173751" cy="36499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적정재고를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변경하는 팝업입니다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 수량은 적정재고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(A)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값으로 보여집니다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적정재고 산출 값을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수동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＇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으로 처리시 적정재고 수량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입력창이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활성화됩니다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5539403" y="4207620"/>
          <a:ext cx="100044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044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8" name="Google Shape;1700;p44"/>
          <p:cNvSpPr/>
          <p:nvPr/>
        </p:nvSpPr>
        <p:spPr>
          <a:xfrm>
            <a:off x="6967832" y="5717403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적정재고 저장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700;p44"/>
          <p:cNvSpPr/>
          <p:nvPr/>
        </p:nvSpPr>
        <p:spPr>
          <a:xfrm>
            <a:off x="7685222" y="571602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/>
        </p:nvGraphicFramePr>
        <p:xfrm>
          <a:off x="5604869" y="4380061"/>
          <a:ext cx="4116422" cy="8298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35781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658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843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858129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725002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dirty="0"/>
                        <a:t>상품코드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dirty="0"/>
                        <a:t>상품명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(B)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(B-A)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9,919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165416.6666%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5564335" y="5368571"/>
          <a:ext cx="4141291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2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12075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23912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896842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120754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0"/>
          </p:cNvCxnSpPr>
          <p:nvPr/>
        </p:nvCxnSpPr>
        <p:spPr>
          <a:xfrm>
            <a:off x="6091311" y="3058344"/>
            <a:ext cx="1560508" cy="32608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" name="Google Shape;211;p21"/>
          <p:cNvSpPr txBox="1"/>
          <p:nvPr/>
        </p:nvSpPr>
        <p:spPr>
          <a:xfrm>
            <a:off x="5280189" y="7267372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dirty="0" err="1"/>
              <a:t>적정재고를</a:t>
            </a:r>
            <a:r>
              <a:rPr lang="ko-KR" altLang="en-US" sz="600" dirty="0"/>
              <a:t> </a:t>
            </a:r>
            <a:r>
              <a:rPr lang="en-US" altLang="ko-KR" sz="600" dirty="0"/>
              <a:t>[</a:t>
            </a:r>
            <a:r>
              <a:rPr lang="ko-KR" altLang="en-US" sz="600" dirty="0"/>
              <a:t>자동</a:t>
            </a:r>
            <a:r>
              <a:rPr lang="en-US" altLang="ko-KR" sz="600" dirty="0"/>
              <a:t>]</a:t>
            </a:r>
            <a:r>
              <a:rPr lang="ko-KR" altLang="en-US" sz="600" dirty="0"/>
              <a:t>으로 변경하시겠습니까</a:t>
            </a:r>
            <a:r>
              <a:rPr lang="en-US" altLang="ko-KR" sz="600" dirty="0"/>
              <a:t>?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212;p21"/>
          <p:cNvGraphicFramePr/>
          <p:nvPr/>
        </p:nvGraphicFramePr>
        <p:xfrm>
          <a:off x="5370974" y="7417885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Google Shape;408;p26"/>
          <p:cNvCxnSpPr>
            <a:endCxn id="41" idx="1"/>
          </p:cNvCxnSpPr>
          <p:nvPr/>
        </p:nvCxnSpPr>
        <p:spPr>
          <a:xfrm rot="10800000" flipV="1">
            <a:off x="5237048" y="5802736"/>
            <a:ext cx="1712880" cy="1680948"/>
          </a:xfrm>
          <a:prstGeom prst="bentConnector3">
            <a:avLst>
              <a:gd name="adj1" fmla="val 11334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4" name="표 73"/>
          <p:cNvGraphicFramePr>
            <a:graphicFrameLocks noGrp="1"/>
          </p:cNvGraphicFramePr>
          <p:nvPr/>
        </p:nvGraphicFramePr>
        <p:xfrm>
          <a:off x="5564335" y="6192545"/>
          <a:ext cx="4141291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9029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120754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23912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896842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120754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 산출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수량</a:t>
                      </a: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53" name="Google Shape;408;p26"/>
          <p:cNvCxnSpPr>
            <a:stCxn id="72" idx="2"/>
            <a:endCxn id="48" idx="1"/>
          </p:cNvCxnSpPr>
          <p:nvPr/>
        </p:nvCxnSpPr>
        <p:spPr>
          <a:xfrm rot="16200000" flipH="1">
            <a:off x="7061128" y="6955072"/>
            <a:ext cx="741626" cy="261069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6" name="Google Shape;797;p30"/>
          <p:cNvSpPr/>
          <p:nvPr/>
        </p:nvSpPr>
        <p:spPr>
          <a:xfrm>
            <a:off x="5438532" y="523739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>
                <a:solidFill>
                  <a:schemeClr val="lt1"/>
                </a:solidFill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8255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16467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b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상품재고정보 조회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한달전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처리구분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출고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입고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재고관리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공급사에서</a:t>
            </a:r>
            <a:r>
              <a:rPr lang="ko-KR" altLang="en-US" sz="700" dirty="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</a:t>
            </a:r>
            <a:r>
              <a:rPr lang="ko-KR" altLang="en-US" sz="700" dirty="0"/>
              <a:t> 재고관리</a:t>
            </a:r>
            <a:endParaRPr lang="ko-KR" altLang="en-US" sz="800"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7" y="824922"/>
            <a:ext cx="8096665" cy="4235573"/>
          </a:xfrm>
          <a:prstGeom prst="rect">
            <a:avLst/>
          </a:prstGeom>
        </p:spPr>
      </p:pic>
      <p:sp>
        <p:nvSpPr>
          <p:cNvPr id="23" name="Google Shape;1694;p44"/>
          <p:cNvSpPr/>
          <p:nvPr/>
        </p:nvSpPr>
        <p:spPr>
          <a:xfrm>
            <a:off x="722422" y="1414948"/>
            <a:ext cx="5200076" cy="398704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Google Shape;1695;p44"/>
          <p:cNvGraphicFramePr/>
          <p:nvPr/>
        </p:nvGraphicFramePr>
        <p:xfrm>
          <a:off x="814292" y="1515488"/>
          <a:ext cx="5006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06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err="1"/>
                        <a:t>재고이력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5;p44"/>
          <p:cNvGraphicFramePr/>
          <p:nvPr/>
        </p:nvGraphicFramePr>
        <p:xfrm>
          <a:off x="5567609" y="1515488"/>
          <a:ext cx="258204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802422" y="1840833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상품재고정보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sp>
        <p:nvSpPr>
          <p:cNvPr id="29" name="Google Shape;1700;p44"/>
          <p:cNvSpPr/>
          <p:nvPr/>
        </p:nvSpPr>
        <p:spPr>
          <a:xfrm>
            <a:off x="3049709" y="5157288"/>
            <a:ext cx="496916" cy="143320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" name="Google Shape;63;p20"/>
          <p:cNvGraphicFramePr/>
          <p:nvPr/>
        </p:nvGraphicFramePr>
        <p:xfrm>
          <a:off x="842956" y="2019513"/>
          <a:ext cx="4937916" cy="8298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2617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89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755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658129">
                  <a:extLst>
                    <a:ext uri="{9D8B030D-6E8A-4147-A177-3AD203B41FA5}">
                      <a16:colId xmlns:a16="http://schemas.microsoft.com/office/drawing/2014/main" val="675859475"/>
                    </a:ext>
                  </a:extLst>
                </a:gridCol>
                <a:gridCol w="1029382">
                  <a:extLst>
                    <a:ext uri="{9D8B030D-6E8A-4147-A177-3AD203B41FA5}">
                      <a16:colId xmlns:a16="http://schemas.microsoft.com/office/drawing/2014/main" val="3952572846"/>
                    </a:ext>
                  </a:extLst>
                </a:gridCol>
                <a:gridCol w="869687">
                  <a:extLst>
                    <a:ext uri="{9D8B030D-6E8A-4147-A177-3AD203B41FA5}">
                      <a16:colId xmlns:a16="http://schemas.microsoft.com/office/drawing/2014/main" val="18405184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dirty="0"/>
                        <a:t>상품코드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 dirty="0"/>
                        <a:t>상품명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ea"/>
                          <a:ea typeface="+mn-ea"/>
                        </a:rPr>
                        <a:t>상품규격</a:t>
                      </a: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2116162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 gridSpan="2">
                  <a:txBody>
                    <a:bodyPr/>
                    <a:lstStyle/>
                    <a:p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일회용 덧신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 BOX (50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켤레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47625" marR="47625" marT="47625" marB="47625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현재고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sym typeface="Arial"/>
                        </a:rPr>
                        <a:t>(B)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적정재고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(A)</a:t>
                      </a: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배송대기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6200" marR="76200" marT="47625" marB="47625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과부족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(B-A)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 확보율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확보필요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수량</a:t>
                      </a:r>
                    </a:p>
                  </a:txBody>
                  <a:tcPr marL="36000" marR="36000" marT="36000" marB="3600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9,925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9,919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165416.6666%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</a:tbl>
          </a:graphicData>
        </a:graphic>
      </p:graphicFrame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814293" y="3227833"/>
          <a:ext cx="4967748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678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962917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202501">
                  <a:extLst>
                    <a:ext uri="{9D8B030D-6E8A-4147-A177-3AD203B41FA5}">
                      <a16:colId xmlns:a16="http://schemas.microsoft.com/office/drawing/2014/main" val="1233213210"/>
                    </a:ext>
                  </a:extLst>
                </a:gridCol>
                <a:gridCol w="963617">
                  <a:extLst>
                    <a:ext uri="{9D8B030D-6E8A-4147-A177-3AD203B41FA5}">
                      <a16:colId xmlns:a16="http://schemas.microsoft.com/office/drawing/2014/main" val="2867386710"/>
                    </a:ext>
                  </a:extLst>
                </a:gridCol>
                <a:gridCol w="124828">
                  <a:extLst>
                    <a:ext uri="{9D8B030D-6E8A-4147-A177-3AD203B41FA5}">
                      <a16:colId xmlns:a16="http://schemas.microsoft.com/office/drawing/2014/main" val="4252988453"/>
                    </a:ext>
                  </a:extLst>
                </a:gridCol>
                <a:gridCol w="835318">
                  <a:extLst>
                    <a:ext uri="{9D8B030D-6E8A-4147-A177-3AD203B41FA5}">
                      <a16:colId xmlns:a16="http://schemas.microsoft.com/office/drawing/2014/main" val="493407151"/>
                    </a:ext>
                  </a:extLst>
                </a:gridCol>
                <a:gridCol w="1168889">
                  <a:extLst>
                    <a:ext uri="{9D8B030D-6E8A-4147-A177-3AD203B41FA5}">
                      <a16:colId xmlns:a16="http://schemas.microsoft.com/office/drawing/2014/main" val="688270696"/>
                    </a:ext>
                  </a:extLst>
                </a:gridCol>
              </a:tblGrid>
              <a:tr h="13972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2024-10-12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~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   ˅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cxnSp>
        <p:nvCxnSpPr>
          <p:cNvPr id="36" name="Google Shape;408;p26"/>
          <p:cNvCxnSpPr>
            <a:endCxn id="23" idx="3"/>
          </p:cNvCxnSpPr>
          <p:nvPr/>
        </p:nvCxnSpPr>
        <p:spPr>
          <a:xfrm rot="10800000" flipV="1">
            <a:off x="5922499" y="3082377"/>
            <a:ext cx="1723303" cy="32609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814293" y="3046561"/>
          <a:ext cx="2035410" cy="17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5410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j-ea"/>
                          <a:ea typeface="+mn-ea"/>
                          <a:cs typeface="+mn-cs"/>
                          <a:sym typeface="Arial"/>
                        </a:rPr>
                        <a:t>▶ </a:t>
                      </a: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재고이력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8506268"/>
                  </a:ext>
                </a:extLst>
              </a:tr>
            </a:tbl>
          </a:graphicData>
        </a:graphic>
      </p:graphicFrame>
      <p:pic>
        <p:nvPicPr>
          <p:cNvPr id="54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6758" y="3225241"/>
            <a:ext cx="197019" cy="188524"/>
          </a:xfrm>
          <a:prstGeom prst="rect">
            <a:avLst/>
          </a:prstGeom>
        </p:spPr>
      </p:pic>
      <p:pic>
        <p:nvPicPr>
          <p:cNvPr id="56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7942" y="3217989"/>
            <a:ext cx="197019" cy="188524"/>
          </a:xfrm>
          <a:prstGeom prst="rect">
            <a:avLst/>
          </a:prstGeom>
        </p:spPr>
      </p:pic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279627" y="3445682"/>
            <a:ext cx="501245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4750070" y="3449550"/>
            <a:ext cx="501421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802422" y="3673444"/>
          <a:ext cx="5022843" cy="10620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99769">
                  <a:extLst>
                    <a:ext uri="{9D8B030D-6E8A-4147-A177-3AD203B41FA5}">
                      <a16:colId xmlns:a16="http://schemas.microsoft.com/office/drawing/2014/main" val="1449242586"/>
                    </a:ext>
                  </a:extLst>
                </a:gridCol>
                <a:gridCol w="569741">
                  <a:extLst>
                    <a:ext uri="{9D8B030D-6E8A-4147-A177-3AD203B41FA5}">
                      <a16:colId xmlns:a16="http://schemas.microsoft.com/office/drawing/2014/main" val="911552373"/>
                    </a:ext>
                  </a:extLst>
                </a:gridCol>
                <a:gridCol w="998806">
                  <a:extLst>
                    <a:ext uri="{9D8B030D-6E8A-4147-A177-3AD203B41FA5}">
                      <a16:colId xmlns:a16="http://schemas.microsoft.com/office/drawing/2014/main" val="724702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19866447"/>
                    </a:ext>
                  </a:extLst>
                </a:gridCol>
                <a:gridCol w="570789">
                  <a:extLst>
                    <a:ext uri="{9D8B030D-6E8A-4147-A177-3AD203B41FA5}">
                      <a16:colId xmlns:a16="http://schemas.microsoft.com/office/drawing/2014/main" val="3430177093"/>
                    </a:ext>
                  </a:extLst>
                </a:gridCol>
                <a:gridCol w="456153">
                  <a:extLst>
                    <a:ext uri="{9D8B030D-6E8A-4147-A177-3AD203B41FA5}">
                      <a16:colId xmlns:a16="http://schemas.microsoft.com/office/drawing/2014/main" val="3870987317"/>
                    </a:ext>
                  </a:extLst>
                </a:gridCol>
                <a:gridCol w="978945">
                  <a:extLst>
                    <a:ext uri="{9D8B030D-6E8A-4147-A177-3AD203B41FA5}">
                      <a16:colId xmlns:a16="http://schemas.microsoft.com/office/drawing/2014/main" val="3538865485"/>
                    </a:ext>
                  </a:extLst>
                </a:gridCol>
              </a:tblGrid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일자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처리수량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재고수량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처리자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사유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41448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2024-11-12 14:03</a:t>
                      </a:r>
                      <a:endParaRPr lang="ko-KR" altLang="en-US" sz="700" b="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dirty="0">
                          <a:effectLst/>
                          <a:latin typeface="+mn-ea"/>
                          <a:ea typeface="+mn-ea"/>
                        </a:rPr>
                        <a:t>HNS2411050059</a:t>
                      </a: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9,925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위중용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922602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2024-09-12 09:22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출고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HNS2409100014</a:t>
                      </a:r>
                      <a:endParaRPr lang="en-US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-6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  <a:sym typeface="Arial"/>
                        </a:rPr>
                        <a:t>9,931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위중용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700" dirty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재고수량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]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458079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2024-09-10 11:26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출고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SKB2409090006</a:t>
                      </a:r>
                      <a:endParaRPr lang="en-US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-4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9,937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재고수량 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350633"/>
                  </a:ext>
                </a:extLst>
              </a:tr>
              <a:tr h="212400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effectLst/>
                          <a:latin typeface="+mn-ea"/>
                          <a:ea typeface="+mn-ea"/>
                        </a:rPr>
                        <a:t>2024-07-16 15:56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입고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19050" marR="1905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9,999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+mn-ea"/>
                          <a:ea typeface="+mn-ea"/>
                        </a:rPr>
                        <a:t>9,941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0" dirty="0" err="1">
                          <a:effectLst/>
                          <a:latin typeface="+mn-ea"/>
                          <a:ea typeface="+mn-ea"/>
                        </a:rPr>
                        <a:t>김상인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effectLst/>
                          <a:latin typeface="+mn-ea"/>
                          <a:ea typeface="+mn-ea"/>
                        </a:rPr>
                        <a:t>전산재고변경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31646"/>
                  </a:ext>
                </a:extLst>
              </a:tr>
            </a:tbl>
          </a:graphicData>
        </a:graphic>
      </p:graphicFrame>
      <p:sp>
        <p:nvSpPr>
          <p:cNvPr id="59" name="Google Shape;797;p30"/>
          <p:cNvSpPr/>
          <p:nvPr/>
        </p:nvSpPr>
        <p:spPr>
          <a:xfrm>
            <a:off x="7561818" y="286409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797;p30"/>
          <p:cNvSpPr/>
          <p:nvPr/>
        </p:nvSpPr>
        <p:spPr>
          <a:xfrm>
            <a:off x="678446" y="185101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797;p30"/>
          <p:cNvSpPr/>
          <p:nvPr/>
        </p:nvSpPr>
        <p:spPr>
          <a:xfrm>
            <a:off x="678446" y="306569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4;p20"/>
          <p:cNvGrpSpPr/>
          <p:nvPr/>
        </p:nvGrpSpPr>
        <p:grpSpPr>
          <a:xfrm>
            <a:off x="2534712" y="4850279"/>
            <a:ext cx="1575496" cy="167235"/>
            <a:chOff x="3326817" y="6019551"/>
            <a:chExt cx="1591287" cy="180000"/>
          </a:xfrm>
        </p:grpSpPr>
        <p:sp>
          <p:nvSpPr>
            <p:cNvPr id="63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 dirty="0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758021" y="3447396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22895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상품 변경 요청 조회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1657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00934" y="897346"/>
            <a:ext cx="10447342" cy="553061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 변경 요청 조회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 변경 요청 내역을 확인하는 화면</a:t>
            </a: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dirty="0"/>
              <a:t>상품 변경 요청 조회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28232" y="1378865"/>
            <a:ext cx="10106874" cy="1953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상품 변경 요청 내역을 확인하는 화면입니다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34559" y="2607598"/>
          <a:ext cx="10100544" cy="22555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95170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529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83712">
                  <a:extLst>
                    <a:ext uri="{9D8B030D-6E8A-4147-A177-3AD203B41FA5}">
                      <a16:colId xmlns:a16="http://schemas.microsoft.com/office/drawing/2014/main" val="2867090347"/>
                    </a:ext>
                  </a:extLst>
                </a:gridCol>
                <a:gridCol w="941424">
                  <a:extLst>
                    <a:ext uri="{9D8B030D-6E8A-4147-A177-3AD203B41FA5}">
                      <a16:colId xmlns:a16="http://schemas.microsoft.com/office/drawing/2014/main" val="415338482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590676304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572303381"/>
                    </a:ext>
                  </a:extLst>
                </a:gridCol>
                <a:gridCol w="1262568">
                  <a:extLst>
                    <a:ext uri="{9D8B030D-6E8A-4147-A177-3AD203B41FA5}">
                      <a16:colId xmlns:a16="http://schemas.microsoft.com/office/drawing/2014/main" val="3111109835"/>
                    </a:ext>
                  </a:extLst>
                </a:gridCol>
              </a:tblGrid>
              <a:tr h="201930"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상품정보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상품구분</a:t>
                      </a:r>
                      <a:endParaRPr lang="ko-KR" altLang="en-US" sz="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요청내용</a:t>
                      </a:r>
                      <a:endParaRPr lang="ko-KR" altLang="en-US" sz="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요청사유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처리상태</a:t>
                      </a:r>
                      <a:endParaRPr lang="ko-KR" altLang="en-US" sz="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처리내용</a:t>
                      </a:r>
                      <a:endParaRPr lang="ko-KR" altLang="en-US" sz="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dirty="0" err="1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승인내역</a:t>
                      </a:r>
                      <a:endParaRPr lang="ko-KR" altLang="en-US" sz="800" b="1" i="0" u="none" strike="noStrike" cap="none" dirty="0">
                        <a:solidFill>
                          <a:srgbClr val="000000"/>
                        </a:solidFill>
                        <a:latin typeface="+mn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930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 err="1">
                          <a:latin typeface="+mn-lt"/>
                          <a:ea typeface="+mn-ea"/>
                        </a:rPr>
                        <a:t>요청자</a:t>
                      </a: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요청일</a:t>
                      </a: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 err="1">
                          <a:latin typeface="+mn-lt"/>
                          <a:ea typeface="+mn-ea"/>
                        </a:rPr>
                        <a:t>승인자</a:t>
                      </a: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결재일</a:t>
                      </a: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)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투구형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안전모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(SK 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전용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10000003376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코브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COVD-HF-001-1A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투명창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백색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  <a:r>
                        <a:rPr 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6,000&gt;5,500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구성품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변경으로 인하여 단가 변경 요청 드리게 되었습니다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요청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(2024-11-11)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블랙야크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S-</a:t>
                      </a: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발열조끼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배터리포함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 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2415673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규격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크기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:95~110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색상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블랙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안전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단가변경요청</a:t>
                      </a:r>
                      <a:b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92,000&gt;88,000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처리완료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위중용</a:t>
                      </a:r>
                      <a:b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김승현</a:t>
                      </a:r>
                      <a:b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(2024-11-06)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effectLst/>
                        </a:rPr>
                        <a:t>안전화 </a:t>
                      </a:r>
                      <a:r>
                        <a:rPr lang="ko-KR" altLang="en-US" sz="700" b="1" u="sng" dirty="0" err="1">
                          <a:solidFill>
                            <a:schemeClr val="tx1"/>
                          </a:solidFill>
                          <a:effectLst/>
                        </a:rPr>
                        <a:t>블랙야크</a:t>
                      </a:r>
                      <a:r>
                        <a:rPr lang="ko-KR" altLang="en-US" sz="700" b="1" u="sng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</a:rPr>
                        <a:t>YAK-410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effectLst/>
                        </a:rPr>
                        <a:t>상품코드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</a:rPr>
                        <a:t>: </a:t>
                      </a:r>
                      <a:r>
                        <a:rPr lang="en-US" altLang="ko-KR" sz="700" b="1" u="sng" dirty="0">
                          <a:solidFill>
                            <a:schemeClr val="tx1"/>
                          </a:solidFill>
                          <a:effectLst/>
                        </a:rPr>
                        <a:t>2318565</a:t>
                      </a:r>
                      <a:endParaRPr lang="ko-KR" altLang="en-US" sz="7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fontAlgn="ctr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effectLst/>
                        </a:rPr>
                        <a:t>규격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</a:rPr>
                        <a:t>: 4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effectLst/>
                        </a:rPr>
                        <a:t>인치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effectLst/>
                        </a:rPr>
                        <a:t>240~285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안전</a:t>
                      </a:r>
                      <a:r>
                        <a:rPr lang="en-US" sz="700">
                          <a:effectLst/>
                        </a:rPr>
                        <a:t>KCS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단가변경요청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56,000&gt;55,000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ko-KR" altLang="en-US" sz="700">
                          <a:effectLst/>
                        </a:rPr>
                        <a:t>단가인하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반려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700">
                          <a:effectLst/>
                        </a:rPr>
                        <a:t>[</a:t>
                      </a:r>
                      <a:r>
                        <a:rPr lang="ko-KR" altLang="en-US" sz="700">
                          <a:effectLst/>
                        </a:rPr>
                        <a:t>공급사요청</a:t>
                      </a:r>
                      <a:r>
                        <a:rPr lang="en-US" altLang="ko-KR" sz="700">
                          <a:effectLst/>
                        </a:rPr>
                        <a:t>] </a:t>
                      </a:r>
                      <a:r>
                        <a:rPr lang="ko-KR" altLang="en-US" sz="700">
                          <a:effectLst/>
                        </a:rPr>
                        <a:t>상품코드 </a:t>
                      </a:r>
                      <a:r>
                        <a:rPr lang="en-US" altLang="ko-KR" sz="700">
                          <a:effectLst/>
                        </a:rPr>
                        <a:t>2320460 </a:t>
                      </a:r>
                      <a:r>
                        <a:rPr lang="ko-KR" altLang="en-US" sz="700">
                          <a:effectLst/>
                        </a:rPr>
                        <a:t>중복 등록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>
                          <a:effectLst/>
                        </a:rPr>
                        <a:t>위중용</a:t>
                      </a:r>
                      <a:br>
                        <a:rPr lang="ko-KR" altLang="en-US" sz="700">
                          <a:effectLst/>
                        </a:rPr>
                      </a:br>
                      <a:r>
                        <a:rPr lang="en-US" altLang="ko-KR" sz="70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dirty="0" err="1">
                          <a:effectLst/>
                        </a:rPr>
                        <a:t>이승학</a:t>
                      </a:r>
                      <a:br>
                        <a:rPr lang="ko-KR" altLang="en-US" sz="700" dirty="0">
                          <a:effectLst/>
                        </a:rPr>
                      </a:br>
                      <a:r>
                        <a:rPr lang="en-US" altLang="ko-KR" sz="700" dirty="0">
                          <a:effectLst/>
                        </a:rPr>
                        <a:t>(2024-06-27)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348065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675158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724254"/>
                  </a:ext>
                </a:extLst>
              </a:tr>
              <a:tr h="20193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77741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044916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i="0" u="none" strike="noStrike" cap="none" dirty="0">
                          <a:solidFill>
                            <a:srgbClr val="000000"/>
                          </a:solidFill>
                          <a:latin typeface="+mj-ea"/>
                          <a:ea typeface="Arial"/>
                          <a:cs typeface="Arial"/>
                          <a:sym typeface="Arial"/>
                        </a:rPr>
                        <a:t>상품 변경 요청 조회</a:t>
                      </a:r>
                      <a:endParaRPr lang="en-US" altLang="ko-KR" sz="1000" b="1" i="0" u="none" strike="noStrike" cap="none" dirty="0">
                        <a:solidFill>
                          <a:srgbClr val="000000"/>
                        </a:solidFill>
                        <a:latin typeface="+mj-ea"/>
                        <a:ea typeface="Arial"/>
                        <a:cs typeface="Arial"/>
                        <a:sym typeface="Arial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17247" y="234265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610782"/>
            <a:ext cx="10106874" cy="64755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18" y="1665129"/>
          <a:ext cx="6723799" cy="49083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916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250">
                  <a:extLst>
                    <a:ext uri="{9D8B030D-6E8A-4147-A177-3AD203B41FA5}">
                      <a16:colId xmlns:a16="http://schemas.microsoft.com/office/drawing/2014/main" val="2240323158"/>
                    </a:ext>
                  </a:extLst>
                </a:gridCol>
                <a:gridCol w="723252">
                  <a:extLst>
                    <a:ext uri="{9D8B030D-6E8A-4147-A177-3AD203B41FA5}">
                      <a16:colId xmlns:a16="http://schemas.microsoft.com/office/drawing/2014/main" val="3957381944"/>
                    </a:ext>
                  </a:extLst>
                </a:gridCol>
                <a:gridCol w="170227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868575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86618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303977">
                  <a:extLst>
                    <a:ext uri="{9D8B030D-6E8A-4147-A177-3AD203B41FA5}">
                      <a16:colId xmlns:a16="http://schemas.microsoft.com/office/drawing/2014/main" val="1275632169"/>
                    </a:ext>
                  </a:extLst>
                </a:gridCol>
                <a:gridCol w="179962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382247">
                  <a:extLst>
                    <a:ext uri="{9D8B030D-6E8A-4147-A177-3AD203B41FA5}">
                      <a16:colId xmlns:a16="http://schemas.microsoft.com/office/drawing/2014/main" val="3153032715"/>
                    </a:ext>
                  </a:extLst>
                </a:gridCol>
                <a:gridCol w="866186">
                  <a:extLst>
                    <a:ext uri="{9D8B030D-6E8A-4147-A177-3AD203B41FA5}">
                      <a16:colId xmlns:a16="http://schemas.microsoft.com/office/drawing/2014/main" val="734978132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/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ym typeface="Arial"/>
                        </a:rPr>
                        <a:t>처리상태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ym typeface="Arial"/>
                        </a:rPr>
                        <a:t>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5">
                <a:tc gridSpan="1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ym typeface="Arial"/>
                        </a:rPr>
                        <a:t>변경구분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ym typeface="Arial"/>
                        </a:rPr>
                        <a:t>전체</a:t>
                      </a:r>
                      <a:r>
                        <a:rPr lang="en-US" altLang="ko-KR" sz="700" u="none" strike="noStrike" cap="none" dirty="0">
                          <a:sym typeface="Arial"/>
                        </a:rPr>
                        <a:t>           ˅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ym typeface="Arial"/>
                        </a:rPr>
                        <a:t>요청일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ym typeface="Malgun Gothic"/>
                        </a:rPr>
                        <a:t>2023-11-12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strike="noStrike" cap="none" dirty="0">
                          <a:sym typeface="Arial"/>
                        </a:rPr>
                        <a:t>~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8232" y="2342182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377" y="1961449"/>
            <a:ext cx="164242" cy="188524"/>
          </a:xfrm>
          <a:prstGeom prst="rect">
            <a:avLst/>
          </a:prstGeom>
        </p:spPr>
      </p:pic>
      <p:pic>
        <p:nvPicPr>
          <p:cNvPr id="3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70855" y="1961449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84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8385974" y="826614"/>
          <a:ext cx="2324900" cy="19492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변경 요청 조회 화면</a:t>
                      </a:r>
                      <a:b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Arial"/>
                        </a:rPr>
                        <a:t>상품 변경 요청 내역을 확인하는 화면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 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변경구분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매입단가변경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단종요청</a:t>
                      </a:r>
                      <a:endParaRPr lang="en-US" altLang="ko-KR" sz="700" b="0" i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및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 상세 팝업 호출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 변경 요청 조회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 변경 요청 내역을 확인하는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</a:t>
            </a:r>
            <a:r>
              <a:rPr lang="ko-KR" altLang="en-US" sz="700" dirty="0"/>
              <a:t> 상품 변경 요청 조회</a:t>
            </a:r>
            <a:endParaRPr lang="ko-KR" altLang="en-US" sz="800"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2" y="960260"/>
            <a:ext cx="8145456" cy="3522519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90447" y="9175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89454" y="14423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87780" y="22178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156" y="2122983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5" name="Google Shape;408;p26"/>
          <p:cNvCxnSpPr>
            <a:endCxn id="14" idx="1"/>
          </p:cNvCxnSpPr>
          <p:nvPr/>
        </p:nvCxnSpPr>
        <p:spPr>
          <a:xfrm>
            <a:off x="975360" y="2682240"/>
            <a:ext cx="2359796" cy="180053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" name="Google Shape;408;p26"/>
          <p:cNvCxnSpPr>
            <a:endCxn id="14" idx="1"/>
          </p:cNvCxnSpPr>
          <p:nvPr/>
        </p:nvCxnSpPr>
        <p:spPr>
          <a:xfrm>
            <a:off x="975360" y="2775899"/>
            <a:ext cx="2359796" cy="170688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433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55944" y="897346"/>
            <a:ext cx="10264806" cy="649582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 </a:t>
            </a:r>
            <a:r>
              <a:rPr lang="ko-KR" altLang="en-US" sz="700" dirty="0"/>
              <a:t>목록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/>
              <a:t>상품관리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63672" y="1378865"/>
            <a:ext cx="10106874" cy="41259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당사에서 관리하는 상품의 정보를 조회하고 관리하는 화면입니다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상품명 또는 상품이미지를 클릭하면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상품상세를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 보실 수 있으며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납품소요일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최소주문수량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재고관리여부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, 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재고수량변경 및 단가변경요청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(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sym typeface="Arial"/>
              </a:rPr>
              <a:t>단종요청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)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등을 하실 수 있습니다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tx1"/>
                </a:solidFill>
              </a:rPr>
              <a:t>신규상품등록요청은 </a:t>
            </a:r>
            <a:r>
              <a:rPr lang="en-US" altLang="ko-KR" sz="700" dirty="0">
                <a:solidFill>
                  <a:schemeClr val="tx1"/>
                </a:solidFill>
              </a:rPr>
              <a:t>OK</a:t>
            </a:r>
            <a:r>
              <a:rPr lang="ko-KR" altLang="en-US" sz="700" dirty="0">
                <a:solidFill>
                  <a:schemeClr val="tx1"/>
                </a:solidFill>
              </a:rPr>
              <a:t>플라자에 등록되어 있지 않은 상품을 판매하기 위해 </a:t>
            </a:r>
            <a:r>
              <a:rPr lang="ko-KR" altLang="en-US" sz="700" dirty="0" err="1">
                <a:solidFill>
                  <a:schemeClr val="tx1"/>
                </a:solidFill>
              </a:rPr>
              <a:t>운영사에</a:t>
            </a:r>
            <a:r>
              <a:rPr lang="ko-KR" altLang="en-US" sz="700" dirty="0">
                <a:solidFill>
                  <a:schemeClr val="tx1"/>
                </a:solidFill>
              </a:rPr>
              <a:t> 등록을 요청하는 기능입니다</a:t>
            </a:r>
            <a:r>
              <a:rPr lang="en-US" altLang="ko-KR" sz="700" dirty="0">
                <a:solidFill>
                  <a:schemeClr val="tx1"/>
                </a:solidFill>
              </a:rPr>
              <a:t>.(</a:t>
            </a:r>
            <a:r>
              <a:rPr lang="ko-KR" altLang="en-US" sz="700" dirty="0">
                <a:solidFill>
                  <a:schemeClr val="tx1"/>
                </a:solidFill>
              </a:rPr>
              <a:t>신규상품등록요청 내역은 당사에서 요청한 이력을 확인하실 수 있습니다</a:t>
            </a:r>
            <a:r>
              <a:rPr lang="en-US" altLang="ko-KR" sz="700" dirty="0">
                <a:solidFill>
                  <a:schemeClr val="tx1"/>
                </a:solidFill>
              </a:rPr>
              <a:t>.)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529477294"/>
              </p:ext>
            </p:extLst>
          </p:nvPr>
        </p:nvGraphicFramePr>
        <p:xfrm>
          <a:off x="242305" y="3440422"/>
          <a:ext cx="10078611" cy="31526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99247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061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5553">
                  <a:extLst>
                    <a:ext uri="{9D8B030D-6E8A-4147-A177-3AD203B41FA5}">
                      <a16:colId xmlns:a16="http://schemas.microsoft.com/office/drawing/2014/main" val="2295456730"/>
                    </a:ext>
                  </a:extLst>
                </a:gridCol>
                <a:gridCol w="851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480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8087">
                  <a:extLst>
                    <a:ext uri="{9D8B030D-6E8A-4147-A177-3AD203B41FA5}">
                      <a16:colId xmlns:a16="http://schemas.microsoft.com/office/drawing/2014/main" val="1027299810"/>
                    </a:ext>
                  </a:extLst>
                </a:gridCol>
              </a:tblGrid>
              <a:tr h="3164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+mn-ea"/>
                          <a:ea typeface="+mn-ea"/>
                        </a:rPr>
                        <a:t>상품구분</a:t>
                      </a:r>
                      <a:endParaRPr lang="en-US" altLang="ko-KR" sz="700" b="1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>
                          <a:latin typeface="+mn-ea"/>
                          <a:ea typeface="+mn-ea"/>
                        </a:rPr>
                        <a:t>상품유형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주문 상품 정보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단가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재고량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담당자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+mn-ea"/>
                          <a:ea typeface="+mn-ea"/>
                        </a:rPr>
                        <a:t>상품문의</a:t>
                      </a: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351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단품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9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K2 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슬림히트 발열조끼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2(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배터리포함</a:t>
                      </a:r>
                      <a:r>
                        <a:rPr lang="en-US" altLang="ko-KR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스카이필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PD20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LCD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디스플레이 고속 충전 보조배터리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2000mAh 22.5W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케이투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102,000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995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/15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98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지정</a:t>
                      </a:r>
                      <a:endParaRPr lang="en-US" altLang="ko-KR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옵션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9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9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파워스트레치</a:t>
                      </a:r>
                      <a:r>
                        <a:rPr lang="ko-KR" altLang="en-US" sz="9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방한장갑</a:t>
                      </a:r>
                      <a:endParaRPr lang="en-US" altLang="ko-KR" sz="9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sng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네파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Safety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외펜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파워스트레치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장갑</a:t>
                      </a:r>
                      <a:endParaRPr lang="en-US" altLang="ko-KR" sz="700" b="0" i="0" u="none" strike="noStrike" cap="none" baseline="0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상품코드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2217836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제조사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대일안전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표준납기일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영업일                      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최소주문수량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95,000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846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김승현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(010-6283-4934)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/15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건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7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일반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단품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24965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262257" y="690950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957840"/>
              </p:ext>
            </p:extLst>
          </p:nvPr>
        </p:nvGraphicFramePr>
        <p:xfrm>
          <a:off x="255820" y="911522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상품관리</a:t>
                      </a: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24931" y="2027717"/>
            <a:ext cx="50560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256683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068839" y="3171754"/>
            <a:ext cx="1252074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</a:t>
            </a:r>
            <a:r>
              <a:rPr lang="ko-KR" alt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신규상품등록요청내역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832371"/>
            <a:ext cx="10106874" cy="1252184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>
            <p:extLst>
              <p:ext uri="{D42A27DB-BD31-4B8C-83A1-F6EECF244321}">
                <p14:modId xmlns:p14="http://schemas.microsoft.com/office/powerpoint/2010/main" val="1401600315"/>
              </p:ext>
            </p:extLst>
          </p:nvPr>
        </p:nvGraphicFramePr>
        <p:xfrm>
          <a:off x="420299" y="1863083"/>
          <a:ext cx="8976465" cy="121684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20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5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80757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2109899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351947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82800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2150419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  <a:sym typeface="Arial"/>
                        </a:rPr>
                        <a:t>상품명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75070237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규격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</a:rPr>
                        <a:t>정상여부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○ 전체   ● 정상   ○ 종료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76740046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2989977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상품구분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지정   ○ 일반   ○ 공구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○ 안전   ○ 안전</a:t>
                      </a:r>
                      <a:r>
                        <a:rPr lang="en-US" altLang="ko-KR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KCS   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○ 보안   ○ 등록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상품유형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</a:t>
                      </a: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Malgun Gothic"/>
                        </a:rPr>
                        <a:t>단품</a:t>
                      </a: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   ○ 옵션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3714104"/>
                  </a:ext>
                </a:extLst>
              </a:tr>
              <a:tr h="25453">
                <a:tc gridSpan="8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1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5556445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경쟁상품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재고관리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Malgun Gothic"/>
                        </a:rPr>
                        <a:t>● 전체   ○ 예   ○ 아니오</a:t>
                      </a: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latin typeface="+mn-ea"/>
                          <a:ea typeface="+mn-ea"/>
                          <a:sym typeface="Arial"/>
                        </a:rPr>
                        <a:t>옵션코드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4693673"/>
                  </a:ext>
                </a:extLst>
              </a:tr>
              <a:tr h="228097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HOMS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</a:t>
                      </a: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8520475"/>
                  </a:ext>
                </a:extLst>
              </a:tr>
            </a:tbl>
          </a:graphicData>
        </a:graphic>
      </p:graphicFrame>
      <p:sp>
        <p:nvSpPr>
          <p:cNvPr id="43" name="직사각형 42"/>
          <p:cNvSpPr/>
          <p:nvPr/>
        </p:nvSpPr>
        <p:spPr>
          <a:xfrm>
            <a:off x="1149638" y="2136285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26843" y="2473727"/>
            <a:ext cx="50578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94845" y="3177119"/>
            <a:ext cx="1099635" cy="229698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╂ 신규상품등록요청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590446" y="3841029"/>
            <a:ext cx="452673" cy="15390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  <a:latin typeface="+mn-ea"/>
              </a:rPr>
              <a:t>HOMS</a:t>
            </a:r>
            <a:endParaRPr lang="ko-KR" altLang="en-US" sz="7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290486" y="1867921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7290485" y="2619965"/>
            <a:ext cx="1703995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1172867" y="2850659"/>
            <a:ext cx="634419" cy="201783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01075"/>
              </p:ext>
            </p:extLst>
          </p:nvPr>
        </p:nvGraphicFramePr>
        <p:xfrm>
          <a:off x="767332" y="323536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317984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059491"/>
              </p:ext>
            </p:extLst>
          </p:nvPr>
        </p:nvGraphicFramePr>
        <p:xfrm>
          <a:off x="1640463" y="3235367"/>
          <a:ext cx="650064" cy="171450"/>
        </p:xfrm>
        <a:graphic>
          <a:graphicData uri="http://schemas.openxmlformats.org/drawingml/2006/table">
            <a:tbl>
              <a:tblPr/>
              <a:tblGrid>
                <a:gridCol w="6500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가나다순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149638" y="1891291"/>
            <a:ext cx="4967627" cy="190670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rcRect r="65285"/>
          <a:stretch/>
        </p:blipFill>
        <p:spPr>
          <a:xfrm>
            <a:off x="1588062" y="3814533"/>
            <a:ext cx="750326" cy="731055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rcRect r="65862"/>
          <a:stretch/>
        </p:blipFill>
        <p:spPr>
          <a:xfrm>
            <a:off x="1602061" y="4649851"/>
            <a:ext cx="700634" cy="718983"/>
          </a:xfrm>
          <a:prstGeom prst="rect">
            <a:avLst/>
          </a:prstGeom>
        </p:spPr>
      </p:pic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7D7AB84E-069C-2137-767B-16C77F086D28}"/>
              </a:ext>
            </a:extLst>
          </p:cNvPr>
          <p:cNvSpPr/>
          <p:nvPr/>
        </p:nvSpPr>
        <p:spPr>
          <a:xfrm>
            <a:off x="9510699" y="4176745"/>
            <a:ext cx="581666" cy="1376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답변하기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7EA4F5D-03B7-7A08-8F2D-D688E9830B7A}"/>
              </a:ext>
            </a:extLst>
          </p:cNvPr>
          <p:cNvSpPr/>
          <p:nvPr/>
        </p:nvSpPr>
        <p:spPr>
          <a:xfrm>
            <a:off x="9510699" y="5032346"/>
            <a:ext cx="581666" cy="1376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답변하기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460CA45D-47C4-439E-9C35-FC0DD5B05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5" y="881650"/>
            <a:ext cx="7574171" cy="483003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58642272"/>
              </p:ext>
            </p:extLst>
          </p:nvPr>
        </p:nvGraphicFramePr>
        <p:xfrm>
          <a:off x="8385974" y="826614"/>
          <a:ext cx="2324900" cy="28921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플라자에 등록된 공급사의 상품목록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like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정상여부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정상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엑셀다운은 화면에서 곁쳐 나오는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컬럼을 분리되어 나오게 처리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주문상품정보에서 홈앤서비스에 제공되는 상품은 상품명 앞에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[HOMS]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 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옵션상품일 경우 단가는 옵션 중 가장 낮은 단가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재고량은 모든 옵션 재고의 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이미지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또는 상품명 클릭 시 상품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옵션상품</a:t>
                      </a: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 팝업 호출</a:t>
                      </a:r>
                      <a:b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공통팝업 화면설계의 상품상세 팝업을 참조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공급사에서 관리하는 상품 </a:t>
            </a:r>
            <a:r>
              <a:rPr lang="ko-KR" altLang="en-US" sz="700"/>
              <a:t>목록 과 상품상세 화면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sp>
        <p:nvSpPr>
          <p:cNvPr id="13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150545" y="15515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797;p30"/>
          <p:cNvSpPr/>
          <p:nvPr/>
        </p:nvSpPr>
        <p:spPr>
          <a:xfrm>
            <a:off x="157821" y="247653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06" y="4356451"/>
            <a:ext cx="4719592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1802" y="4356451"/>
            <a:ext cx="4725348" cy="471959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18" name="Google Shape;408;p26"/>
          <p:cNvCxnSpPr>
            <a:endCxn id="16" idx="0"/>
          </p:cNvCxnSpPr>
          <p:nvPr/>
        </p:nvCxnSpPr>
        <p:spPr>
          <a:xfrm rot="16200000" flipH="1">
            <a:off x="1846066" y="3590714"/>
            <a:ext cx="1265921" cy="26555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" name="Google Shape;408;p26"/>
          <p:cNvCxnSpPr>
            <a:endCxn id="3" idx="0"/>
          </p:cNvCxnSpPr>
          <p:nvPr/>
        </p:nvCxnSpPr>
        <p:spPr>
          <a:xfrm>
            <a:off x="2948765" y="3723489"/>
            <a:ext cx="4525711" cy="632962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18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CEA22E-BD54-EE5C-9E3C-072A7F40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45" y="881650"/>
            <a:ext cx="7574171" cy="4830035"/>
          </a:xfrm>
          <a:prstGeom prst="rect">
            <a:avLst/>
          </a:prstGeom>
        </p:spPr>
      </p:pic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478579220"/>
              </p:ext>
            </p:extLst>
          </p:nvPr>
        </p:nvGraphicFramePr>
        <p:xfrm>
          <a:off x="8385974" y="826614"/>
          <a:ext cx="2324900" cy="21973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상품등록요청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신규상품등록요청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호출되는 윈도우 팝업으로 공급사의 신규상품을 요청할 수 있음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상태는 요청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처리완료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상태가 있는데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요청상태일 경우만 아래에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버튼이 나오고 삭제가 가능함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상품등록요청 내역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신규상품등록 요청 목록 팝업이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요청일자는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한달이며 조회기간이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넘길 수 없음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Default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Row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요청번호와 상품코드 클릭 시 호출정보는 설명란 참고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/>
              <a:t>신규상품등록요청과 이력을 확인할 수 있음</a:t>
            </a:r>
            <a:endParaRPr lang="ko-KR" altLang="en-US" sz="700" dirty="0"/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7" name="Google Shape;1694;p44"/>
          <p:cNvSpPr/>
          <p:nvPr/>
        </p:nvSpPr>
        <p:spPr>
          <a:xfrm>
            <a:off x="189242" y="1244396"/>
            <a:ext cx="5672841" cy="8407604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1351998762"/>
              </p:ext>
            </p:extLst>
          </p:nvPr>
        </p:nvGraphicFramePr>
        <p:xfrm>
          <a:off x="252415" y="1244396"/>
          <a:ext cx="55464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5464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▣</a:t>
                      </a:r>
                      <a:r>
                        <a:rPr lang="ko-KR" altLang="en-US" sz="800" b="1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1" u="none" strike="noStrike" cap="none"/>
                        <a:t>공급사 상품등록요청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3615181849"/>
              </p:ext>
            </p:extLst>
          </p:nvPr>
        </p:nvGraphicFramePr>
        <p:xfrm>
          <a:off x="5497987" y="12443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58;p20"/>
          <p:cNvSpPr/>
          <p:nvPr/>
        </p:nvSpPr>
        <p:spPr>
          <a:xfrm>
            <a:off x="252416" y="1604206"/>
            <a:ext cx="5546493" cy="119157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해당화면은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플라자에 등록되어 있지 않은 자사의 제품을 등록요청하는 화면입니다</a:t>
            </a:r>
            <a:endParaRPr lang="en-US" altLang="ko-KR"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상품설명과 상품이미지는 실제 고객에게 보여지는 내용으로 있고 없고의 차이는 판매 매출에 영향을 많이 받습니다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공급사에 대한 평가실적 요소로 사용될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최소구매수량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이미지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설명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상품참고 첨부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공사 견적서 등을 입력 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 첫 이미지는 대표이미지로 등록되어 구매자의 상품리스트 및 상품상세에서 가장 먼저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Display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이미지는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5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개까지 가능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동의어는 상품검색 시 다른 단어로도 검색이 될 수 있게 도움되는 기능입니다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 </a:t>
            </a:r>
            <a:b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</a:b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(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예를 들어 상품명 볼펜에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[ballpen]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또는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볼 펜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으로 동의어를 등록하였을 경우 해당 단어로도 조회가 가능하게 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첨부파일은 상품에 대한 부가 내용 확인용으로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확인합니다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견적서는 공사 참조용으로 구매자의 상품상세에서 보여집니다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상품등록요청은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운영사에서 내용 확인 후 내부 승인과정을 거쳐서 처리되어 거부될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sp>
        <p:nvSpPr>
          <p:cNvPr id="23" name="Google Shape;57;p20"/>
          <p:cNvSpPr txBox="1"/>
          <p:nvPr/>
        </p:nvSpPr>
        <p:spPr>
          <a:xfrm>
            <a:off x="252415" y="2911061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상품일반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510743"/>
              </p:ext>
            </p:extLst>
          </p:nvPr>
        </p:nvGraphicFramePr>
        <p:xfrm>
          <a:off x="279541" y="3152491"/>
          <a:ext cx="5476971" cy="1064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69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821033">
                  <a:extLst>
                    <a:ext uri="{9D8B030D-6E8A-4147-A177-3AD203B41FA5}">
                      <a16:colId xmlns:a16="http://schemas.microsoft.com/office/drawing/2014/main" val="3242600036"/>
                    </a:ext>
                  </a:extLst>
                </a:gridCol>
                <a:gridCol w="231791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128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8741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041990">
                  <a:extLst>
                    <a:ext uri="{9D8B030D-6E8A-4147-A177-3AD203B41FA5}">
                      <a16:colId xmlns:a16="http://schemas.microsoft.com/office/drawing/2014/main" val="1466573232"/>
                    </a:ext>
                  </a:extLst>
                </a:gridCol>
                <a:gridCol w="227452">
                  <a:extLst>
                    <a:ext uri="{9D8B030D-6E8A-4147-A177-3AD203B41FA5}">
                      <a16:colId xmlns:a16="http://schemas.microsoft.com/office/drawing/2014/main" val="3184223879"/>
                    </a:ext>
                  </a:extLst>
                </a:gridCol>
              </a:tblGrid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상품명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상품규격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담당자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주문단위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선택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188859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상품구분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지정   ○ 일반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공구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   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  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보안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○</a:t>
                      </a: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등록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171450" indent="-171450" algn="l" latinLnBrk="1">
                        <a:buFont typeface="Arial" panose="020B0604020202020204" pitchFamily="34" charset="0"/>
                        <a:buChar char="•"/>
                      </a:pPr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930968"/>
                  </a:ext>
                </a:extLst>
              </a:tr>
              <a:tr h="207461">
                <a:tc>
                  <a:txBody>
                    <a:bodyPr/>
                    <a:lstStyle/>
                    <a:p>
                      <a:pPr mar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특이사항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1771"/>
                  </a:ext>
                </a:extLst>
              </a:tr>
            </a:tbl>
          </a:graphicData>
        </a:graphic>
      </p:graphicFrame>
      <p:sp>
        <p:nvSpPr>
          <p:cNvPr id="25" name="직사각형 24"/>
          <p:cNvSpPr/>
          <p:nvPr/>
        </p:nvSpPr>
        <p:spPr>
          <a:xfrm>
            <a:off x="252415" y="3129101"/>
            <a:ext cx="5546493" cy="109413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Google Shape;57;p20"/>
          <p:cNvSpPr txBox="1"/>
          <p:nvPr/>
        </p:nvSpPr>
        <p:spPr>
          <a:xfrm>
            <a:off x="252415" y="4338592"/>
            <a:ext cx="121353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상품관리 정보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16718"/>
              </p:ext>
            </p:extLst>
          </p:nvPr>
        </p:nvGraphicFramePr>
        <p:xfrm>
          <a:off x="286500" y="4580569"/>
          <a:ext cx="5525936" cy="447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181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54521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11171">
                  <a:extLst>
                    <a:ext uri="{9D8B030D-6E8A-4147-A177-3AD203B41FA5}">
                      <a16:colId xmlns:a16="http://schemas.microsoft.com/office/drawing/2014/main" val="1767946206"/>
                    </a:ext>
                  </a:extLst>
                </a:gridCol>
                <a:gridCol w="61400">
                  <a:extLst>
                    <a:ext uri="{9D8B030D-6E8A-4147-A177-3AD203B41FA5}">
                      <a16:colId xmlns:a16="http://schemas.microsoft.com/office/drawing/2014/main" val="2223211137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108455675"/>
                    </a:ext>
                  </a:extLst>
                </a:gridCol>
                <a:gridCol w="676231">
                  <a:extLst>
                    <a:ext uri="{9D8B030D-6E8A-4147-A177-3AD203B41FA5}">
                      <a16:colId xmlns:a16="http://schemas.microsoft.com/office/drawing/2014/main" val="3182271139"/>
                    </a:ext>
                  </a:extLst>
                </a:gridCol>
                <a:gridCol w="137973">
                  <a:extLst>
                    <a:ext uri="{9D8B030D-6E8A-4147-A177-3AD203B41FA5}">
                      <a16:colId xmlns:a16="http://schemas.microsoft.com/office/drawing/2014/main" val="17950981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3756002442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06984486"/>
                    </a:ext>
                  </a:extLst>
                </a:gridCol>
                <a:gridCol w="507179">
                  <a:extLst>
                    <a:ext uri="{9D8B030D-6E8A-4147-A177-3AD203B41FA5}">
                      <a16:colId xmlns:a16="http://schemas.microsoft.com/office/drawing/2014/main" val="2136038604"/>
                    </a:ext>
                  </a:extLst>
                </a:gridCol>
                <a:gridCol w="172798">
                  <a:extLst>
                    <a:ext uri="{9D8B030D-6E8A-4147-A177-3AD203B41FA5}">
                      <a16:colId xmlns:a16="http://schemas.microsoft.com/office/drawing/2014/main" val="121482617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1042456803"/>
                    </a:ext>
                  </a:extLst>
                </a:gridCol>
                <a:gridCol w="152756">
                  <a:extLst>
                    <a:ext uri="{9D8B030D-6E8A-4147-A177-3AD203B41FA5}">
                      <a16:colId xmlns:a16="http://schemas.microsoft.com/office/drawing/2014/main" val="777044047"/>
                    </a:ext>
                  </a:extLst>
                </a:gridCol>
                <a:gridCol w="336326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153679">
                  <a:extLst>
                    <a:ext uri="{9D8B030D-6E8A-4147-A177-3AD203B41FA5}">
                      <a16:colId xmlns:a16="http://schemas.microsoft.com/office/drawing/2014/main" val="268069864"/>
                    </a:ext>
                  </a:extLst>
                </a:gridCol>
                <a:gridCol w="132220">
                  <a:extLst>
                    <a:ext uri="{9D8B030D-6E8A-4147-A177-3AD203B41FA5}">
                      <a16:colId xmlns:a16="http://schemas.microsoft.com/office/drawing/2014/main" val="685365738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684786309"/>
                    </a:ext>
                  </a:extLst>
                </a:gridCol>
                <a:gridCol w="375981">
                  <a:extLst>
                    <a:ext uri="{9D8B030D-6E8A-4147-A177-3AD203B41FA5}">
                      <a16:colId xmlns:a16="http://schemas.microsoft.com/office/drawing/2014/main" val="2360528660"/>
                    </a:ext>
                  </a:extLst>
                </a:gridCol>
                <a:gridCol w="120348">
                  <a:extLst>
                    <a:ext uri="{9D8B030D-6E8A-4147-A177-3AD203B41FA5}">
                      <a16:colId xmlns:a16="http://schemas.microsoft.com/office/drawing/2014/main" val="2245415639"/>
                    </a:ext>
                  </a:extLst>
                </a:gridCol>
                <a:gridCol w="317138">
                  <a:extLst>
                    <a:ext uri="{9D8B030D-6E8A-4147-A177-3AD203B41FA5}">
                      <a16:colId xmlns:a16="http://schemas.microsoft.com/office/drawing/2014/main" val="2972740354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4050281581"/>
                    </a:ext>
                  </a:extLst>
                </a:gridCol>
                <a:gridCol w="235937">
                  <a:extLst>
                    <a:ext uri="{9D8B030D-6E8A-4147-A177-3AD203B41FA5}">
                      <a16:colId xmlns:a16="http://schemas.microsoft.com/office/drawing/2014/main" val="444214584"/>
                    </a:ext>
                  </a:extLst>
                </a:gridCol>
              </a:tblGrid>
              <a:tr h="189528">
                <a:tc>
                  <a:txBody>
                    <a:bodyPr/>
                    <a:lstStyle/>
                    <a:p>
                      <a:pPr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납품소요일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 </a:t>
                      </a: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최소주문수량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3435814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3707"/>
                  </a:ext>
                </a:extLst>
              </a:tr>
              <a:tr h="18346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 단가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숫자만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제조사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빛샘전기주식회사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4686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022526"/>
                  </a:ext>
                </a:extLst>
              </a:tr>
              <a:tr h="19752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동의어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>
                        <a:solidFill>
                          <a:schemeClr val="bg1"/>
                        </a:solidFill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>
                        <a:latin typeface="+mj-ea"/>
                        <a:ea typeface="+mj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701981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510057"/>
                  </a:ext>
                </a:extLst>
              </a:tr>
              <a:tr h="8423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상품이미지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7200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36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7200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7108420"/>
                  </a:ext>
                </a:extLst>
              </a:tr>
              <a:tr h="33332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91442"/>
                  </a:ext>
                </a:extLst>
              </a:tr>
              <a:tr h="24793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상품설명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912666"/>
                  </a:ext>
                </a:extLst>
              </a:tr>
              <a:tr h="0">
                <a:tc gridSpan="22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647901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아마트공사 이미지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.jpg</a:t>
                      </a:r>
                      <a:r>
                        <a:rPr lang="en-US" altLang="ko-KR" sz="700" u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53049"/>
                  </a:ext>
                </a:extLst>
              </a:tr>
              <a:tr h="2183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견적서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아마트견적서</a:t>
                      </a:r>
                      <a:r>
                        <a:rPr lang="en-US" altLang="ko-KR" sz="7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.xlms</a:t>
                      </a:r>
                      <a:r>
                        <a:rPr lang="en-US" altLang="ko-KR" sz="700" u="none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559360"/>
                  </a:ext>
                </a:extLst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252415" y="4566130"/>
            <a:ext cx="5546493" cy="45036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9374" y="5471004"/>
            <a:ext cx="498260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580" y="5273893"/>
            <a:ext cx="700906" cy="590036"/>
          </a:xfrm>
          <a:prstGeom prst="rect">
            <a:avLst/>
          </a:prstGeom>
        </p:spPr>
      </p:pic>
      <p:sp>
        <p:nvSpPr>
          <p:cNvPr id="31" name="Google Shape;214;p21"/>
          <p:cNvSpPr/>
          <p:nvPr/>
        </p:nvSpPr>
        <p:spPr>
          <a:xfrm>
            <a:off x="1371656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198" y="5273893"/>
            <a:ext cx="689195" cy="622497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572" y="5273893"/>
            <a:ext cx="714994" cy="60189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357" y="5273893"/>
            <a:ext cx="714994" cy="60189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489" y="5273893"/>
            <a:ext cx="714994" cy="601895"/>
          </a:xfrm>
          <a:prstGeom prst="rect">
            <a:avLst/>
          </a:prstGeom>
        </p:spPr>
      </p:pic>
      <p:sp>
        <p:nvSpPr>
          <p:cNvPr id="36" name="Google Shape;214;p21"/>
          <p:cNvSpPr/>
          <p:nvPr/>
        </p:nvSpPr>
        <p:spPr>
          <a:xfrm>
            <a:off x="2148824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4;p21"/>
          <p:cNvSpPr/>
          <p:nvPr/>
        </p:nvSpPr>
        <p:spPr>
          <a:xfrm>
            <a:off x="2925992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4;p21"/>
          <p:cNvSpPr/>
          <p:nvPr/>
        </p:nvSpPr>
        <p:spPr>
          <a:xfrm>
            <a:off x="3703160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14;p21"/>
          <p:cNvSpPr/>
          <p:nvPr/>
        </p:nvSpPr>
        <p:spPr>
          <a:xfrm>
            <a:off x="4480328" y="5927737"/>
            <a:ext cx="311230" cy="130291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bg1">
                <a:lumMod val="7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580" y="6164261"/>
            <a:ext cx="4544655" cy="2413211"/>
          </a:xfrm>
          <a:prstGeom prst="rect">
            <a:avLst/>
          </a:prstGeom>
        </p:spPr>
      </p:pic>
      <p:sp>
        <p:nvSpPr>
          <p:cNvPr id="41" name="직사각형 40"/>
          <p:cNvSpPr/>
          <p:nvPr/>
        </p:nvSpPr>
        <p:spPr>
          <a:xfrm>
            <a:off x="5103628" y="8257392"/>
            <a:ext cx="559981" cy="226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67019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84222" y="8876210"/>
            <a:ext cx="281255" cy="141693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13;p21"/>
          <p:cNvSpPr/>
          <p:nvPr/>
        </p:nvSpPr>
        <p:spPr>
          <a:xfrm>
            <a:off x="2430067" y="9233332"/>
            <a:ext cx="45567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요 청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1700;p44"/>
          <p:cNvSpPr/>
          <p:nvPr/>
        </p:nvSpPr>
        <p:spPr>
          <a:xfrm>
            <a:off x="2945349" y="923253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243" y="935628"/>
            <a:ext cx="5810629" cy="320459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57663" y="1261902"/>
            <a:ext cx="125950" cy="5510331"/>
          </a:xfrm>
          <a:prstGeom prst="rect">
            <a:avLst/>
          </a:prstGeom>
        </p:spPr>
      </p:pic>
      <p:sp>
        <p:nvSpPr>
          <p:cNvPr id="52" name="직사각형 51"/>
          <p:cNvSpPr/>
          <p:nvPr/>
        </p:nvSpPr>
        <p:spPr>
          <a:xfrm>
            <a:off x="189243" y="953625"/>
            <a:ext cx="5810629" cy="581860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1694;p44"/>
          <p:cNvSpPr/>
          <p:nvPr/>
        </p:nvSpPr>
        <p:spPr>
          <a:xfrm>
            <a:off x="6179173" y="3441910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>
            <p:extLst>
              <p:ext uri="{D42A27DB-BD31-4B8C-83A1-F6EECF244321}">
                <p14:modId xmlns:p14="http://schemas.microsoft.com/office/powerpoint/2010/main" val="3009725382"/>
              </p:ext>
            </p:extLst>
          </p:nvPr>
        </p:nvGraphicFramePr>
        <p:xfrm>
          <a:off x="6316962" y="3621448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상품등록요청 내역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>
            <p:extLst>
              <p:ext uri="{D42A27DB-BD31-4B8C-83A1-F6EECF244321}">
                <p14:modId xmlns:p14="http://schemas.microsoft.com/office/powerpoint/2010/main" val="916210970"/>
              </p:ext>
            </p:extLst>
          </p:nvPr>
        </p:nvGraphicFramePr>
        <p:xfrm>
          <a:off x="11215738" y="362144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Google Shape;1700;p44"/>
          <p:cNvSpPr/>
          <p:nvPr/>
        </p:nvSpPr>
        <p:spPr>
          <a:xfrm>
            <a:off x="8751011" y="779269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291677" y="5079560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743528"/>
              </p:ext>
            </p:extLst>
          </p:nvPr>
        </p:nvGraphicFramePr>
        <p:xfrm>
          <a:off x="6300703" y="5079560"/>
          <a:ext cx="5080951" cy="173862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19411">
                  <a:extLst>
                    <a:ext uri="{9D8B030D-6E8A-4147-A177-3AD203B41FA5}">
                      <a16:colId xmlns:a16="http://schemas.microsoft.com/office/drawing/2014/main" val="3572323857"/>
                    </a:ext>
                  </a:extLst>
                </a:gridCol>
                <a:gridCol w="530095">
                  <a:extLst>
                    <a:ext uri="{9D8B030D-6E8A-4147-A177-3AD203B41FA5}">
                      <a16:colId xmlns:a16="http://schemas.microsoft.com/office/drawing/2014/main" val="2481544877"/>
                    </a:ext>
                  </a:extLst>
                </a:gridCol>
                <a:gridCol w="1037448">
                  <a:extLst>
                    <a:ext uri="{9D8B030D-6E8A-4147-A177-3AD203B41FA5}">
                      <a16:colId xmlns:a16="http://schemas.microsoft.com/office/drawing/2014/main" val="2153670176"/>
                    </a:ext>
                  </a:extLst>
                </a:gridCol>
                <a:gridCol w="595086">
                  <a:extLst>
                    <a:ext uri="{9D8B030D-6E8A-4147-A177-3AD203B41FA5}">
                      <a16:colId xmlns:a16="http://schemas.microsoft.com/office/drawing/2014/main" val="2736887268"/>
                    </a:ext>
                  </a:extLst>
                </a:gridCol>
                <a:gridCol w="689428">
                  <a:extLst>
                    <a:ext uri="{9D8B030D-6E8A-4147-A177-3AD203B41FA5}">
                      <a16:colId xmlns:a16="http://schemas.microsoft.com/office/drawing/2014/main" val="632627743"/>
                    </a:ext>
                  </a:extLst>
                </a:gridCol>
                <a:gridCol w="537029">
                  <a:extLst>
                    <a:ext uri="{9D8B030D-6E8A-4147-A177-3AD203B41FA5}">
                      <a16:colId xmlns:a16="http://schemas.microsoft.com/office/drawing/2014/main" val="2716456364"/>
                    </a:ext>
                  </a:extLst>
                </a:gridCol>
                <a:gridCol w="587706">
                  <a:extLst>
                    <a:ext uri="{9D8B030D-6E8A-4147-A177-3AD203B41FA5}">
                      <a16:colId xmlns:a16="http://schemas.microsoft.com/office/drawing/2014/main" val="2451027610"/>
                    </a:ext>
                  </a:extLst>
                </a:gridCol>
                <a:gridCol w="684748">
                  <a:extLst>
                    <a:ext uri="{9D8B030D-6E8A-4147-A177-3AD203B41FA5}">
                      <a16:colId xmlns:a16="http://schemas.microsoft.com/office/drawing/2014/main" val="2249838600"/>
                    </a:ext>
                  </a:extLst>
                </a:gridCol>
              </a:tblGrid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요청번호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상품명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상품규격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상품코드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tx1"/>
                          </a:solidFill>
                        </a:rPr>
                        <a:t>처리상태</a:t>
                      </a:r>
                      <a:endParaRPr lang="en-US" altLang="ko-KR" sz="600" b="1" u="none" strike="noStrike" cap="none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매입가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요청일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b="1" u="none" strike="noStrike" cap="none"/>
                        <a:t>반려사유</a:t>
                      </a:r>
                      <a:endParaRPr sz="600" b="1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45262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2418714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r>
                        <a:rPr lang="en-US" altLang="ko-KR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_</a:t>
                      </a: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처리완료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212462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043585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12345</a:t>
                      </a: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thermaL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ONU,TBA</a:t>
                      </a:r>
                      <a:r>
                        <a:rPr lang="en-US" sz="700" b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TYPE QNU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lang="en-US"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82,000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설명누락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9191581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308377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000783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814984"/>
                  </a:ext>
                </a:extLst>
              </a:tr>
              <a:tr h="2173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036680"/>
                  </a:ext>
                </a:extLst>
              </a:tr>
            </a:tbl>
          </a:graphicData>
        </a:graphic>
      </p:graphicFrame>
      <p:sp>
        <p:nvSpPr>
          <p:cNvPr id="69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6270224" y="4823508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0" name="Google Shape;64;p20"/>
          <p:cNvGrpSpPr/>
          <p:nvPr/>
        </p:nvGrpSpPr>
        <p:grpSpPr>
          <a:xfrm>
            <a:off x="8283352" y="7525318"/>
            <a:ext cx="1302063" cy="125646"/>
            <a:chOff x="3326817" y="6019551"/>
            <a:chExt cx="1591287" cy="180000"/>
          </a:xfrm>
        </p:grpSpPr>
        <p:sp>
          <p:nvSpPr>
            <p:cNvPr id="71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7" name="Google Shape;58;p20"/>
          <p:cNvSpPr/>
          <p:nvPr/>
        </p:nvSpPr>
        <p:spPr>
          <a:xfrm>
            <a:off x="6316962" y="3978029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당사에서 상품등록요청한 내역을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요청번호를 클릭하면 요청한 내용을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상품코드가 보이면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OK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플라자 정식상품으로 등록된 상품이며 상품코드를 클릭하면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상품상세를 확인하실 수 있습니다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78" name="Google Shape;1696;p44"/>
          <p:cNvGraphicFramePr/>
          <p:nvPr>
            <p:extLst>
              <p:ext uri="{D42A27DB-BD31-4B8C-83A1-F6EECF244321}">
                <p14:modId xmlns:p14="http://schemas.microsoft.com/office/powerpoint/2010/main" val="1531110025"/>
              </p:ext>
            </p:extLst>
          </p:nvPr>
        </p:nvGraphicFramePr>
        <p:xfrm>
          <a:off x="6300703" y="4588395"/>
          <a:ext cx="430198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573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2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752339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39429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732972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956172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요청일자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처리상태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9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16057" y="4588773"/>
            <a:ext cx="164242" cy="188524"/>
          </a:xfrm>
          <a:prstGeom prst="rect">
            <a:avLst/>
          </a:prstGeom>
        </p:spPr>
      </p:pic>
      <p:pic>
        <p:nvPicPr>
          <p:cNvPr id="80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36225" y="4580569"/>
            <a:ext cx="164242" cy="188524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00875" y="4570595"/>
            <a:ext cx="419914" cy="206999"/>
          </a:xfrm>
          <a:prstGeom prst="rect">
            <a:avLst/>
          </a:prstGeom>
        </p:spPr>
      </p:pic>
      <p:sp>
        <p:nvSpPr>
          <p:cNvPr id="82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797;p30"/>
          <p:cNvSpPr/>
          <p:nvPr/>
        </p:nvSpPr>
        <p:spPr>
          <a:xfrm>
            <a:off x="6273994" y="353976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408;p26"/>
          <p:cNvCxnSpPr>
            <a:endCxn id="50" idx="0"/>
          </p:cNvCxnSpPr>
          <p:nvPr/>
        </p:nvCxnSpPr>
        <p:spPr>
          <a:xfrm rot="10800000">
            <a:off x="3094559" y="935628"/>
            <a:ext cx="3084615" cy="1640658"/>
          </a:xfrm>
          <a:prstGeom prst="bentConnector4">
            <a:avLst>
              <a:gd name="adj1" fmla="val 2906"/>
              <a:gd name="adj2" fmla="val 113933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5" name="Google Shape;408;p26"/>
          <p:cNvCxnSpPr>
            <a:endCxn id="59" idx="0"/>
          </p:cNvCxnSpPr>
          <p:nvPr/>
        </p:nvCxnSpPr>
        <p:spPr>
          <a:xfrm>
            <a:off x="7580299" y="2641600"/>
            <a:ext cx="1274539" cy="80031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8334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9C17298C-6912-E98B-8578-7E8F25434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>
            <a:extLst>
              <a:ext uri="{FF2B5EF4-FFF2-40B4-BE49-F238E27FC236}">
                <a16:creationId xmlns:a16="http://schemas.microsoft.com/office/drawing/2014/main" id="{A5BD23DC-9203-A0FC-CA4B-C9C85E95549B}"/>
              </a:ext>
            </a:extLst>
          </p:cNvPr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 descr="텍스트, 소프트웨어, 웹 페이지, 웹사이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ECC69E6-FE71-A8B7-ACB6-B025A3421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31" y="859330"/>
            <a:ext cx="7583804" cy="4830270"/>
          </a:xfrm>
          <a:prstGeom prst="rect">
            <a:avLst/>
          </a:prstGeom>
        </p:spPr>
      </p:pic>
      <p:graphicFrame>
        <p:nvGraphicFramePr>
          <p:cNvPr id="105" name="Google Shape;105;p21">
            <a:extLst>
              <a:ext uri="{FF2B5EF4-FFF2-40B4-BE49-F238E27FC236}">
                <a16:creationId xmlns:a16="http://schemas.microsoft.com/office/drawing/2014/main" id="{E8AA50FB-CBFA-3D50-74E9-2EAA9417C2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4938438"/>
              </p:ext>
            </p:extLst>
          </p:nvPr>
        </p:nvGraphicFramePr>
        <p:xfrm>
          <a:off x="8385974" y="826614"/>
          <a:ext cx="2324900" cy="22980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답변하기 컬럼 추가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 건수 표시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)/15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총건수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답변하기 버튼클릭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상품문의 답변 팝업 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하단 내용 펼침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 내용과 답변 작성필드 노출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 값 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답변대기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신규 문의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미답변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답변완료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작성후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시 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답변내용 작성 필드</a:t>
                      </a:r>
                      <a:endParaRPr lang="en-US" altLang="ko-KR"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글자제한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6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답변내용 저장되며 답변완료 상태로 변경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800" b="1" u="none" strike="noStrike" cap="none" dirty="0"/>
                        <a:t>7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페이지네이션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한 페이지 </a:t>
                      </a:r>
                      <a:r>
                        <a:rPr lang="ko-KR" altLang="en-US" sz="70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문의글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노출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43067809"/>
                  </a:ext>
                </a:extLst>
              </a:tr>
            </a:tbl>
          </a:graphicData>
        </a:graphic>
      </p:graphicFrame>
      <p:sp>
        <p:nvSpPr>
          <p:cNvPr id="66" name="Google Shape;49;p20">
            <a:extLst>
              <a:ext uri="{FF2B5EF4-FFF2-40B4-BE49-F238E27FC236}">
                <a16:creationId xmlns:a16="http://schemas.microsoft.com/office/drawing/2014/main" id="{0457A47E-DFBD-9B09-847E-199212867837}"/>
              </a:ext>
            </a:extLst>
          </p:cNvPr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상품문의 답변하기</a:t>
            </a:r>
            <a:endParaRPr dirty="0"/>
          </a:p>
        </p:txBody>
      </p:sp>
      <p:sp>
        <p:nvSpPr>
          <p:cNvPr id="67" name="Google Shape;50;p20">
            <a:extLst>
              <a:ext uri="{FF2B5EF4-FFF2-40B4-BE49-F238E27FC236}">
                <a16:creationId xmlns:a16="http://schemas.microsoft.com/office/drawing/2014/main" id="{140F804A-47DC-5C75-BFBA-B1C33C4E1678}"/>
              </a:ext>
            </a:extLst>
          </p:cNvPr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공급사에서 관리하는 상품 문의 답변하기 화면</a:t>
            </a:r>
          </a:p>
        </p:txBody>
      </p:sp>
      <p:sp>
        <p:nvSpPr>
          <p:cNvPr id="68" name="Google Shape;53;p20">
            <a:extLst>
              <a:ext uri="{FF2B5EF4-FFF2-40B4-BE49-F238E27FC236}">
                <a16:creationId xmlns:a16="http://schemas.microsoft.com/office/drawing/2014/main" id="{B99B4CCB-3D75-434B-162B-788D172658E5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dirty="0"/>
              <a:t>상품관리</a:t>
            </a:r>
            <a:endParaRPr dirty="0"/>
          </a:p>
        </p:txBody>
      </p:sp>
      <p:sp>
        <p:nvSpPr>
          <p:cNvPr id="12" name="Google Shape;51;p20">
            <a:extLst>
              <a:ext uri="{FF2B5EF4-FFF2-40B4-BE49-F238E27FC236}">
                <a16:creationId xmlns:a16="http://schemas.microsoft.com/office/drawing/2014/main" id="{8A7A4DAD-3F36-6BD2-95FA-E9FBF096E2BC}"/>
              </a:ext>
            </a:extLst>
          </p:cNvPr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cxnSp>
        <p:nvCxnSpPr>
          <p:cNvPr id="21" name="Google Shape;408;p26">
            <a:extLst>
              <a:ext uri="{FF2B5EF4-FFF2-40B4-BE49-F238E27FC236}">
                <a16:creationId xmlns:a16="http://schemas.microsoft.com/office/drawing/2014/main" id="{4444D933-5034-C518-F585-CC386E92F7FA}"/>
              </a:ext>
            </a:extLst>
          </p:cNvPr>
          <p:cNvCxnSpPr>
            <a:cxnSpLocks/>
            <a:endCxn id="6" idx="0"/>
          </p:cNvCxnSpPr>
          <p:nvPr/>
        </p:nvCxnSpPr>
        <p:spPr>
          <a:xfrm rot="5400000">
            <a:off x="6368769" y="3551759"/>
            <a:ext cx="990816" cy="653859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43C4B86C-0134-BF09-C5D3-FA0440A339F8}"/>
              </a:ext>
            </a:extLst>
          </p:cNvPr>
          <p:cNvSpPr/>
          <p:nvPr/>
        </p:nvSpPr>
        <p:spPr>
          <a:xfrm>
            <a:off x="3861582" y="4374096"/>
            <a:ext cx="5351330" cy="4635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F434EA36-D625-5875-B2DE-782B4C46D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096540"/>
              </p:ext>
            </p:extLst>
          </p:nvPr>
        </p:nvGraphicFramePr>
        <p:xfrm>
          <a:off x="3999371" y="4553634"/>
          <a:ext cx="510382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103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상품문의 답변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704DFD36-563D-4099-9C02-43DABCDA7D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3637757"/>
              </p:ext>
            </p:extLst>
          </p:nvPr>
        </p:nvGraphicFramePr>
        <p:xfrm>
          <a:off x="8898147" y="455363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700;p44">
            <a:extLst>
              <a:ext uri="{FF2B5EF4-FFF2-40B4-BE49-F238E27FC236}">
                <a16:creationId xmlns:a16="http://schemas.microsoft.com/office/drawing/2014/main" id="{59584AF6-0DA4-3F79-19C9-CEF10283B89E}"/>
              </a:ext>
            </a:extLst>
          </p:cNvPr>
          <p:cNvSpPr/>
          <p:nvPr/>
        </p:nvSpPr>
        <p:spPr>
          <a:xfrm>
            <a:off x="6433420" y="8724883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E774A1-E501-CFC0-E6E5-A7799BB62DF1}"/>
              </a:ext>
            </a:extLst>
          </p:cNvPr>
          <p:cNvSpPr/>
          <p:nvPr/>
        </p:nvSpPr>
        <p:spPr>
          <a:xfrm>
            <a:off x="3974086" y="6011746"/>
            <a:ext cx="5089978" cy="23709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309;g2f2558950df_0_15">
            <a:extLst>
              <a:ext uri="{FF2B5EF4-FFF2-40B4-BE49-F238E27FC236}">
                <a16:creationId xmlns:a16="http://schemas.microsoft.com/office/drawing/2014/main" id="{A498C6F6-CFB6-C9AD-FA73-B6646592675C}"/>
              </a:ext>
            </a:extLst>
          </p:cNvPr>
          <p:cNvSpPr txBox="1"/>
          <p:nvPr/>
        </p:nvSpPr>
        <p:spPr>
          <a:xfrm>
            <a:off x="3952633" y="5755694"/>
            <a:ext cx="107203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tx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</a:t>
            </a:r>
            <a:r>
              <a:rPr lang="en-US" altLang="ko-KR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" name="Google Shape;64;p20">
            <a:extLst>
              <a:ext uri="{FF2B5EF4-FFF2-40B4-BE49-F238E27FC236}">
                <a16:creationId xmlns:a16="http://schemas.microsoft.com/office/drawing/2014/main" id="{96C024D1-0D28-8D3B-B10A-A42FAB7B2307}"/>
              </a:ext>
            </a:extLst>
          </p:cNvPr>
          <p:cNvGrpSpPr/>
          <p:nvPr/>
        </p:nvGrpSpPr>
        <p:grpSpPr>
          <a:xfrm>
            <a:off x="5965761" y="8457504"/>
            <a:ext cx="1302063" cy="125646"/>
            <a:chOff x="3326817" y="6019551"/>
            <a:chExt cx="1591287" cy="180000"/>
          </a:xfrm>
        </p:grpSpPr>
        <p:sp>
          <p:nvSpPr>
            <p:cNvPr id="20" name="Google Shape;65;p20">
              <a:extLst>
                <a:ext uri="{FF2B5EF4-FFF2-40B4-BE49-F238E27FC236}">
                  <a16:creationId xmlns:a16="http://schemas.microsoft.com/office/drawing/2014/main" id="{16663502-C3DB-3018-296B-5A045C096EDD}"/>
                </a:ext>
              </a:extLst>
            </p:cNvPr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66;p20">
              <a:extLst>
                <a:ext uri="{FF2B5EF4-FFF2-40B4-BE49-F238E27FC236}">
                  <a16:creationId xmlns:a16="http://schemas.microsoft.com/office/drawing/2014/main" id="{8AACDFE9-E376-7354-F6E7-87C5031C67B1}"/>
                </a:ext>
              </a:extLst>
            </p:cNvPr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67;p20">
              <a:extLst>
                <a:ext uri="{FF2B5EF4-FFF2-40B4-BE49-F238E27FC236}">
                  <a16:creationId xmlns:a16="http://schemas.microsoft.com/office/drawing/2014/main" id="{10189567-EE1C-1C88-99C0-7ECE79545430}"/>
                </a:ext>
              </a:extLst>
            </p:cNvPr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68;p20">
              <a:extLst>
                <a:ext uri="{FF2B5EF4-FFF2-40B4-BE49-F238E27FC236}">
                  <a16:creationId xmlns:a16="http://schemas.microsoft.com/office/drawing/2014/main" id="{34158363-858E-BADC-33C3-0A6CC6717FFC}"/>
                </a:ext>
              </a:extLst>
            </p:cNvPr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69;p20">
              <a:extLst>
                <a:ext uri="{FF2B5EF4-FFF2-40B4-BE49-F238E27FC236}">
                  <a16:creationId xmlns:a16="http://schemas.microsoft.com/office/drawing/2014/main" id="{2D475494-4D98-25BD-7D16-49F83444846C}"/>
                </a:ext>
              </a:extLst>
            </p:cNvPr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70;p20">
              <a:extLst>
                <a:ext uri="{FF2B5EF4-FFF2-40B4-BE49-F238E27FC236}">
                  <a16:creationId xmlns:a16="http://schemas.microsoft.com/office/drawing/2014/main" id="{8B70A3EB-C64C-570F-9B9C-8908747822B7}"/>
                </a:ext>
              </a:extLst>
            </p:cNvPr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58;p20">
            <a:extLst>
              <a:ext uri="{FF2B5EF4-FFF2-40B4-BE49-F238E27FC236}">
                <a16:creationId xmlns:a16="http://schemas.microsoft.com/office/drawing/2014/main" id="{52ECFCB2-22E0-36F7-64C6-5A187D995161}"/>
              </a:ext>
            </a:extLst>
          </p:cNvPr>
          <p:cNvSpPr/>
          <p:nvPr/>
        </p:nvSpPr>
        <p:spPr>
          <a:xfrm>
            <a:off x="3999371" y="4910215"/>
            <a:ext cx="5121754" cy="436037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사용자가 상품에 문의를 확인하고 답변을 작성할 수 있습니다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제목을 클릭하여 펼쳐진 상세내용을 확인하고 답변을 작성하고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＇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저장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’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버튼을 클릭해주세요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72000" marR="0" lvl="0" indent="-72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답변내용을 작성하고 저장을 완료하시면 답변완료 상태로 변경됩니다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28" name="Google Shape;1696;p44">
            <a:extLst>
              <a:ext uri="{FF2B5EF4-FFF2-40B4-BE49-F238E27FC236}">
                <a16:creationId xmlns:a16="http://schemas.microsoft.com/office/drawing/2014/main" id="{713E0294-E23B-5404-9BA1-F2E19876A8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057643"/>
              </p:ext>
            </p:extLst>
          </p:nvPr>
        </p:nvGraphicFramePr>
        <p:xfrm>
          <a:off x="3983112" y="5520581"/>
          <a:ext cx="450407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4812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209">
                  <a:extLst>
                    <a:ext uri="{9D8B030D-6E8A-4147-A177-3AD203B41FA5}">
                      <a16:colId xmlns:a16="http://schemas.microsoft.com/office/drawing/2014/main" val="1754179219"/>
                    </a:ext>
                  </a:extLst>
                </a:gridCol>
                <a:gridCol w="631172">
                  <a:extLst>
                    <a:ext uri="{9D8B030D-6E8A-4147-A177-3AD203B41FA5}">
                      <a16:colId xmlns:a16="http://schemas.microsoft.com/office/drawing/2014/main" val="3870058249"/>
                    </a:ext>
                  </a:extLst>
                </a:gridCol>
                <a:gridCol w="167420">
                  <a:extLst>
                    <a:ext uri="{9D8B030D-6E8A-4147-A177-3AD203B41FA5}">
                      <a16:colId xmlns:a16="http://schemas.microsoft.com/office/drawing/2014/main" val="1748288934"/>
                    </a:ext>
                  </a:extLst>
                </a:gridCol>
                <a:gridCol w="515983">
                  <a:extLst>
                    <a:ext uri="{9D8B030D-6E8A-4147-A177-3AD203B41FA5}">
                      <a16:colId xmlns:a16="http://schemas.microsoft.com/office/drawing/2014/main" val="1652111195"/>
                    </a:ext>
                  </a:extLst>
                </a:gridCol>
                <a:gridCol w="633548">
                  <a:extLst>
                    <a:ext uri="{9D8B030D-6E8A-4147-A177-3AD203B41FA5}">
                      <a16:colId xmlns:a16="http://schemas.microsoft.com/office/drawing/2014/main" val="1279559573"/>
                    </a:ext>
                  </a:extLst>
                </a:gridCol>
                <a:gridCol w="574766">
                  <a:extLst>
                    <a:ext uri="{9D8B030D-6E8A-4147-A177-3AD203B41FA5}">
                      <a16:colId xmlns:a16="http://schemas.microsoft.com/office/drawing/2014/main" val="15785019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132873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작성일자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2024-10-10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2024-11-10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</a:t>
                      </a: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답변상태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           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9" name="그래픽 35" descr="일일 일정표 단색으로 채워진">
            <a:extLst>
              <a:ext uri="{FF2B5EF4-FFF2-40B4-BE49-F238E27FC236}">
                <a16:creationId xmlns:a16="http://schemas.microsoft.com/office/drawing/2014/main" id="{8C350486-18F7-1071-BEBD-B7A833365E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51480" y="5503671"/>
            <a:ext cx="164242" cy="188524"/>
          </a:xfrm>
          <a:prstGeom prst="rect">
            <a:avLst/>
          </a:prstGeom>
        </p:spPr>
      </p:pic>
      <p:pic>
        <p:nvPicPr>
          <p:cNvPr id="30" name="그래픽 35" descr="일일 일정표 단색으로 채워진">
            <a:extLst>
              <a:ext uri="{FF2B5EF4-FFF2-40B4-BE49-F238E27FC236}">
                <a16:creationId xmlns:a16="http://schemas.microsoft.com/office/drawing/2014/main" id="{44C0C3E2-1B3C-2B45-A615-D9E65A78E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30394" y="5503671"/>
            <a:ext cx="164242" cy="18852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C8988E9-1920-49C8-87B8-4A3A8509A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3284" y="5502781"/>
            <a:ext cx="419914" cy="206999"/>
          </a:xfrm>
          <a:prstGeom prst="rect">
            <a:avLst/>
          </a:prstGeom>
        </p:spPr>
      </p:pic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77D0FD5C-3133-4C3A-84E4-FD7301402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195045"/>
              </p:ext>
            </p:extLst>
          </p:nvPr>
        </p:nvGraphicFramePr>
        <p:xfrm>
          <a:off x="3974086" y="6019518"/>
          <a:ext cx="5089978" cy="23588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8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2450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802254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86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***1357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2024.12.06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답변대기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배송이 얼마나 걸릴까요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46896"/>
                  </a:ext>
                </a:extLst>
              </a:tr>
              <a:tr h="502091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9235501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***Abed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2024.12.01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540977"/>
                  </a:ext>
                </a:extLst>
              </a:tr>
              <a:tr h="2794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Q :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상세스펙정보가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없네요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~~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확인부탁드립니다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968118716"/>
                  </a:ext>
                </a:extLst>
              </a:tr>
              <a:tr h="531870">
                <a:tc gridSpan="4"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 : 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08000" marR="108000" marT="18000" marB="18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18000" marB="18000" anchor="ctr"/>
                </a:tc>
                <a:extLst>
                  <a:ext uri="{0D108BD9-81ED-4DB2-BD59-A6C34878D82A}">
                    <a16:rowId xmlns:a16="http://schemas.microsoft.com/office/drawing/2014/main" val="3439578079"/>
                  </a:ext>
                </a:extLst>
              </a:tr>
            </a:tbl>
          </a:graphicData>
        </a:graphic>
      </p:graphicFrame>
      <p:sp>
        <p:nvSpPr>
          <p:cNvPr id="4" name="Google Shape;58;p20">
            <a:extLst>
              <a:ext uri="{FF2B5EF4-FFF2-40B4-BE49-F238E27FC236}">
                <a16:creationId xmlns:a16="http://schemas.microsoft.com/office/drawing/2014/main" id="{26BABF35-46E7-F552-7B5F-5816E62C0E82}"/>
              </a:ext>
            </a:extLst>
          </p:cNvPr>
          <p:cNvSpPr/>
          <p:nvPr/>
        </p:nvSpPr>
        <p:spPr>
          <a:xfrm>
            <a:off x="4286882" y="6821779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평균적으로주문일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endParaRPr lang="en-US" altLang="ko-KR"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Google Shape;58;p20">
            <a:extLst>
              <a:ext uri="{FF2B5EF4-FFF2-40B4-BE49-F238E27FC236}">
                <a16:creationId xmlns:a16="http://schemas.microsoft.com/office/drawing/2014/main" id="{B8B2EE63-FB02-57FB-522C-1C6148E843A9}"/>
              </a:ext>
            </a:extLst>
          </p:cNvPr>
          <p:cNvSpPr/>
          <p:nvPr/>
        </p:nvSpPr>
        <p:spPr>
          <a:xfrm>
            <a:off x="4286882" y="7895363"/>
            <a:ext cx="4344491" cy="436037"/>
          </a:xfrm>
          <a:prstGeom prst="rect">
            <a:avLst/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8" name="Google Shape;1700;p44">
            <a:extLst>
              <a:ext uri="{FF2B5EF4-FFF2-40B4-BE49-F238E27FC236}">
                <a16:creationId xmlns:a16="http://schemas.microsoft.com/office/drawing/2014/main" id="{6AB8E186-A34A-F0D6-B0E9-ED94DECEEBFC}"/>
              </a:ext>
            </a:extLst>
          </p:cNvPr>
          <p:cNvSpPr/>
          <p:nvPr/>
        </p:nvSpPr>
        <p:spPr>
          <a:xfrm>
            <a:off x="8683284" y="7075737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1700;p44">
            <a:extLst>
              <a:ext uri="{FF2B5EF4-FFF2-40B4-BE49-F238E27FC236}">
                <a16:creationId xmlns:a16="http://schemas.microsoft.com/office/drawing/2014/main" id="{FBC8F6C5-2892-8BA9-452F-BE188062F3DD}"/>
              </a:ext>
            </a:extLst>
          </p:cNvPr>
          <p:cNvSpPr/>
          <p:nvPr/>
        </p:nvSpPr>
        <p:spPr>
          <a:xfrm>
            <a:off x="8683284" y="8142611"/>
            <a:ext cx="326418" cy="18207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>
            <a:extLst>
              <a:ext uri="{FF2B5EF4-FFF2-40B4-BE49-F238E27FC236}">
                <a16:creationId xmlns:a16="http://schemas.microsoft.com/office/drawing/2014/main" id="{7CB68F13-723E-C1D0-9C2D-8BD0C60CE4C2}"/>
              </a:ext>
            </a:extLst>
          </p:cNvPr>
          <p:cNvSpPr/>
          <p:nvPr/>
        </p:nvSpPr>
        <p:spPr>
          <a:xfrm>
            <a:off x="6888823" y="278035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797;p30">
            <a:extLst>
              <a:ext uri="{FF2B5EF4-FFF2-40B4-BE49-F238E27FC236}">
                <a16:creationId xmlns:a16="http://schemas.microsoft.com/office/drawing/2014/main" id="{83873037-F840-2D5E-98A4-1D10E1009940}"/>
              </a:ext>
            </a:extLst>
          </p:cNvPr>
          <p:cNvSpPr/>
          <p:nvPr/>
        </p:nvSpPr>
        <p:spPr>
          <a:xfrm>
            <a:off x="5131746" y="62830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797;p30">
            <a:extLst>
              <a:ext uri="{FF2B5EF4-FFF2-40B4-BE49-F238E27FC236}">
                <a16:creationId xmlns:a16="http://schemas.microsoft.com/office/drawing/2014/main" id="{24D2FF1D-DE87-9D26-AB3A-530464FAFC1C}"/>
              </a:ext>
            </a:extLst>
          </p:cNvPr>
          <p:cNvSpPr/>
          <p:nvPr/>
        </p:nvSpPr>
        <p:spPr>
          <a:xfrm>
            <a:off x="8339095" y="62788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>
            <a:extLst>
              <a:ext uri="{FF2B5EF4-FFF2-40B4-BE49-F238E27FC236}">
                <a16:creationId xmlns:a16="http://schemas.microsoft.com/office/drawing/2014/main" id="{C3A22B96-90EA-4E6E-E5BF-D6A40C73D691}"/>
              </a:ext>
            </a:extLst>
          </p:cNvPr>
          <p:cNvSpPr/>
          <p:nvPr/>
        </p:nvSpPr>
        <p:spPr>
          <a:xfrm>
            <a:off x="7494843" y="537478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797;p30">
            <a:extLst>
              <a:ext uri="{FF2B5EF4-FFF2-40B4-BE49-F238E27FC236}">
                <a16:creationId xmlns:a16="http://schemas.microsoft.com/office/drawing/2014/main" id="{49D2303A-AE4F-98BE-701F-AE719052C070}"/>
              </a:ext>
            </a:extLst>
          </p:cNvPr>
          <p:cNvSpPr/>
          <p:nvPr/>
        </p:nvSpPr>
        <p:spPr>
          <a:xfrm>
            <a:off x="4180084" y="681740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797;p30">
            <a:extLst>
              <a:ext uri="{FF2B5EF4-FFF2-40B4-BE49-F238E27FC236}">
                <a16:creationId xmlns:a16="http://schemas.microsoft.com/office/drawing/2014/main" id="{61033D6F-A578-7E30-52DC-DAA390FCE51B}"/>
              </a:ext>
            </a:extLst>
          </p:cNvPr>
          <p:cNvSpPr/>
          <p:nvPr/>
        </p:nvSpPr>
        <p:spPr>
          <a:xfrm>
            <a:off x="5764681" y="84728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6DA2C6CC-C107-31BE-5BFB-56995359C5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69072" y="4858409"/>
            <a:ext cx="106612" cy="377163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5EF64D4-288F-D45D-F174-C76743B6AE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253" y="6817405"/>
            <a:ext cx="83669" cy="436037"/>
          </a:xfrm>
          <a:prstGeom prst="rect">
            <a:avLst/>
          </a:prstGeom>
        </p:spPr>
      </p:pic>
      <p:sp>
        <p:nvSpPr>
          <p:cNvPr id="39" name="Google Shape;797;p30">
            <a:extLst>
              <a:ext uri="{FF2B5EF4-FFF2-40B4-BE49-F238E27FC236}">
                <a16:creationId xmlns:a16="http://schemas.microsoft.com/office/drawing/2014/main" id="{0DA68A8B-E2B8-5A57-F5DF-1B913E9946EF}"/>
              </a:ext>
            </a:extLst>
          </p:cNvPr>
          <p:cNvSpPr/>
          <p:nvPr/>
        </p:nvSpPr>
        <p:spPr>
          <a:xfrm>
            <a:off x="8599308" y="698147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9B3B145-AFE1-910C-0D18-7BAF99086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5253" y="7890989"/>
            <a:ext cx="83669" cy="4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5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상품관리 </a:t>
                      </a:r>
                      <a:r>
                        <a:rPr 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재고관리</a:t>
                      </a:r>
                      <a:endParaRPr lang="en-US" altLang="ko-KR"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80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00934" y="897346"/>
            <a:ext cx="10447342" cy="553061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상품의 재고 관리 </a:t>
            </a:r>
            <a:r>
              <a:rPr lang="ko-KR" altLang="en-US" sz="700" dirty="0"/>
              <a:t>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28232" y="1378865"/>
            <a:ext cx="10106874" cy="1953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sym typeface="Arial"/>
              </a:rPr>
              <a:t>당사에서 관리하는 상품의 재고 정보를 조회하고 관리하는 화면입니다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42299" y="3048261"/>
          <a:ext cx="10086748" cy="23672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90318">
                  <a:extLst>
                    <a:ext uri="{9D8B030D-6E8A-4147-A177-3AD203B41FA5}">
                      <a16:colId xmlns:a16="http://schemas.microsoft.com/office/drawing/2014/main" val="1223044496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10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049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477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2996634034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7760">
                  <a:extLst>
                    <a:ext uri="{9D8B030D-6E8A-4147-A177-3AD203B41FA5}">
                      <a16:colId xmlns:a16="http://schemas.microsoft.com/office/drawing/2014/main" val="4091599208"/>
                    </a:ext>
                  </a:extLst>
                </a:gridCol>
                <a:gridCol w="576015">
                  <a:extLst>
                    <a:ext uri="{9D8B030D-6E8A-4147-A177-3AD203B41FA5}">
                      <a16:colId xmlns:a16="http://schemas.microsoft.com/office/drawing/2014/main" val="3617981868"/>
                    </a:ext>
                  </a:extLst>
                </a:gridCol>
                <a:gridCol w="5757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071">
                  <a:extLst>
                    <a:ext uri="{9D8B030D-6E8A-4147-A177-3AD203B41FA5}">
                      <a16:colId xmlns:a16="http://schemas.microsoft.com/office/drawing/2014/main" val="2746818135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416657518"/>
                    </a:ext>
                  </a:extLst>
                </a:gridCol>
                <a:gridCol w="706888">
                  <a:extLst>
                    <a:ext uri="{9D8B030D-6E8A-4147-A177-3AD203B41FA5}">
                      <a16:colId xmlns:a16="http://schemas.microsoft.com/office/drawing/2014/main" val="1765571008"/>
                    </a:ext>
                  </a:extLst>
                </a:gridCol>
              </a:tblGrid>
              <a:tr h="20912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latin typeface="+mn-lt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주문현황 ◀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반품요청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재고관리현황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유형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품목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단가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계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주문의뢰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주문접수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보유재고</a:t>
                      </a: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적정재고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과부족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적정재고보유율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확보필요수량</a:t>
                      </a: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비고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/okplaza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2116162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일회용 덧신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 BOX (50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켤레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7,500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9,931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74,482,500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6</a:t>
                      </a:r>
                      <a:r>
                        <a:rPr lang="ko-KR" altLang="en-US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9,925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165,517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/okplaza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2117047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칼라콘 체인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2M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9,990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39,960,000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4</a:t>
                      </a:r>
                      <a:r>
                        <a:rPr lang="ko-KR" altLang="en-US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9,986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249,750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/okplaza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2418570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웨빙띠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생명줄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형광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-64,000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-200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96,000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dirty="0">
                        <a:effectLst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531944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재고관리</a:t>
                      </a:r>
                      <a:endParaRPr lang="en-US" altLang="ko-KR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180612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035094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0821" y="2843205"/>
            <a:ext cx="668227" cy="17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재고초기화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610782"/>
            <a:ext cx="10106874" cy="115381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21" y="1665129"/>
          <a:ext cx="8904860" cy="10461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99">
                  <a:extLst>
                    <a:ext uri="{9D8B030D-6E8A-4147-A177-3AD203B41FA5}">
                      <a16:colId xmlns:a16="http://schemas.microsoft.com/office/drawing/2014/main" val="2763611657"/>
                    </a:ext>
                  </a:extLst>
                </a:gridCol>
                <a:gridCol w="144156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735548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133941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2365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6477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  <a:gridCol w="1294241">
                  <a:extLst>
                    <a:ext uri="{9D8B030D-6E8A-4147-A177-3AD203B41FA5}">
                      <a16:colId xmlns:a16="http://schemas.microsoft.com/office/drawing/2014/main" val="1370917014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상품구분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5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상품유형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단품   ○ 옵션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765565"/>
                  </a:ext>
                </a:extLst>
              </a:tr>
              <a:tr h="81533">
                <a:tc gridSpan="10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873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재고부족여부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28939"/>
                  </a:ext>
                </a:extLst>
              </a:tr>
              <a:tr h="6341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45547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정산현황포함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아니오   ○ 예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840979" y="2843205"/>
            <a:ext cx="798321" cy="1764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입출고일괄관리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7332" y="284320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278767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8077" y="2808739"/>
            <a:ext cx="2388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재고금액 </a:t>
            </a:r>
            <a:r>
              <a:rPr lang="en-US" altLang="ko-KR" sz="900" dirty="0"/>
              <a:t>: 1,368,379,445,098</a:t>
            </a:r>
            <a:r>
              <a:rPr lang="ko-KR" altLang="en-US" sz="900" dirty="0"/>
              <a:t>원</a:t>
            </a: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279027" y="2843205"/>
            <a:ext cx="540431" cy="1764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입출고처리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87050" y="2843205"/>
            <a:ext cx="664398" cy="17648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27074" y="3696476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27074" y="4092947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27074" y="4507349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57732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200934" y="897346"/>
            <a:ext cx="10447342" cy="553061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공급사에서 관리하는 상품의 재고 관리 </a:t>
            </a:r>
            <a:r>
              <a:rPr lang="ko-KR" altLang="en-US" sz="700" dirty="0"/>
              <a:t>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상품관리 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재고관리</a:t>
            </a:r>
            <a:endParaRPr dirty="0"/>
          </a:p>
        </p:txBody>
      </p:sp>
      <p:sp>
        <p:nvSpPr>
          <p:cNvPr id="58" name="Google Shape;58;p20"/>
          <p:cNvSpPr/>
          <p:nvPr/>
        </p:nvSpPr>
        <p:spPr>
          <a:xfrm>
            <a:off x="228232" y="1378865"/>
            <a:ext cx="10106874" cy="1953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 dirty="0">
                <a:solidFill>
                  <a:schemeClr val="dk1"/>
                </a:solidFill>
              </a:rPr>
              <a:t>당사에서 관리하는 상품의 재고 정보를 조회하고 관리하는 화면입니다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sym typeface="Arial"/>
              </a:rPr>
              <a:t>.</a:t>
            </a:r>
            <a:endParaRPr lang="en-US" sz="700" dirty="0">
              <a:solidFill>
                <a:schemeClr val="tx1"/>
              </a:solidFill>
            </a:endParaRPr>
          </a:p>
        </p:txBody>
      </p:sp>
      <p:graphicFrame>
        <p:nvGraphicFramePr>
          <p:cNvPr id="63" name="Google Shape;63;p20"/>
          <p:cNvGraphicFramePr/>
          <p:nvPr/>
        </p:nvGraphicFramePr>
        <p:xfrm>
          <a:off x="242305" y="3048261"/>
          <a:ext cx="10092798" cy="23905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67022">
                  <a:extLst>
                    <a:ext uri="{9D8B030D-6E8A-4147-A177-3AD203B41FA5}">
                      <a16:colId xmlns:a16="http://schemas.microsoft.com/office/drawing/2014/main" val="1223044496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97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556">
                  <a:extLst>
                    <a:ext uri="{9D8B030D-6E8A-4147-A177-3AD203B41FA5}">
                      <a16:colId xmlns:a16="http://schemas.microsoft.com/office/drawing/2014/main" val="1825401440"/>
                    </a:ext>
                  </a:extLst>
                </a:gridCol>
                <a:gridCol w="419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2996634034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572303381"/>
                    </a:ext>
                  </a:extLst>
                </a:gridCol>
                <a:gridCol w="537764">
                  <a:extLst>
                    <a:ext uri="{9D8B030D-6E8A-4147-A177-3AD203B41FA5}">
                      <a16:colId xmlns:a16="http://schemas.microsoft.com/office/drawing/2014/main" val="3111109835"/>
                    </a:ext>
                  </a:extLst>
                </a:gridCol>
                <a:gridCol w="693420">
                  <a:extLst>
                    <a:ext uri="{9D8B030D-6E8A-4147-A177-3AD203B41FA5}">
                      <a16:colId xmlns:a16="http://schemas.microsoft.com/office/drawing/2014/main" val="4091599208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3617981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6740">
                  <a:extLst>
                    <a:ext uri="{9D8B030D-6E8A-4147-A177-3AD203B41FA5}">
                      <a16:colId xmlns:a16="http://schemas.microsoft.com/office/drawing/2014/main" val="2746818135"/>
                    </a:ext>
                  </a:extLst>
                </a:gridCol>
                <a:gridCol w="753622">
                  <a:extLst>
                    <a:ext uri="{9D8B030D-6E8A-4147-A177-3AD203B41FA5}">
                      <a16:colId xmlns:a16="http://schemas.microsoft.com/office/drawing/2014/main" val="416657518"/>
                    </a:ext>
                  </a:extLst>
                </a:gridCol>
                <a:gridCol w="620361">
                  <a:extLst>
                    <a:ext uri="{9D8B030D-6E8A-4147-A177-3AD203B41FA5}">
                      <a16:colId xmlns:a16="http://schemas.microsoft.com/office/drawing/2014/main" val="1765571008"/>
                    </a:ext>
                  </a:extLst>
                </a:gridCol>
              </a:tblGrid>
              <a:tr h="209124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b="1" u="none" strike="noStrike" cap="none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800" b="1" dirty="0">
                          <a:latin typeface="+mn-lt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주문현황 ◀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반품요청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정산현황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ko-KR" altLang="en-US" sz="800" b="1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재고관리현황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1"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유형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품목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단가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계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주문의뢰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주문접수</a:t>
                      </a:r>
                      <a:endParaRPr lang="en-US" altLang="ko-KR" sz="800" b="1" u="none" strike="noStrike" cap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정산완료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정산대기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 err="1">
                          <a:latin typeface="+mn-lt"/>
                          <a:ea typeface="+mn-ea"/>
                        </a:rPr>
                        <a:t>보유재고</a:t>
                      </a:r>
                      <a:endParaRPr lang="en-US" altLang="ko-KR" sz="800" b="1" u="none" strike="noStrike" cap="none" dirty="0">
                        <a:latin typeface="+mn-lt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적정재고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과부족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적정재고</a:t>
                      </a:r>
                      <a:endParaRPr lang="en-US" altLang="ko-KR" sz="800" b="1" u="none" strike="noStrike" cap="none" dirty="0">
                        <a:latin typeface="+mn-lt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보유율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확보필요수량</a:t>
                      </a:r>
                      <a:endParaRPr lang="en-US" altLang="ko-KR" sz="800" b="1" u="none" strike="noStrike" cap="none" dirty="0">
                        <a:latin typeface="+mn-lt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1" u="none" strike="noStrike" cap="none" dirty="0"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금액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1" u="none" strike="noStrike" cap="none" dirty="0">
                          <a:latin typeface="+mn-lt"/>
                          <a:ea typeface="+mn-ea"/>
                        </a:rPr>
                        <a:t>비고</a:t>
                      </a:r>
                      <a:endParaRPr sz="800" b="1" u="none" strike="noStrike" cap="none" dirty="0"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8122680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/okplaza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2116162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일회용 덧신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1 BOX (50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켤레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7,500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박스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68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박스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9,931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74,482,500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6</a:t>
                      </a:r>
                      <a:r>
                        <a:rPr lang="ko-KR" altLang="en-US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9,925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165,517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박스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sng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/okplaza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 </a:t>
                      </a: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2117047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칼라콘 체인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고리형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2M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개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9,990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39,960,000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4</a:t>
                      </a:r>
                      <a:r>
                        <a:rPr lang="ko-KR" altLang="en-US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9,986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249,750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23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Arial"/>
                        </a:rPr>
                        <a:t>/okplaza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코드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2418570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웨빙띠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생명줄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형광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25,000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-64,000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sng" strike="noStrike" cap="none" dirty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-200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%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b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96,000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원</a:t>
                      </a:r>
                    </a:p>
                  </a:txBody>
                  <a:tcPr marL="76200" marR="76200" marT="47625" marB="476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dirty="0">
                        <a:effectLst/>
                      </a:endParaRPr>
                    </a:p>
                  </a:txBody>
                  <a:tcPr marL="76200" marR="76200" marT="47625" marB="47625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700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7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44353"/>
                  </a:ext>
                </a:extLst>
              </a:tr>
              <a:tr h="198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□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057430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533200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>
                          <a:latin typeface="+mj-ea"/>
                          <a:ea typeface="+mj-ea"/>
                        </a:rPr>
                        <a:t>재고관리</a:t>
                      </a:r>
                      <a:endParaRPr lang="en-US" altLang="ko-KR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1806128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2236;g27fe52d962f_1_4247">
            <a:extLst>
              <a:ext uri="{FF2B5EF4-FFF2-40B4-BE49-F238E27FC236}">
                <a16:creationId xmlns:a16="http://schemas.microsoft.com/office/drawing/2014/main" id="{92713C53-E1E4-00CB-0F54-D3F479663D24}"/>
              </a:ext>
            </a:extLst>
          </p:cNvPr>
          <p:cNvSpPr/>
          <p:nvPr/>
        </p:nvSpPr>
        <p:spPr>
          <a:xfrm>
            <a:off x="9670733" y="2035094"/>
            <a:ext cx="418002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6876" y="2838255"/>
            <a:ext cx="668227" cy="176400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재고초기화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610782"/>
            <a:ext cx="10106874" cy="1153811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6" name="Google Shape;359;p26"/>
          <p:cNvGraphicFramePr/>
          <p:nvPr/>
        </p:nvGraphicFramePr>
        <p:xfrm>
          <a:off x="387421" y="1665129"/>
          <a:ext cx="8980548" cy="10461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76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99">
                  <a:extLst>
                    <a:ext uri="{9D8B030D-6E8A-4147-A177-3AD203B41FA5}">
                      <a16:colId xmlns:a16="http://schemas.microsoft.com/office/drawing/2014/main" val="2763611657"/>
                    </a:ext>
                  </a:extLst>
                </a:gridCol>
                <a:gridCol w="144156">
                  <a:extLst>
                    <a:ext uri="{9D8B030D-6E8A-4147-A177-3AD203B41FA5}">
                      <a16:colId xmlns:a16="http://schemas.microsoft.com/office/drawing/2014/main" val="3126677331"/>
                    </a:ext>
                  </a:extLst>
                </a:gridCol>
                <a:gridCol w="735548">
                  <a:extLst>
                    <a:ext uri="{9D8B030D-6E8A-4147-A177-3AD203B41FA5}">
                      <a16:colId xmlns:a16="http://schemas.microsoft.com/office/drawing/2014/main" val="3164553534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1607299503"/>
                    </a:ext>
                  </a:extLst>
                </a:gridCol>
                <a:gridCol w="1057229">
                  <a:extLst>
                    <a:ext uri="{9D8B030D-6E8A-4147-A177-3AD203B41FA5}">
                      <a16:colId xmlns:a16="http://schemas.microsoft.com/office/drawing/2014/main" val="3153032715"/>
                    </a:ext>
                  </a:extLst>
                </a:gridCol>
                <a:gridCol w="2365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6477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99094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  <a:gridCol w="1294241">
                  <a:extLst>
                    <a:ext uri="{9D8B030D-6E8A-4147-A177-3AD203B41FA5}">
                      <a16:colId xmlns:a16="http://schemas.microsoft.com/office/drawing/2014/main" val="1370917014"/>
                    </a:ext>
                  </a:extLst>
                </a:gridCol>
              </a:tblGrid>
              <a:tr h="20486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latin typeface="+mn-ea"/>
                          <a:ea typeface="+mn-ea"/>
                        </a:rPr>
                        <a:t> 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상품코드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  <a:sym typeface="Arial"/>
                        </a:rPr>
                        <a:t>상품구분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775">
                <a:tc gridSpan="1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7413349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상품유형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● 전체   ○ 단품   ○ 옵션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70765565"/>
                  </a:ext>
                </a:extLst>
              </a:tr>
              <a:tr h="81533">
                <a:tc gridSpan="1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0498730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재고구분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    ˅ 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재고부족여부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적정재고율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      ˅ 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68128939"/>
                  </a:ext>
                </a:extLst>
              </a:tr>
              <a:tr h="63414">
                <a:tc gridSpan="1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2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1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1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345547"/>
                  </a:ext>
                </a:extLst>
              </a:tr>
              <a:tr h="2052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정산현황포함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○ 아니오   ● 예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주문현황기간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2023-11-12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2024-11-12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201166"/>
                  </a:ext>
                </a:extLst>
              </a:tr>
            </a:tbl>
          </a:graphicData>
        </a:graphic>
      </p:graphicFrame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840979" y="2843205"/>
            <a:ext cx="798321" cy="176487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√ 입출고일괄관리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/>
        </p:nvGraphicFramePr>
        <p:xfrm>
          <a:off x="767332" y="2843205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26022" y="2787679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8077" y="2808739"/>
            <a:ext cx="23889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총 재고금액 </a:t>
            </a:r>
            <a:r>
              <a:rPr lang="en-US" altLang="ko-KR" sz="900" dirty="0"/>
              <a:t>: 1,368,379,445,098</a:t>
            </a:r>
            <a:r>
              <a:rPr lang="ko-KR" altLang="en-US" sz="900" dirty="0"/>
              <a:t>원</a:t>
            </a: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279027" y="2843205"/>
            <a:ext cx="540431" cy="176487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입출고처리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573263" y="2848036"/>
            <a:ext cx="678188" cy="17640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lang="en-US" altLang="ko-KR"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65174" y="3696476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65174" y="4092947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765174" y="4507349"/>
            <a:ext cx="515648" cy="141484"/>
          </a:xfrm>
          <a:prstGeom prst="roundRect">
            <a:avLst>
              <a:gd name="adj" fmla="val 16667"/>
            </a:avLst>
          </a:prstGeom>
          <a:noFill/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lvl="0" algn="ctr">
              <a:buSzPts val="800"/>
            </a:pPr>
            <a:r>
              <a:rPr lang="ko-KR" altLang="en-US" sz="700" b="1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lang="en-US" altLang="ko-KR"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94620" y="2514440"/>
            <a:ext cx="164242" cy="188524"/>
          </a:xfrm>
          <a:prstGeom prst="rect">
            <a:avLst/>
          </a:prstGeom>
        </p:spPr>
      </p:pic>
      <p:pic>
        <p:nvPicPr>
          <p:cNvPr id="33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10067" y="2514440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2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293748419"/>
              </p:ext>
            </p:extLst>
          </p:nvPr>
        </p:nvGraphicFramePr>
        <p:xfrm>
          <a:off x="8385974" y="826614"/>
          <a:ext cx="2324900" cy="36561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재고관리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등록된 상품의 재고관리 화면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조회조회</a:t>
                      </a:r>
                      <a:endParaRPr lang="ko-KR" altLang="en-US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상품구분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주문상품유형 타입의 코드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like </a:t>
                      </a: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재고구분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-US" altLang="ko-KR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/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mcgoodvendor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 등록된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수기재고 테이블에 등록된 상품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endParaRPr lang="en-US" altLang="ko-KR"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재고부족여부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Y / N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적정재고율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50%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100%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이하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101%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이상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정산현황포함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주문현황기간 추가 및 결과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그리드 내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정산현황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정산완료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i="0" u="none" strike="noStrike" cap="none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주문현황기간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주문현황기간은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않음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클릭 시 상품상세 팝업 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헤더 컬럼의 화살표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외의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컬럼 동적으로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적정재고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적정재고 변경 팝업 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재고이력 버튼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재고이력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팝업 호출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재고관리 목록</a:t>
            </a:r>
            <a:endParaRPr lang="ko-KR" altLang="en-US" sz="800"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공급사에서</a:t>
            </a:r>
            <a:r>
              <a:rPr lang="ko-KR" altLang="en-US" sz="700" dirty="0"/>
              <a:t> 관리하는 상품의 재고 관리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상품관리 </a:t>
            </a:r>
            <a:r>
              <a:rPr lang="en-US" altLang="ko-KR" sz="700" dirty="0"/>
              <a:t>&gt;</a:t>
            </a:r>
            <a:r>
              <a:rPr lang="ko-KR" altLang="en-US" sz="700" dirty="0"/>
              <a:t> 재고관리</a:t>
            </a:r>
            <a:endParaRPr lang="ko-KR" altLang="en-US" sz="800" dirty="0"/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송주은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37" y="824922"/>
            <a:ext cx="8096665" cy="4235573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54533" y="88165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49061" y="13464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49061" y="243117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87062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4984</TotalTime>
  <Words>2930</Words>
  <Application>Microsoft Office PowerPoint</Application>
  <PresentationFormat>사용자 지정</PresentationFormat>
  <Paragraphs>983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Malgun Gothic Semilight</vt:lpstr>
      <vt:lpstr>맑은 고딕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141</cp:revision>
  <dcterms:modified xsi:type="dcterms:W3CDTF">2025-02-27T06:33:17Z</dcterms:modified>
</cp:coreProperties>
</file>