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6" r:id="rId19"/>
    <p:sldId id="277" r:id="rId20"/>
  </p:sldIdLst>
  <p:sldSz cx="9906000" cy="6858000" type="A4"/>
  <p:notesSz cx="6858000" cy="9144000"/>
  <p:embeddedFontLst>
    <p:embeddedFont>
      <p:font typeface="Malgun Gothic" panose="020B0503020000020004" pitchFamily="34" charset="-127"/>
      <p:regular r:id="rId22"/>
      <p:bold r:id="rId23"/>
    </p:embeddedFont>
    <p:embeddedFont>
      <p:font typeface="Play" pitchFamily="2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E+NHWkARTcWcNAjO0pyYk/+K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FC196-1AE0-45A0-925C-5A8259C7FDC3}">
  <a:tblStyle styleId="{F60FC196-1AE0-45A0-925C-5A8259C7FDC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D2CC853-2D09-4504-BD06-484423637D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7"/>
    <p:restoredTop sz="94690"/>
  </p:normalViewPr>
  <p:slideViewPr>
    <p:cSldViewPr snapToGrid="0">
      <p:cViewPr>
        <p:scale>
          <a:sx n="133" d="100"/>
          <a:sy n="133" d="100"/>
        </p:scale>
        <p:origin x="119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efdfd133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g2efdfd133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f88232c778_0_1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4" name="Google Shape;214;g2f88232c778_0_1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f88232c778_0_1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9" name="Google Shape;269;g2f88232c778_0_1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f7b5e469c3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2" name="Google Shape;322;g2f7b5e469c3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f7b5e469c3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7" name="Google Shape;327;g2f7b5e469c3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88232c778_0_2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1" name="Google Shape;351;g2f88232c778_0_2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f88232c778_0_1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6" name="Google Shape;356;g2f88232c778_0_1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f7b5e469c3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6" name="Google Shape;606;g2f7b5e469c3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2f88232c778_0_2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11" name="Google Shape;611;g2f88232c778_0_2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f88232c778_0_1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38" name="Google Shape;638;g2f88232c778_0_1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g2f88232c778_0_20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92" name="Google Shape;692;g2f88232c778_0_20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88232c778_0_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7" name="Google Shape;87;g2f88232c778_0_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7b5e469c3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g2f7b5e469c3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c99f20382_0_4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g2ec99f20382_0_4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88232c778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f88232c778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88232c778_0_1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g2f88232c778_0_1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88232c77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3" name="Google Shape;183;g2f88232c77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f089ade0c6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8" name="Google Shape;188;g2f089ade0c6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88232c778_0_1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2f88232c778_0_1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8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5251054" y="2203054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4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4211340" y="987426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g2efdfd133eb_0_0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88232c778_0_1372"/>
          <p:cNvSpPr/>
          <p:nvPr/>
        </p:nvSpPr>
        <p:spPr>
          <a:xfrm>
            <a:off x="2070000" y="3856200"/>
            <a:ext cx="2160000" cy="144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7" name="Google Shape;217;g2f88232c778_0_1372"/>
          <p:cNvGraphicFramePr/>
          <p:nvPr>
            <p:extLst>
              <p:ext uri="{D42A27DB-BD31-4B8C-83A1-F6EECF244321}">
                <p14:modId xmlns:p14="http://schemas.microsoft.com/office/powerpoint/2010/main" val="3873743397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대시보드</a:t>
                      </a: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시안용 화면설계 Admin (메인 페이지 - 대시보드)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18" name="Google Shape;218;g2f88232c778_0_137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2f88232c778_0_1372"/>
          <p:cNvSpPr/>
          <p:nvPr/>
        </p:nvSpPr>
        <p:spPr>
          <a:xfrm>
            <a:off x="360600" y="1800000"/>
            <a:ext cx="1349400" cy="43752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g2f88232c778_0_1372"/>
          <p:cNvSpPr/>
          <p:nvPr/>
        </p:nvSpPr>
        <p:spPr>
          <a:xfrm>
            <a:off x="540000" y="31104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g2f88232c778_0_1372"/>
          <p:cNvSpPr/>
          <p:nvPr/>
        </p:nvSpPr>
        <p:spPr>
          <a:xfrm>
            <a:off x="540000" y="34152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2" name="Google Shape;222;g2f88232c778_0_1372"/>
          <p:cNvSpPr/>
          <p:nvPr/>
        </p:nvSpPr>
        <p:spPr>
          <a:xfrm>
            <a:off x="540000" y="37401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3" name="Google Shape;223;g2f88232c778_0_1372"/>
          <p:cNvSpPr/>
          <p:nvPr/>
        </p:nvSpPr>
        <p:spPr>
          <a:xfrm>
            <a:off x="1440000" y="34152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4" name="Google Shape;224;g2f88232c778_0_1372"/>
          <p:cNvSpPr/>
          <p:nvPr/>
        </p:nvSpPr>
        <p:spPr>
          <a:xfrm>
            <a:off x="1440000" y="37401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g2f88232c778_0_1372"/>
          <p:cNvSpPr/>
          <p:nvPr/>
        </p:nvSpPr>
        <p:spPr>
          <a:xfrm>
            <a:off x="540000" y="40449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g2f88232c778_0_1372"/>
          <p:cNvSpPr/>
          <p:nvPr/>
        </p:nvSpPr>
        <p:spPr>
          <a:xfrm>
            <a:off x="1440000" y="40449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g2f88232c778_0_1372"/>
          <p:cNvSpPr/>
          <p:nvPr/>
        </p:nvSpPr>
        <p:spPr>
          <a:xfrm>
            <a:off x="540000" y="43497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업체/품목 관리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g2f88232c778_0_1372"/>
          <p:cNvSpPr/>
          <p:nvPr/>
        </p:nvSpPr>
        <p:spPr>
          <a:xfrm>
            <a:off x="1440000" y="43497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g2f88232c778_0_1372"/>
          <p:cNvSpPr/>
          <p:nvPr/>
        </p:nvSpPr>
        <p:spPr>
          <a:xfrm>
            <a:off x="207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g2f88232c778_0_1372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g2f88232c778_0_1372"/>
          <p:cNvCxnSpPr>
            <a:stCxn id="230" idx="1"/>
            <a:endCxn id="230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g2f88232c778_0_1372"/>
          <p:cNvSpPr/>
          <p:nvPr/>
        </p:nvSpPr>
        <p:spPr>
          <a:xfrm>
            <a:off x="2154450" y="3857500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업체현황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3" name="Google Shape;233;g2f88232c778_0_1372"/>
          <p:cNvGrpSpPr/>
          <p:nvPr/>
        </p:nvGrpSpPr>
        <p:grpSpPr>
          <a:xfrm>
            <a:off x="3414450" y="3901775"/>
            <a:ext cx="720000" cy="180000"/>
            <a:chOff x="6850800" y="16068975"/>
            <a:chExt cx="720000" cy="180000"/>
          </a:xfrm>
        </p:grpSpPr>
        <p:sp>
          <p:nvSpPr>
            <p:cNvPr id="234" name="Google Shape;234;g2f88232c778_0_1372"/>
            <p:cNvSpPr/>
            <p:nvPr/>
          </p:nvSpPr>
          <p:spPr>
            <a:xfrm>
              <a:off x="6850800" y="16068975"/>
              <a:ext cx="72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8999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더 보기</a:t>
              </a:r>
              <a:endParaRPr sz="700" b="1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35" name="Google Shape;235;g2f88232c778_0_1372"/>
            <p:cNvPicPr preferRelativeResize="0"/>
            <p:nvPr/>
          </p:nvPicPr>
          <p:blipFill rotWithShape="1">
            <a:blip r:embed="rId4">
              <a:alphaModFix/>
            </a:blip>
            <a:srcRect l="68400" t="67806" r="18576" b="18862"/>
            <a:stretch/>
          </p:blipFill>
          <p:spPr>
            <a:xfrm>
              <a:off x="7437500" y="16122963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6" name="Google Shape;236;g2f88232c778_0_1372"/>
          <p:cNvSpPr/>
          <p:nvPr/>
        </p:nvSpPr>
        <p:spPr>
          <a:xfrm>
            <a:off x="4497850" y="3856193"/>
            <a:ext cx="2160000" cy="144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7" name="Google Shape;237;g2f88232c778_0_1372"/>
          <p:cNvSpPr/>
          <p:nvPr/>
        </p:nvSpPr>
        <p:spPr>
          <a:xfrm>
            <a:off x="4587850" y="3857500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38" name="Google Shape;238;g2f88232c778_0_1372"/>
          <p:cNvGrpSpPr/>
          <p:nvPr/>
        </p:nvGrpSpPr>
        <p:grpSpPr>
          <a:xfrm>
            <a:off x="5847850" y="3901775"/>
            <a:ext cx="720000" cy="180000"/>
            <a:chOff x="6850800" y="16068975"/>
            <a:chExt cx="720000" cy="180000"/>
          </a:xfrm>
        </p:grpSpPr>
        <p:sp>
          <p:nvSpPr>
            <p:cNvPr id="239" name="Google Shape;239;g2f88232c778_0_1372"/>
            <p:cNvSpPr/>
            <p:nvPr/>
          </p:nvSpPr>
          <p:spPr>
            <a:xfrm>
              <a:off x="6850800" y="16068975"/>
              <a:ext cx="72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8999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더 보기</a:t>
              </a:r>
              <a:endParaRPr sz="700" b="1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40" name="Google Shape;240;g2f88232c778_0_1372"/>
            <p:cNvPicPr preferRelativeResize="0"/>
            <p:nvPr/>
          </p:nvPicPr>
          <p:blipFill rotWithShape="1">
            <a:blip r:embed="rId4">
              <a:alphaModFix/>
            </a:blip>
            <a:srcRect l="68400" t="67806" r="18576" b="18862"/>
            <a:stretch/>
          </p:blipFill>
          <p:spPr>
            <a:xfrm>
              <a:off x="7437500" y="16122963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41" name="Google Shape;241;g2f88232c778_0_1372"/>
          <p:cNvGraphicFramePr/>
          <p:nvPr/>
        </p:nvGraphicFramePr>
        <p:xfrm>
          <a:off x="2154450" y="4145875"/>
          <a:ext cx="1980000" cy="1080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13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대기 업체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7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승인 업체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</a:t>
                      </a:r>
                      <a:endParaRPr sz="7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반려 업체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7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 업체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endParaRPr sz="7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2" name="Google Shape;242;g2f88232c778_0_1372"/>
          <p:cNvGraphicFramePr/>
          <p:nvPr/>
        </p:nvGraphicFramePr>
        <p:xfrm>
          <a:off x="4587850" y="4127500"/>
          <a:ext cx="1980000" cy="1080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[긴급]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긴급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2024-09-10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공지사항입니다.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2024-09-09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[일반]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2024-09-08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[일반]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2024-09-07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3" name="Google Shape;243;g2f88232c778_0_1372"/>
          <p:cNvSpPr/>
          <p:nvPr/>
        </p:nvSpPr>
        <p:spPr>
          <a:xfrm>
            <a:off x="2070000" y="5455200"/>
            <a:ext cx="47700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44" name="Google Shape;244;g2f88232c778_0_137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100" y="5617179"/>
            <a:ext cx="630000" cy="15564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2f88232c778_0_1372"/>
          <p:cNvSpPr/>
          <p:nvPr/>
        </p:nvSpPr>
        <p:spPr>
          <a:xfrm>
            <a:off x="2831125" y="5572800"/>
            <a:ext cx="30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업체등록절차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입찰업무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공동인증서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담당자 안내</a:t>
            </a:r>
            <a:endParaRPr sz="5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g2f88232c778_0_1372"/>
          <p:cNvSpPr/>
          <p:nvPr/>
        </p:nvSpPr>
        <p:spPr>
          <a:xfrm>
            <a:off x="2831125" y="5877600"/>
            <a:ext cx="23586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Copyright Pantech C&amp;I Eng. All Rights Reserved.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7" name="Google Shape;247;g2f88232c778_0_1372"/>
          <p:cNvSpPr/>
          <p:nvPr/>
        </p:nvSpPr>
        <p:spPr>
          <a:xfrm>
            <a:off x="5040100" y="59046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8" name="Google Shape;248;g2f88232c778_0_1372"/>
          <p:cNvSpPr/>
          <p:nvPr/>
        </p:nvSpPr>
        <p:spPr>
          <a:xfrm>
            <a:off x="5616100" y="59046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9" name="Google Shape;249;g2f88232c778_0_1372"/>
          <p:cNvSpPr/>
          <p:nvPr/>
        </p:nvSpPr>
        <p:spPr>
          <a:xfrm>
            <a:off x="6189950" y="59046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0" name="Google Shape;250;g2f88232c778_0_1372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1" name="Google Shape;251;g2f88232c778_0_137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650" y="126295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2f88232c778_0_1372"/>
          <p:cNvSpPr/>
          <p:nvPr/>
        </p:nvSpPr>
        <p:spPr>
          <a:xfrm>
            <a:off x="1634600" y="10800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연결로 무한한 가치를 만드는 기업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 E-BID SYSTEM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3" name="Google Shape;253;g2f88232c778_0_1372"/>
          <p:cNvSpPr/>
          <p:nvPr/>
        </p:nvSpPr>
        <p:spPr>
          <a:xfrm>
            <a:off x="5767450" y="1262950"/>
            <a:ext cx="810000" cy="27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운영사로 접속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4" name="Google Shape;254;g2f88232c778_0_1372"/>
          <p:cNvSpPr/>
          <p:nvPr/>
        </p:nvSpPr>
        <p:spPr>
          <a:xfrm>
            <a:off x="430325" y="1890000"/>
            <a:ext cx="1235100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5" name="Google Shape;255;g2f88232c778_0_1372"/>
          <p:cNvSpPr/>
          <p:nvPr/>
        </p:nvSpPr>
        <p:spPr>
          <a:xfrm>
            <a:off x="4638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 과장 v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6" name="Google Shape;256;g2f88232c778_0_1372"/>
          <p:cNvSpPr/>
          <p:nvPr/>
        </p:nvSpPr>
        <p:spPr>
          <a:xfrm>
            <a:off x="46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g2f88232c778_0_1372"/>
          <p:cNvSpPr/>
          <p:nvPr/>
        </p:nvSpPr>
        <p:spPr>
          <a:xfrm>
            <a:off x="109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낙찰(3개월)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8" name="Google Shape;258;g2f88232c778_0_1372"/>
          <p:cNvSpPr/>
          <p:nvPr/>
        </p:nvSpPr>
        <p:spPr>
          <a:xfrm>
            <a:off x="2070000" y="2340000"/>
            <a:ext cx="4590000" cy="126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9" name="Google Shape;259;g2f88232c778_0_1372"/>
          <p:cNvSpPr/>
          <p:nvPr/>
        </p:nvSpPr>
        <p:spPr>
          <a:xfrm>
            <a:off x="2160000" y="2417500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0" name="Google Shape;260;g2f88232c778_0_1372"/>
          <p:cNvSpPr/>
          <p:nvPr/>
        </p:nvSpPr>
        <p:spPr>
          <a:xfrm>
            <a:off x="22224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1" name="Google Shape;261;g2f88232c778_0_1372"/>
          <p:cNvSpPr/>
          <p:nvPr/>
        </p:nvSpPr>
        <p:spPr>
          <a:xfrm>
            <a:off x="28466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(입찰공고)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2" name="Google Shape;262;g2f88232c778_0_1372"/>
          <p:cNvSpPr/>
          <p:nvPr/>
        </p:nvSpPr>
        <p:spPr>
          <a:xfrm>
            <a:off x="34708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(개찰대상)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3" name="Google Shape;263;g2f88232c778_0_1372"/>
          <p:cNvSpPr/>
          <p:nvPr/>
        </p:nvSpPr>
        <p:spPr>
          <a:xfrm>
            <a:off x="40950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(개찰)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4" name="Google Shape;264;g2f88232c778_0_1372"/>
          <p:cNvSpPr/>
          <p:nvPr/>
        </p:nvSpPr>
        <p:spPr>
          <a:xfrm>
            <a:off x="47192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조정(수의시담)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5" name="Google Shape;265;g2f88232c778_0_1372"/>
          <p:cNvSpPr/>
          <p:nvPr/>
        </p:nvSpPr>
        <p:spPr>
          <a:xfrm>
            <a:off x="53434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입찰완료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(12개월)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6" name="Google Shape;266;g2f88232c778_0_1372"/>
          <p:cNvSpPr/>
          <p:nvPr/>
        </p:nvSpPr>
        <p:spPr>
          <a:xfrm>
            <a:off x="59676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유찰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(12개월)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1" name="Google Shape;271;g2f88232c778_0_1431"/>
          <p:cNvGraphicFramePr/>
          <p:nvPr>
            <p:extLst>
              <p:ext uri="{D42A27DB-BD31-4B8C-83A1-F6EECF244321}">
                <p14:modId xmlns:p14="http://schemas.microsoft.com/office/powerpoint/2010/main" val="96187136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대시보드</a:t>
                      </a: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시안용 화면설계 User (메인 페이지 - 대시보드)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72" name="Google Shape;272;g2f88232c778_0_143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f88232c778_0_1431"/>
          <p:cNvSpPr/>
          <p:nvPr/>
        </p:nvSpPr>
        <p:spPr>
          <a:xfrm>
            <a:off x="360600" y="1800000"/>
            <a:ext cx="1349400" cy="42903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4" name="Google Shape;274;g2f88232c778_0_1431"/>
          <p:cNvSpPr/>
          <p:nvPr/>
        </p:nvSpPr>
        <p:spPr>
          <a:xfrm>
            <a:off x="540000" y="31104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5" name="Google Shape;275;g2f88232c778_0_1431"/>
          <p:cNvSpPr/>
          <p:nvPr/>
        </p:nvSpPr>
        <p:spPr>
          <a:xfrm>
            <a:off x="540000" y="34152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g2f88232c778_0_1431"/>
          <p:cNvSpPr/>
          <p:nvPr/>
        </p:nvSpPr>
        <p:spPr>
          <a:xfrm>
            <a:off x="540000" y="37401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내 입찰 정보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g2f88232c778_0_1431"/>
          <p:cNvSpPr/>
          <p:nvPr/>
        </p:nvSpPr>
        <p:spPr>
          <a:xfrm>
            <a:off x="1440000" y="34152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8" name="Google Shape;278;g2f88232c778_0_1431"/>
          <p:cNvSpPr/>
          <p:nvPr/>
        </p:nvSpPr>
        <p:spPr>
          <a:xfrm>
            <a:off x="1440000" y="37401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9" name="Google Shape;279;g2f88232c778_0_1431"/>
          <p:cNvSpPr/>
          <p:nvPr/>
        </p:nvSpPr>
        <p:spPr>
          <a:xfrm>
            <a:off x="540000" y="40449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0" name="Google Shape;280;g2f88232c778_0_1431"/>
          <p:cNvSpPr/>
          <p:nvPr/>
        </p:nvSpPr>
        <p:spPr>
          <a:xfrm>
            <a:off x="1440000" y="40449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1" name="Google Shape;281;g2f88232c778_0_1431"/>
          <p:cNvSpPr/>
          <p:nvPr/>
        </p:nvSpPr>
        <p:spPr>
          <a:xfrm>
            <a:off x="540000" y="43497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2" name="Google Shape;282;g2f88232c778_0_1431"/>
          <p:cNvSpPr/>
          <p:nvPr/>
        </p:nvSpPr>
        <p:spPr>
          <a:xfrm>
            <a:off x="1440000" y="43497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3" name="Google Shape;283;g2f88232c778_0_1431"/>
          <p:cNvSpPr/>
          <p:nvPr/>
        </p:nvSpPr>
        <p:spPr>
          <a:xfrm>
            <a:off x="207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4" name="Google Shape;284;g2f88232c778_0_1431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85" name="Google Shape;285;g2f88232c778_0_1431"/>
          <p:cNvCxnSpPr>
            <a:stCxn id="284" idx="1"/>
            <a:endCxn id="284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g2f88232c778_0_1431"/>
          <p:cNvSpPr/>
          <p:nvPr/>
        </p:nvSpPr>
        <p:spPr>
          <a:xfrm>
            <a:off x="2070000" y="3853731"/>
            <a:ext cx="2160000" cy="144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7" name="Google Shape;287;g2f88232c778_0_1431"/>
          <p:cNvGraphicFramePr/>
          <p:nvPr/>
        </p:nvGraphicFramePr>
        <p:xfrm>
          <a:off x="2160000" y="4126775"/>
          <a:ext cx="1980000" cy="1080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1224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미투찰(재입찰 포함)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투찰 입찰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50 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 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89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비선정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건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8" name="Google Shape;288;g2f88232c778_0_1431"/>
          <p:cNvSpPr/>
          <p:nvPr/>
        </p:nvSpPr>
        <p:spPr>
          <a:xfrm>
            <a:off x="2160000" y="3856775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내 입찰 정보 (12개월)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9" name="Google Shape;289;g2f88232c778_0_1431"/>
          <p:cNvSpPr/>
          <p:nvPr/>
        </p:nvSpPr>
        <p:spPr>
          <a:xfrm>
            <a:off x="2070000" y="2340000"/>
            <a:ext cx="4590000" cy="126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Google Shape;290;g2f88232c778_0_1431"/>
          <p:cNvSpPr/>
          <p:nvPr/>
        </p:nvSpPr>
        <p:spPr>
          <a:xfrm>
            <a:off x="2160000" y="2341300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진행 현황(12개월)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1" name="Google Shape;291;g2f88232c778_0_1431"/>
          <p:cNvSpPr/>
          <p:nvPr/>
        </p:nvSpPr>
        <p:spPr>
          <a:xfrm>
            <a:off x="4503400" y="3855468"/>
            <a:ext cx="2160000" cy="144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2" name="Google Shape;292;g2f88232c778_0_1431"/>
          <p:cNvSpPr/>
          <p:nvPr/>
        </p:nvSpPr>
        <p:spPr>
          <a:xfrm>
            <a:off x="4593400" y="3856775"/>
            <a:ext cx="198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3" name="Google Shape;293;g2f88232c778_0_1431"/>
          <p:cNvGrpSpPr/>
          <p:nvPr/>
        </p:nvGrpSpPr>
        <p:grpSpPr>
          <a:xfrm>
            <a:off x="5853400" y="3901050"/>
            <a:ext cx="720000" cy="180000"/>
            <a:chOff x="6850800" y="16068975"/>
            <a:chExt cx="720000" cy="180000"/>
          </a:xfrm>
        </p:grpSpPr>
        <p:sp>
          <p:nvSpPr>
            <p:cNvPr id="294" name="Google Shape;294;g2f88232c778_0_1431"/>
            <p:cNvSpPr/>
            <p:nvPr/>
          </p:nvSpPr>
          <p:spPr>
            <a:xfrm>
              <a:off x="6850800" y="16068975"/>
              <a:ext cx="72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8999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더 보기</a:t>
              </a:r>
              <a:endParaRPr sz="700" b="1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95" name="Google Shape;295;g2f88232c778_0_1431"/>
            <p:cNvPicPr preferRelativeResize="0"/>
            <p:nvPr/>
          </p:nvPicPr>
          <p:blipFill rotWithShape="1">
            <a:blip r:embed="rId4">
              <a:alphaModFix/>
            </a:blip>
            <a:srcRect l="68400" t="67806" r="18576" b="18862"/>
            <a:stretch/>
          </p:blipFill>
          <p:spPr>
            <a:xfrm>
              <a:off x="7437500" y="16122963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  <p:graphicFrame>
        <p:nvGraphicFramePr>
          <p:cNvPr id="296" name="Google Shape;296;g2f88232c778_0_1431"/>
          <p:cNvGraphicFramePr/>
          <p:nvPr/>
        </p:nvGraphicFramePr>
        <p:xfrm>
          <a:off x="4593400" y="4126775"/>
          <a:ext cx="1980000" cy="1080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441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1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[긴급]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긴급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2024-09-10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[공통]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공지사항입니다.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2024-09-09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[일반]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2024-09-08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[일반]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 공지사항 입니다.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2024-09-07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D8D8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" name="Google Shape;297;g2f88232c778_0_1431"/>
          <p:cNvSpPr/>
          <p:nvPr/>
        </p:nvSpPr>
        <p:spPr>
          <a:xfrm>
            <a:off x="2070000" y="5370237"/>
            <a:ext cx="47700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8" name="Google Shape;298;g2f88232c778_0_143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100" y="5532217"/>
            <a:ext cx="630000" cy="155647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2f88232c778_0_1431"/>
          <p:cNvSpPr/>
          <p:nvPr/>
        </p:nvSpPr>
        <p:spPr>
          <a:xfrm>
            <a:off x="2831125" y="5487837"/>
            <a:ext cx="30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업체등록절차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입찰업무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공동인증서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담당자 안내</a:t>
            </a:r>
            <a:endParaRPr sz="5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0" name="Google Shape;300;g2f88232c778_0_1431"/>
          <p:cNvSpPr/>
          <p:nvPr/>
        </p:nvSpPr>
        <p:spPr>
          <a:xfrm>
            <a:off x="2831125" y="5792637"/>
            <a:ext cx="23586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Copyright Pantech C&amp;I Eng. All Rights Reserved.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1" name="Google Shape;301;g2f88232c778_0_1431"/>
          <p:cNvSpPr/>
          <p:nvPr/>
        </p:nvSpPr>
        <p:spPr>
          <a:xfrm>
            <a:off x="5040100" y="5819637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g2f88232c778_0_1431"/>
          <p:cNvSpPr/>
          <p:nvPr/>
        </p:nvSpPr>
        <p:spPr>
          <a:xfrm>
            <a:off x="5616100" y="5819637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g2f88232c778_0_1431"/>
          <p:cNvSpPr/>
          <p:nvPr/>
        </p:nvSpPr>
        <p:spPr>
          <a:xfrm>
            <a:off x="6189950" y="5819637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g2f88232c778_0_1431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5" name="Google Shape;305;g2f88232c778_0_143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650" y="126295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g2f88232c778_0_1431"/>
          <p:cNvSpPr/>
          <p:nvPr/>
        </p:nvSpPr>
        <p:spPr>
          <a:xfrm>
            <a:off x="1634600" y="10800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연결로 무한한 가치를 만드는 기업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 E-BID SYSTEM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g2f88232c778_0_1431"/>
          <p:cNvSpPr/>
          <p:nvPr/>
        </p:nvSpPr>
        <p:spPr>
          <a:xfrm>
            <a:off x="5767450" y="1262950"/>
            <a:ext cx="810000" cy="27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OK플라자로 접속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g2f88232c778_0_1431"/>
          <p:cNvSpPr/>
          <p:nvPr/>
        </p:nvSpPr>
        <p:spPr>
          <a:xfrm>
            <a:off x="430325" y="1890000"/>
            <a:ext cx="1235100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g2f88232c778_0_1431"/>
          <p:cNvSpPr/>
          <p:nvPr/>
        </p:nvSpPr>
        <p:spPr>
          <a:xfrm>
            <a:off x="4638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김영일 팀장 v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g2f88232c778_0_1431"/>
          <p:cNvSpPr/>
          <p:nvPr/>
        </p:nvSpPr>
        <p:spPr>
          <a:xfrm>
            <a:off x="46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1" name="Google Shape;311;g2f88232c778_0_1431"/>
          <p:cNvSpPr/>
          <p:nvPr/>
        </p:nvSpPr>
        <p:spPr>
          <a:xfrm>
            <a:off x="109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낙찰(3개월)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2" name="Google Shape;312;g2f88232c778_0_1431"/>
          <p:cNvSpPr/>
          <p:nvPr/>
        </p:nvSpPr>
        <p:spPr>
          <a:xfrm>
            <a:off x="22224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미투찰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(재입찰 포함)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3" name="Google Shape;313;g2f88232c778_0_1431"/>
          <p:cNvSpPr/>
          <p:nvPr/>
        </p:nvSpPr>
        <p:spPr>
          <a:xfrm>
            <a:off x="31587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투찰한 입찰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(입찰 진행중)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4" name="Google Shape;314;g2f88232c778_0_1431"/>
          <p:cNvSpPr/>
          <p:nvPr/>
        </p:nvSpPr>
        <p:spPr>
          <a:xfrm>
            <a:off x="40950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예비 낙찰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(수의시담)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5" name="Google Shape;315;g2f88232c778_0_1431"/>
          <p:cNvSpPr/>
          <p:nvPr/>
        </p:nvSpPr>
        <p:spPr>
          <a:xfrm>
            <a:off x="50313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최종 낙찰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6" name="Google Shape;316;g2f88232c778_0_1431"/>
          <p:cNvSpPr/>
          <p:nvPr/>
        </p:nvSpPr>
        <p:spPr>
          <a:xfrm>
            <a:off x="5967600" y="2880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비선정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건</a:t>
            </a:r>
            <a:endParaRPr sz="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17" name="Google Shape;317;g2f88232c778_0_1431"/>
          <p:cNvGrpSpPr/>
          <p:nvPr/>
        </p:nvGrpSpPr>
        <p:grpSpPr>
          <a:xfrm>
            <a:off x="3433800" y="3901050"/>
            <a:ext cx="720000" cy="180000"/>
            <a:chOff x="6850800" y="16068975"/>
            <a:chExt cx="720000" cy="180000"/>
          </a:xfrm>
        </p:grpSpPr>
        <p:sp>
          <p:nvSpPr>
            <p:cNvPr id="318" name="Google Shape;318;g2f88232c778_0_1431"/>
            <p:cNvSpPr/>
            <p:nvPr/>
          </p:nvSpPr>
          <p:spPr>
            <a:xfrm>
              <a:off x="6850800" y="16068975"/>
              <a:ext cx="72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89998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1" i="0" u="none" strike="noStrike" cap="none">
                  <a:solidFill>
                    <a:srgbClr val="666666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더 보기</a:t>
              </a:r>
              <a:endParaRPr sz="700" b="1" i="0" u="none" strike="noStrike" cap="none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19" name="Google Shape;319;g2f88232c778_0_1431"/>
            <p:cNvPicPr preferRelativeResize="0"/>
            <p:nvPr/>
          </p:nvPicPr>
          <p:blipFill rotWithShape="1">
            <a:blip r:embed="rId4">
              <a:alphaModFix/>
            </a:blip>
            <a:srcRect l="68400" t="67806" r="18576" b="18862"/>
            <a:stretch/>
          </p:blipFill>
          <p:spPr>
            <a:xfrm>
              <a:off x="7437500" y="16122963"/>
              <a:ext cx="72000" cy="72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g2f7b5e469c3_1_4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디자인 시안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 및 Concept (입찰 진행 페이지)</a:t>
                      </a:r>
                      <a:endParaRPr sz="14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f7b5e469c3_1_16"/>
          <p:cNvSpPr/>
          <p:nvPr/>
        </p:nvSpPr>
        <p:spPr>
          <a:xfrm>
            <a:off x="6660000" y="1080000"/>
            <a:ext cx="180000" cy="562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0" name="Google Shape;330;g2f7b5e469c3_1_16"/>
          <p:cNvGraphicFramePr/>
          <p:nvPr>
            <p:extLst>
              <p:ext uri="{D42A27DB-BD31-4B8C-83A1-F6EECF244321}">
                <p14:modId xmlns:p14="http://schemas.microsoft.com/office/powerpoint/2010/main" val="706180697"/>
              </p:ext>
            </p:extLst>
          </p:nvPr>
        </p:nvGraphicFramePr>
        <p:xfrm>
          <a:off x="145886" y="280833"/>
          <a:ext cx="9614225" cy="53114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&gt; 입찰진행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Concept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(입찰진행 페이지) 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marR="0" lvl="0" indent="-2794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 목록 및 검색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상세이동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31" name="Google Shape;331;g2f7b5e469c3_1_16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g2f7b5e469c3_1_16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g2f7b5e469c3_1_16"/>
          <p:cNvSpPr/>
          <p:nvPr/>
        </p:nvSpPr>
        <p:spPr>
          <a:xfrm>
            <a:off x="2070025" y="6162000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g2f7b5e469c3_1_16"/>
          <p:cNvSpPr/>
          <p:nvPr/>
        </p:nvSpPr>
        <p:spPr>
          <a:xfrm>
            <a:off x="360600" y="1800000"/>
            <a:ext cx="1349400" cy="49020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g2f7b5e469c3_1_16"/>
          <p:cNvSpPr/>
          <p:nvPr/>
        </p:nvSpPr>
        <p:spPr>
          <a:xfrm>
            <a:off x="207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 &gt; 입찰진행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g2f7b5e469c3_1_16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37" name="Google Shape;337;g2f7b5e469c3_1_16"/>
          <p:cNvCxnSpPr>
            <a:stCxn id="336" idx="1"/>
            <a:endCxn id="336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8" name="Google Shape;338;g2f7b5e469c3_1_16"/>
          <p:cNvSpPr/>
          <p:nvPr/>
        </p:nvSpPr>
        <p:spPr>
          <a:xfrm>
            <a:off x="2070025" y="2250000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안내문구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9" name="Google Shape;339;g2f7b5e469c3_1_16"/>
          <p:cNvSpPr/>
          <p:nvPr/>
        </p:nvSpPr>
        <p:spPr>
          <a:xfrm>
            <a:off x="2070013" y="2834988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검색조건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0" name="Google Shape;340;g2f7b5e469c3_1_16"/>
          <p:cNvSpPr/>
          <p:nvPr/>
        </p:nvSpPr>
        <p:spPr>
          <a:xfrm>
            <a:off x="2069988" y="3409788"/>
            <a:ext cx="4770000" cy="27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sorting, pagination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1" name="Google Shape;341;g2f7b5e469c3_1_16"/>
          <p:cNvSpPr/>
          <p:nvPr/>
        </p:nvSpPr>
        <p:spPr>
          <a:xfrm>
            <a:off x="2070000" y="5843588"/>
            <a:ext cx="4770000" cy="27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2" name="Google Shape;342;g2f7b5e469c3_1_16"/>
          <p:cNvSpPr/>
          <p:nvPr/>
        </p:nvSpPr>
        <p:spPr>
          <a:xfrm>
            <a:off x="2070025" y="3728250"/>
            <a:ext cx="4770000" cy="2066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3" name="Google Shape;343;g2f7b5e469c3_1_16"/>
          <p:cNvSpPr/>
          <p:nvPr/>
        </p:nvSpPr>
        <p:spPr>
          <a:xfrm>
            <a:off x="360000" y="1080000"/>
            <a:ext cx="180000" cy="5622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4" name="Google Shape;344;g2f7b5e469c3_1_16"/>
          <p:cNvSpPr/>
          <p:nvPr/>
        </p:nvSpPr>
        <p:spPr>
          <a:xfrm>
            <a:off x="7101625" y="207000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조건에 대한 안내 문구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사용자가 검색시 인지해야하는 중요 용어/기능정의/행동가이드 를 안내하는 영역이다.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안내할 문구가 없을 경우, 숨김처리한다.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5" name="Google Shape;345;g2f7b5e469c3_1_16"/>
          <p:cNvCxnSpPr>
            <a:stCxn id="338" idx="3"/>
            <a:endCxn id="344" idx="1"/>
          </p:cNvCxnSpPr>
          <p:nvPr/>
        </p:nvCxnSpPr>
        <p:spPr>
          <a:xfrm>
            <a:off x="6840025" y="2520000"/>
            <a:ext cx="261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6" name="Google Shape;346;g2f7b5e469c3_1_16"/>
          <p:cNvSpPr/>
          <p:nvPr/>
        </p:nvSpPr>
        <p:spPr>
          <a:xfrm>
            <a:off x="2070000" y="2835000"/>
            <a:ext cx="4745700" cy="3278700"/>
          </a:xfrm>
          <a:prstGeom prst="roundRect">
            <a:avLst>
              <a:gd name="adj" fmla="val 6043"/>
            </a:avLst>
          </a:prstGeom>
          <a:noFill/>
          <a:ln w="9525" cap="flat" cmpd="sng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g2f7b5e469c3_1_16"/>
          <p:cNvSpPr/>
          <p:nvPr/>
        </p:nvSpPr>
        <p:spPr>
          <a:xfrm>
            <a:off x="7101625" y="402435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업무 시스템에서 일반적으로 사용하는 검색 페이지의 Layout을 사용하여, 불필요한 UX 학습을 줄인다.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(사이트 이용자의 나이를 고려하여, 학습이 필요한 UX는 고려하지 않는다.)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8" name="Google Shape;348;g2f7b5e469c3_1_16"/>
          <p:cNvCxnSpPr>
            <a:stCxn id="346" idx="3"/>
            <a:endCxn id="347" idx="1"/>
          </p:cNvCxnSpPr>
          <p:nvPr/>
        </p:nvCxnSpPr>
        <p:spPr>
          <a:xfrm>
            <a:off x="6815700" y="4474350"/>
            <a:ext cx="285900" cy="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3" name="Google Shape;353;g2f88232c778_0_2004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예시 (입찰 진행 페이지)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g2f88232c778_0_1528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&gt; 입찰진행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시안용 화면설계 (입찰진행 페이지)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61" name="Google Shape;361;g2f88232c778_0_1528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f88232c778_0_1528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5" name="Google Shape;365;g2f88232c778_0_1528"/>
          <p:cNvSpPr/>
          <p:nvPr/>
        </p:nvSpPr>
        <p:spPr>
          <a:xfrm>
            <a:off x="360600" y="1800000"/>
            <a:ext cx="1349400" cy="58704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6" name="Google Shape;366;g2f88232c778_0_1528"/>
          <p:cNvSpPr/>
          <p:nvPr/>
        </p:nvSpPr>
        <p:spPr>
          <a:xfrm>
            <a:off x="54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7" name="Google Shape;367;g2f88232c778_0_1528"/>
          <p:cNvSpPr/>
          <p:nvPr/>
        </p:nvSpPr>
        <p:spPr>
          <a:xfrm>
            <a:off x="540000" y="21948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8" name="Google Shape;368;g2f88232c778_0_1528"/>
          <p:cNvSpPr/>
          <p:nvPr/>
        </p:nvSpPr>
        <p:spPr>
          <a:xfrm>
            <a:off x="540000" y="2499600"/>
            <a:ext cx="1080000" cy="6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700" b="1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입찰완료 및 조정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9" name="Google Shape;369;g2f88232c778_0_1528"/>
          <p:cNvSpPr/>
          <p:nvPr/>
        </p:nvSpPr>
        <p:spPr>
          <a:xfrm>
            <a:off x="540000" y="32055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0" name="Google Shape;370;g2f88232c778_0_1528"/>
          <p:cNvSpPr/>
          <p:nvPr/>
        </p:nvSpPr>
        <p:spPr>
          <a:xfrm>
            <a:off x="1440000" y="21948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^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1" name="Google Shape;371;g2f88232c778_0_1528"/>
          <p:cNvSpPr/>
          <p:nvPr/>
        </p:nvSpPr>
        <p:spPr>
          <a:xfrm>
            <a:off x="1440000" y="32055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2" name="Google Shape;372;g2f88232c778_0_1528"/>
          <p:cNvSpPr/>
          <p:nvPr/>
        </p:nvSpPr>
        <p:spPr>
          <a:xfrm>
            <a:off x="540000" y="35103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g2f88232c778_0_1528"/>
          <p:cNvSpPr/>
          <p:nvPr/>
        </p:nvSpPr>
        <p:spPr>
          <a:xfrm>
            <a:off x="1440000" y="35103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4" name="Google Shape;374;g2f88232c778_0_1528"/>
          <p:cNvSpPr/>
          <p:nvPr/>
        </p:nvSpPr>
        <p:spPr>
          <a:xfrm>
            <a:off x="540000" y="38151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업체/품목 관리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5" name="Google Shape;375;g2f88232c778_0_1528"/>
          <p:cNvSpPr/>
          <p:nvPr/>
        </p:nvSpPr>
        <p:spPr>
          <a:xfrm>
            <a:off x="1440000" y="38151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6" name="Google Shape;376;g2f88232c778_0_1528"/>
          <p:cNvSpPr/>
          <p:nvPr/>
        </p:nvSpPr>
        <p:spPr>
          <a:xfrm>
            <a:off x="207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 &gt; 입찰진행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g2f88232c778_0_1528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8" name="Google Shape;378;g2f88232c778_0_1528"/>
          <p:cNvCxnSpPr>
            <a:stCxn id="377" idx="1"/>
            <a:endCxn id="377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9" name="Google Shape;379;g2f88232c778_0_1528"/>
          <p:cNvSpPr/>
          <p:nvPr/>
        </p:nvSpPr>
        <p:spPr>
          <a:xfrm>
            <a:off x="2070025" y="2340000"/>
            <a:ext cx="4770000" cy="36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안내문구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0" name="Google Shape;380;g2f88232c778_0_1528"/>
          <p:cNvSpPr/>
          <p:nvPr/>
        </p:nvSpPr>
        <p:spPr>
          <a:xfrm>
            <a:off x="2070000" y="2831400"/>
            <a:ext cx="4590000" cy="135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1" name="Google Shape;381;g2f88232c778_0_1528"/>
          <p:cNvSpPr/>
          <p:nvPr/>
        </p:nvSpPr>
        <p:spPr>
          <a:xfrm>
            <a:off x="2159975" y="2907592"/>
            <a:ext cx="54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입찰번호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2" name="Google Shape;382;g2f88232c778_0_1528"/>
          <p:cNvSpPr/>
          <p:nvPr/>
        </p:nvSpPr>
        <p:spPr>
          <a:xfrm>
            <a:off x="2776175" y="2907592"/>
            <a:ext cx="1080000" cy="27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3" name="Google Shape;383;g2f88232c778_0_1528"/>
          <p:cNvSpPr/>
          <p:nvPr/>
        </p:nvSpPr>
        <p:spPr>
          <a:xfrm>
            <a:off x="4007525" y="2907592"/>
            <a:ext cx="54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g2f88232c778_0_1528"/>
          <p:cNvSpPr/>
          <p:nvPr/>
        </p:nvSpPr>
        <p:spPr>
          <a:xfrm>
            <a:off x="4623725" y="2907592"/>
            <a:ext cx="1080000" cy="27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g2f88232c778_0_1528"/>
          <p:cNvSpPr/>
          <p:nvPr/>
        </p:nvSpPr>
        <p:spPr>
          <a:xfrm>
            <a:off x="6008525" y="3821992"/>
            <a:ext cx="540000" cy="270000"/>
          </a:xfrm>
          <a:prstGeom prst="roundRect">
            <a:avLst>
              <a:gd name="adj" fmla="val 3594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g2f88232c778_0_1528"/>
          <p:cNvSpPr/>
          <p:nvPr/>
        </p:nvSpPr>
        <p:spPr>
          <a:xfrm>
            <a:off x="2159975" y="3821992"/>
            <a:ext cx="54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진행상태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g2f88232c778_0_1528"/>
          <p:cNvSpPr/>
          <p:nvPr/>
        </p:nvSpPr>
        <p:spPr>
          <a:xfrm>
            <a:off x="2776175" y="3821992"/>
            <a:ext cx="90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공고중(재입찰포함)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g2f88232c778_0_1528"/>
          <p:cNvSpPr/>
          <p:nvPr/>
        </p:nvSpPr>
        <p:spPr>
          <a:xfrm>
            <a:off x="3703775" y="38219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개찰대상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9" name="Google Shape;389;g2f88232c778_0_1528"/>
          <p:cNvSpPr/>
          <p:nvPr/>
        </p:nvSpPr>
        <p:spPr>
          <a:xfrm>
            <a:off x="4528775" y="38219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개찰완료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0" name="Google Shape;390;g2f88232c778_0_1528"/>
          <p:cNvSpPr/>
          <p:nvPr/>
        </p:nvSpPr>
        <p:spPr>
          <a:xfrm>
            <a:off x="5288525" y="38219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조정(수의시담)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1" name="Google Shape;391;g2f88232c778_0_1528"/>
          <p:cNvSpPr/>
          <p:nvPr/>
        </p:nvSpPr>
        <p:spPr>
          <a:xfrm>
            <a:off x="5219975" y="4298165"/>
            <a:ext cx="720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가나다순	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g2f88232c778_0_1528"/>
          <p:cNvSpPr/>
          <p:nvPr/>
        </p:nvSpPr>
        <p:spPr>
          <a:xfrm>
            <a:off x="5939975" y="4298165"/>
            <a:ext cx="720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개씩 보기	V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g2f88232c778_0_1528"/>
          <p:cNvSpPr/>
          <p:nvPr/>
        </p:nvSpPr>
        <p:spPr>
          <a:xfrm>
            <a:off x="2092263" y="4298165"/>
            <a:ext cx="2160000" cy="1800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48</a:t>
            </a:r>
            <a:r>
              <a:rPr lang="ko-KR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 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</a:t>
            </a:r>
            <a:r>
              <a:rPr lang="ko-KR" sz="5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검색되었습니다.</a:t>
            </a:r>
            <a:endParaRPr sz="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g2f88232c778_0_15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775" y="4298165"/>
            <a:ext cx="180000" cy="1800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5" name="Google Shape;395;g2f88232c778_0_1528"/>
          <p:cNvGraphicFramePr/>
          <p:nvPr/>
        </p:nvGraphicFramePr>
        <p:xfrm>
          <a:off x="2070000" y="4539153"/>
          <a:ext cx="4589975" cy="1980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396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3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9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5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1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6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6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6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입찰번호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입찰명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입찰규격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입찰마감일시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공고구분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낙찰방법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진행상태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개찰자</a:t>
                      </a:r>
                      <a:endParaRPr sz="50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NUM20240020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 (재입찰)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2025.01.15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공고중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NUM20240019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 (수정공고)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2025.01.15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개찰대상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NUM20240018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2024.09.20</a:t>
                      </a: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제한적 최저가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개찰완료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NUM20240017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파일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2024.09.20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제한적 최저가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조정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NUM20240016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테스트상품명001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</a:t>
                      </a: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NUM20240015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테스트상품명002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적정가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NUM20240014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테스트상품명003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최저가+기술평가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NUM20240013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테스트상품명004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최저가+기술평가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NUM20240012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테스트상품명005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최저가+기술평가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입찰중지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NUM20240011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 ‘25년 지정자재 공급을 위한 입찰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테스트상품명006</a:t>
                      </a: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2024.09.10 16:00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OK플라자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최저가+기술평가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입찰중지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김담당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 u="sng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이개찰</a:t>
                      </a:r>
                      <a:endParaRPr sz="400" u="sng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396" name="Google Shape;396;g2f88232c778_0_1528"/>
          <p:cNvGrpSpPr/>
          <p:nvPr/>
        </p:nvGrpSpPr>
        <p:grpSpPr>
          <a:xfrm>
            <a:off x="3232488" y="6635440"/>
            <a:ext cx="2265000" cy="180000"/>
            <a:chOff x="4065288" y="6528825"/>
            <a:chExt cx="2265000" cy="180000"/>
          </a:xfrm>
        </p:grpSpPr>
        <p:sp>
          <p:nvSpPr>
            <p:cNvPr id="397" name="Google Shape;397;g2f88232c778_0_1528"/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>
                  <a:solidFill>
                    <a:srgbClr val="FFFF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8" name="Google Shape;398;g2f88232c778_0_1528"/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9" name="Google Shape;399;g2f88232c778_0_1528"/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0" name="Google Shape;400;g2f88232c778_0_1528"/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1" name="Google Shape;401;g2f88232c778_0_1528"/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2" name="Google Shape;402;g2f88232c778_0_1528"/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3" name="Google Shape;403;g2f88232c778_0_1528"/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4" name="Google Shape;404;g2f88232c778_0_1528"/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5" name="Google Shape;405;g2f88232c778_0_1528"/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6" name="Google Shape;406;g2f88232c778_0_1528"/>
          <p:cNvSpPr/>
          <p:nvPr/>
        </p:nvSpPr>
        <p:spPr>
          <a:xfrm>
            <a:off x="2159975" y="3212392"/>
            <a:ext cx="54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공고구분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g2f88232c778_0_1528"/>
          <p:cNvSpPr/>
          <p:nvPr/>
        </p:nvSpPr>
        <p:spPr>
          <a:xfrm>
            <a:off x="2776175" y="3212392"/>
            <a:ext cx="90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 공고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g2f88232c778_0_1528"/>
          <p:cNvSpPr/>
          <p:nvPr/>
        </p:nvSpPr>
        <p:spPr>
          <a:xfrm>
            <a:off x="3703775" y="32123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OK플라자 공고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9" name="Google Shape;409;g2f88232c778_0_1528"/>
          <p:cNvSpPr/>
          <p:nvPr/>
        </p:nvSpPr>
        <p:spPr>
          <a:xfrm>
            <a:off x="2070000" y="6950400"/>
            <a:ext cx="47700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0" name="Google Shape;410;g2f88232c778_0_1528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100" y="7112379"/>
            <a:ext cx="630000" cy="155647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g2f88232c778_0_1528"/>
          <p:cNvSpPr/>
          <p:nvPr/>
        </p:nvSpPr>
        <p:spPr>
          <a:xfrm>
            <a:off x="2831125" y="7068000"/>
            <a:ext cx="30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업체등록절차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입찰업무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공동인증서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담당자 안내</a:t>
            </a:r>
            <a:endParaRPr sz="5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2" name="Google Shape;412;g2f88232c778_0_1528"/>
          <p:cNvSpPr/>
          <p:nvPr/>
        </p:nvSpPr>
        <p:spPr>
          <a:xfrm>
            <a:off x="2831125" y="7372800"/>
            <a:ext cx="23586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Copyright Pantech C&amp;I Eng. All Rights Reserved.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3" name="Google Shape;413;g2f88232c778_0_1528"/>
          <p:cNvSpPr/>
          <p:nvPr/>
        </p:nvSpPr>
        <p:spPr>
          <a:xfrm>
            <a:off x="5040100" y="73998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4" name="Google Shape;414;g2f88232c778_0_1528"/>
          <p:cNvSpPr/>
          <p:nvPr/>
        </p:nvSpPr>
        <p:spPr>
          <a:xfrm>
            <a:off x="5616100" y="73998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5" name="Google Shape;415;g2f88232c778_0_1528"/>
          <p:cNvSpPr/>
          <p:nvPr/>
        </p:nvSpPr>
        <p:spPr>
          <a:xfrm>
            <a:off x="6189950" y="73998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6" name="Google Shape;416;g2f88232c778_0_1528"/>
          <p:cNvSpPr/>
          <p:nvPr/>
        </p:nvSpPr>
        <p:spPr>
          <a:xfrm>
            <a:off x="2591975" y="3302392"/>
            <a:ext cx="90000" cy="9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7" name="Google Shape;417;g2f88232c778_0_1528"/>
          <p:cNvSpPr/>
          <p:nvPr/>
        </p:nvSpPr>
        <p:spPr>
          <a:xfrm>
            <a:off x="2160000" y="3517192"/>
            <a:ext cx="54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낙찰방법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8" name="Google Shape;418;g2f88232c778_0_1528"/>
          <p:cNvSpPr/>
          <p:nvPr/>
        </p:nvSpPr>
        <p:spPr>
          <a:xfrm>
            <a:off x="2776200" y="3517192"/>
            <a:ext cx="90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9" name="Google Shape;419;g2f88232c778_0_1528"/>
          <p:cNvSpPr/>
          <p:nvPr/>
        </p:nvSpPr>
        <p:spPr>
          <a:xfrm>
            <a:off x="3703800" y="35171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제한적 최저가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0" name="Google Shape;420;g2f88232c778_0_1528"/>
          <p:cNvSpPr/>
          <p:nvPr/>
        </p:nvSpPr>
        <p:spPr>
          <a:xfrm>
            <a:off x="4528800" y="35171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▣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1" name="Google Shape;421;g2f88232c778_0_1528"/>
          <p:cNvSpPr/>
          <p:nvPr/>
        </p:nvSpPr>
        <p:spPr>
          <a:xfrm>
            <a:off x="5288550" y="3517192"/>
            <a:ext cx="720000" cy="270000"/>
          </a:xfrm>
          <a:prstGeom prst="roundRect">
            <a:avLst>
              <a:gd name="adj" fmla="val 3594"/>
            </a:avLst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▢  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최저가 + 기술평가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8" name="Google Shape;608;g2f7b5e469c3_1_12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Layout 및 Concept (입찰 상세 페이지 - admin)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f88232c778_0_2015"/>
          <p:cNvSpPr/>
          <p:nvPr/>
        </p:nvSpPr>
        <p:spPr>
          <a:xfrm>
            <a:off x="6660000" y="1080000"/>
            <a:ext cx="180000" cy="55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14" name="Google Shape;614;g2f88232c778_0_2015"/>
          <p:cNvGraphicFramePr/>
          <p:nvPr>
            <p:extLst>
              <p:ext uri="{D42A27DB-BD31-4B8C-83A1-F6EECF244321}">
                <p14:modId xmlns:p14="http://schemas.microsoft.com/office/powerpoint/2010/main" val="4224907147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입찰진행</a:t>
                      </a: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입찰상세</a:t>
                      </a:r>
                      <a:endParaRPr lang="ko-KR" altLang="en-US"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 상세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 및 Concept (입찰 상세 페이지 admin)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5" name="Google Shape;615;g2f88232c778_0_2015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g2f88232c778_0_2015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8" name="Google Shape;618;g2f88232c778_0_2015"/>
          <p:cNvSpPr/>
          <p:nvPr/>
        </p:nvSpPr>
        <p:spPr>
          <a:xfrm>
            <a:off x="2070025" y="6162000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9" name="Google Shape;619;g2f88232c778_0_2015"/>
          <p:cNvSpPr/>
          <p:nvPr/>
        </p:nvSpPr>
        <p:spPr>
          <a:xfrm>
            <a:off x="360600" y="1800000"/>
            <a:ext cx="1349400" cy="49020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0" name="Google Shape;620;g2f88232c778_0_2015"/>
          <p:cNvSpPr/>
          <p:nvPr/>
        </p:nvSpPr>
        <p:spPr>
          <a:xfrm>
            <a:off x="2070000" y="1890000"/>
            <a:ext cx="21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breadcrumb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1" name="Google Shape;621;g2f88232c778_0_2015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2" name="Google Shape;622;g2f88232c778_0_2015"/>
          <p:cNvCxnSpPr>
            <a:stCxn id="621" idx="1"/>
            <a:endCxn id="621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3" name="Google Shape;623;g2f88232c778_0_2015"/>
          <p:cNvSpPr/>
          <p:nvPr/>
        </p:nvSpPr>
        <p:spPr>
          <a:xfrm>
            <a:off x="2070025" y="2842250"/>
            <a:ext cx="4770000" cy="10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기본정보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4" name="Google Shape;624;g2f88232c778_0_2015"/>
          <p:cNvSpPr/>
          <p:nvPr/>
        </p:nvSpPr>
        <p:spPr>
          <a:xfrm>
            <a:off x="360000" y="1080000"/>
            <a:ext cx="180000" cy="5545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5" name="Google Shape;625;g2f88232c778_0_2015"/>
          <p:cNvSpPr/>
          <p:nvPr/>
        </p:nvSpPr>
        <p:spPr>
          <a:xfrm>
            <a:off x="2070025" y="4012139"/>
            <a:ext cx="4770000" cy="108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추가 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6" name="Google Shape;626;g2f88232c778_0_2015"/>
          <p:cNvSpPr/>
          <p:nvPr/>
        </p:nvSpPr>
        <p:spPr>
          <a:xfrm>
            <a:off x="2070013" y="5834571"/>
            <a:ext cx="4770000" cy="27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결정 버튼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7" name="Google Shape;627;g2f88232c778_0_2015"/>
          <p:cNvSpPr/>
          <p:nvPr/>
        </p:nvSpPr>
        <p:spPr>
          <a:xfrm>
            <a:off x="2070025" y="2250000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안내문구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8" name="Google Shape;628;g2f88232c778_0_2015"/>
          <p:cNvSpPr/>
          <p:nvPr/>
        </p:nvSpPr>
        <p:spPr>
          <a:xfrm>
            <a:off x="2070025" y="5182039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투찰 업체 목록 및 정보(진행상태별 정보노출)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9" name="Google Shape;629;g2f88232c778_0_2015"/>
          <p:cNvSpPr/>
          <p:nvPr/>
        </p:nvSpPr>
        <p:spPr>
          <a:xfrm>
            <a:off x="7101625" y="207000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등록에 대한 안내 문구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사용자가 입찰 등록시 인지해야하는 중요 용어/기능정의/행동가이드 를 안내하는 영역이다.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안내할 문구가 없을 경우, 숨김처리한다.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0" name="Google Shape;630;g2f88232c778_0_2015"/>
          <p:cNvSpPr/>
          <p:nvPr/>
        </p:nvSpPr>
        <p:spPr>
          <a:xfrm>
            <a:off x="7101625" y="3536025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기본 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사용자가 인지해야하는 입찰 참가 정보를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상단에 노출한다.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추가 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공고 및 개찰 정보를 하단에 노출한다.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1" name="Google Shape;631;g2f88232c778_0_2015"/>
          <p:cNvSpPr/>
          <p:nvPr/>
        </p:nvSpPr>
        <p:spPr>
          <a:xfrm>
            <a:off x="7101625" y="500205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개찰 process 에 필요한 영역이며,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진행 상태에 따라 해당 영역을 노출/숨김 처리한다.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2" name="Google Shape;632;g2f88232c778_0_2015"/>
          <p:cNvCxnSpPr>
            <a:stCxn id="627" idx="3"/>
            <a:endCxn id="629" idx="1"/>
          </p:cNvCxnSpPr>
          <p:nvPr/>
        </p:nvCxnSpPr>
        <p:spPr>
          <a:xfrm>
            <a:off x="6840025" y="2520000"/>
            <a:ext cx="261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3" name="Google Shape;633;g2f88232c778_0_2015"/>
          <p:cNvCxnSpPr>
            <a:stCxn id="623" idx="3"/>
            <a:endCxn id="630" idx="1"/>
          </p:cNvCxnSpPr>
          <p:nvPr/>
        </p:nvCxnSpPr>
        <p:spPr>
          <a:xfrm>
            <a:off x="6840025" y="3382250"/>
            <a:ext cx="261600" cy="603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4" name="Google Shape;634;g2f88232c778_0_2015"/>
          <p:cNvCxnSpPr>
            <a:stCxn id="625" idx="3"/>
            <a:endCxn id="630" idx="1"/>
          </p:cNvCxnSpPr>
          <p:nvPr/>
        </p:nvCxnSpPr>
        <p:spPr>
          <a:xfrm rot="10800000" flipH="1">
            <a:off x="6840025" y="3986039"/>
            <a:ext cx="261600" cy="566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5" name="Google Shape;635;g2f88232c778_0_2015"/>
          <p:cNvCxnSpPr>
            <a:stCxn id="628" idx="3"/>
            <a:endCxn id="631" idx="1"/>
          </p:cNvCxnSpPr>
          <p:nvPr/>
        </p:nvCxnSpPr>
        <p:spPr>
          <a:xfrm>
            <a:off x="6840025" y="5452039"/>
            <a:ext cx="2616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0" name="Google Shape;640;g2f88232c778_0_1774"/>
          <p:cNvGraphicFramePr/>
          <p:nvPr/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전자입찰 &gt; 입찰진행 &gt; 입찰상세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입찰상세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시안용 화면설계 (입찰 상세 페이지 admin)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41" name="Google Shape;641;g2f88232c778_0_1774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g2f88232c778_0_1774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4" name="Google Shape;644;g2f88232c778_0_1774"/>
          <p:cNvSpPr/>
          <p:nvPr/>
        </p:nvSpPr>
        <p:spPr>
          <a:xfrm>
            <a:off x="360600" y="1800000"/>
            <a:ext cx="1349400" cy="50409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5" name="Google Shape;645;g2f88232c778_0_1774"/>
          <p:cNvSpPr/>
          <p:nvPr/>
        </p:nvSpPr>
        <p:spPr>
          <a:xfrm>
            <a:off x="54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6" name="Google Shape;646;g2f88232c778_0_1774"/>
          <p:cNvSpPr/>
          <p:nvPr/>
        </p:nvSpPr>
        <p:spPr>
          <a:xfrm>
            <a:off x="540000" y="21948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7" name="Google Shape;647;g2f88232c778_0_1774"/>
          <p:cNvSpPr/>
          <p:nvPr/>
        </p:nvSpPr>
        <p:spPr>
          <a:xfrm>
            <a:off x="540000" y="2499600"/>
            <a:ext cx="1080000" cy="630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입찰계획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99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입찰진행</a:t>
            </a:r>
            <a:endParaRPr sz="700" b="1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입찰완료 및 조정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낙찰이력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8" name="Google Shape;648;g2f88232c778_0_1774"/>
          <p:cNvSpPr/>
          <p:nvPr/>
        </p:nvSpPr>
        <p:spPr>
          <a:xfrm>
            <a:off x="540000" y="32055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9" name="Google Shape;649;g2f88232c778_0_1774"/>
          <p:cNvSpPr/>
          <p:nvPr/>
        </p:nvSpPr>
        <p:spPr>
          <a:xfrm>
            <a:off x="1440000" y="21948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^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0" name="Google Shape;650;g2f88232c778_0_1774"/>
          <p:cNvSpPr/>
          <p:nvPr/>
        </p:nvSpPr>
        <p:spPr>
          <a:xfrm>
            <a:off x="1440000" y="32055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1" name="Google Shape;651;g2f88232c778_0_1774"/>
          <p:cNvSpPr/>
          <p:nvPr/>
        </p:nvSpPr>
        <p:spPr>
          <a:xfrm>
            <a:off x="540000" y="35103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2" name="Google Shape;652;g2f88232c778_0_1774"/>
          <p:cNvSpPr/>
          <p:nvPr/>
        </p:nvSpPr>
        <p:spPr>
          <a:xfrm>
            <a:off x="1440000" y="35103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3" name="Google Shape;653;g2f88232c778_0_1774"/>
          <p:cNvSpPr/>
          <p:nvPr/>
        </p:nvSpPr>
        <p:spPr>
          <a:xfrm>
            <a:off x="540000" y="38151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업체/품목 관리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4" name="Google Shape;654;g2f88232c778_0_1774"/>
          <p:cNvSpPr/>
          <p:nvPr/>
        </p:nvSpPr>
        <p:spPr>
          <a:xfrm>
            <a:off x="1440000" y="38151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5" name="Google Shape;655;g2f88232c778_0_1774"/>
          <p:cNvSpPr/>
          <p:nvPr/>
        </p:nvSpPr>
        <p:spPr>
          <a:xfrm>
            <a:off x="2070000" y="1890000"/>
            <a:ext cx="21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 &gt; 입찰진행 &gt; “입찰명”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6" name="Google Shape;656;g2f88232c778_0_1774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7" name="Google Shape;657;g2f88232c778_0_1774"/>
          <p:cNvCxnSpPr>
            <a:stCxn id="656" idx="1"/>
            <a:endCxn id="656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8" name="Google Shape;658;g2f88232c778_0_1774"/>
          <p:cNvSpPr/>
          <p:nvPr/>
        </p:nvSpPr>
        <p:spPr>
          <a:xfrm>
            <a:off x="2070000" y="2250000"/>
            <a:ext cx="4590000" cy="460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9" name="Google Shape;659;g2f88232c778_0_1774"/>
          <p:cNvSpPr/>
          <p:nvPr/>
        </p:nvSpPr>
        <p:spPr>
          <a:xfrm>
            <a:off x="2340000" y="26083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입찰번호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0" name="Google Shape;660;g2f88232c778_0_1774"/>
          <p:cNvSpPr/>
          <p:nvPr/>
        </p:nvSpPr>
        <p:spPr>
          <a:xfrm>
            <a:off x="3060000" y="2608375"/>
            <a:ext cx="324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NUM20240020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1" name="Google Shape;661;g2f88232c778_0_1774"/>
          <p:cNvSpPr/>
          <p:nvPr/>
        </p:nvSpPr>
        <p:spPr>
          <a:xfrm>
            <a:off x="2340000" y="29131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2" name="Google Shape;662;g2f88232c778_0_1774"/>
          <p:cNvSpPr/>
          <p:nvPr/>
        </p:nvSpPr>
        <p:spPr>
          <a:xfrm>
            <a:off x="3060000" y="29131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 ‘25년 지정자재 공급을 위한 입찰 (재입찰)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3" name="Google Shape;663;g2f88232c778_0_1774"/>
          <p:cNvSpPr/>
          <p:nvPr/>
        </p:nvSpPr>
        <p:spPr>
          <a:xfrm>
            <a:off x="2340000" y="38275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입찰참가자격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4" name="Google Shape;664;g2f88232c778_0_1774"/>
          <p:cNvSpPr/>
          <p:nvPr/>
        </p:nvSpPr>
        <p:spPr>
          <a:xfrm>
            <a:off x="2340000" y="41323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계약조건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5" name="Google Shape;665;g2f88232c778_0_1774"/>
          <p:cNvSpPr/>
          <p:nvPr/>
        </p:nvSpPr>
        <p:spPr>
          <a:xfrm>
            <a:off x="2340000" y="47419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사업설명 일시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6" name="Google Shape;666;g2f88232c778_0_1774"/>
          <p:cNvSpPr/>
          <p:nvPr/>
        </p:nvSpPr>
        <p:spPr>
          <a:xfrm>
            <a:off x="2340000" y="50467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사업설명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장소 또는 URL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7" name="Google Shape;667;g2f88232c778_0_1774"/>
          <p:cNvSpPr/>
          <p:nvPr/>
        </p:nvSpPr>
        <p:spPr>
          <a:xfrm>
            <a:off x="3060000" y="38275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OK플라자 공급사 등록 필수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8" name="Google Shape;668;g2f88232c778_0_1774"/>
          <p:cNvSpPr/>
          <p:nvPr/>
        </p:nvSpPr>
        <p:spPr>
          <a:xfrm>
            <a:off x="3060000" y="41323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계약 조건은 담당자가 직접 입력합니다.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계약시 필요한 서류(</a:t>
            </a:r>
            <a:r>
              <a:rPr lang="ko-KR"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계약이행 보증/계약중도해지위약금/하자이행보증/지체상금/기타)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 또는 정보들을 기재합니다.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9" name="Google Shape;669;g2f88232c778_0_1774"/>
          <p:cNvSpPr/>
          <p:nvPr/>
        </p:nvSpPr>
        <p:spPr>
          <a:xfrm>
            <a:off x="3060000" y="47419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2024.11.11 14:30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0" name="Google Shape;670;g2f88232c778_0_1774"/>
          <p:cNvSpPr/>
          <p:nvPr/>
        </p:nvSpPr>
        <p:spPr>
          <a:xfrm>
            <a:off x="3060000" y="50467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오투빌딩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1" name="Google Shape;671;g2f88232c778_0_1774"/>
          <p:cNvSpPr/>
          <p:nvPr/>
        </p:nvSpPr>
        <p:spPr>
          <a:xfrm>
            <a:off x="2340000" y="53515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낙찰 방법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2" name="Google Shape;672;g2f88232c778_0_1774"/>
          <p:cNvSpPr/>
          <p:nvPr/>
        </p:nvSpPr>
        <p:spPr>
          <a:xfrm>
            <a:off x="2340000" y="56563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참가 업체 지정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3" name="Google Shape;673;g2f88232c778_0_1774"/>
          <p:cNvSpPr/>
          <p:nvPr/>
        </p:nvSpPr>
        <p:spPr>
          <a:xfrm>
            <a:off x="2340000" y="59611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결제조건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4" name="Google Shape;674;g2f88232c778_0_1774"/>
          <p:cNvSpPr/>
          <p:nvPr/>
        </p:nvSpPr>
        <p:spPr>
          <a:xfrm>
            <a:off x="2340000" y="62659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예산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5" name="Google Shape;675;g2f88232c778_0_1774"/>
          <p:cNvSpPr/>
          <p:nvPr/>
        </p:nvSpPr>
        <p:spPr>
          <a:xfrm>
            <a:off x="3060000" y="59611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인수 10 영업일 후 현금결제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6" name="Google Shape;676;g2f88232c778_0_1774"/>
          <p:cNvSpPr/>
          <p:nvPr/>
        </p:nvSpPr>
        <p:spPr>
          <a:xfrm>
            <a:off x="3060000" y="6265975"/>
            <a:ext cx="108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11,000,000 원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7" name="Google Shape;677;g2f88232c778_0_1774"/>
          <p:cNvSpPr/>
          <p:nvPr/>
        </p:nvSpPr>
        <p:spPr>
          <a:xfrm>
            <a:off x="4140000" y="6265975"/>
            <a:ext cx="54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VAT 포함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8" name="Google Shape;678;g2f88232c778_0_1774"/>
          <p:cNvSpPr/>
          <p:nvPr/>
        </p:nvSpPr>
        <p:spPr>
          <a:xfrm>
            <a:off x="2340000" y="65707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 담당자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9" name="Google Shape;679;g2f88232c778_0_1774"/>
          <p:cNvSpPr/>
          <p:nvPr/>
        </p:nvSpPr>
        <p:spPr>
          <a:xfrm>
            <a:off x="3060000" y="6570775"/>
            <a:ext cx="108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0" name="Google Shape;680;g2f88232c778_0_1774"/>
          <p:cNvSpPr/>
          <p:nvPr/>
        </p:nvSpPr>
        <p:spPr>
          <a:xfrm>
            <a:off x="2340000" y="44371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특수조건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1" name="Google Shape;681;g2f88232c778_0_1774"/>
          <p:cNvSpPr/>
          <p:nvPr/>
        </p:nvSpPr>
        <p:spPr>
          <a:xfrm>
            <a:off x="3060000" y="44371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계약시 특수 조건에 대한 정보를 기재합니다.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2" name="Google Shape;682;g2f88232c778_0_1774"/>
          <p:cNvSpPr/>
          <p:nvPr/>
        </p:nvSpPr>
        <p:spPr>
          <a:xfrm>
            <a:off x="2340000" y="23035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입찰 기본정보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3" name="Google Shape;683;g2f88232c778_0_1774"/>
          <p:cNvSpPr/>
          <p:nvPr/>
        </p:nvSpPr>
        <p:spPr>
          <a:xfrm>
            <a:off x="2340000" y="32179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공고 구분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4" name="Google Shape;684;g2f88232c778_0_1774"/>
          <p:cNvSpPr/>
          <p:nvPr/>
        </p:nvSpPr>
        <p:spPr>
          <a:xfrm>
            <a:off x="3060000" y="32179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OK플라자 공고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5" name="Google Shape;685;g2f88232c778_0_1774"/>
          <p:cNvSpPr/>
          <p:nvPr/>
        </p:nvSpPr>
        <p:spPr>
          <a:xfrm>
            <a:off x="3060000" y="56563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u="sng">
                <a:latin typeface="Malgun Gothic"/>
                <a:ea typeface="Malgun Gothic"/>
                <a:cs typeface="Malgun Gothic"/>
                <a:sym typeface="Malgun Gothic"/>
              </a:rPr>
              <a:t>테스트공급사01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500" u="sng">
                <a:latin typeface="Malgun Gothic"/>
                <a:ea typeface="Malgun Gothic"/>
                <a:cs typeface="Malgun Gothic"/>
                <a:sym typeface="Malgun Gothic"/>
              </a:rPr>
              <a:t>테스트공급사02,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u="sng">
                <a:latin typeface="Malgun Gothic"/>
                <a:ea typeface="Malgun Gothic"/>
                <a:cs typeface="Malgun Gothic"/>
                <a:sym typeface="Malgun Gothic"/>
              </a:rPr>
              <a:t>테스트공급사03</a:t>
            </a:r>
            <a:endParaRPr sz="5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6" name="Google Shape;686;g2f88232c778_0_1774"/>
          <p:cNvSpPr/>
          <p:nvPr/>
        </p:nvSpPr>
        <p:spPr>
          <a:xfrm>
            <a:off x="3060000" y="53515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최저가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7" name="Google Shape;687;g2f88232c778_0_1774"/>
          <p:cNvSpPr/>
          <p:nvPr/>
        </p:nvSpPr>
        <p:spPr>
          <a:xfrm>
            <a:off x="7101625" y="207000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 진행 &gt;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공고전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기준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입찰 진행 단계별로 콘텐츠가 변경됩니다.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8" name="Google Shape;688;g2f88232c778_0_1774"/>
          <p:cNvSpPr/>
          <p:nvPr/>
        </p:nvSpPr>
        <p:spPr>
          <a:xfrm>
            <a:off x="2340000" y="3522775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입찰 방식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9" name="Google Shape;689;g2f88232c778_0_1774"/>
          <p:cNvSpPr/>
          <p:nvPr/>
        </p:nvSpPr>
        <p:spPr>
          <a:xfrm>
            <a:off x="3060000" y="3522775"/>
            <a:ext cx="3240000" cy="27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지정경쟁입찰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Google Shape;643;g2f88232c778_0_1774">
            <a:extLst>
              <a:ext uri="{FF2B5EF4-FFF2-40B4-BE49-F238E27FC236}">
                <a16:creationId xmlns:a16="http://schemas.microsoft.com/office/drawing/2014/main" id="{4CB4CD45-A3BF-4F92-9C49-F8970AD17A5C}"/>
              </a:ext>
            </a:extLst>
          </p:cNvPr>
          <p:cNvSpPr/>
          <p:nvPr/>
        </p:nvSpPr>
        <p:spPr>
          <a:xfrm>
            <a:off x="0" y="6858000"/>
            <a:ext cx="9906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다음 페이지에 계속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2f88232c778_0_2077"/>
          <p:cNvSpPr/>
          <p:nvPr/>
        </p:nvSpPr>
        <p:spPr>
          <a:xfrm>
            <a:off x="360600" y="1080000"/>
            <a:ext cx="1349400" cy="45330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5" name="Google Shape;695;g2f88232c778_0_2077"/>
          <p:cNvSpPr/>
          <p:nvPr/>
        </p:nvSpPr>
        <p:spPr>
          <a:xfrm>
            <a:off x="2070000" y="4893000"/>
            <a:ext cx="47700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96" name="Google Shape;696;g2f88232c778_0_2077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100" y="5054979"/>
            <a:ext cx="630000" cy="155647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g2f88232c778_0_2077"/>
          <p:cNvSpPr/>
          <p:nvPr/>
        </p:nvSpPr>
        <p:spPr>
          <a:xfrm>
            <a:off x="2831125" y="5010600"/>
            <a:ext cx="30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업체등록절차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입찰업무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공동인증서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담당자 안내</a:t>
            </a:r>
            <a:endParaRPr sz="5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8" name="Google Shape;698;g2f88232c778_0_2077"/>
          <p:cNvSpPr/>
          <p:nvPr/>
        </p:nvSpPr>
        <p:spPr>
          <a:xfrm>
            <a:off x="2831125" y="5315400"/>
            <a:ext cx="23586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Copyright Pantech C&amp;I Eng. All Rights Reserved.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9" name="Google Shape;699;g2f88232c778_0_2077"/>
          <p:cNvSpPr/>
          <p:nvPr/>
        </p:nvSpPr>
        <p:spPr>
          <a:xfrm>
            <a:off x="5040100" y="5342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0" name="Google Shape;700;g2f88232c778_0_2077"/>
          <p:cNvSpPr/>
          <p:nvPr/>
        </p:nvSpPr>
        <p:spPr>
          <a:xfrm>
            <a:off x="5616100" y="5342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1" name="Google Shape;701;g2f88232c778_0_2077"/>
          <p:cNvSpPr/>
          <p:nvPr/>
        </p:nvSpPr>
        <p:spPr>
          <a:xfrm>
            <a:off x="6189950" y="5342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2" name="Google Shape;702;g2f88232c778_0_2077"/>
          <p:cNvSpPr/>
          <p:nvPr/>
        </p:nvSpPr>
        <p:spPr>
          <a:xfrm>
            <a:off x="2070000" y="1080000"/>
            <a:ext cx="4590000" cy="3313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3" name="Google Shape;703;g2f88232c778_0_2077"/>
          <p:cNvSpPr/>
          <p:nvPr/>
        </p:nvSpPr>
        <p:spPr>
          <a:xfrm>
            <a:off x="2340000" y="11562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입찰 추가정보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4" name="Google Shape;704;g2f88232c778_0_2077"/>
          <p:cNvSpPr/>
          <p:nvPr/>
        </p:nvSpPr>
        <p:spPr>
          <a:xfrm>
            <a:off x="2340000" y="14610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공고 시작일시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5" name="Google Shape;705;g2f88232c778_0_2077"/>
          <p:cNvSpPr/>
          <p:nvPr/>
        </p:nvSpPr>
        <p:spPr>
          <a:xfrm>
            <a:off x="2340000" y="17658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공고 마감일시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6" name="Google Shape;706;g2f88232c778_0_2077"/>
          <p:cNvSpPr/>
          <p:nvPr/>
        </p:nvSpPr>
        <p:spPr>
          <a:xfrm>
            <a:off x="2340000" y="40518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7" name="Google Shape;707;g2f88232c778_0_2077"/>
          <p:cNvSpPr/>
          <p:nvPr/>
        </p:nvSpPr>
        <p:spPr>
          <a:xfrm>
            <a:off x="2340000" y="23754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8" name="Google Shape;708;g2f88232c778_0_2077"/>
          <p:cNvSpPr/>
          <p:nvPr/>
        </p:nvSpPr>
        <p:spPr>
          <a:xfrm>
            <a:off x="2340000" y="37470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납품조건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9" name="Google Shape;709;g2f88232c778_0_2077"/>
          <p:cNvSpPr/>
          <p:nvPr/>
        </p:nvSpPr>
        <p:spPr>
          <a:xfrm>
            <a:off x="3060000" y="1461000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2024.11.21 10:00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0" name="Google Shape;710;g2f88232c778_0_2077"/>
          <p:cNvSpPr/>
          <p:nvPr/>
        </p:nvSpPr>
        <p:spPr>
          <a:xfrm>
            <a:off x="3060000" y="17622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2025.01.15 16:00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1" name="Google Shape;711;g2f88232c778_0_2077"/>
          <p:cNvSpPr/>
          <p:nvPr/>
        </p:nvSpPr>
        <p:spPr>
          <a:xfrm>
            <a:off x="2340000" y="20706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공고 담당자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2" name="Google Shape;712;g2f88232c778_0_2077"/>
          <p:cNvSpPr/>
          <p:nvPr/>
        </p:nvSpPr>
        <p:spPr>
          <a:xfrm>
            <a:off x="2340000" y="23754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개찰자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3" name="Google Shape;713;g2f88232c778_0_2077"/>
          <p:cNvSpPr/>
          <p:nvPr/>
        </p:nvSpPr>
        <p:spPr>
          <a:xfrm>
            <a:off x="2340000" y="26802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낙찰자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4" name="Google Shape;714;g2f88232c778_0_2077"/>
          <p:cNvSpPr/>
          <p:nvPr/>
        </p:nvSpPr>
        <p:spPr>
          <a:xfrm>
            <a:off x="3060000" y="3747000"/>
            <a:ext cx="324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납품조건은 담당자가 직접 입력합니다.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납품기한 / 인도조건 / 배송비 조건 / 기타 조건을 입력합니다.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5" name="Google Shape;715;g2f88232c778_0_2077"/>
          <p:cNvSpPr/>
          <p:nvPr/>
        </p:nvSpPr>
        <p:spPr>
          <a:xfrm>
            <a:off x="2340025" y="32898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세부내역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16" name="Google Shape;716;g2f88232c778_0_2077"/>
          <p:cNvGraphicFramePr/>
          <p:nvPr/>
        </p:nvGraphicFramePr>
        <p:xfrm>
          <a:off x="3059975" y="3289800"/>
          <a:ext cx="3420050" cy="405000"/>
        </p:xfrm>
        <a:graphic>
          <a:graphicData uri="http://schemas.openxmlformats.org/drawingml/2006/table">
            <a:tbl>
              <a:tblPr>
                <a:noFill/>
                <a:tableStyleId>{BD2CC853-2D09-4504-BD06-484423637DC4}</a:tableStyleId>
              </a:tblPr>
              <a:tblGrid>
                <a:gridCol w="87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7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상품명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상품규격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151. 급전선 (커넥터 일체형)</a:t>
                      </a: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[SC/APC(개)], [SC/PC(개)], [SM,1C(m)]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1,000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11,000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11,000,000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총계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11,000,000</a:t>
                      </a: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" name="Google Shape;717;g2f88232c778_0_2077"/>
          <p:cNvSpPr/>
          <p:nvPr/>
        </p:nvSpPr>
        <p:spPr>
          <a:xfrm>
            <a:off x="3060000" y="20670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8" name="Google Shape;718;g2f88232c778_0_2077"/>
          <p:cNvSpPr/>
          <p:nvPr/>
        </p:nvSpPr>
        <p:spPr>
          <a:xfrm>
            <a:off x="3060000" y="23718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김개찰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9" name="Google Shape;719;g2f88232c778_0_2077"/>
          <p:cNvSpPr/>
          <p:nvPr/>
        </p:nvSpPr>
        <p:spPr>
          <a:xfrm>
            <a:off x="3060000" y="26766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김낙찰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0" name="Google Shape;720;g2f88232c778_0_2077"/>
          <p:cNvSpPr/>
          <p:nvPr/>
        </p:nvSpPr>
        <p:spPr>
          <a:xfrm>
            <a:off x="3060000" y="4051800"/>
            <a:ext cx="324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u="sng">
                <a:latin typeface="Malgun Gothic"/>
                <a:ea typeface="Malgun Gothic"/>
                <a:cs typeface="Malgun Gothic"/>
                <a:sym typeface="Malgun Gothic"/>
              </a:rPr>
              <a:t>첨부파일001.zip</a:t>
            </a: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sz="500" u="sng">
                <a:latin typeface="Malgun Gothic"/>
                <a:ea typeface="Malgun Gothic"/>
                <a:cs typeface="Malgun Gothic"/>
                <a:sym typeface="Malgun Gothic"/>
              </a:rPr>
              <a:t>첨부파일002.pdf</a:t>
            </a:r>
            <a:endParaRPr sz="500" u="sng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1" name="Google Shape;721;g2f88232c778_0_2077"/>
          <p:cNvSpPr/>
          <p:nvPr/>
        </p:nvSpPr>
        <p:spPr>
          <a:xfrm>
            <a:off x="2340000" y="2985000"/>
            <a:ext cx="7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내역입력방식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2" name="Google Shape;722;g2f88232c778_0_2077"/>
          <p:cNvSpPr/>
          <p:nvPr/>
        </p:nvSpPr>
        <p:spPr>
          <a:xfrm>
            <a:off x="3060000" y="2981475"/>
            <a:ext cx="1620000" cy="27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자동 입력 (OK플라자 시스템)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3" name="Google Shape;723;g2f88232c778_0_2077"/>
          <p:cNvSpPr/>
          <p:nvPr/>
        </p:nvSpPr>
        <p:spPr>
          <a:xfrm>
            <a:off x="4860025" y="3142075"/>
            <a:ext cx="1620000" cy="1476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(금액 단위 : 원 , VAT포함 기준)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4" name="Google Shape;724;g2f88232c778_0_2077"/>
          <p:cNvSpPr/>
          <p:nvPr/>
        </p:nvSpPr>
        <p:spPr>
          <a:xfrm>
            <a:off x="2918400" y="4517400"/>
            <a:ext cx="540000" cy="1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5" name="Google Shape;725;g2f88232c778_0_2077"/>
          <p:cNvSpPr/>
          <p:nvPr/>
        </p:nvSpPr>
        <p:spPr>
          <a:xfrm>
            <a:off x="5271600" y="4517400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입찰 공고</a:t>
            </a:r>
            <a:endParaRPr sz="5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6" name="Google Shape;726;g2f88232c778_0_2077"/>
          <p:cNvSpPr/>
          <p:nvPr/>
        </p:nvSpPr>
        <p:spPr>
          <a:xfrm>
            <a:off x="3518850" y="4517400"/>
            <a:ext cx="540000" cy="1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7" name="Google Shape;727;g2f88232c778_0_2077"/>
          <p:cNvSpPr/>
          <p:nvPr/>
        </p:nvSpPr>
        <p:spPr>
          <a:xfrm>
            <a:off x="4119300" y="4517400"/>
            <a:ext cx="540000" cy="1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8" name="Google Shape;728;g2f88232c778_0_2077"/>
          <p:cNvSpPr/>
          <p:nvPr/>
        </p:nvSpPr>
        <p:spPr>
          <a:xfrm>
            <a:off x="4719750" y="4517400"/>
            <a:ext cx="540000" cy="1800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공고 미리보기</a:t>
            </a:r>
            <a:endParaRPr sz="5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" name="Google Shape;89;g2f88232c778_0_304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Layout 및 Concept (공통)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g2f7b5e469c3_1_21"/>
          <p:cNvGraphicFramePr/>
          <p:nvPr>
            <p:extLst>
              <p:ext uri="{D42A27DB-BD31-4B8C-83A1-F6EECF244321}">
                <p14:modId xmlns:p14="http://schemas.microsoft.com/office/powerpoint/2010/main" val="3518890651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및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Concept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5" name="Google Shape;95;g2f7b5e469c3_1_21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g2f7b5e469c3_1_21"/>
          <p:cNvSpPr/>
          <p:nvPr/>
        </p:nvSpPr>
        <p:spPr>
          <a:xfrm>
            <a:off x="488050" y="1504800"/>
            <a:ext cx="648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97;g2f7b5e469c3_1_21"/>
          <p:cNvSpPr/>
          <p:nvPr/>
        </p:nvSpPr>
        <p:spPr>
          <a:xfrm>
            <a:off x="744250" y="1594800"/>
            <a:ext cx="10926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Logo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8" name="Google Shape;98;g2f7b5e469c3_1_21"/>
          <p:cNvSpPr/>
          <p:nvPr/>
        </p:nvSpPr>
        <p:spPr>
          <a:xfrm>
            <a:off x="5276750" y="1594800"/>
            <a:ext cx="1440000" cy="3600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Site 바로가기 button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g2f7b5e469c3_1_21"/>
          <p:cNvSpPr/>
          <p:nvPr/>
        </p:nvSpPr>
        <p:spPr>
          <a:xfrm>
            <a:off x="488050" y="2244200"/>
            <a:ext cx="1530000" cy="32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0" name="Google Shape;100;g2f7b5e469c3_1_21"/>
          <p:cNvSpPr/>
          <p:nvPr/>
        </p:nvSpPr>
        <p:spPr>
          <a:xfrm>
            <a:off x="2198050" y="2590400"/>
            <a:ext cx="4770000" cy="2196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Content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Google Shape;101;g2f7b5e469c3_1_21"/>
          <p:cNvSpPr/>
          <p:nvPr/>
        </p:nvSpPr>
        <p:spPr>
          <a:xfrm>
            <a:off x="2198050" y="4944200"/>
            <a:ext cx="47700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102;g2f7b5e469c3_1_21"/>
          <p:cNvSpPr/>
          <p:nvPr/>
        </p:nvSpPr>
        <p:spPr>
          <a:xfrm>
            <a:off x="488050" y="1504800"/>
            <a:ext cx="180000" cy="397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103;g2f7b5e469c3_1_21"/>
          <p:cNvSpPr/>
          <p:nvPr/>
        </p:nvSpPr>
        <p:spPr>
          <a:xfrm>
            <a:off x="7177800" y="1504800"/>
            <a:ext cx="26586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SSO를 통한 사이트 이동 기능은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메뉴보다 상위 메뉴이므로 Header 영역에 위치한다.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104;g2f7b5e469c3_1_21"/>
          <p:cNvCxnSpPr>
            <a:stCxn id="98" idx="3"/>
            <a:endCxn id="103" idx="1"/>
          </p:cNvCxnSpPr>
          <p:nvPr/>
        </p:nvCxnSpPr>
        <p:spPr>
          <a:xfrm>
            <a:off x="6716750" y="1774800"/>
            <a:ext cx="461100" cy="6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g2f7b5e469c3_1_21"/>
          <p:cNvSpPr/>
          <p:nvPr/>
        </p:nvSpPr>
        <p:spPr>
          <a:xfrm>
            <a:off x="7177800" y="3193700"/>
            <a:ext cx="2658600" cy="72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업무 편의성을 고려하여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메뉴를 왼쪽에 배치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전체 메뉴를 빠르게 인지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페이지간 이동의 편의성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1280px 화면 전체를 사용하여 모니터 해상도에 따라 Content 영역 확보 가능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6" name="Google Shape;106;g2f7b5e469c3_1_21"/>
          <p:cNvCxnSpPr>
            <a:stCxn id="107" idx="3"/>
            <a:endCxn id="105" idx="1"/>
          </p:cNvCxnSpPr>
          <p:nvPr/>
        </p:nvCxnSpPr>
        <p:spPr>
          <a:xfrm>
            <a:off x="6968050" y="3553700"/>
            <a:ext cx="209700" cy="600"/>
          </a:xfrm>
          <a:prstGeom prst="bentConnector3">
            <a:avLst>
              <a:gd name="adj1" fmla="val 50012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g2f7b5e469c3_1_21"/>
          <p:cNvSpPr/>
          <p:nvPr/>
        </p:nvSpPr>
        <p:spPr>
          <a:xfrm>
            <a:off x="7177800" y="5640375"/>
            <a:ext cx="26586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확장성을 고려하여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영역의 height는 full 로 설정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Char char="-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영역은 Content 영역과 동일한 width를 가진다.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9" name="Google Shape;109;g2f7b5e469c3_1_21"/>
          <p:cNvCxnSpPr>
            <a:stCxn id="110" idx="2"/>
            <a:endCxn id="108" idx="1"/>
          </p:cNvCxnSpPr>
          <p:nvPr/>
        </p:nvCxnSpPr>
        <p:spPr>
          <a:xfrm rot="-5400000" flipH="1">
            <a:off x="3691900" y="2424400"/>
            <a:ext cx="1123200" cy="58485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" name="Google Shape;111;g2f7b5e469c3_1_21"/>
          <p:cNvSpPr/>
          <p:nvPr/>
        </p:nvSpPr>
        <p:spPr>
          <a:xfrm>
            <a:off x="2198050" y="2244200"/>
            <a:ext cx="47700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Breadcrumb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2f7b5e469c3_1_21"/>
          <p:cNvSpPr/>
          <p:nvPr/>
        </p:nvSpPr>
        <p:spPr>
          <a:xfrm>
            <a:off x="6788050" y="1504800"/>
            <a:ext cx="180000" cy="39795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" name="Google Shape;107;g2f7b5e469c3_1_21"/>
          <p:cNvSpPr/>
          <p:nvPr/>
        </p:nvSpPr>
        <p:spPr>
          <a:xfrm>
            <a:off x="488050" y="2244200"/>
            <a:ext cx="6480000" cy="2619000"/>
          </a:xfrm>
          <a:prstGeom prst="roundRect">
            <a:avLst>
              <a:gd name="adj" fmla="val 2383"/>
            </a:avLst>
          </a:prstGeom>
          <a:noFill/>
          <a:ln w="9525" cap="flat" cmpd="sng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113;g2f7b5e469c3_1_21"/>
          <p:cNvSpPr/>
          <p:nvPr/>
        </p:nvSpPr>
        <p:spPr>
          <a:xfrm>
            <a:off x="7177750" y="838125"/>
            <a:ext cx="26586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항시 노출이 필요한 메뉴 또는 기능을 SNB 영역에 노출한다.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 (계정 정보)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주요 업무 현황 2가지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114;g2f7b5e469c3_1_21"/>
          <p:cNvSpPr/>
          <p:nvPr/>
        </p:nvSpPr>
        <p:spPr>
          <a:xfrm>
            <a:off x="716650" y="2396600"/>
            <a:ext cx="1225200" cy="79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5" name="Google Shape;115;g2f7b5e469c3_1_21"/>
          <p:cNvCxnSpPr>
            <a:stCxn id="114" idx="0"/>
            <a:endCxn id="113" idx="1"/>
          </p:cNvCxnSpPr>
          <p:nvPr/>
        </p:nvCxnSpPr>
        <p:spPr>
          <a:xfrm rot="-5400000">
            <a:off x="3609250" y="-1171900"/>
            <a:ext cx="1288500" cy="58485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" name="Google Shape;110;g2f7b5e469c3_1_21"/>
          <p:cNvSpPr/>
          <p:nvPr/>
        </p:nvSpPr>
        <p:spPr>
          <a:xfrm>
            <a:off x="716650" y="3287650"/>
            <a:ext cx="1225200" cy="149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g2ec99f20382_0_466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예시 (공통 Header/Footer/GNB)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g2f88232c778_0_92"/>
          <p:cNvGraphicFramePr/>
          <p:nvPr>
            <p:extLst>
              <p:ext uri="{D42A27DB-BD31-4B8C-83A1-F6EECF244321}">
                <p14:modId xmlns:p14="http://schemas.microsoft.com/office/powerpoint/2010/main" val="2809309624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시안용 화면설계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(header, footer)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6" name="Google Shape;126;g2f88232c778_0_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f88232c778_0_92"/>
          <p:cNvSpPr/>
          <p:nvPr/>
        </p:nvSpPr>
        <p:spPr>
          <a:xfrm>
            <a:off x="360000" y="180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8" name="Google Shape;128;g2f88232c778_0_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650" y="198295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2f88232c778_0_92"/>
          <p:cNvSpPr/>
          <p:nvPr/>
        </p:nvSpPr>
        <p:spPr>
          <a:xfrm>
            <a:off x="1634600" y="18000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연결로 무한한 가치를 만드는 기업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 E-BID SYSTEM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130;g2f88232c778_0_92"/>
          <p:cNvSpPr/>
          <p:nvPr/>
        </p:nvSpPr>
        <p:spPr>
          <a:xfrm>
            <a:off x="5767450" y="1982950"/>
            <a:ext cx="810000" cy="27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운영사로 접속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31;g2f88232c778_0_92"/>
          <p:cNvSpPr/>
          <p:nvPr/>
        </p:nvSpPr>
        <p:spPr>
          <a:xfrm>
            <a:off x="360000" y="900000"/>
            <a:ext cx="2160000" cy="27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Header (Admin)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32;g2f88232c778_0_92"/>
          <p:cNvSpPr/>
          <p:nvPr/>
        </p:nvSpPr>
        <p:spPr>
          <a:xfrm>
            <a:off x="360000" y="37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3" name="Google Shape;133;g2f88232c778_0_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4650" y="396295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2f88232c778_0_92"/>
          <p:cNvSpPr/>
          <p:nvPr/>
        </p:nvSpPr>
        <p:spPr>
          <a:xfrm>
            <a:off x="5019850" y="3962950"/>
            <a:ext cx="72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김영일 팀장</a:t>
            </a:r>
            <a:endParaRPr sz="700" b="1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135;g2f88232c778_0_92"/>
          <p:cNvSpPr/>
          <p:nvPr/>
        </p:nvSpPr>
        <p:spPr>
          <a:xfrm>
            <a:off x="4258875" y="3962950"/>
            <a:ext cx="72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136;g2f88232c778_0_92"/>
          <p:cNvSpPr/>
          <p:nvPr/>
        </p:nvSpPr>
        <p:spPr>
          <a:xfrm>
            <a:off x="1634600" y="3780000"/>
            <a:ext cx="1800000" cy="5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연결로 무한한 가치를 만드는 기업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 E-BID SYSTEM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2f88232c778_0_92"/>
          <p:cNvSpPr/>
          <p:nvPr/>
        </p:nvSpPr>
        <p:spPr>
          <a:xfrm>
            <a:off x="5767450" y="3962950"/>
            <a:ext cx="810000" cy="270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OK플라자로 접속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138;g2f88232c778_0_92"/>
          <p:cNvSpPr/>
          <p:nvPr/>
        </p:nvSpPr>
        <p:spPr>
          <a:xfrm>
            <a:off x="360000" y="2880000"/>
            <a:ext cx="2160000" cy="27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Header (User)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139;g2f88232c778_0_92"/>
          <p:cNvSpPr/>
          <p:nvPr/>
        </p:nvSpPr>
        <p:spPr>
          <a:xfrm>
            <a:off x="7101600" y="1847950"/>
            <a:ext cx="28044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운영사로 접속 button 클릭 이벤트 발생시,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 사이트로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140;g2f88232c778_0_92"/>
          <p:cNvSpPr/>
          <p:nvPr/>
        </p:nvSpPr>
        <p:spPr>
          <a:xfrm>
            <a:off x="7101600" y="3827950"/>
            <a:ext cx="28044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&gt; 공급사로 등록된 사업자일 경우,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OK플라자로 접속 button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141;g2f88232c778_0_92"/>
          <p:cNvSpPr/>
          <p:nvPr/>
        </p:nvSpPr>
        <p:spPr>
          <a:xfrm>
            <a:off x="7101600" y="4584575"/>
            <a:ext cx="28044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OK플라자로 접속 button 클릭 이벤트 발생시,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&gt; 공급사 사이트로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SSO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142;g2f88232c778_0_92"/>
          <p:cNvSpPr/>
          <p:nvPr/>
        </p:nvSpPr>
        <p:spPr>
          <a:xfrm>
            <a:off x="360000" y="5040000"/>
            <a:ext cx="2160000" cy="27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143;g2f88232c778_0_92"/>
          <p:cNvSpPr/>
          <p:nvPr/>
        </p:nvSpPr>
        <p:spPr>
          <a:xfrm>
            <a:off x="360000" y="5760000"/>
            <a:ext cx="13494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144;g2f88232c778_0_92"/>
          <p:cNvSpPr/>
          <p:nvPr/>
        </p:nvSpPr>
        <p:spPr>
          <a:xfrm>
            <a:off x="2070000" y="5760000"/>
            <a:ext cx="4770000" cy="72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5" name="Google Shape;145;g2f88232c778_0_92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8100" y="5921979"/>
            <a:ext cx="630000" cy="15564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f88232c778_0_92"/>
          <p:cNvSpPr/>
          <p:nvPr/>
        </p:nvSpPr>
        <p:spPr>
          <a:xfrm>
            <a:off x="2831125" y="5877600"/>
            <a:ext cx="306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업체등록절차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입찰업무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공동인증서 안내  </a:t>
            </a: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|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담당자 안내</a:t>
            </a:r>
            <a:endParaRPr sz="50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147;g2f88232c778_0_92"/>
          <p:cNvSpPr/>
          <p:nvPr/>
        </p:nvSpPr>
        <p:spPr>
          <a:xfrm>
            <a:off x="2831125" y="6182400"/>
            <a:ext cx="23586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Copyright Pantech C&amp;I Eng. All Rights Reserved.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148;g2f88232c778_0_92"/>
          <p:cNvSpPr/>
          <p:nvPr/>
        </p:nvSpPr>
        <p:spPr>
          <a:xfrm>
            <a:off x="5040100" y="6209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이용약관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9" name="Google Shape;149;g2f88232c778_0_92"/>
          <p:cNvSpPr/>
          <p:nvPr/>
        </p:nvSpPr>
        <p:spPr>
          <a:xfrm>
            <a:off x="5616100" y="6209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2f88232c778_0_92"/>
          <p:cNvSpPr/>
          <p:nvPr/>
        </p:nvSpPr>
        <p:spPr>
          <a:xfrm>
            <a:off x="6189950" y="6209400"/>
            <a:ext cx="540000" cy="126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이메일무단수집거부</a:t>
            </a:r>
            <a:endParaRPr sz="40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1" name="Google Shape;151;g2f88232c778_0_92"/>
          <p:cNvCxnSpPr>
            <a:stCxn id="130" idx="3"/>
            <a:endCxn id="139" idx="1"/>
          </p:cNvCxnSpPr>
          <p:nvPr/>
        </p:nvCxnSpPr>
        <p:spPr>
          <a:xfrm>
            <a:off x="6577450" y="2117950"/>
            <a:ext cx="5241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2" name="Google Shape;152;g2f88232c778_0_92"/>
          <p:cNvCxnSpPr>
            <a:stCxn id="137" idx="3"/>
            <a:endCxn id="140" idx="1"/>
          </p:cNvCxnSpPr>
          <p:nvPr/>
        </p:nvCxnSpPr>
        <p:spPr>
          <a:xfrm>
            <a:off x="6577450" y="4097950"/>
            <a:ext cx="5241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3" name="Google Shape;153;g2f88232c778_0_92"/>
          <p:cNvCxnSpPr>
            <a:stCxn id="140" idx="2"/>
            <a:endCxn id="141" idx="0"/>
          </p:cNvCxnSpPr>
          <p:nvPr/>
        </p:nvCxnSpPr>
        <p:spPr>
          <a:xfrm rot="-5400000" flipH="1">
            <a:off x="8395800" y="4475950"/>
            <a:ext cx="216600" cy="600"/>
          </a:xfrm>
          <a:prstGeom prst="bentConnector3">
            <a:avLst>
              <a:gd name="adj1" fmla="val 50006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88232c778_0_1653"/>
          <p:cNvSpPr/>
          <p:nvPr/>
        </p:nvSpPr>
        <p:spPr>
          <a:xfrm>
            <a:off x="360600" y="1800000"/>
            <a:ext cx="1349400" cy="41400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9" name="Google Shape;159;g2f88232c778_0_1653"/>
          <p:cNvSpPr/>
          <p:nvPr/>
        </p:nvSpPr>
        <p:spPr>
          <a:xfrm>
            <a:off x="430325" y="1890000"/>
            <a:ext cx="1235100" cy="108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0" name="Google Shape;160;g2f88232c778_0_1653"/>
          <p:cNvGraphicFramePr/>
          <p:nvPr>
            <p:extLst>
              <p:ext uri="{D42A27DB-BD31-4B8C-83A1-F6EECF244321}">
                <p14:modId xmlns:p14="http://schemas.microsoft.com/office/powerpoint/2010/main" val="178009373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GNB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61" name="Google Shape;161;g2f88232c778_0_1653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2f88232c778_0_1653"/>
          <p:cNvSpPr/>
          <p:nvPr/>
        </p:nvSpPr>
        <p:spPr>
          <a:xfrm>
            <a:off x="463800" y="31092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lvl="0" indent="-8999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" name="Google Shape;163;g2f88232c778_0_1653"/>
          <p:cNvSpPr/>
          <p:nvPr/>
        </p:nvSpPr>
        <p:spPr>
          <a:xfrm>
            <a:off x="463800" y="3414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4" name="Google Shape;164;g2f88232c778_0_1653"/>
          <p:cNvSpPr/>
          <p:nvPr/>
        </p:nvSpPr>
        <p:spPr>
          <a:xfrm>
            <a:off x="463800" y="37389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통계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g2f88232c778_0_1653"/>
          <p:cNvSpPr/>
          <p:nvPr/>
        </p:nvSpPr>
        <p:spPr>
          <a:xfrm>
            <a:off x="1363800" y="34140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g2f88232c778_0_1653"/>
          <p:cNvSpPr/>
          <p:nvPr/>
        </p:nvSpPr>
        <p:spPr>
          <a:xfrm>
            <a:off x="1363800" y="37389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g2f88232c778_0_1653"/>
          <p:cNvSpPr/>
          <p:nvPr/>
        </p:nvSpPr>
        <p:spPr>
          <a:xfrm>
            <a:off x="463800" y="40437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" name="Google Shape;168;g2f88232c778_0_1653"/>
          <p:cNvSpPr/>
          <p:nvPr/>
        </p:nvSpPr>
        <p:spPr>
          <a:xfrm>
            <a:off x="1363800" y="40437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g2f88232c778_0_1653"/>
          <p:cNvSpPr/>
          <p:nvPr/>
        </p:nvSpPr>
        <p:spPr>
          <a:xfrm>
            <a:off x="463800" y="43485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9" marR="0" lvl="0" indent="-8999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업체/품목 관리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g2f88232c778_0_1653"/>
          <p:cNvSpPr/>
          <p:nvPr/>
        </p:nvSpPr>
        <p:spPr>
          <a:xfrm>
            <a:off x="1363800" y="4348500"/>
            <a:ext cx="2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9999" marR="0" lvl="0" indent="-899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g2f88232c778_0_1653"/>
          <p:cNvSpPr/>
          <p:nvPr/>
        </p:nvSpPr>
        <p:spPr>
          <a:xfrm>
            <a:off x="4638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User 명 v</a:t>
            </a:r>
            <a:endParaRPr sz="700" b="1" i="0" u="none" strike="noStrike" cap="none">
              <a:solidFill>
                <a:srgbClr val="99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2" name="Google Shape;172;g2f88232c778_0_1653"/>
          <p:cNvSpPr/>
          <p:nvPr/>
        </p:nvSpPr>
        <p:spPr>
          <a:xfrm>
            <a:off x="46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9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3" name="Google Shape;173;g2f88232c778_0_1653"/>
          <p:cNvSpPr/>
          <p:nvPr/>
        </p:nvSpPr>
        <p:spPr>
          <a:xfrm>
            <a:off x="1093800" y="2271000"/>
            <a:ext cx="540000" cy="5400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낙찰(3개월)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8" lvl="0" indent="-8999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건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4" name="Google Shape;174;g2f88232c778_0_1653"/>
          <p:cNvSpPr/>
          <p:nvPr/>
        </p:nvSpPr>
        <p:spPr>
          <a:xfrm>
            <a:off x="2018950" y="5599175"/>
            <a:ext cx="2804400" cy="108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항시 노출이 필요한 메뉴 또는 기능을 SNB 영역에 노출한다.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Utility menu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주요 업무 현황 2가지를 카드형식으로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메뉴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g2f88232c778_0_1653"/>
          <p:cNvSpPr/>
          <p:nvPr/>
        </p:nvSpPr>
        <p:spPr>
          <a:xfrm>
            <a:off x="2693950" y="2721000"/>
            <a:ext cx="810000" cy="720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내정보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로그아웃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6" name="Google Shape;176;g2f88232c778_0_1653"/>
          <p:cNvCxnSpPr>
            <a:stCxn id="177" idx="3"/>
            <a:endCxn id="178" idx="1"/>
          </p:cNvCxnSpPr>
          <p:nvPr/>
        </p:nvCxnSpPr>
        <p:spPr>
          <a:xfrm>
            <a:off x="1408800" y="2047025"/>
            <a:ext cx="610200" cy="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7" name="Google Shape;177;g2f88232c778_0_1653"/>
          <p:cNvSpPr/>
          <p:nvPr/>
        </p:nvSpPr>
        <p:spPr>
          <a:xfrm>
            <a:off x="688800" y="1892825"/>
            <a:ext cx="720000" cy="308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g2f88232c778_0_1653"/>
          <p:cNvSpPr/>
          <p:nvPr/>
        </p:nvSpPr>
        <p:spPr>
          <a:xfrm>
            <a:off x="2018950" y="1777025"/>
            <a:ext cx="2160000" cy="54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사용자명 클릭이벤트 발생시,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dropdown menu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9" name="Google Shape;179;g2f88232c778_0_1653"/>
          <p:cNvCxnSpPr>
            <a:stCxn id="178" idx="2"/>
            <a:endCxn id="175" idx="0"/>
          </p:cNvCxnSpPr>
          <p:nvPr/>
        </p:nvCxnSpPr>
        <p:spPr>
          <a:xfrm rot="-5400000" flipH="1">
            <a:off x="2897200" y="2518775"/>
            <a:ext cx="404100" cy="600"/>
          </a:xfrm>
          <a:prstGeom prst="bentConnector3">
            <a:avLst>
              <a:gd name="adj1" fmla="val 49985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g2f88232c778_0_1653"/>
          <p:cNvCxnSpPr>
            <a:stCxn id="158" idx="2"/>
            <a:endCxn id="174" idx="1"/>
          </p:cNvCxnSpPr>
          <p:nvPr/>
        </p:nvCxnSpPr>
        <p:spPr>
          <a:xfrm rot="-5400000" flipH="1">
            <a:off x="1427550" y="5547750"/>
            <a:ext cx="199200" cy="983700"/>
          </a:xfrm>
          <a:prstGeom prst="bentConnector2">
            <a:avLst/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Google Shape;185;g2f88232c778_0_52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Layout</a:t>
                      </a:r>
                      <a:r>
                        <a:rPr lang="ko-KR" sz="1400" u="none" strike="noStrike" cap="none"/>
                        <a:t> </a:t>
                      </a:r>
                      <a:r>
                        <a:rPr lang="ko-KR"/>
                        <a:t>및 Concept </a:t>
                      </a:r>
                      <a:r>
                        <a:rPr lang="ko-KR" sz="1400" u="none" strike="noStrike" cap="none"/>
                        <a:t>(</a:t>
                      </a:r>
                      <a:r>
                        <a:rPr lang="ko-KR"/>
                        <a:t>대시보드)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" name="Google Shape;190;g2f089ade0c6_0_19"/>
          <p:cNvGraphicFramePr/>
          <p:nvPr>
            <p:extLst>
              <p:ext uri="{D42A27DB-BD31-4B8C-83A1-F6EECF244321}">
                <p14:modId xmlns:p14="http://schemas.microsoft.com/office/powerpoint/2010/main" val="2663467925"/>
              </p:ext>
            </p:extLst>
          </p:nvPr>
        </p:nvGraphicFramePr>
        <p:xfrm>
          <a:off x="145886" y="280833"/>
          <a:ext cx="9614225" cy="43060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119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19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8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대시보드</a:t>
                      </a:r>
                      <a:r>
                        <a:rPr lang="ko-KR" sz="8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</a:t>
                      </a: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Layout 및 Concept (대시보드 페이지)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박동혁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fld id="{00000000-1234-1234-1234-123412341234}" type="slidenum">
                        <a:rPr lang="en-US" altLang="ko-KR" sz="8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fld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91" name="Google Shape;191;g2f089ade0c6_0_19" descr="팬택씨앤아이 엔지니어링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00" y="405500"/>
            <a:ext cx="720000" cy="181241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2f089ade0c6_0_19"/>
          <p:cNvSpPr/>
          <p:nvPr/>
        </p:nvSpPr>
        <p:spPr>
          <a:xfrm>
            <a:off x="360000" y="1080000"/>
            <a:ext cx="648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g2f089ade0c6_0_19"/>
          <p:cNvSpPr/>
          <p:nvPr/>
        </p:nvSpPr>
        <p:spPr>
          <a:xfrm>
            <a:off x="360600" y="1800000"/>
            <a:ext cx="1349400" cy="4140000"/>
          </a:xfrm>
          <a:prstGeom prst="roundRect">
            <a:avLst>
              <a:gd name="adj" fmla="val 4355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</a:t>
            </a:r>
            <a:endParaRPr sz="7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194;g2f089ade0c6_0_19"/>
          <p:cNvSpPr/>
          <p:nvPr/>
        </p:nvSpPr>
        <p:spPr>
          <a:xfrm>
            <a:off x="360000" y="1080000"/>
            <a:ext cx="180000" cy="486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5" name="Google Shape;195;g2f089ade0c6_0_19"/>
          <p:cNvSpPr/>
          <p:nvPr/>
        </p:nvSpPr>
        <p:spPr>
          <a:xfrm>
            <a:off x="2070000" y="1890000"/>
            <a:ext cx="11700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89998" marR="0" lvl="0" indent="-8999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대시보드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196;g2f089ade0c6_0_19"/>
          <p:cNvSpPr/>
          <p:nvPr/>
        </p:nvSpPr>
        <p:spPr>
          <a:xfrm>
            <a:off x="2070000" y="2160000"/>
            <a:ext cx="4770000" cy="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97" name="Google Shape;197;g2f089ade0c6_0_19"/>
          <p:cNvCxnSpPr>
            <a:stCxn id="196" idx="1"/>
            <a:endCxn id="196" idx="3"/>
          </p:cNvCxnSpPr>
          <p:nvPr/>
        </p:nvCxnSpPr>
        <p:spPr>
          <a:xfrm>
            <a:off x="2070000" y="2205000"/>
            <a:ext cx="4770000" cy="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g2f089ade0c6_0_19"/>
          <p:cNvSpPr/>
          <p:nvPr/>
        </p:nvSpPr>
        <p:spPr>
          <a:xfrm>
            <a:off x="2070000" y="2340000"/>
            <a:ext cx="4590000" cy="12600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g2f089ade0c6_0_19"/>
          <p:cNvSpPr/>
          <p:nvPr/>
        </p:nvSpPr>
        <p:spPr>
          <a:xfrm>
            <a:off x="2070000" y="3790500"/>
            <a:ext cx="2160000" cy="14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00;g2f089ade0c6_0_19"/>
          <p:cNvSpPr/>
          <p:nvPr/>
        </p:nvSpPr>
        <p:spPr>
          <a:xfrm>
            <a:off x="4500000" y="3802778"/>
            <a:ext cx="2160000" cy="14277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Google Shape;201;g2f089ade0c6_0_19"/>
          <p:cNvSpPr/>
          <p:nvPr/>
        </p:nvSpPr>
        <p:spPr>
          <a:xfrm>
            <a:off x="2070000" y="5400000"/>
            <a:ext cx="4770000" cy="540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2" name="Google Shape;202;g2f089ade0c6_0_19"/>
          <p:cNvSpPr/>
          <p:nvPr/>
        </p:nvSpPr>
        <p:spPr>
          <a:xfrm>
            <a:off x="6660000" y="1080000"/>
            <a:ext cx="180000" cy="48600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203;g2f089ade0c6_0_19"/>
          <p:cNvSpPr/>
          <p:nvPr/>
        </p:nvSpPr>
        <p:spPr>
          <a:xfrm>
            <a:off x="7101600" y="3331350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사용자의 업무 효율을 높이기 위해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우선 순위가 높은 업무를 대시보드에 배치한다.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입찰 process 별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업체 현황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273050" algn="l" rtl="0">
              <a:spcBef>
                <a:spcPts val="0"/>
              </a:spcBef>
              <a:spcAft>
                <a:spcPts val="0"/>
              </a:spcAft>
              <a:buSzPts val="700"/>
              <a:buFont typeface="Malgun Gothic"/>
              <a:buAutoNum type="arabicPeriod"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4" name="Google Shape;204;g2f089ade0c6_0_19"/>
          <p:cNvCxnSpPr>
            <a:stCxn id="205" idx="3"/>
            <a:endCxn id="203" idx="1"/>
          </p:cNvCxnSpPr>
          <p:nvPr/>
        </p:nvCxnSpPr>
        <p:spPr>
          <a:xfrm>
            <a:off x="6764700" y="3781350"/>
            <a:ext cx="3369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5" name="Google Shape;205;g2f089ade0c6_0_19"/>
          <p:cNvSpPr/>
          <p:nvPr/>
        </p:nvSpPr>
        <p:spPr>
          <a:xfrm>
            <a:off x="2019000" y="2205000"/>
            <a:ext cx="4745700" cy="3152700"/>
          </a:xfrm>
          <a:prstGeom prst="roundRect">
            <a:avLst>
              <a:gd name="adj" fmla="val 6043"/>
            </a:avLst>
          </a:prstGeom>
          <a:noFill/>
          <a:ln w="9525" cap="flat" cmpd="sng">
            <a:solidFill>
              <a:srgbClr val="FF00FF"/>
            </a:solidFill>
            <a:prstDash val="lgDash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6" name="Google Shape;206;g2f089ade0c6_0_19"/>
          <p:cNvSpPr/>
          <p:nvPr/>
        </p:nvSpPr>
        <p:spPr>
          <a:xfrm>
            <a:off x="7073700" y="1571388"/>
            <a:ext cx="2658600" cy="900000"/>
          </a:xfrm>
          <a:prstGeom prst="roundRect">
            <a:avLst>
              <a:gd name="adj" fmla="val 16667"/>
            </a:avLst>
          </a:prstGeom>
          <a:solidFill>
            <a:srgbClr val="FFDA03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계정 접속시,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메인페이지는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업무 진행 현황을 한눈에 확인할 수 대시보드 페이지로 한다.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g2f88232c778_0_1995"/>
          <p:cNvGraphicFramePr/>
          <p:nvPr/>
        </p:nvGraphicFramePr>
        <p:xfrm>
          <a:off x="273275" y="3017550"/>
          <a:ext cx="9359450" cy="807660"/>
        </p:xfrm>
        <a:graphic>
          <a:graphicData uri="http://schemas.openxmlformats.org/drawingml/2006/table">
            <a:tbl>
              <a:tblPr>
                <a:noFill/>
                <a:tableStyleId>{F60FC196-1AE0-45A0-925C-5A8259C7FDC3}</a:tableStyleId>
              </a:tblPr>
              <a:tblGrid>
                <a:gridCol w="935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500"/>
                        <a:buFont typeface="Arial"/>
                        <a:buNone/>
                      </a:pPr>
                      <a:r>
                        <a:rPr lang="ko-KR" sz="1500" b="1" u="none" strike="noStrike" cap="none">
                          <a:solidFill>
                            <a:srgbClr val="262626"/>
                          </a:solidFill>
                        </a:rPr>
                        <a:t>디자인 시안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ko-KR"/>
                        <a:t>예시 (대시보드 페이지)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1652</Words>
  <Application>Microsoft Macintosh PowerPoint</Application>
  <PresentationFormat>A4 용지(210x297mm)</PresentationFormat>
  <Paragraphs>645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Arial</vt:lpstr>
      <vt:lpstr>Play</vt:lpstr>
      <vt:lpstr>Malgun Gothic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DA41707</dc:creator>
  <cp:lastModifiedBy>DA41707</cp:lastModifiedBy>
  <cp:revision>1</cp:revision>
  <dcterms:created xsi:type="dcterms:W3CDTF">2024-07-08T00:37:41Z</dcterms:created>
  <dcterms:modified xsi:type="dcterms:W3CDTF">2024-09-27T06:14:20Z</dcterms:modified>
</cp:coreProperties>
</file>