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93" r:id="rId4"/>
    <p:sldId id="317" r:id="rId5"/>
    <p:sldId id="295" r:id="rId6"/>
    <p:sldId id="288" r:id="rId7"/>
    <p:sldId id="300" r:id="rId8"/>
    <p:sldId id="316" r:id="rId9"/>
    <p:sldId id="289" r:id="rId10"/>
    <p:sldId id="299" r:id="rId1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206"/>
  </p:normalViewPr>
  <p:slideViewPr>
    <p:cSldViewPr snapToGrid="0">
      <p:cViewPr varScale="1">
        <p:scale>
          <a:sx n="106" d="100"/>
          <a:sy n="106" d="100"/>
        </p:scale>
        <p:origin x="804" y="114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7D5BDC-C854-3DC0-B303-67A02CA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BD1506B8-075B-13C0-A33A-3E211C5B338B}"/>
              </a:ext>
            </a:extLst>
          </p:cNvPr>
          <p:cNvSpPr/>
          <p:nvPr/>
        </p:nvSpPr>
        <p:spPr>
          <a:xfrm>
            <a:off x="200025" y="928454"/>
            <a:ext cx="5477444" cy="325728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8;g28120bc8d10_0_307">
            <a:extLst>
              <a:ext uri="{FF2B5EF4-FFF2-40B4-BE49-F238E27FC236}">
                <a16:creationId xmlns:a16="http://schemas.microsoft.com/office/drawing/2014/main" id="{36DDF445-259B-BB90-D65C-15B134FD1910}"/>
              </a:ext>
            </a:extLst>
          </p:cNvPr>
          <p:cNvSpPr/>
          <p:nvPr/>
        </p:nvSpPr>
        <p:spPr>
          <a:xfrm>
            <a:off x="341597" y="990111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1;g28120bc8d10_0_307">
            <a:extLst>
              <a:ext uri="{FF2B5EF4-FFF2-40B4-BE49-F238E27FC236}">
                <a16:creationId xmlns:a16="http://schemas.microsoft.com/office/drawing/2014/main" id="{B743ADBA-0D0D-349D-883B-88CA388671A3}"/>
              </a:ext>
            </a:extLst>
          </p:cNvPr>
          <p:cNvSpPr/>
          <p:nvPr/>
        </p:nvSpPr>
        <p:spPr>
          <a:xfrm>
            <a:off x="5359889" y="990111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601205-35F3-C1AA-C075-F21AC475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74250"/>
              </p:ext>
            </p:extLst>
          </p:nvPr>
        </p:nvGraphicFramePr>
        <p:xfrm>
          <a:off x="340540" y="1293375"/>
          <a:ext cx="5230447" cy="239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9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1288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42703">
                  <a:extLst>
                    <a:ext uri="{9D8B030D-6E8A-4147-A177-3AD203B41FA5}">
                      <a16:colId xmlns:a16="http://schemas.microsoft.com/office/drawing/2014/main" val="3279975687"/>
                    </a:ext>
                  </a:extLst>
                </a:gridCol>
                <a:gridCol w="1283885">
                  <a:extLst>
                    <a:ext uri="{9D8B030D-6E8A-4147-A177-3AD203B41FA5}">
                      <a16:colId xmlns:a16="http://schemas.microsoft.com/office/drawing/2014/main" val="734750134"/>
                    </a:ext>
                  </a:extLst>
                </a:gridCol>
                <a:gridCol w="48597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53304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12649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E53CA2-00C6-AB71-0911-2F560709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32443"/>
              </p:ext>
            </p:extLst>
          </p:nvPr>
        </p:nvGraphicFramePr>
        <p:xfrm>
          <a:off x="975617" y="3224136"/>
          <a:ext cx="4507836" cy="411119"/>
        </p:xfrm>
        <a:graphic>
          <a:graphicData uri="http://schemas.openxmlformats.org/drawingml/2006/table">
            <a:tbl>
              <a:tblPr/>
              <a:tblGrid>
                <a:gridCol w="45078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252661-75E3-F36C-18FF-FB2772B3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31496"/>
              </p:ext>
            </p:extLst>
          </p:nvPr>
        </p:nvGraphicFramePr>
        <p:xfrm>
          <a:off x="975617" y="1382566"/>
          <a:ext cx="1091235" cy="171450"/>
        </p:xfrm>
        <a:graphic>
          <a:graphicData uri="http://schemas.openxmlformats.org/drawingml/2006/table">
            <a:tbl>
              <a:tblPr/>
              <a:tblGrid>
                <a:gridCol w="109123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AD9576-3906-D4CB-4A4A-7869CF508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60385"/>
              </p:ext>
            </p:extLst>
          </p:nvPr>
        </p:nvGraphicFramePr>
        <p:xfrm>
          <a:off x="975616" y="1672678"/>
          <a:ext cx="4507837" cy="171450"/>
        </p:xfrm>
        <a:graphic>
          <a:graphicData uri="http://schemas.openxmlformats.org/drawingml/2006/table">
            <a:tbl>
              <a:tblPr/>
              <a:tblGrid>
                <a:gridCol w="450783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20191218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그레이트테크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광분배함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선로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0ABB1AB-BE02-43FC-2D63-FF9080C3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75058"/>
              </p:ext>
            </p:extLst>
          </p:nvPr>
        </p:nvGraphicFramePr>
        <p:xfrm>
          <a:off x="2602482" y="1382566"/>
          <a:ext cx="1102199" cy="171450"/>
        </p:xfrm>
        <a:graphic>
          <a:graphicData uri="http://schemas.openxmlformats.org/drawingml/2006/table">
            <a:tbl>
              <a:tblPr/>
              <a:tblGrid>
                <a:gridCol w="110219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2024-10-28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98B386-BFCD-51C0-64DE-048F261F2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89149"/>
              </p:ext>
            </p:extLst>
          </p:nvPr>
        </p:nvGraphicFramePr>
        <p:xfrm>
          <a:off x="975617" y="1986940"/>
          <a:ext cx="4507837" cy="1120851"/>
        </p:xfrm>
        <a:graphic>
          <a:graphicData uri="http://schemas.openxmlformats.org/drawingml/2006/table">
            <a:tbl>
              <a:tblPr/>
              <a:tblGrid>
                <a:gridCol w="450783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2085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20191218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그레이트테크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광분배함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선로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" altLang="ko-KR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1658;g27fc35ecc8f_0_48">
            <a:extLst>
              <a:ext uri="{FF2B5EF4-FFF2-40B4-BE49-F238E27FC236}">
                <a16:creationId xmlns:a16="http://schemas.microsoft.com/office/drawing/2014/main" id="{B22BAC6B-E816-37D0-0C73-6A0C108A1FF5}"/>
              </a:ext>
            </a:extLst>
          </p:cNvPr>
          <p:cNvSpPr/>
          <p:nvPr/>
        </p:nvSpPr>
        <p:spPr>
          <a:xfrm>
            <a:off x="1043747" y="3338910"/>
            <a:ext cx="172649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20191218 </a:t>
            </a:r>
            <a:r>
              <a:rPr lang="ko-KR" altLang="en-US" sz="600" u="sng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그레이트테크</a:t>
            </a: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u="sng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광분배함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선로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).</a:t>
            </a:r>
            <a:r>
              <a:rPr lang="en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05818206-89C1-90ED-4ABD-CB0210F18CC9}"/>
              </a:ext>
            </a:extLst>
          </p:cNvPr>
          <p:cNvSpPr/>
          <p:nvPr/>
        </p:nvSpPr>
        <p:spPr>
          <a:xfrm>
            <a:off x="2433582" y="378039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DFB9718-7AF6-0D54-9E18-5AA3071F0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8912"/>
              </p:ext>
            </p:extLst>
          </p:nvPr>
        </p:nvGraphicFramePr>
        <p:xfrm>
          <a:off x="4381254" y="1382566"/>
          <a:ext cx="1102200" cy="171450"/>
        </p:xfrm>
        <a:graphic>
          <a:graphicData uri="http://schemas.openxmlformats.org/drawingml/2006/table">
            <a:tbl>
              <a:tblPr/>
              <a:tblGrid>
                <a:gridCol w="11022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T/B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6315AEF-C7AF-187B-7328-9FC45F4A1C6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품질관리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DB9BC-6B4C-C2A6-EF17-EEAE8ABE6BC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품질관리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4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ADCB1-D638-D16E-3775-EA7ECABE2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67E1D1E-03E4-C8F3-F155-582C8FECF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6135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99F9F-3214-927F-F3FC-8538320C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97F9AB3-55DB-5B95-53D7-58EFD17990FD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9C91AA46-C97E-72AF-7254-3677D110E802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434178A-AEA2-14D6-6049-BEEA0484696F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46F0E756-868C-F34C-F6DB-A5AEA9EBDA49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0A07F162-9C5F-2A3A-10D0-7A282ADE653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9B4E70D-6552-DA49-1C6F-785A110343BA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1F87F6FB-F370-BB00-4E19-60729B54BF61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888861E-8AB6-6B99-51E7-E590DD923277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CDE1365-BB61-6C5E-89FC-523F1EE0CE87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1B5247-E0C3-2C26-95D5-8D9ECE6BDEE0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513D22E4-FA8F-6EC7-2D0F-14ECEC55E0F8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5AA4E146-EC3B-4958-7ADB-CDA99D8FA4E2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C60FB562-D476-307A-4D6E-0289ADE3B76B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36A71DA-47EA-4D1A-E8C1-FCB1C13CD530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CD57955F-E5FD-16BE-3DC3-054B27109CDF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0367037A-1A9D-DC18-1019-310FA31548EF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2D7CF88-4E69-31BD-ED53-A6C720F7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10DAA-62A7-4336-6CEF-3F0F440226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60220-9BF6-0561-F6E1-3AB95235AA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8DD4F2-CD76-B582-C1A4-271458B7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16885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8350635-5E8A-F0E0-DCCB-FCB958A8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90153"/>
              </p:ext>
            </p:extLst>
          </p:nvPr>
        </p:nvGraphicFramePr>
        <p:xfrm>
          <a:off x="166459" y="854306"/>
          <a:ext cx="1146485" cy="18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상품소싱요청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18707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자재혁신제안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2555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품질관리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5874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7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DBA5-3C3F-8D7D-68D1-21EE18D4E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1EF939-3A8A-0C86-9347-05786161EE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069" y="2539162"/>
          <a:ext cx="6361642" cy="372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4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225722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6555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25">
                  <a:extLst>
                    <a:ext uri="{9D8B030D-6E8A-4147-A177-3AD203B41FA5}">
                      <a16:colId xmlns:a16="http://schemas.microsoft.com/office/drawing/2014/main" val="766103043"/>
                    </a:ext>
                  </a:extLst>
                </a:gridCol>
                <a:gridCol w="460397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33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제안조직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16372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56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162954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절연부심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10000067415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56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16204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캡너트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57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16138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6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160234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철기리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홍오동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5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160023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Drop</a:t>
                      </a: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광케이블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홍육동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0FC26D-47B2-6001-1FC8-949475D7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E3E14-6797-C1DC-87CE-3EFF8F3DA0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신규상품요청 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8EEAF-DFA4-63C1-60ED-80D08814784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신규상품요청현황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455BD-7537-4695-871E-4D171B2FF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49451"/>
              </p:ext>
            </p:extLst>
          </p:nvPr>
        </p:nvGraphicFramePr>
        <p:xfrm>
          <a:off x="7858125" y="426720"/>
          <a:ext cx="2047875" cy="5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신규상품요청현황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 </a:t>
                      </a:r>
                      <a:r>
                        <a:rPr lang="en-US" altLang="ko-KR" sz="6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조직 조회 팝업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로그인한 사용자 조직명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 표시</a:t>
                      </a:r>
                      <a:endParaRPr lang="en-US" altLang="ko-KR" sz="600" kern="1200" smtClean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외 구매사 사용자는 로그인 조직 사용자의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조회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조회조건 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선택한 사업장에 포함된 사용자 조회</a:t>
                      </a:r>
                      <a:endParaRPr lang="en-US" altLang="ko-KR" sz="60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 표시</a:t>
                      </a:r>
                      <a:endParaRPr lang="en-US" altLang="ko-KR" sz="600" kern="1200" smtClean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외 구매사 사용자는 로그인 조직 사용자의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조회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 요청서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신규상품요청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등록완료된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상품만 코드생성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C05479-37C0-C4B1-ADA3-3B91B777A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99583"/>
              </p:ext>
            </p:extLst>
          </p:nvPr>
        </p:nvGraphicFramePr>
        <p:xfrm>
          <a:off x="200025" y="1274624"/>
          <a:ext cx="6335688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400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6147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58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0558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고객사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b="1" smtClean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    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진행상태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531033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6BECC1FF-663C-1544-02F2-3677975CF515}"/>
              </a:ext>
            </a:extLst>
          </p:cNvPr>
          <p:cNvSpPr/>
          <p:nvPr/>
        </p:nvSpPr>
        <p:spPr>
          <a:xfrm>
            <a:off x="6036595" y="145512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76C5D44-5C8B-F371-0EB6-3F087B1BA4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2839" y="1338965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5FA04F8-6602-0E58-ACD5-BA6EC66836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9097" y="1338965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39B78E72-2572-D51E-B9AC-CDD6797C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120" y="1333071"/>
            <a:ext cx="164242" cy="188524"/>
          </a:xfrm>
          <a:prstGeom prst="rect">
            <a:avLst/>
          </a:prstGeom>
        </p:spPr>
      </p:pic>
      <p:pic>
        <p:nvPicPr>
          <p:cNvPr id="15" name="그래픽 14" descr="일일 일정표 단색으로 채워진">
            <a:extLst>
              <a:ext uri="{FF2B5EF4-FFF2-40B4-BE49-F238E27FC236}">
                <a16:creationId xmlns:a16="http://schemas.microsoft.com/office/drawing/2014/main" id="{ACA68538-A7AF-5B26-BC5E-E2FB9617E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602" y="1333071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2E6C0BA-8202-E2FE-2A76-B75F827D03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2608" y="1350145"/>
          <a:ext cx="800417" cy="171450"/>
        </p:xfrm>
        <a:graphic>
          <a:graphicData uri="http://schemas.openxmlformats.org/drawingml/2006/table">
            <a:tbl>
              <a:tblPr/>
              <a:tblGrid>
                <a:gridCol w="8004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6BDB90BF-859F-CB1D-9185-14B10D9E8467}"/>
              </a:ext>
            </a:extLst>
          </p:cNvPr>
          <p:cNvSpPr/>
          <p:nvPr/>
        </p:nvSpPr>
        <p:spPr>
          <a:xfrm>
            <a:off x="2016580" y="133639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A503FA64-AA8B-E8A2-5213-0992A3CAB436}"/>
              </a:ext>
            </a:extLst>
          </p:cNvPr>
          <p:cNvSpPr/>
          <p:nvPr/>
        </p:nvSpPr>
        <p:spPr>
          <a:xfrm>
            <a:off x="2293778" y="133639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236;g27fe52d962f_1_4247">
            <a:extLst>
              <a:ext uri="{FF2B5EF4-FFF2-40B4-BE49-F238E27FC236}">
                <a16:creationId xmlns:a16="http://schemas.microsoft.com/office/drawing/2014/main" id="{24478770-74D8-07FC-E73C-3A0757229E42}"/>
              </a:ext>
            </a:extLst>
          </p:cNvPr>
          <p:cNvSpPr/>
          <p:nvPr/>
        </p:nvSpPr>
        <p:spPr>
          <a:xfrm>
            <a:off x="2569836" y="133639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FF56BAF-133E-019A-E0EA-9CB37F8D13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69611" y="2352019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309;g2f2558950df_0_15">
            <a:extLst>
              <a:ext uri="{FF2B5EF4-FFF2-40B4-BE49-F238E27FC236}">
                <a16:creationId xmlns:a16="http://schemas.microsoft.com/office/drawing/2014/main" id="{375AF199-2693-F379-2CF8-09E4C80FC076}"/>
              </a:ext>
            </a:extLst>
          </p:cNvPr>
          <p:cNvSpPr txBox="1"/>
          <p:nvPr/>
        </p:nvSpPr>
        <p:spPr>
          <a:xfrm>
            <a:off x="124800" y="2263813"/>
            <a:ext cx="900236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" name="Google Shape;1698;g2fb18904de5_2_107">
            <a:extLst>
              <a:ext uri="{FF2B5EF4-FFF2-40B4-BE49-F238E27FC236}">
                <a16:creationId xmlns:a16="http://schemas.microsoft.com/office/drawing/2014/main" id="{AF5B4586-F91A-231E-8817-57565174B5AB}"/>
              </a:ext>
            </a:extLst>
          </p:cNvPr>
          <p:cNvGrpSpPr/>
          <p:nvPr/>
        </p:nvGrpSpPr>
        <p:grpSpPr>
          <a:xfrm>
            <a:off x="2131189" y="6349496"/>
            <a:ext cx="2265000" cy="180000"/>
            <a:chOff x="4065288" y="6528825"/>
            <a:chExt cx="2265000" cy="180000"/>
          </a:xfrm>
        </p:grpSpPr>
        <p:sp>
          <p:nvSpPr>
            <p:cNvPr id="32" name="Google Shape;1699;g2fb18904de5_2_107">
              <a:extLst>
                <a:ext uri="{FF2B5EF4-FFF2-40B4-BE49-F238E27FC236}">
                  <a16:creationId xmlns:a16="http://schemas.microsoft.com/office/drawing/2014/main" id="{D6B0BA29-157C-7378-55C9-6BC7612844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0;g2fb18904de5_2_107">
              <a:extLst>
                <a:ext uri="{FF2B5EF4-FFF2-40B4-BE49-F238E27FC236}">
                  <a16:creationId xmlns:a16="http://schemas.microsoft.com/office/drawing/2014/main" id="{E67C6842-B982-FB7B-23AF-710AA92A0D55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1;g2fb18904de5_2_107">
              <a:extLst>
                <a:ext uri="{FF2B5EF4-FFF2-40B4-BE49-F238E27FC236}">
                  <a16:creationId xmlns:a16="http://schemas.microsoft.com/office/drawing/2014/main" id="{99778FD9-2906-1F41-4FA1-F3FF1B9BB8F7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2;g2fb18904de5_2_107">
              <a:extLst>
                <a:ext uri="{FF2B5EF4-FFF2-40B4-BE49-F238E27FC236}">
                  <a16:creationId xmlns:a16="http://schemas.microsoft.com/office/drawing/2014/main" id="{99CD764F-E2E0-F94D-C65F-2A527597AF5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3;g2fb18904de5_2_107">
              <a:extLst>
                <a:ext uri="{FF2B5EF4-FFF2-40B4-BE49-F238E27FC236}">
                  <a16:creationId xmlns:a16="http://schemas.microsoft.com/office/drawing/2014/main" id="{814C31CA-E810-6903-561C-AA44AE9F625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4;g2fb18904de5_2_107">
              <a:extLst>
                <a:ext uri="{FF2B5EF4-FFF2-40B4-BE49-F238E27FC236}">
                  <a16:creationId xmlns:a16="http://schemas.microsoft.com/office/drawing/2014/main" id="{72E54499-F762-3A4E-C87C-10DF65DCE5E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5;g2fb18904de5_2_107">
              <a:extLst>
                <a:ext uri="{FF2B5EF4-FFF2-40B4-BE49-F238E27FC236}">
                  <a16:creationId xmlns:a16="http://schemas.microsoft.com/office/drawing/2014/main" id="{F01E531E-DFBF-B84A-F045-81F9762D921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6;g2fb18904de5_2_107">
              <a:extLst>
                <a:ext uri="{FF2B5EF4-FFF2-40B4-BE49-F238E27FC236}">
                  <a16:creationId xmlns:a16="http://schemas.microsoft.com/office/drawing/2014/main" id="{999C1C2B-3807-32BB-5436-D515E11FC8E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7;g2fb18904de5_2_107">
              <a:extLst>
                <a:ext uri="{FF2B5EF4-FFF2-40B4-BE49-F238E27FC236}">
                  <a16:creationId xmlns:a16="http://schemas.microsoft.com/office/drawing/2014/main" id="{F7AA3EB1-C1DC-50DE-1982-A7A27C738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" name="Google Shape;2236;g27fe52d962f_1_4247">
            <a:extLst>
              <a:ext uri="{FF2B5EF4-FFF2-40B4-BE49-F238E27FC236}">
                <a16:creationId xmlns:a16="http://schemas.microsoft.com/office/drawing/2014/main" id="{31E37258-7436-6BF1-771B-63246984E0FB}"/>
              </a:ext>
            </a:extLst>
          </p:cNvPr>
          <p:cNvSpPr/>
          <p:nvPr/>
        </p:nvSpPr>
        <p:spPr>
          <a:xfrm>
            <a:off x="5057753" y="2335716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9;g2f2558950df_0_15">
            <a:extLst>
              <a:ext uri="{FF2B5EF4-FFF2-40B4-BE49-F238E27FC236}">
                <a16:creationId xmlns:a16="http://schemas.microsoft.com/office/drawing/2014/main" id="{26C18EFB-511E-507A-9D04-F5A251E0F3AF}"/>
              </a:ext>
            </a:extLst>
          </p:cNvPr>
          <p:cNvSpPr txBox="1"/>
          <p:nvPr/>
        </p:nvSpPr>
        <p:spPr>
          <a:xfrm>
            <a:off x="124800" y="57150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신규상품요청 현황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7ADE5237-F83A-93BC-D094-AF3DB1409F8E}"/>
              </a:ext>
            </a:extLst>
          </p:cNvPr>
          <p:cNvSpPr/>
          <p:nvPr/>
        </p:nvSpPr>
        <p:spPr>
          <a:xfrm>
            <a:off x="4930462" y="22341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723B0F-16FE-2683-EEF0-AA0CE73D5E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2839" y="1656657"/>
          <a:ext cx="3723350" cy="171450"/>
        </p:xfrm>
        <a:graphic>
          <a:graphicData uri="http://schemas.openxmlformats.org/drawingml/2006/table">
            <a:tbl>
              <a:tblPr/>
              <a:tblGrid>
                <a:gridCol w="37233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06B3AA3-E061-BFA6-EDE0-6F8B220341B6}"/>
              </a:ext>
            </a:extLst>
          </p:cNvPr>
          <p:cNvSpPr/>
          <p:nvPr/>
        </p:nvSpPr>
        <p:spPr>
          <a:xfrm>
            <a:off x="1144639" y="35055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E1FEBE5C-0854-F007-13B3-00524552F6F0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1E94959-552C-B3FA-C46D-70AB9A07C6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0907" y="1644442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C224DDC7-B58B-ED45-522C-C29A6EDDC0FB}"/>
              </a:ext>
            </a:extLst>
          </p:cNvPr>
          <p:cNvSpPr/>
          <p:nvPr/>
        </p:nvSpPr>
        <p:spPr>
          <a:xfrm>
            <a:off x="4797987" y="15761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D723B0F-16FE-2683-EEF0-AA0CE73D5E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2839" y="1932745"/>
          <a:ext cx="3723350" cy="171450"/>
        </p:xfrm>
        <a:graphic>
          <a:graphicData uri="http://schemas.openxmlformats.org/drawingml/2006/table">
            <a:tbl>
              <a:tblPr/>
              <a:tblGrid>
                <a:gridCol w="37233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1E94959-552C-B3FA-C46D-70AB9A07C6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8827" y="1348303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4094681" y="135212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699;g2fb18904de5_2_107">
            <a:extLst>
              <a:ext uri="{FF2B5EF4-FFF2-40B4-BE49-F238E27FC236}">
                <a16:creationId xmlns:a16="http://schemas.microsoft.com/office/drawing/2014/main" id="{C224DDC7-B58B-ED45-522C-C29A6EDDC0FB}"/>
              </a:ext>
            </a:extLst>
          </p:cNvPr>
          <p:cNvSpPr/>
          <p:nvPr/>
        </p:nvSpPr>
        <p:spPr>
          <a:xfrm>
            <a:off x="4799811" y="1283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</a:p>
        </p:txBody>
      </p: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C224DDC7-B58B-ED45-522C-C29A6EDDC0FB}"/>
              </a:ext>
            </a:extLst>
          </p:cNvPr>
          <p:cNvSpPr/>
          <p:nvPr/>
        </p:nvSpPr>
        <p:spPr>
          <a:xfrm>
            <a:off x="2754160" y="1283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 rot="16200000" flipH="1">
            <a:off x="4360964" y="1448046"/>
            <a:ext cx="2153600" cy="2388694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4061875" y="1329222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5478207" y="3719193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5557857" y="37366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7454216" y="37366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5544453" y="400664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87020"/>
              </p:ext>
            </p:extLst>
          </p:nvPr>
        </p:nvGraphicFramePr>
        <p:xfrm>
          <a:off x="5619036" y="4385664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25600"/>
              </p:ext>
            </p:extLst>
          </p:nvPr>
        </p:nvGraphicFramePr>
        <p:xfrm>
          <a:off x="5557856" y="4098215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6443637" y="6417977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017"/>
              </p:ext>
            </p:extLst>
          </p:nvPr>
        </p:nvGraphicFramePr>
        <p:xfrm>
          <a:off x="6019737" y="4102869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86100"/>
              </p:ext>
            </p:extLst>
          </p:nvPr>
        </p:nvGraphicFramePr>
        <p:xfrm>
          <a:off x="7437675" y="410520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9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5976423" y="6227200"/>
            <a:ext cx="1204845" cy="95750"/>
            <a:chOff x="4065288" y="6528825"/>
            <a:chExt cx="2265000" cy="180000"/>
          </a:xfrm>
        </p:grpSpPr>
        <p:sp>
          <p:nvSpPr>
            <p:cNvPr id="60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44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168A-4EC3-2410-FF77-F8BE5AD6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06E4453E-361F-8320-7798-81A464E6E394}"/>
              </a:ext>
            </a:extLst>
          </p:cNvPr>
          <p:cNvSpPr/>
          <p:nvPr/>
        </p:nvSpPr>
        <p:spPr>
          <a:xfrm>
            <a:off x="646173" y="722199"/>
            <a:ext cx="5807967" cy="50393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F543842-6715-8AA9-63E1-30399F01507D}"/>
              </a:ext>
            </a:extLst>
          </p:cNvPr>
          <p:cNvSpPr/>
          <p:nvPr/>
        </p:nvSpPr>
        <p:spPr>
          <a:xfrm>
            <a:off x="787746" y="78385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신규상품요청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1;g28120bc8d10_0_307">
            <a:extLst>
              <a:ext uri="{FF2B5EF4-FFF2-40B4-BE49-F238E27FC236}">
                <a16:creationId xmlns:a16="http://schemas.microsoft.com/office/drawing/2014/main" id="{2BFAE845-45B8-4627-101F-8AEEEC551B5D}"/>
              </a:ext>
            </a:extLst>
          </p:cNvPr>
          <p:cNvSpPr/>
          <p:nvPr/>
        </p:nvSpPr>
        <p:spPr>
          <a:xfrm>
            <a:off x="6123617" y="783856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3455D3-6E22-89B2-169C-301459B90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27857"/>
              </p:ext>
            </p:extLst>
          </p:nvPr>
        </p:nvGraphicFramePr>
        <p:xfrm>
          <a:off x="786688" y="1087120"/>
          <a:ext cx="5515051" cy="4128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9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13339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81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2225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진행상태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892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12440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요청내용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649671"/>
                  </a:ext>
                </a:extLst>
              </a:tr>
              <a:tr h="10823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2769D1B-E125-ED86-E9D0-0955DC8C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63694"/>
              </p:ext>
            </p:extLst>
          </p:nvPr>
        </p:nvGraphicFramePr>
        <p:xfrm>
          <a:off x="1421766" y="4194574"/>
          <a:ext cx="4701852" cy="411119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28BE445-7D11-1282-28AC-2F25F444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36F90-40A8-6B3A-BE35-7347589A234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신규상품요청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4CAAB-D2F8-1DBF-5042-7340DDC06F8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신규상품요청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30F5E43-027C-D216-ECEA-DB44BBBC0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11373"/>
              </p:ext>
            </p:extLst>
          </p:nvPr>
        </p:nvGraphicFramePr>
        <p:xfrm>
          <a:off x="1421766" y="1176311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C1EE75D-8BB2-8AFD-2FD7-7EDC5E4D4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37391"/>
              </p:ext>
            </p:extLst>
          </p:nvPr>
        </p:nvGraphicFramePr>
        <p:xfrm>
          <a:off x="1421766" y="1466423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상품명을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B4780-5855-0EDE-4249-240A7957B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58214"/>
              </p:ext>
            </p:extLst>
          </p:nvPr>
        </p:nvGraphicFramePr>
        <p:xfrm>
          <a:off x="1421766" y="1757479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상품규격을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A329E92-3F5C-7B1F-10EC-5571B3DB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45633"/>
              </p:ext>
            </p:extLst>
          </p:nvPr>
        </p:nvGraphicFramePr>
        <p:xfrm>
          <a:off x="4099949" y="1176311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2024-10-28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127D9D9-1C98-4166-6812-CE058B68B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61342"/>
              </p:ext>
            </p:extLst>
          </p:nvPr>
        </p:nvGraphicFramePr>
        <p:xfrm>
          <a:off x="4099949" y="1466423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                     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EEC3DFA-D69F-ADFB-E73D-6EA68276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15043"/>
              </p:ext>
            </p:extLst>
          </p:nvPr>
        </p:nvGraphicFramePr>
        <p:xfrm>
          <a:off x="4099949" y="1757479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요청자를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2EC6486-4754-8DFA-8153-0761DD51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9028"/>
              </p:ext>
            </p:extLst>
          </p:nvPr>
        </p:nvGraphicFramePr>
        <p:xfrm>
          <a:off x="1421766" y="2048534"/>
          <a:ext cx="4701852" cy="778123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7781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요청사유를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D32B8FC-7FEA-A534-6905-10A6A50C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30145"/>
              </p:ext>
            </p:extLst>
          </p:nvPr>
        </p:nvGraphicFramePr>
        <p:xfrm>
          <a:off x="1421766" y="2950493"/>
          <a:ext cx="4701852" cy="1120246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20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요청내용을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CAAA3DF8-35BE-AE5B-4B97-D92268B5E19C}"/>
              </a:ext>
            </a:extLst>
          </p:cNvPr>
          <p:cNvSpPr/>
          <p:nvPr/>
        </p:nvSpPr>
        <p:spPr>
          <a:xfrm>
            <a:off x="1497965" y="426513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4FBC13BA-CB9F-63FE-AD5E-4107CC3F4A73}"/>
              </a:ext>
            </a:extLst>
          </p:cNvPr>
          <p:cNvSpPr/>
          <p:nvPr/>
        </p:nvSpPr>
        <p:spPr>
          <a:xfrm>
            <a:off x="2339731" y="43115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5" name="Google Shape;1659;g27fc35ecc8f_0_48">
            <a:extLst>
              <a:ext uri="{FF2B5EF4-FFF2-40B4-BE49-F238E27FC236}">
                <a16:creationId xmlns:a16="http://schemas.microsoft.com/office/drawing/2014/main" id="{FD4FC089-0541-A37C-D481-05797859B5E2}"/>
              </a:ext>
            </a:extLst>
          </p:cNvPr>
          <p:cNvSpPr/>
          <p:nvPr/>
        </p:nvSpPr>
        <p:spPr>
          <a:xfrm>
            <a:off x="3065102" y="43475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58;g27fc35ecc8f_0_48">
            <a:extLst>
              <a:ext uri="{FF2B5EF4-FFF2-40B4-BE49-F238E27FC236}">
                <a16:creationId xmlns:a16="http://schemas.microsoft.com/office/drawing/2014/main" id="{DC3A03F9-82DF-0ABA-8385-54FF7281DF55}"/>
              </a:ext>
            </a:extLst>
          </p:cNvPr>
          <p:cNvSpPr/>
          <p:nvPr/>
        </p:nvSpPr>
        <p:spPr>
          <a:xfrm>
            <a:off x="3341716" y="4309348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7" name="Google Shape;1659;g27fc35ecc8f_0_48">
            <a:extLst>
              <a:ext uri="{FF2B5EF4-FFF2-40B4-BE49-F238E27FC236}">
                <a16:creationId xmlns:a16="http://schemas.microsoft.com/office/drawing/2014/main" id="{04F53899-4D28-CDF8-0FEC-E75D41CBE438}"/>
              </a:ext>
            </a:extLst>
          </p:cNvPr>
          <p:cNvSpPr/>
          <p:nvPr/>
        </p:nvSpPr>
        <p:spPr>
          <a:xfrm>
            <a:off x="4562312" y="434534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09;g28120bc8d10_0_307">
            <a:extLst>
              <a:ext uri="{FF2B5EF4-FFF2-40B4-BE49-F238E27FC236}">
                <a16:creationId xmlns:a16="http://schemas.microsoft.com/office/drawing/2014/main" id="{49720FCA-7227-2436-5F41-A9B495F61609}"/>
              </a:ext>
            </a:extLst>
          </p:cNvPr>
          <p:cNvSpPr/>
          <p:nvPr/>
        </p:nvSpPr>
        <p:spPr>
          <a:xfrm>
            <a:off x="2705102" y="532107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EA9DFD2A-9453-CA17-A755-A24C91F7BC2A}"/>
              </a:ext>
            </a:extLst>
          </p:cNvPr>
          <p:cNvSpPr/>
          <p:nvPr/>
        </p:nvSpPr>
        <p:spPr>
          <a:xfrm>
            <a:off x="3501302" y="532107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93E182F-322F-045C-9C82-A72B233CF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90661"/>
              </p:ext>
            </p:extLst>
          </p:nvPr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페이지에서 팝업으로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변경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내가 접속한 계정의 사업장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작성하는 날짜 자동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요청사유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팝업이 닫히며 요청완료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040BDCA7-860A-8D12-4A1A-29B93D92FE62}"/>
              </a:ext>
            </a:extLst>
          </p:cNvPr>
          <p:cNvSpPr/>
          <p:nvPr/>
        </p:nvSpPr>
        <p:spPr>
          <a:xfrm>
            <a:off x="6588838" y="11677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958EDCF2-6753-A1ED-FCB4-FD0ACE1D06CD}"/>
              </a:ext>
            </a:extLst>
          </p:cNvPr>
          <p:cNvSpPr/>
          <p:nvPr/>
        </p:nvSpPr>
        <p:spPr>
          <a:xfrm>
            <a:off x="6588838" y="28266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CB0C43A9-5DE8-B7D0-9490-9B2411191919}"/>
              </a:ext>
            </a:extLst>
          </p:cNvPr>
          <p:cNvSpPr/>
          <p:nvPr/>
        </p:nvSpPr>
        <p:spPr>
          <a:xfrm>
            <a:off x="6588838" y="45561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7D705-AD75-C9CD-4D50-73E6053681FC}"/>
              </a:ext>
            </a:extLst>
          </p:cNvPr>
          <p:cNvSpPr/>
          <p:nvPr/>
        </p:nvSpPr>
        <p:spPr>
          <a:xfrm>
            <a:off x="701039" y="1053856"/>
            <a:ext cx="5983393" cy="34200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965A33-5FE4-F178-5A8C-BE0F6D80D6CD}"/>
              </a:ext>
            </a:extLst>
          </p:cNvPr>
          <p:cNvSpPr/>
          <p:nvPr/>
        </p:nvSpPr>
        <p:spPr>
          <a:xfrm>
            <a:off x="701039" y="1432962"/>
            <a:ext cx="5983393" cy="265583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F2265D-E0CC-34CA-59BA-56888047BABC}"/>
              </a:ext>
            </a:extLst>
          </p:cNvPr>
          <p:cNvSpPr/>
          <p:nvPr/>
        </p:nvSpPr>
        <p:spPr>
          <a:xfrm>
            <a:off x="701039" y="4134549"/>
            <a:ext cx="5983393" cy="930211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716E43E4-4091-EE30-934D-D8447C47A273}"/>
              </a:ext>
            </a:extLst>
          </p:cNvPr>
          <p:cNvSpPr/>
          <p:nvPr/>
        </p:nvSpPr>
        <p:spPr>
          <a:xfrm>
            <a:off x="3366604" y="55266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59;g27fc35ecc8f_0_48">
            <a:extLst>
              <a:ext uri="{FF2B5EF4-FFF2-40B4-BE49-F238E27FC236}">
                <a16:creationId xmlns:a16="http://schemas.microsoft.com/office/drawing/2014/main" id="{8B4ABB8C-F89C-EA1D-805C-B3AC2D7C6D54}"/>
              </a:ext>
            </a:extLst>
          </p:cNvPr>
          <p:cNvSpPr/>
          <p:nvPr/>
        </p:nvSpPr>
        <p:spPr>
          <a:xfrm>
            <a:off x="8796092" y="184959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941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73527-DD37-DD73-A542-D51D772EF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10AEAE-7BF9-EDA0-A6B9-65D8CD673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9075"/>
              </p:ext>
            </p:extLst>
          </p:nvPr>
        </p:nvGraphicFramePr>
        <p:xfrm>
          <a:off x="200025" y="2253470"/>
          <a:ext cx="6361642" cy="3641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12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650891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417641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1320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4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24917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591889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649059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315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B07F3B5-458B-BBBF-F47B-6B17EDCE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DB202-866D-0767-D13E-A2B26451647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자재혁신제안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22733-5707-4FA4-8FC8-19713272D33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자재혁신제안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78FADF-F580-BF4F-6657-0E5406C3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79825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46D747F-8107-D794-D4D2-357C5B9C5F2B}"/>
              </a:ext>
            </a:extLst>
          </p:cNvPr>
          <p:cNvSpPr txBox="1"/>
          <p:nvPr/>
        </p:nvSpPr>
        <p:spPr>
          <a:xfrm>
            <a:off x="116757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5BADEC3-553F-FDF8-C66E-6857CE7CB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28291"/>
              </p:ext>
            </p:extLst>
          </p:nvPr>
        </p:nvGraphicFramePr>
        <p:xfrm>
          <a:off x="5761568" y="2042324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0" name="Google Shape;309;g2f2558950df_0_15">
            <a:extLst>
              <a:ext uri="{FF2B5EF4-FFF2-40B4-BE49-F238E27FC236}">
                <a16:creationId xmlns:a16="http://schemas.microsoft.com/office/drawing/2014/main" id="{74BF8586-FA81-661F-FD5E-59F962A90208}"/>
              </a:ext>
            </a:extLst>
          </p:cNvPr>
          <p:cNvSpPr txBox="1"/>
          <p:nvPr/>
        </p:nvSpPr>
        <p:spPr>
          <a:xfrm>
            <a:off x="116757" y="1954118"/>
            <a:ext cx="4029274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접수대기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검토중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적합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부적합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채택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미채택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F7133E7-99BE-D595-3877-4F6B8E7D728A}"/>
              </a:ext>
            </a:extLst>
          </p:cNvPr>
          <p:cNvGrpSpPr/>
          <p:nvPr/>
        </p:nvGrpSpPr>
        <p:grpSpPr>
          <a:xfrm>
            <a:off x="2132065" y="601471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75ECAF7C-3DD8-D0F7-BB6C-DC46367E5B4F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5A90C57A-53D0-8B20-A914-FFA80194C3E6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A52724AA-06CE-7A36-3E6A-5485D4D37F7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E32B392E-248D-BF9F-4CCB-F05A122CF9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1200C113-64F6-6C99-2EEA-CA92BCE9C93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EBBB816-459B-1420-8603-C224791DCFE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C14A2190-EE57-0F55-9882-39E7C764EC5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FB509BC8-3D53-1B17-D12A-FA52C01AFB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1B2BB10F-5217-DF99-7CB5-6ACB733832A6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" name="Google Shape;2236;g27fe52d962f_1_4247">
            <a:extLst>
              <a:ext uri="{FF2B5EF4-FFF2-40B4-BE49-F238E27FC236}">
                <a16:creationId xmlns:a16="http://schemas.microsoft.com/office/drawing/2014/main" id="{EC6F9A5B-6822-030B-FC42-770CF8EF44F0}"/>
              </a:ext>
            </a:extLst>
          </p:cNvPr>
          <p:cNvSpPr/>
          <p:nvPr/>
        </p:nvSpPr>
        <p:spPr>
          <a:xfrm>
            <a:off x="5049710" y="2042635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AD89889E-3E75-AEF8-E370-5567AA5204BA}"/>
              </a:ext>
            </a:extLst>
          </p:cNvPr>
          <p:cNvSpPr/>
          <p:nvPr/>
        </p:nvSpPr>
        <p:spPr>
          <a:xfrm>
            <a:off x="4925357" y="19422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7211B938-E41A-C12B-6DA5-F89A51EB9BFF}"/>
              </a:ext>
            </a:extLst>
          </p:cNvPr>
          <p:cNvSpPr/>
          <p:nvPr/>
        </p:nvSpPr>
        <p:spPr>
          <a:xfrm>
            <a:off x="470399" y="18893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96A51E-B82E-3101-4A10-CE90D7F21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40973"/>
              </p:ext>
            </p:extLst>
          </p:nvPr>
        </p:nvGraphicFramePr>
        <p:xfrm>
          <a:off x="204770" y="1274839"/>
          <a:ext cx="6335688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400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6147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58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0558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D4E1EA00-C931-08C9-73DF-1ED84678BBD5}"/>
              </a:ext>
            </a:extLst>
          </p:cNvPr>
          <p:cNvSpPr/>
          <p:nvPr/>
        </p:nvSpPr>
        <p:spPr>
          <a:xfrm>
            <a:off x="6028552" y="1455344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2AD33D0-84B7-E91D-BD60-6E1D85BF7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75373"/>
              </p:ext>
            </p:extLst>
          </p:nvPr>
        </p:nvGraphicFramePr>
        <p:xfrm>
          <a:off x="4882864" y="1343112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D24A03B-6A86-C49F-49A0-B87C84AEB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7359"/>
              </p:ext>
            </p:extLst>
          </p:nvPr>
        </p:nvGraphicFramePr>
        <p:xfrm>
          <a:off x="664796" y="1339180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14CA15-94D7-0781-DE19-0755142B0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22639"/>
              </p:ext>
            </p:extLst>
          </p:nvPr>
        </p:nvGraphicFramePr>
        <p:xfrm>
          <a:off x="1341054" y="1339180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2245CE5C-3A3A-77CD-784F-CC1779FBD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077" y="1333286"/>
            <a:ext cx="164242" cy="188524"/>
          </a:xfrm>
          <a:prstGeom prst="rect">
            <a:avLst/>
          </a:prstGeom>
        </p:spPr>
      </p:pic>
      <p:pic>
        <p:nvPicPr>
          <p:cNvPr id="30" name="그래픽 29" descr="일일 일정표 단색으로 채워진">
            <a:extLst>
              <a:ext uri="{FF2B5EF4-FFF2-40B4-BE49-F238E27FC236}">
                <a16:creationId xmlns:a16="http://schemas.microsoft.com/office/drawing/2014/main" id="{3B714795-9791-4ABF-0FA5-2DC81AE96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559" y="1333286"/>
            <a:ext cx="164242" cy="188524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0146C94-E95D-AB2A-60EA-B7373CD7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80311"/>
              </p:ext>
            </p:extLst>
          </p:nvPr>
        </p:nvGraphicFramePr>
        <p:xfrm>
          <a:off x="3264565" y="1350360"/>
          <a:ext cx="1123601" cy="171450"/>
        </p:xfrm>
        <a:graphic>
          <a:graphicData uri="http://schemas.openxmlformats.org/drawingml/2006/table">
            <a:tbl>
              <a:tblPr/>
              <a:tblGrid>
                <a:gridCol w="112360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A8F01924-83A5-8D90-DDE9-4607A16D104F}"/>
              </a:ext>
            </a:extLst>
          </p:cNvPr>
          <p:cNvSpPr/>
          <p:nvPr/>
        </p:nvSpPr>
        <p:spPr>
          <a:xfrm>
            <a:off x="2008537" y="1336612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46D79FCD-7BAB-FBBE-E3CF-9E9080F17BF3}"/>
              </a:ext>
            </a:extLst>
          </p:cNvPr>
          <p:cNvSpPr/>
          <p:nvPr/>
        </p:nvSpPr>
        <p:spPr>
          <a:xfrm>
            <a:off x="2285735" y="1336612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36;g27fe52d962f_1_4247">
            <a:extLst>
              <a:ext uri="{FF2B5EF4-FFF2-40B4-BE49-F238E27FC236}">
                <a16:creationId xmlns:a16="http://schemas.microsoft.com/office/drawing/2014/main" id="{25848671-4A40-D542-75B2-EE08ECBD024D}"/>
              </a:ext>
            </a:extLst>
          </p:cNvPr>
          <p:cNvSpPr/>
          <p:nvPr/>
        </p:nvSpPr>
        <p:spPr>
          <a:xfrm>
            <a:off x="2561793" y="1336612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3F44DC3A-0EB7-E660-635E-F9046501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97329"/>
              </p:ext>
            </p:extLst>
          </p:nvPr>
        </p:nvGraphicFramePr>
        <p:xfrm>
          <a:off x="664796" y="1656872"/>
          <a:ext cx="1123601" cy="171450"/>
        </p:xfrm>
        <a:graphic>
          <a:graphicData uri="http://schemas.openxmlformats.org/drawingml/2006/table">
            <a:tbl>
              <a:tblPr/>
              <a:tblGrid>
                <a:gridCol w="112360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공용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CB323506-28B0-28DE-7D6C-6B8BB71F5CC6}"/>
              </a:ext>
            </a:extLst>
          </p:cNvPr>
          <p:cNvSpPr/>
          <p:nvPr/>
        </p:nvSpPr>
        <p:spPr>
          <a:xfrm>
            <a:off x="4789944" y="12232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9;g2fb18904de5_2_107">
            <a:extLst>
              <a:ext uri="{FF2B5EF4-FFF2-40B4-BE49-F238E27FC236}">
                <a16:creationId xmlns:a16="http://schemas.microsoft.com/office/drawing/2014/main" id="{656877B4-6DF5-4DFA-F4BB-45DD639A28FF}"/>
              </a:ext>
            </a:extLst>
          </p:cNvPr>
          <p:cNvSpPr/>
          <p:nvPr/>
        </p:nvSpPr>
        <p:spPr>
          <a:xfrm>
            <a:off x="574796" y="15542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D57033CA-F61C-9B3A-B718-2D37E9EB8BBA}"/>
              </a:ext>
            </a:extLst>
          </p:cNvPr>
          <p:cNvSpPr/>
          <p:nvPr/>
        </p:nvSpPr>
        <p:spPr>
          <a:xfrm>
            <a:off x="994379" y="27650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모서리가 둥근 직사각형 31">
            <a:extLst>
              <a:ext uri="{FF2B5EF4-FFF2-40B4-BE49-F238E27FC236}">
                <a16:creationId xmlns:a16="http://schemas.microsoft.com/office/drawing/2014/main" id="{906754E0-1367-EC58-36F7-8ACA4958F3A9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395188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646173" y="722199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30FE7F1-65F2-1FA0-A9DE-1BF5BC0D8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45251"/>
              </p:ext>
            </p:extLst>
          </p:nvPr>
        </p:nvGraphicFramePr>
        <p:xfrm>
          <a:off x="786688" y="2238042"/>
          <a:ext cx="5515051" cy="3553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7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315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81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2225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557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603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제안분류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603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4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                     -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@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10994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649671"/>
                  </a:ext>
                </a:extLst>
              </a:tr>
              <a:tr h="2369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기대효과분야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경제성 제고             품질제고               사용성제고          안정성 제고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416945"/>
                  </a:ext>
                </a:extLst>
              </a:tr>
              <a:tr h="2369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첨부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24706"/>
                  </a:ext>
                </a:extLst>
              </a:tr>
              <a:tr h="9565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50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9F19C72-FCFB-C253-DA7B-39FC6810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66888"/>
              </p:ext>
            </p:extLst>
          </p:nvPr>
        </p:nvGraphicFramePr>
        <p:xfrm>
          <a:off x="1473937" y="4931535"/>
          <a:ext cx="4767002" cy="411119"/>
        </p:xfrm>
        <a:graphic>
          <a:graphicData uri="http://schemas.openxmlformats.org/drawingml/2006/table">
            <a:tbl>
              <a:tblPr/>
              <a:tblGrid>
                <a:gridCol w="47670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787746" y="78385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6123617" y="783856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C6D318-9C26-A0BF-2D68-5EC90EC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A1DCD8-1074-16E9-4907-55710D96E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54569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CD81CB-0917-3C12-E26A-61C1BCB7D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35525"/>
              </p:ext>
            </p:extLst>
          </p:nvPr>
        </p:nvGraphicFramePr>
        <p:xfrm>
          <a:off x="786688" y="1342896"/>
          <a:ext cx="5515051" cy="60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505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60207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786688" y="1066296"/>
            <a:ext cx="558405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812264" y="1089369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812264" y="1992011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990711" y="1406410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2077760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3161429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4247029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332147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766155" y="1559451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851725" y="156036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9" name="1/2 액자 28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935469" y="1559451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0" name="1/2 액자 29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5020587" y="1559451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1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518722" y="500288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360488" y="5049340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33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3085859" y="5085340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362473" y="5047095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35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583069" y="508309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693889" y="585720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490089" y="585720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5124571" y="203115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731027" y="2031516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942E79F-C1FB-83C6-E170-92D20249D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28376"/>
              </p:ext>
            </p:extLst>
          </p:nvPr>
        </p:nvGraphicFramePr>
        <p:xfrm>
          <a:off x="1473936" y="2274752"/>
          <a:ext cx="4767003" cy="188595"/>
        </p:xfrm>
        <a:graphic>
          <a:graphicData uri="http://schemas.openxmlformats.org/drawingml/2006/table">
            <a:tbl>
              <a:tblPr/>
              <a:tblGrid>
                <a:gridCol w="47670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A7CF1D8-789E-2099-4B3D-794502EB7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13136"/>
              </p:ext>
            </p:extLst>
          </p:nvPr>
        </p:nvGraphicFramePr>
        <p:xfrm>
          <a:off x="1473936" y="2789728"/>
          <a:ext cx="1881455" cy="188595"/>
        </p:xfrm>
        <a:graphic>
          <a:graphicData uri="http://schemas.openxmlformats.org/drawingml/2006/table">
            <a:tbl>
              <a:tblPr/>
              <a:tblGrid>
                <a:gridCol w="1881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58BBE230-8A74-C70D-D233-6E58663D6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81501"/>
              </p:ext>
            </p:extLst>
          </p:nvPr>
        </p:nvGraphicFramePr>
        <p:xfrm>
          <a:off x="4159314" y="2789728"/>
          <a:ext cx="2081625" cy="188595"/>
        </p:xfrm>
        <a:graphic>
          <a:graphicData uri="http://schemas.openxmlformats.org/drawingml/2006/table">
            <a:tbl>
              <a:tblPr/>
              <a:tblGrid>
                <a:gridCol w="20816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2024-11-5</a:t>
                      </a: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1645F6B-210B-8FC9-0991-F6DE18C6A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25363"/>
              </p:ext>
            </p:extLst>
          </p:nvPr>
        </p:nvGraphicFramePr>
        <p:xfrm>
          <a:off x="1473936" y="2529124"/>
          <a:ext cx="1033511" cy="188595"/>
        </p:xfrm>
        <a:graphic>
          <a:graphicData uri="http://schemas.openxmlformats.org/drawingml/2006/table">
            <a:tbl>
              <a:tblPr/>
              <a:tblGrid>
                <a:gridCol w="10335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대분류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13A285F-43EF-7FA7-3EC8-563E106BB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83034"/>
              </p:ext>
            </p:extLst>
          </p:nvPr>
        </p:nvGraphicFramePr>
        <p:xfrm>
          <a:off x="1473936" y="3041354"/>
          <a:ext cx="610461" cy="188595"/>
        </p:xfrm>
        <a:graphic>
          <a:graphicData uri="http://schemas.openxmlformats.org/drawingml/2006/table">
            <a:tbl>
              <a:tblPr/>
              <a:tblGrid>
                <a:gridCol w="61046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9753550-B459-0AFE-309B-98337D033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07109"/>
              </p:ext>
            </p:extLst>
          </p:nvPr>
        </p:nvGraphicFramePr>
        <p:xfrm>
          <a:off x="4159314" y="3041354"/>
          <a:ext cx="681252" cy="188595"/>
        </p:xfrm>
        <a:graphic>
          <a:graphicData uri="http://schemas.openxmlformats.org/drawingml/2006/table">
            <a:tbl>
              <a:tblPr/>
              <a:tblGrid>
                <a:gridCol w="6812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E970860-7B63-0F5C-D6B5-5E6BCB70C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04430"/>
              </p:ext>
            </p:extLst>
          </p:nvPr>
        </p:nvGraphicFramePr>
        <p:xfrm>
          <a:off x="4989503" y="3041354"/>
          <a:ext cx="610461" cy="188595"/>
        </p:xfrm>
        <a:graphic>
          <a:graphicData uri="http://schemas.openxmlformats.org/drawingml/2006/table">
            <a:tbl>
              <a:tblPr/>
              <a:tblGrid>
                <a:gridCol w="61046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DA981F7-5316-B78E-0CA2-5EA0856F6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08857"/>
              </p:ext>
            </p:extLst>
          </p:nvPr>
        </p:nvGraphicFramePr>
        <p:xfrm>
          <a:off x="5630478" y="3041354"/>
          <a:ext cx="610461" cy="188595"/>
        </p:xfrm>
        <a:graphic>
          <a:graphicData uri="http://schemas.openxmlformats.org/drawingml/2006/table">
            <a:tbl>
              <a:tblPr/>
              <a:tblGrid>
                <a:gridCol w="61046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직접입력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4A72503-3CE1-1D9A-7BF4-4D00D13D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0932"/>
              </p:ext>
            </p:extLst>
          </p:nvPr>
        </p:nvGraphicFramePr>
        <p:xfrm>
          <a:off x="2839328" y="3041354"/>
          <a:ext cx="516063" cy="188595"/>
        </p:xfrm>
        <a:graphic>
          <a:graphicData uri="http://schemas.openxmlformats.org/drawingml/2006/table">
            <a:tbl>
              <a:tblPr/>
              <a:tblGrid>
                <a:gridCol w="516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26AD079-A271-C473-8EAE-CBD7BC543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73850"/>
              </p:ext>
            </p:extLst>
          </p:nvPr>
        </p:nvGraphicFramePr>
        <p:xfrm>
          <a:off x="2201598" y="3041354"/>
          <a:ext cx="516063" cy="188595"/>
        </p:xfrm>
        <a:graphic>
          <a:graphicData uri="http://schemas.openxmlformats.org/drawingml/2006/table">
            <a:tbl>
              <a:tblPr/>
              <a:tblGrid>
                <a:gridCol w="516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790B25B-0898-02FF-82E5-3A4A5A96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24681"/>
              </p:ext>
            </p:extLst>
          </p:nvPr>
        </p:nvGraphicFramePr>
        <p:xfrm>
          <a:off x="2554839" y="2529124"/>
          <a:ext cx="1033511" cy="188595"/>
        </p:xfrm>
        <a:graphic>
          <a:graphicData uri="http://schemas.openxmlformats.org/drawingml/2006/table">
            <a:tbl>
              <a:tblPr/>
              <a:tblGrid>
                <a:gridCol w="10335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" altLang="ko-KR" sz="7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altLang="ko-KR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2F60E00-F697-58B9-3333-EE3B9D78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47048"/>
              </p:ext>
            </p:extLst>
          </p:nvPr>
        </p:nvGraphicFramePr>
        <p:xfrm>
          <a:off x="3635742" y="2529124"/>
          <a:ext cx="1033511" cy="188595"/>
        </p:xfrm>
        <a:graphic>
          <a:graphicData uri="http://schemas.openxmlformats.org/drawingml/2006/table">
            <a:tbl>
              <a:tblPr/>
              <a:tblGrid>
                <a:gridCol w="10335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" altLang="ko-KR" sz="7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altLang="ko-KR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BA59320-F17D-C673-7E80-952E7EFBE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82615"/>
              </p:ext>
            </p:extLst>
          </p:nvPr>
        </p:nvGraphicFramePr>
        <p:xfrm>
          <a:off x="1473936" y="3310005"/>
          <a:ext cx="4767003" cy="993430"/>
        </p:xfrm>
        <a:graphic>
          <a:graphicData uri="http://schemas.openxmlformats.org/drawingml/2006/table">
            <a:tbl>
              <a:tblPr/>
              <a:tblGrid>
                <a:gridCol w="47670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99343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493216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2263879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965871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615667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C44D8D2-87BD-D7B3-4495-13E39ACA6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80703"/>
              </p:ext>
            </p:extLst>
          </p:nvPr>
        </p:nvGraphicFramePr>
        <p:xfrm>
          <a:off x="1473937" y="4627381"/>
          <a:ext cx="4300212" cy="188595"/>
        </p:xfrm>
        <a:graphic>
          <a:graphicData uri="http://schemas.openxmlformats.org/drawingml/2006/table">
            <a:tbl>
              <a:tblPr/>
              <a:tblGrid>
                <a:gridCol w="43002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805933" y="4627380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0C393-CACB-C9A0-E0E9-4CCF8FFF60A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자재혁신제안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B7AA1-7F35-593B-199F-FB5C0D0730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자재혁신제안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588838" y="14706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588838" y="32027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588838" y="51149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701039" y="1122388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701039" y="1989173"/>
            <a:ext cx="5983393" cy="265583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709663" y="4596417"/>
            <a:ext cx="5983393" cy="119182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364213" y="6050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59;g27fc35ecc8f_0_48">
            <a:extLst>
              <a:ext uri="{FF2B5EF4-FFF2-40B4-BE49-F238E27FC236}">
                <a16:creationId xmlns:a16="http://schemas.microsoft.com/office/drawing/2014/main" id="{DA769647-BAC6-C25B-0858-3AEDBEE18A0F}"/>
              </a:ext>
            </a:extLst>
          </p:cNvPr>
          <p:cNvSpPr/>
          <p:nvPr/>
        </p:nvSpPr>
        <p:spPr>
          <a:xfrm>
            <a:off x="8802967" y="181522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917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B8ACA-D37A-ED7B-58E1-48A57A26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4" name="Google Shape;1983;g2f2558950df_0_84">
            <a:extLst>
              <a:ext uri="{FF2B5EF4-FFF2-40B4-BE49-F238E27FC236}">
                <a16:creationId xmlns:a16="http://schemas.microsoft.com/office/drawing/2014/main" id="{732EC454-BF8C-E1FF-41A0-DA558243D207}"/>
              </a:ext>
            </a:extLst>
          </p:cNvPr>
          <p:cNvSpPr txBox="1"/>
          <p:nvPr/>
        </p:nvSpPr>
        <p:spPr>
          <a:xfrm>
            <a:off x="6130940" y="69973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제안동의약관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83;g2f2558950df_0_84">
            <a:extLst>
              <a:ext uri="{FF2B5EF4-FFF2-40B4-BE49-F238E27FC236}">
                <a16:creationId xmlns:a16="http://schemas.microsoft.com/office/drawing/2014/main" id="{0A312FFB-CF40-2D80-773B-E2479E3D0C3F}"/>
              </a:ext>
            </a:extLst>
          </p:cNvPr>
          <p:cNvSpPr txBox="1"/>
          <p:nvPr/>
        </p:nvSpPr>
        <p:spPr>
          <a:xfrm>
            <a:off x="5462799" y="3912941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17;g28120bc8d10_0_0">
            <a:extLst>
              <a:ext uri="{FF2B5EF4-FFF2-40B4-BE49-F238E27FC236}">
                <a16:creationId xmlns:a16="http://schemas.microsoft.com/office/drawing/2014/main" id="{29D3587E-04FA-56C0-709C-F632BC6A6411}"/>
              </a:ext>
            </a:extLst>
          </p:cNvPr>
          <p:cNvSpPr/>
          <p:nvPr/>
        </p:nvSpPr>
        <p:spPr>
          <a:xfrm>
            <a:off x="4953000" y="4222192"/>
            <a:ext cx="2844650" cy="244674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2;g28120bc8d10_0_0">
            <a:extLst>
              <a:ext uri="{FF2B5EF4-FFF2-40B4-BE49-F238E27FC236}">
                <a16:creationId xmlns:a16="http://schemas.microsoft.com/office/drawing/2014/main" id="{2CCB6557-8DC4-6C8E-0B8A-62DB2C72906F}"/>
              </a:ext>
            </a:extLst>
          </p:cNvPr>
          <p:cNvSpPr/>
          <p:nvPr/>
        </p:nvSpPr>
        <p:spPr>
          <a:xfrm>
            <a:off x="5032650" y="4239641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3;g28120bc8d10_0_0">
            <a:extLst>
              <a:ext uri="{FF2B5EF4-FFF2-40B4-BE49-F238E27FC236}">
                <a16:creationId xmlns:a16="http://schemas.microsoft.com/office/drawing/2014/main" id="{881B4DED-154F-9915-BA77-DCB18D8D89A9}"/>
              </a:ext>
            </a:extLst>
          </p:cNvPr>
          <p:cNvSpPr/>
          <p:nvPr/>
        </p:nvSpPr>
        <p:spPr>
          <a:xfrm>
            <a:off x="7465448" y="4239641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1AE0E7D7-C709-03F5-F305-AAE621DC8EFB}"/>
              </a:ext>
            </a:extLst>
          </p:cNvPr>
          <p:cNvCxnSpPr>
            <a:cxnSpLocks/>
          </p:cNvCxnSpPr>
          <p:nvPr/>
        </p:nvCxnSpPr>
        <p:spPr>
          <a:xfrm>
            <a:off x="5019246" y="4509641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BDBA1F-1B6B-436A-8937-132A5A0D6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6438"/>
              </p:ext>
            </p:extLst>
          </p:nvPr>
        </p:nvGraphicFramePr>
        <p:xfrm>
          <a:off x="5032649" y="4738425"/>
          <a:ext cx="2670012" cy="9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시장에서 통용되는 용어가 아닌 정식 명칭으로 기재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제안목적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현 기존품의 문제점을 해결하는 방향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이미지 모두 가능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제안의 기대효과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경제성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품질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사용편의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안전성 제고에 대한 효과 및 근거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상품규격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세로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높이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무게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길이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m, mm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색상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타입 등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상용화 시점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제안일 기준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D+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일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MOQ)</a:t>
                      </a:r>
                      <a:b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동종제품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유사제품 공급실적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요청사항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요청사항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1" name="Google Shape;808;g28120bc8d10_0_307">
            <a:extLst>
              <a:ext uri="{FF2B5EF4-FFF2-40B4-BE49-F238E27FC236}">
                <a16:creationId xmlns:a16="http://schemas.microsoft.com/office/drawing/2014/main" id="{A6C30124-D8B9-ED1A-D886-D2C59FF43B90}"/>
              </a:ext>
            </a:extLst>
          </p:cNvPr>
          <p:cNvSpPr/>
          <p:nvPr/>
        </p:nvSpPr>
        <p:spPr>
          <a:xfrm>
            <a:off x="5032648" y="4517310"/>
            <a:ext cx="1370485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작성시 주요 항목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권장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08;g28120bc8d10_0_307">
            <a:extLst>
              <a:ext uri="{FF2B5EF4-FFF2-40B4-BE49-F238E27FC236}">
                <a16:creationId xmlns:a16="http://schemas.microsoft.com/office/drawing/2014/main" id="{1997410C-96FC-4D93-32D3-A3F0130F8902}"/>
              </a:ext>
            </a:extLst>
          </p:cNvPr>
          <p:cNvSpPr/>
          <p:nvPr/>
        </p:nvSpPr>
        <p:spPr>
          <a:xfrm>
            <a:off x="5032649" y="5724825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07;g28120bc8d10_0_307">
            <a:extLst>
              <a:ext uri="{FF2B5EF4-FFF2-40B4-BE49-F238E27FC236}">
                <a16:creationId xmlns:a16="http://schemas.microsoft.com/office/drawing/2014/main" id="{EBCB6AC7-D6A0-249B-6C2E-986A1193CBFA}"/>
              </a:ext>
            </a:extLst>
          </p:cNvPr>
          <p:cNvSpPr/>
          <p:nvPr/>
        </p:nvSpPr>
        <p:spPr>
          <a:xfrm>
            <a:off x="200025" y="1032340"/>
            <a:ext cx="4241346" cy="389641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8;g28120bc8d10_0_307">
            <a:extLst>
              <a:ext uri="{FF2B5EF4-FFF2-40B4-BE49-F238E27FC236}">
                <a16:creationId xmlns:a16="http://schemas.microsoft.com/office/drawing/2014/main" id="{83BD2402-3879-668E-A421-01024817596A}"/>
              </a:ext>
            </a:extLst>
          </p:cNvPr>
          <p:cNvSpPr/>
          <p:nvPr/>
        </p:nvSpPr>
        <p:spPr>
          <a:xfrm>
            <a:off x="341597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1;g28120bc8d10_0_307">
            <a:extLst>
              <a:ext uri="{FF2B5EF4-FFF2-40B4-BE49-F238E27FC236}">
                <a16:creationId xmlns:a16="http://schemas.microsoft.com/office/drawing/2014/main" id="{EB061992-62C0-09E0-17C0-E539920ED14E}"/>
              </a:ext>
            </a:extLst>
          </p:cNvPr>
          <p:cNvSpPr/>
          <p:nvPr/>
        </p:nvSpPr>
        <p:spPr>
          <a:xfrm>
            <a:off x="4183402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132BB6-31E7-A9D6-3AFB-CC53F4757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3104"/>
              </p:ext>
            </p:extLst>
          </p:nvPr>
        </p:nvGraphicFramePr>
        <p:xfrm>
          <a:off x="340540" y="1397261"/>
          <a:ext cx="3983954" cy="3043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 제안 조건을 충분히 이해하고 있으며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귀사의 조건 및 그 요구조건에 따른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결과에 대하여 어떠한 이의 제기도 없을 것임을 서명합니다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70814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sp>
        <p:nvSpPr>
          <p:cNvPr id="36" name="Google Shape;809;g28120bc8d10_0_307">
            <a:extLst>
              <a:ext uri="{FF2B5EF4-FFF2-40B4-BE49-F238E27FC236}">
                <a16:creationId xmlns:a16="http://schemas.microsoft.com/office/drawing/2014/main" id="{7F596350-B47E-239A-CA1C-18A29C138AF3}"/>
              </a:ext>
            </a:extLst>
          </p:cNvPr>
          <p:cNvSpPr/>
          <p:nvPr/>
        </p:nvSpPr>
        <p:spPr>
          <a:xfrm>
            <a:off x="15594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A060503-36DB-3592-633E-9BB35F00D1CE}"/>
              </a:ext>
            </a:extLst>
          </p:cNvPr>
          <p:cNvSpPr/>
          <p:nvPr/>
        </p:nvSpPr>
        <p:spPr>
          <a:xfrm>
            <a:off x="23556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8FC9871-53B3-A72E-32BF-1C27B0C63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72006"/>
              </p:ext>
            </p:extLst>
          </p:nvPr>
        </p:nvGraphicFramePr>
        <p:xfrm>
          <a:off x="428132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9831476-4BDD-05BB-A101-FCFACAD13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3526"/>
              </p:ext>
            </p:extLst>
          </p:nvPr>
        </p:nvGraphicFramePr>
        <p:xfrm>
          <a:off x="428132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9A52AC-0D3F-DA6F-544C-6A75321B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0942"/>
              </p:ext>
            </p:extLst>
          </p:nvPr>
        </p:nvGraphicFramePr>
        <p:xfrm>
          <a:off x="422438" y="3732574"/>
          <a:ext cx="3796520" cy="615497"/>
        </p:xfrm>
        <a:graphic>
          <a:graphicData uri="http://schemas.openxmlformats.org/drawingml/2006/table">
            <a:tbl>
              <a:tblPr/>
              <a:tblGrid>
                <a:gridCol w="18982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  <a:gridCol w="1898260">
                  <a:extLst>
                    <a:ext uri="{9D8B030D-6E8A-4147-A177-3AD203B41FA5}">
                      <a16:colId xmlns:a16="http://schemas.microsoft.com/office/drawing/2014/main" val="1192269533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서명자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홍삼동                      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2021-11-01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상호 또는 명칭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 SK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텔레시스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PCE_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구매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대표자 성명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홍길동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220-81-44203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주식회사 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 귀하</a:t>
                      </a:r>
                      <a:endParaRPr lang="en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1493B73-4DD3-6118-5AA4-9379A9B61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55729"/>
              </p:ext>
            </p:extLst>
          </p:nvPr>
        </p:nvGraphicFramePr>
        <p:xfrm>
          <a:off x="5032649" y="5959499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자유형식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파워포인트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으로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상기 항목을 작성한 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첨부요망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/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상품이미지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및 시험성적서 첨부 요망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0230457A-8F32-0381-798C-7542E82D7B00}"/>
              </a:ext>
            </a:extLst>
          </p:cNvPr>
          <p:cNvSpPr txBox="1"/>
          <p:nvPr/>
        </p:nvSpPr>
        <p:spPr>
          <a:xfrm>
            <a:off x="1531693" y="705185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07;g28120bc8d10_0_307">
            <a:extLst>
              <a:ext uri="{FF2B5EF4-FFF2-40B4-BE49-F238E27FC236}">
                <a16:creationId xmlns:a16="http://schemas.microsoft.com/office/drawing/2014/main" id="{4F08D3CC-6999-64E4-51D5-BF911B31B958}"/>
              </a:ext>
            </a:extLst>
          </p:cNvPr>
          <p:cNvSpPr/>
          <p:nvPr/>
        </p:nvSpPr>
        <p:spPr>
          <a:xfrm>
            <a:off x="4953000" y="1032340"/>
            <a:ext cx="4241346" cy="26459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08;g28120bc8d10_0_307">
            <a:extLst>
              <a:ext uri="{FF2B5EF4-FFF2-40B4-BE49-F238E27FC236}">
                <a16:creationId xmlns:a16="http://schemas.microsoft.com/office/drawing/2014/main" id="{BC1657AD-228C-11E6-26CC-68E2D8C23C4E}"/>
              </a:ext>
            </a:extLst>
          </p:cNvPr>
          <p:cNvSpPr/>
          <p:nvPr/>
        </p:nvSpPr>
        <p:spPr>
          <a:xfrm>
            <a:off x="5094572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 약관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11;g28120bc8d10_0_307">
            <a:extLst>
              <a:ext uri="{FF2B5EF4-FFF2-40B4-BE49-F238E27FC236}">
                <a16:creationId xmlns:a16="http://schemas.microsoft.com/office/drawing/2014/main" id="{A8A41A89-FB56-C3DF-CD79-894437946E00}"/>
              </a:ext>
            </a:extLst>
          </p:cNvPr>
          <p:cNvSpPr/>
          <p:nvPr/>
        </p:nvSpPr>
        <p:spPr>
          <a:xfrm>
            <a:off x="8936377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4023A5C-5A56-C3D7-AF6C-9C2D7C8B9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68307"/>
              </p:ext>
            </p:extLst>
          </p:nvPr>
        </p:nvGraphicFramePr>
        <p:xfrm>
          <a:off x="5093515" y="1397261"/>
          <a:ext cx="3983954" cy="1963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6066449-6652-7A6D-2463-84B0AAD1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72006"/>
              </p:ext>
            </p:extLst>
          </p:nvPr>
        </p:nvGraphicFramePr>
        <p:xfrm>
          <a:off x="5181107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00A14F1-D9AE-B0B0-BC63-2563695D8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3526"/>
              </p:ext>
            </p:extLst>
          </p:nvPr>
        </p:nvGraphicFramePr>
        <p:xfrm>
          <a:off x="5181107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BB186389-186F-A182-5BE7-01D3DD78E8BB}"/>
              </a:ext>
            </a:extLst>
          </p:cNvPr>
          <p:cNvSpPr/>
          <p:nvPr/>
        </p:nvSpPr>
        <p:spPr>
          <a:xfrm>
            <a:off x="6653545" y="344106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DA96D3AC-0664-43DC-ADCE-5F4040F8432F}"/>
              </a:ext>
            </a:extLst>
          </p:cNvPr>
          <p:cNvSpPr/>
          <p:nvPr/>
        </p:nvSpPr>
        <p:spPr>
          <a:xfrm>
            <a:off x="6041654" y="641114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F4FF27-FF6C-11A1-F8D9-120D2F962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62297"/>
              </p:ext>
            </p:extLst>
          </p:nvPr>
        </p:nvGraphicFramePr>
        <p:xfrm>
          <a:off x="421895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10D4BA-CEAD-5632-F7C1-875A6C2AE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81939"/>
              </p:ext>
            </p:extLst>
          </p:nvPr>
        </p:nvGraphicFramePr>
        <p:xfrm>
          <a:off x="897219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9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1945-2AE2-DF09-8455-A8FADACA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D3312A-08EE-F859-77AE-F9900924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88422"/>
              </p:ext>
            </p:extLst>
          </p:nvPr>
        </p:nvGraphicFramePr>
        <p:xfrm>
          <a:off x="206307" y="1954576"/>
          <a:ext cx="6361642" cy="3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13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75324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3355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306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05046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91321">
                  <a:extLst>
                    <a:ext uri="{9D8B030D-6E8A-4147-A177-3AD203B41FA5}">
                      <a16:colId xmlns:a16="http://schemas.microsoft.com/office/drawing/2014/main" val="766103043"/>
                    </a:ext>
                  </a:extLst>
                </a:gridCol>
                <a:gridCol w="500883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</a:tblGrid>
              <a:tr h="2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첨부개수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20191218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그레이트테크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광분배함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선로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09:47:19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378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20191217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신광정보통신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MPO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09:46:47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47105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20191212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포스텍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MPO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09:46:23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008402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376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20191211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이에스테크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리본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09:46:01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44631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375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20191206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코닝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관로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09:45:03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702384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20191206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코닝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가공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09:44:30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957674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20191206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코닝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MSLT-72F)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09:43:54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54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20191128 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가온전선 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ACFV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14:50:35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309537"/>
                  </a:ext>
                </a:extLst>
              </a:tr>
              <a:tr h="24179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20191127 </a:t>
                      </a:r>
                      <a:r>
                        <a:rPr lang="ko-KR" altLang="en-US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파워링크 광전접속단자함 </a:t>
                      </a:r>
                      <a:r>
                        <a:rPr lang="en-US" altLang="ko-KR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14:48:19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4179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20191126 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캐스트윈 급전선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14:47:45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477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20191122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디아이티엔지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광전접속단자함</a:t>
                      </a:r>
                      <a:endParaRPr lang="ko-KR" altLang="en-US" sz="700" b="0" u="sng" dirty="0">
                        <a:solidFill>
                          <a:srgbClr val="0000FF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14:47:23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4295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368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20191121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에이제이월드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성단용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OJC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14:46:53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3701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20191120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에스이티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자동복구형누전차단기</a:t>
                      </a:r>
                      <a:endParaRPr lang="ko-KR" altLang="en-US" sz="700" b="0" u="sng" dirty="0">
                        <a:solidFill>
                          <a:srgbClr val="0000FF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14:46:27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C80007F-97D9-C7AA-480F-675D23B0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68D21-C6C6-9D54-FA77-C9D3BDA17C6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품질관리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E22FF-9F2B-08EB-1AFE-4E48971AEBD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품질관리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3B78AA-571E-BCAD-994A-44083A4C6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909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품질관리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품질관리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상세팝업으로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229E4154-81B0-7CBA-76DD-FA5D96A8B155}"/>
              </a:ext>
            </a:extLst>
          </p:cNvPr>
          <p:cNvSpPr txBox="1"/>
          <p:nvPr/>
        </p:nvSpPr>
        <p:spPr>
          <a:xfrm>
            <a:off x="123038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EF3272-2868-E6AC-A8F0-A33141FF1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77914"/>
              </p:ext>
            </p:extLst>
          </p:nvPr>
        </p:nvGraphicFramePr>
        <p:xfrm>
          <a:off x="198263" y="1268660"/>
          <a:ext cx="6335688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427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제목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내용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작성자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8B687C67-B0C7-87CC-D6FF-6D25EC011B42}"/>
              </a:ext>
            </a:extLst>
          </p:cNvPr>
          <p:cNvSpPr/>
          <p:nvPr/>
        </p:nvSpPr>
        <p:spPr>
          <a:xfrm>
            <a:off x="6034833" y="130705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D61414-F4F0-8D9D-8C7B-1F94EB2F6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12826"/>
              </p:ext>
            </p:extLst>
          </p:nvPr>
        </p:nvGraphicFramePr>
        <p:xfrm>
          <a:off x="1635575" y="1330296"/>
          <a:ext cx="4232472" cy="171450"/>
        </p:xfrm>
        <a:graphic>
          <a:graphicData uri="http://schemas.openxmlformats.org/drawingml/2006/table">
            <a:tbl>
              <a:tblPr/>
              <a:tblGrid>
                <a:gridCol w="423247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873B87F-BDBE-E30F-9A58-DE5407C2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03772"/>
              </p:ext>
            </p:extLst>
          </p:nvPr>
        </p:nvGraphicFramePr>
        <p:xfrm>
          <a:off x="5767849" y="174817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5" name="Google Shape;309;g2f2558950df_0_15">
            <a:extLst>
              <a:ext uri="{FF2B5EF4-FFF2-40B4-BE49-F238E27FC236}">
                <a16:creationId xmlns:a16="http://schemas.microsoft.com/office/drawing/2014/main" id="{3A1B0D36-C97C-761A-BC28-BDFCD9F3806D}"/>
              </a:ext>
            </a:extLst>
          </p:cNvPr>
          <p:cNvSpPr txBox="1"/>
          <p:nvPr/>
        </p:nvSpPr>
        <p:spPr>
          <a:xfrm>
            <a:off x="123038" y="1659972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Google Shape;1698;g2fb18904de5_2_107">
            <a:extLst>
              <a:ext uri="{FF2B5EF4-FFF2-40B4-BE49-F238E27FC236}">
                <a16:creationId xmlns:a16="http://schemas.microsoft.com/office/drawing/2014/main" id="{CE7FCA6B-A5F7-7B8B-A562-B1B7423FABD5}"/>
              </a:ext>
            </a:extLst>
          </p:cNvPr>
          <p:cNvGrpSpPr/>
          <p:nvPr/>
        </p:nvGrpSpPr>
        <p:grpSpPr>
          <a:xfrm>
            <a:off x="2317814" y="6016395"/>
            <a:ext cx="2265000" cy="180000"/>
            <a:chOff x="4065288" y="6528825"/>
            <a:chExt cx="2265000" cy="180000"/>
          </a:xfrm>
        </p:grpSpPr>
        <p:sp>
          <p:nvSpPr>
            <p:cNvPr id="27" name="Google Shape;1699;g2fb18904de5_2_107">
              <a:extLst>
                <a:ext uri="{FF2B5EF4-FFF2-40B4-BE49-F238E27FC236}">
                  <a16:creationId xmlns:a16="http://schemas.microsoft.com/office/drawing/2014/main" id="{4B268E42-1B90-3032-0C2A-D150A092598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0;g2fb18904de5_2_107">
              <a:extLst>
                <a:ext uri="{FF2B5EF4-FFF2-40B4-BE49-F238E27FC236}">
                  <a16:creationId xmlns:a16="http://schemas.microsoft.com/office/drawing/2014/main" id="{9D68373F-ECBA-BAA1-67F9-519568DBE97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1;g2fb18904de5_2_107">
              <a:extLst>
                <a:ext uri="{FF2B5EF4-FFF2-40B4-BE49-F238E27FC236}">
                  <a16:creationId xmlns:a16="http://schemas.microsoft.com/office/drawing/2014/main" id="{9649CB99-0EBE-DFEF-75F2-602080CA4E7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2;g2fb18904de5_2_107">
              <a:extLst>
                <a:ext uri="{FF2B5EF4-FFF2-40B4-BE49-F238E27FC236}">
                  <a16:creationId xmlns:a16="http://schemas.microsoft.com/office/drawing/2014/main" id="{F57940D8-2405-87AE-0F0E-A07EA68524DF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3;g2fb18904de5_2_107">
              <a:extLst>
                <a:ext uri="{FF2B5EF4-FFF2-40B4-BE49-F238E27FC236}">
                  <a16:creationId xmlns:a16="http://schemas.microsoft.com/office/drawing/2014/main" id="{824E063B-D305-D5A4-B4AB-683AD154F81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4;g2fb18904de5_2_107">
              <a:extLst>
                <a:ext uri="{FF2B5EF4-FFF2-40B4-BE49-F238E27FC236}">
                  <a16:creationId xmlns:a16="http://schemas.microsoft.com/office/drawing/2014/main" id="{3125A9D7-4087-AF28-701F-71963B673C6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5;g2fb18904de5_2_107">
              <a:extLst>
                <a:ext uri="{FF2B5EF4-FFF2-40B4-BE49-F238E27FC236}">
                  <a16:creationId xmlns:a16="http://schemas.microsoft.com/office/drawing/2014/main" id="{079B8BA8-90E2-CC5B-0589-937B677F289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6;g2fb18904de5_2_107">
              <a:extLst>
                <a:ext uri="{FF2B5EF4-FFF2-40B4-BE49-F238E27FC236}">
                  <a16:creationId xmlns:a16="http://schemas.microsoft.com/office/drawing/2014/main" id="{5DE3A5B9-9A7B-DE67-7E0A-AA350DC553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7;g2fb18904de5_2_107">
              <a:extLst>
                <a:ext uri="{FF2B5EF4-FFF2-40B4-BE49-F238E27FC236}">
                  <a16:creationId xmlns:a16="http://schemas.microsoft.com/office/drawing/2014/main" id="{989602DE-6FA3-6EEF-43B6-CB9ED7BD0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204E7880-AA0F-128D-E2C2-03E5A37C464F}"/>
              </a:ext>
            </a:extLst>
          </p:cNvPr>
          <p:cNvSpPr/>
          <p:nvPr/>
        </p:nvSpPr>
        <p:spPr>
          <a:xfrm>
            <a:off x="3169814" y="22120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" name="그래픽 42" descr="확인란 선택됨 단색으로 채워진">
            <a:extLst>
              <a:ext uri="{FF2B5EF4-FFF2-40B4-BE49-F238E27FC236}">
                <a16:creationId xmlns:a16="http://schemas.microsoft.com/office/drawing/2014/main" id="{0E8E549E-D92F-BFEC-D5C0-53C663E1D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115" y="1318030"/>
            <a:ext cx="205903" cy="20590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15899DE-AA30-19BD-A610-613E8F2AC620}"/>
              </a:ext>
            </a:extLst>
          </p:cNvPr>
          <p:cNvSpPr/>
          <p:nvPr/>
        </p:nvSpPr>
        <p:spPr>
          <a:xfrm flipH="1">
            <a:off x="744117" y="137058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DFD7EE-87EA-DD05-A06F-4B4326805AA3}"/>
              </a:ext>
            </a:extLst>
          </p:cNvPr>
          <p:cNvSpPr/>
          <p:nvPr/>
        </p:nvSpPr>
        <p:spPr>
          <a:xfrm flipH="1">
            <a:off x="1150641" y="1370581"/>
            <a:ext cx="101261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31">
            <a:extLst>
              <a:ext uri="{FF2B5EF4-FFF2-40B4-BE49-F238E27FC236}">
                <a16:creationId xmlns:a16="http://schemas.microsoft.com/office/drawing/2014/main" id="{8B489479-E1D6-F24D-69F4-98BE67F57798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142172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16909</TotalTime>
  <Words>1558</Words>
  <Application>Microsoft Office PowerPoint</Application>
  <PresentationFormat>A4 용지(210x297mm)</PresentationFormat>
  <Paragraphs>658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bitcube</cp:lastModifiedBy>
  <cp:revision>64</cp:revision>
  <dcterms:created xsi:type="dcterms:W3CDTF">2024-10-08T00:49:16Z</dcterms:created>
  <dcterms:modified xsi:type="dcterms:W3CDTF">2024-11-18T05:47:46Z</dcterms:modified>
</cp:coreProperties>
</file>