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2" r:id="rId3"/>
    <p:sldId id="299" r:id="rId4"/>
    <p:sldId id="300" r:id="rId5"/>
    <p:sldId id="302" r:id="rId6"/>
    <p:sldId id="268" r:id="rId7"/>
    <p:sldId id="301" r:id="rId8"/>
    <p:sldId id="304" r:id="rId9"/>
    <p:sldId id="305" r:id="rId10"/>
    <p:sldId id="306" r:id="rId11"/>
    <p:sldId id="307" r:id="rId12"/>
    <p:sldId id="309" r:id="rId13"/>
    <p:sldId id="308" r:id="rId14"/>
    <p:sldId id="310" r:id="rId15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E35600"/>
    <a:srgbClr val="0283A0"/>
    <a:srgbClr val="0000FF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39" autoAdjust="0"/>
    <p:restoredTop sz="96259"/>
  </p:normalViewPr>
  <p:slideViewPr>
    <p:cSldViewPr snapToGrid="0">
      <p:cViewPr varScale="1">
        <p:scale>
          <a:sx n="160" d="100"/>
          <a:sy n="160" d="100"/>
        </p:scale>
        <p:origin x="7832" y="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상품유형별 재고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B2-7D4E-8B6D-83A23510E98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B2-7D4E-8B6D-83A23510E98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DB2-7D4E-8B6D-83A23510E98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DB2-7D4E-8B6D-83A23510E98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DB2-7D4E-8B6D-83A23510E981}"/>
              </c:ext>
            </c:extLst>
          </c:dPt>
          <c:dLbls>
            <c:delete val="1"/>
          </c:dLbls>
          <c:cat>
            <c:strRef>
              <c:f>Sheet1!$A$2:$A$6</c:f>
              <c:strCache>
                <c:ptCount val="5"/>
                <c:pt idx="0">
                  <c:v>지정</c:v>
                </c:pt>
                <c:pt idx="1">
                  <c:v>일반</c:v>
                </c:pt>
                <c:pt idx="2">
                  <c:v>안전</c:v>
                </c:pt>
                <c:pt idx="3">
                  <c:v>공구</c:v>
                </c:pt>
                <c:pt idx="4">
                  <c:v>보안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4E-A347-B321-8CA9368D3BF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2024. 11. 12.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14095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3C83350A-83B5-0146-7779-1642E8311554}"/>
              </a:ext>
            </a:extLst>
          </p:cNvPr>
          <p:cNvSpPr>
            <a:spLocks/>
          </p:cNvSpPr>
          <p:nvPr/>
        </p:nvSpPr>
        <p:spPr>
          <a:xfrm>
            <a:off x="5874524" y="4811588"/>
            <a:ext cx="27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8F744563-84CC-5243-7701-2A4C44499438}"/>
              </a:ext>
            </a:extLst>
          </p:cNvPr>
          <p:cNvSpPr>
            <a:spLocks/>
          </p:cNvSpPr>
          <p:nvPr/>
        </p:nvSpPr>
        <p:spPr>
          <a:xfrm>
            <a:off x="6501426" y="4804574"/>
            <a:ext cx="27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8B9B214A-E124-6897-3E21-1BF837A6C8F5}"/>
              </a:ext>
            </a:extLst>
          </p:cNvPr>
          <p:cNvSpPr>
            <a:spLocks/>
          </p:cNvSpPr>
          <p:nvPr/>
        </p:nvSpPr>
        <p:spPr>
          <a:xfrm>
            <a:off x="7107680" y="4800428"/>
            <a:ext cx="27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실적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세금계산서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559095"/>
              </p:ext>
            </p:extLst>
          </p:nvPr>
        </p:nvGraphicFramePr>
        <p:xfrm>
          <a:off x="7858125" y="426720"/>
          <a:ext cx="2047875" cy="556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세금계산서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세금계산서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발급년월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세금계산서가 발급된 기간을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 로 조회한다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calendar (input type = month)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preset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월 포함 기준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기간을 제한하지 않는다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 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 다운로드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값을 엑셀 변환하여 다운로드 받는 기능이다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발금일자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기준 내림차순으로 정렬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세금계산서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icon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reporting solution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설정된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form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세금계산서를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icon, popup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거래명세서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icon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reporting solution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설정된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form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거래명세서를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icon, popup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 구매 증명서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icon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reporting solution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설정된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form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안정용품 구매 증명서를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icon, popup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DEE90C7E-0130-B205-0F89-B30710BC23EE}"/>
              </a:ext>
            </a:extLst>
          </p:cNvPr>
          <p:cNvGraphicFramePr>
            <a:graphicFrameLocks noGrp="1"/>
          </p:cNvGraphicFramePr>
          <p:nvPr/>
        </p:nvGraphicFramePr>
        <p:xfrm>
          <a:off x="-1293152" y="424814"/>
          <a:ext cx="1274162" cy="506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7322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1513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조직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052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907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사용자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7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실적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79829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실적조회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69897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세금계산서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254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채무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188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375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사업장별 재고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27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3536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예산운영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4554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3963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상품승인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3849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상품진열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9293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0930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11787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산업안전관리비 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075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SKB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관리비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53019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세금계산서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2279376"/>
            <a:ext cx="7200000" cy="47274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D15B131-6EA6-68AF-DE45-B21EF416BA3B}"/>
              </a:ext>
            </a:extLst>
          </p:cNvPr>
          <p:cNvSpPr>
            <a:spLocks/>
          </p:cNvSpPr>
          <p:nvPr/>
        </p:nvSpPr>
        <p:spPr>
          <a:xfrm>
            <a:off x="540000" y="2390976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발급년월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06F545C-0C1A-D525-DC94-1BDB19B5B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905495"/>
              </p:ext>
            </p:extLst>
          </p:nvPr>
        </p:nvGraphicFramePr>
        <p:xfrm>
          <a:off x="360000" y="3236958"/>
          <a:ext cx="7200001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64">
                  <a:extLst>
                    <a:ext uri="{9D8B030D-6E8A-4147-A177-3AD203B41FA5}">
                      <a16:colId xmlns:a16="http://schemas.microsoft.com/office/drawing/2014/main" val="2173709514"/>
                    </a:ext>
                  </a:extLst>
                </a:gridCol>
                <a:gridCol w="1786262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1009171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617362">
                  <a:extLst>
                    <a:ext uri="{9D8B030D-6E8A-4147-A177-3AD203B41FA5}">
                      <a16:colId xmlns:a16="http://schemas.microsoft.com/office/drawing/2014/main" val="1328551162"/>
                    </a:ext>
                  </a:extLst>
                </a:gridCol>
                <a:gridCol w="617362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617362">
                  <a:extLst>
                    <a:ext uri="{9D8B030D-6E8A-4147-A177-3AD203B41FA5}">
                      <a16:colId xmlns:a16="http://schemas.microsoft.com/office/drawing/2014/main" val="849879620"/>
                    </a:ext>
                  </a:extLst>
                </a:gridCol>
                <a:gridCol w="622106">
                  <a:extLst>
                    <a:ext uri="{9D8B030D-6E8A-4147-A177-3AD203B41FA5}">
                      <a16:colId xmlns:a16="http://schemas.microsoft.com/office/drawing/2014/main" val="1604781148"/>
                    </a:ext>
                  </a:extLst>
                </a:gridCol>
                <a:gridCol w="622106">
                  <a:extLst>
                    <a:ext uri="{9D8B030D-6E8A-4147-A177-3AD203B41FA5}">
                      <a16:colId xmlns:a16="http://schemas.microsoft.com/office/drawing/2014/main" val="1832987587"/>
                    </a:ext>
                  </a:extLst>
                </a:gridCol>
                <a:gridCol w="622106">
                  <a:extLst>
                    <a:ext uri="{9D8B030D-6E8A-4147-A177-3AD203B41FA5}">
                      <a16:colId xmlns:a16="http://schemas.microsoft.com/office/drawing/2014/main" val="3911749419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발급일자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정산명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거래처명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공급가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부가세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합계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세금계산서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거래명세서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안전용품 구매증명서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2024.10.25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20241025_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2024.09.25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20240925_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2024.08.25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20240825_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2024.07.25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20240725_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2024.06.25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20240625_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2024.05.25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20240525_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2024.04.25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20240425_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2024.03.25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20240325_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2024.02.25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20240225_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2024.01.25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20240125_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sp>
        <p:nvSpPr>
          <p:cNvPr id="73" name="Google Shape;2233;g27fe52d962f_1_4247">
            <a:extLst>
              <a:ext uri="{FF2B5EF4-FFF2-40B4-BE49-F238E27FC236}">
                <a16:creationId xmlns:a16="http://schemas.microsoft.com/office/drawing/2014/main" id="{3D0696C8-7A1F-18D5-DBDB-6E830EC25E08}"/>
              </a:ext>
            </a:extLst>
          </p:cNvPr>
          <p:cNvSpPr/>
          <p:nvPr/>
        </p:nvSpPr>
        <p:spPr>
          <a:xfrm>
            <a:off x="5889567" y="2876957"/>
            <a:ext cx="710313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엑셀다운로드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92BE2A4-1F1A-EF4E-30EE-9E619F1F757A}"/>
              </a:ext>
            </a:extLst>
          </p:cNvPr>
          <p:cNvGrpSpPr/>
          <p:nvPr/>
        </p:nvGrpSpPr>
        <p:grpSpPr>
          <a:xfrm>
            <a:off x="2907459" y="5396958"/>
            <a:ext cx="2105082" cy="186100"/>
            <a:chOff x="19175035" y="-2703341"/>
            <a:chExt cx="2105082" cy="186100"/>
          </a:xfrm>
        </p:grpSpPr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A9096679-D5AF-3997-1D28-9C12FCD8957E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CBEA6792-F756-7AE3-8E47-40788D381692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6E3E45EC-4783-2A37-F6C0-1E03906054D5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15411586-2F15-9CEB-7AD9-1CBE473451DA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A77A8B9C-A4ED-FEEC-974B-2ADBDF87FC84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6E002EEF-6130-167F-02F6-33987490AE10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2" name="모서리가 둥근 직사각형 81">
              <a:extLst>
                <a:ext uri="{FF2B5EF4-FFF2-40B4-BE49-F238E27FC236}">
                  <a16:creationId xmlns:a16="http://schemas.microsoft.com/office/drawing/2014/main" id="{00EB1C5B-AFF9-F1A4-D294-7A4209455112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A997C9D3-AC98-DBD6-EB8C-0EBB84EEB318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DF010668-F7CE-3BDF-438E-A6C319412C4B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E26E8B44-B90C-21DA-93AC-7FA81451D7DC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7A24BC29-ADF4-67CA-5307-903066883A68}"/>
              </a:ext>
            </a:extLst>
          </p:cNvPr>
          <p:cNvSpPr>
            <a:spLocks/>
          </p:cNvSpPr>
          <p:nvPr/>
        </p:nvSpPr>
        <p:spPr>
          <a:xfrm>
            <a:off x="162156" y="227871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0" name="모서리가 둥근 직사각형 99">
            <a:extLst>
              <a:ext uri="{FF2B5EF4-FFF2-40B4-BE49-F238E27FC236}">
                <a16:creationId xmlns:a16="http://schemas.microsoft.com/office/drawing/2014/main" id="{1FA43AB7-D3A0-86A1-9726-25E808E82B11}"/>
              </a:ext>
            </a:extLst>
          </p:cNvPr>
          <p:cNvSpPr>
            <a:spLocks/>
          </p:cNvSpPr>
          <p:nvPr/>
        </p:nvSpPr>
        <p:spPr>
          <a:xfrm>
            <a:off x="5702874" y="292195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1" name="모서리가 둥근 직사각형 100">
            <a:extLst>
              <a:ext uri="{FF2B5EF4-FFF2-40B4-BE49-F238E27FC236}">
                <a16:creationId xmlns:a16="http://schemas.microsoft.com/office/drawing/2014/main" id="{7899575A-FFBB-5187-B76C-D6FEE3012658}"/>
              </a:ext>
            </a:extLst>
          </p:cNvPr>
          <p:cNvSpPr>
            <a:spLocks/>
          </p:cNvSpPr>
          <p:nvPr/>
        </p:nvSpPr>
        <p:spPr>
          <a:xfrm>
            <a:off x="154097" y="323695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43EA19E6-E4F2-1642-05F9-BC425C97F44C}"/>
              </a:ext>
            </a:extLst>
          </p:cNvPr>
          <p:cNvSpPr>
            <a:spLocks/>
          </p:cNvSpPr>
          <p:nvPr/>
        </p:nvSpPr>
        <p:spPr>
          <a:xfrm>
            <a:off x="360000" y="2876957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103" name="모서리가 둥근 직사각형 102">
            <a:extLst>
              <a:ext uri="{FF2B5EF4-FFF2-40B4-BE49-F238E27FC236}">
                <a16:creationId xmlns:a16="http://schemas.microsoft.com/office/drawing/2014/main" id="{A6A674CD-155E-BE60-9063-1ED64CB1A402}"/>
              </a:ext>
            </a:extLst>
          </p:cNvPr>
          <p:cNvSpPr>
            <a:spLocks/>
          </p:cNvSpPr>
          <p:nvPr/>
        </p:nvSpPr>
        <p:spPr>
          <a:xfrm>
            <a:off x="6660001" y="2885489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91E45564-90B7-B7FD-0AC6-9EC1D0378316}"/>
              </a:ext>
            </a:extLst>
          </p:cNvPr>
          <p:cNvSpPr>
            <a:spLocks/>
          </p:cNvSpPr>
          <p:nvPr/>
        </p:nvSpPr>
        <p:spPr>
          <a:xfrm>
            <a:off x="6662994" y="2390976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rgbClr val="C00000"/>
                </a:solidFill>
              </a:rPr>
              <a:t>조회</a:t>
            </a:r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96F73FB8-495F-E6A9-B01B-383CFE19089B}"/>
              </a:ext>
            </a:extLst>
          </p:cNvPr>
          <p:cNvCxnSpPr>
            <a:cxnSpLocks/>
            <a:stCxn id="32" idx="2"/>
            <a:endCxn id="28" idx="0"/>
          </p:cNvCxnSpPr>
          <p:nvPr/>
        </p:nvCxnSpPr>
        <p:spPr>
          <a:xfrm rot="5400000">
            <a:off x="4371581" y="4019323"/>
            <a:ext cx="575679" cy="270020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C2B24399-C286-DDE0-EA1B-384459B17017}"/>
              </a:ext>
            </a:extLst>
          </p:cNvPr>
          <p:cNvSpPr/>
          <p:nvPr/>
        </p:nvSpPr>
        <p:spPr>
          <a:xfrm>
            <a:off x="1258641" y="2390976"/>
            <a:ext cx="616865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2023.11  </a:t>
            </a:r>
            <a:r>
              <a:rPr kumimoji="1"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AAED75F3-2A78-96F3-EFA8-4004B9140BFA}"/>
              </a:ext>
            </a:extLst>
          </p:cNvPr>
          <p:cNvSpPr/>
          <p:nvPr/>
        </p:nvSpPr>
        <p:spPr>
          <a:xfrm>
            <a:off x="2026764" y="2390976"/>
            <a:ext cx="616865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  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49633EBC-9D61-B279-67A0-4236D6DD636C}"/>
              </a:ext>
            </a:extLst>
          </p:cNvPr>
          <p:cNvSpPr/>
          <p:nvPr/>
        </p:nvSpPr>
        <p:spPr>
          <a:xfrm>
            <a:off x="1875507" y="2390976"/>
            <a:ext cx="151258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~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6" name="그림 25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875DBABC-90E0-EC1D-3BA4-B311BA44D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058" y="5670848"/>
            <a:ext cx="2160000" cy="3106556"/>
          </a:xfrm>
          <a:prstGeom prst="rect">
            <a:avLst/>
          </a:prstGeom>
        </p:spPr>
      </p:pic>
      <p:pic>
        <p:nvPicPr>
          <p:cNvPr id="28" name="그림 27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AD3DEECF-C66B-4F78-C841-364A596F2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15" y="5657267"/>
            <a:ext cx="4320000" cy="3796478"/>
          </a:xfrm>
          <a:prstGeom prst="rect">
            <a:avLst/>
          </a:prstGeom>
        </p:spPr>
      </p:pic>
      <p:pic>
        <p:nvPicPr>
          <p:cNvPr id="30" name="그림 29" descr="텍스트, 소프트웨어, 컴퓨터 아이콘, 웹 페이지이(가) 표시된 사진&#10;&#10;자동 생성된 설명">
            <a:extLst>
              <a:ext uri="{FF2B5EF4-FFF2-40B4-BE49-F238E27FC236}">
                <a16:creationId xmlns:a16="http://schemas.microsoft.com/office/drawing/2014/main" id="{A36E6753-9735-C9ED-A53A-3362C442E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581" y="5670848"/>
            <a:ext cx="2160000" cy="3146711"/>
          </a:xfrm>
          <a:prstGeom prst="rect">
            <a:avLst/>
          </a:prstGeom>
        </p:spPr>
      </p:pic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2B9F06F0-EA0B-7C17-6BF4-812234C4B52D}"/>
              </a:ext>
            </a:extLst>
          </p:cNvPr>
          <p:cNvCxnSpPr>
            <a:cxnSpLocks/>
            <a:stCxn id="39" idx="2"/>
            <a:endCxn id="26" idx="0"/>
          </p:cNvCxnSpPr>
          <p:nvPr/>
        </p:nvCxnSpPr>
        <p:spPr>
          <a:xfrm rot="5400000">
            <a:off x="6336605" y="5371027"/>
            <a:ext cx="596274" cy="33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F936EC33-A4B9-6FC8-0C4B-574926343939}"/>
              </a:ext>
            </a:extLst>
          </p:cNvPr>
          <p:cNvCxnSpPr>
            <a:cxnSpLocks/>
            <a:stCxn id="45" idx="2"/>
            <a:endCxn id="30" idx="0"/>
          </p:cNvCxnSpPr>
          <p:nvPr/>
        </p:nvCxnSpPr>
        <p:spPr>
          <a:xfrm rot="16200000" flipH="1">
            <a:off x="7764920" y="4548187"/>
            <a:ext cx="600420" cy="164490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Google Shape;2233;g27fe52d962f_1_4247">
            <a:extLst>
              <a:ext uri="{FF2B5EF4-FFF2-40B4-BE49-F238E27FC236}">
                <a16:creationId xmlns:a16="http://schemas.microsoft.com/office/drawing/2014/main" id="{B24BACAD-430F-700F-B271-F0BEC4435C80}"/>
              </a:ext>
            </a:extLst>
          </p:cNvPr>
          <p:cNvSpPr/>
          <p:nvPr/>
        </p:nvSpPr>
        <p:spPr>
          <a:xfrm>
            <a:off x="2752395" y="2390976"/>
            <a:ext cx="710313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 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233;g27fe52d962f_1_4247">
            <a:extLst>
              <a:ext uri="{FF2B5EF4-FFF2-40B4-BE49-F238E27FC236}">
                <a16:creationId xmlns:a16="http://schemas.microsoft.com/office/drawing/2014/main" id="{202BFC00-5A27-004A-27C1-C4D78647B017}"/>
              </a:ext>
            </a:extLst>
          </p:cNvPr>
          <p:cNvSpPr/>
          <p:nvPr/>
        </p:nvSpPr>
        <p:spPr>
          <a:xfrm>
            <a:off x="3490525" y="2390976"/>
            <a:ext cx="710313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 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233;g27fe52d962f_1_4247">
            <a:extLst>
              <a:ext uri="{FF2B5EF4-FFF2-40B4-BE49-F238E27FC236}">
                <a16:creationId xmlns:a16="http://schemas.microsoft.com/office/drawing/2014/main" id="{09EDCAF3-B65F-F524-0083-EBF561D49BDF}"/>
              </a:ext>
            </a:extLst>
          </p:cNvPr>
          <p:cNvSpPr/>
          <p:nvPr/>
        </p:nvSpPr>
        <p:spPr>
          <a:xfrm>
            <a:off x="4228655" y="2390976"/>
            <a:ext cx="710313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 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24A9A35-F990-A7C4-27F5-871B512301A7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발급된 세금계산서를 조회 또는 엑셀로 다운로드 받을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470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3C83350A-83B5-0146-7779-1642E8311554}"/>
              </a:ext>
            </a:extLst>
          </p:cNvPr>
          <p:cNvSpPr>
            <a:spLocks/>
          </p:cNvSpPr>
          <p:nvPr/>
        </p:nvSpPr>
        <p:spPr>
          <a:xfrm>
            <a:off x="7114732" y="5595790"/>
            <a:ext cx="27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실적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채무 관리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132353"/>
              </p:ext>
            </p:extLst>
          </p:nvPr>
        </p:nvGraphicFramePr>
        <p:xfrm>
          <a:off x="7858125" y="426720"/>
          <a:ext cx="2047875" cy="520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채무 관리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채무관리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발급년월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세금계산서가 발급된 기간을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 로 조회한다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calendar (input type = month)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preset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월 포함 기준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기간을 제한하지 않는다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 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채무 현황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검색조건 기준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검색조건 기준 채무 현황 합계를 연산해서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채무 합계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결과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총채무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입금금액 합계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결과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입금금액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잔액 합계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검색결과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잔액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거래명세서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reporting solution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설정된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form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거래명세서를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icon, popup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DEE90C7E-0130-B205-0F89-B30710BC23EE}"/>
              </a:ext>
            </a:extLst>
          </p:cNvPr>
          <p:cNvGraphicFramePr>
            <a:graphicFrameLocks noGrp="1"/>
          </p:cNvGraphicFramePr>
          <p:nvPr/>
        </p:nvGraphicFramePr>
        <p:xfrm>
          <a:off x="-1293152" y="424814"/>
          <a:ext cx="1274162" cy="506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7322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1513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조직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052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907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사용자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7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실적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79829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실적조회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69897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세금계산서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254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채무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188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375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사업장별 재고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27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3536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예산운영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4554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3963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상품승인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3849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상품진열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9293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0930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11787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산업안전관리비 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075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SKB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관리비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53019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채무 관리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1977624"/>
            <a:ext cx="7200000" cy="8361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D15B131-6EA6-68AF-DE45-B21EF416BA3B}"/>
              </a:ext>
            </a:extLst>
          </p:cNvPr>
          <p:cNvSpPr>
            <a:spLocks/>
          </p:cNvSpPr>
          <p:nvPr/>
        </p:nvSpPr>
        <p:spPr>
          <a:xfrm>
            <a:off x="540000" y="2089224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발급년월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06F545C-0C1A-D525-DC94-1BDB19B5B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566918"/>
              </p:ext>
            </p:extLst>
          </p:nvPr>
        </p:nvGraphicFramePr>
        <p:xfrm>
          <a:off x="359999" y="4028886"/>
          <a:ext cx="7199990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5692">
                  <a:extLst>
                    <a:ext uri="{9D8B030D-6E8A-4147-A177-3AD203B41FA5}">
                      <a16:colId xmlns:a16="http://schemas.microsoft.com/office/drawing/2014/main" val="2675675922"/>
                    </a:ext>
                  </a:extLst>
                </a:gridCol>
                <a:gridCol w="737931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737931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930960">
                  <a:extLst>
                    <a:ext uri="{9D8B030D-6E8A-4147-A177-3AD203B41FA5}">
                      <a16:colId xmlns:a16="http://schemas.microsoft.com/office/drawing/2014/main" val="3457852798"/>
                    </a:ext>
                  </a:extLst>
                </a:gridCol>
                <a:gridCol w="930960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930960">
                  <a:extLst>
                    <a:ext uri="{9D8B030D-6E8A-4147-A177-3AD203B41FA5}">
                      <a16:colId xmlns:a16="http://schemas.microsoft.com/office/drawing/2014/main" val="849879620"/>
                    </a:ext>
                  </a:extLst>
                </a:gridCol>
                <a:gridCol w="631852">
                  <a:extLst>
                    <a:ext uri="{9D8B030D-6E8A-4147-A177-3AD203B41FA5}">
                      <a16:colId xmlns:a16="http://schemas.microsoft.com/office/drawing/2014/main" val="1604781148"/>
                    </a:ext>
                  </a:extLst>
                </a:gridCol>
                <a:gridCol w="631852">
                  <a:extLst>
                    <a:ext uri="{9D8B030D-6E8A-4147-A177-3AD203B41FA5}">
                      <a16:colId xmlns:a16="http://schemas.microsoft.com/office/drawing/2014/main" val="1832987587"/>
                    </a:ext>
                  </a:extLst>
                </a:gridCol>
                <a:gridCol w="631852">
                  <a:extLst>
                    <a:ext uri="{9D8B030D-6E8A-4147-A177-3AD203B41FA5}">
                      <a16:colId xmlns:a16="http://schemas.microsoft.com/office/drawing/2014/main" val="3911749419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계산서발행일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만기일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총채무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입금금액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입금일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잔액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지연일수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거래명세서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테스트사용장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2024.10.25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(2024.11.05)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테스트사용장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2024.09.25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2024.10.25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(2024.10.05)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테스트사용장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2024.08.25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2024.09.25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(2024.09.05)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테스트사용장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2024.07.25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2024.08.25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(2024.08.05)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테스트사용장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2024.06.25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2024.07.25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(2024.07.05)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테스트사용장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2024.05.25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2024.06.25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(2024.06.05)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테스트사용장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2024.04.25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2024.05.25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(2024.05.05)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테스트사용장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2024.03.25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2024.04.25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(2024.04.05)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테스트사용장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2024.02.25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2024.03.25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(2024.03.05)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테스트사용장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2024.01.25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2024.02.25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(2024.02.05)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grpSp>
        <p:nvGrpSpPr>
          <p:cNvPr id="75" name="그룹 74">
            <a:extLst>
              <a:ext uri="{FF2B5EF4-FFF2-40B4-BE49-F238E27FC236}">
                <a16:creationId xmlns:a16="http://schemas.microsoft.com/office/drawing/2014/main" id="{092BE2A4-1F1A-EF4E-30EE-9E619F1F757A}"/>
              </a:ext>
            </a:extLst>
          </p:cNvPr>
          <p:cNvGrpSpPr/>
          <p:nvPr/>
        </p:nvGrpSpPr>
        <p:grpSpPr>
          <a:xfrm>
            <a:off x="2907459" y="6188886"/>
            <a:ext cx="2105082" cy="186100"/>
            <a:chOff x="19175035" y="-2703341"/>
            <a:chExt cx="2105082" cy="186100"/>
          </a:xfrm>
        </p:grpSpPr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A9096679-D5AF-3997-1D28-9C12FCD8957E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CBEA6792-F756-7AE3-8E47-40788D381692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6E3E45EC-4783-2A37-F6C0-1E03906054D5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15411586-2F15-9CEB-7AD9-1CBE473451DA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A77A8B9C-A4ED-FEEC-974B-2ADBDF87FC84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6E002EEF-6130-167F-02F6-33987490AE10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2" name="모서리가 둥근 직사각형 81">
              <a:extLst>
                <a:ext uri="{FF2B5EF4-FFF2-40B4-BE49-F238E27FC236}">
                  <a16:creationId xmlns:a16="http://schemas.microsoft.com/office/drawing/2014/main" id="{00EB1C5B-AFF9-F1A4-D294-7A4209455112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A997C9D3-AC98-DBD6-EB8C-0EBB84EEB318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DF010668-F7CE-3BDF-438E-A6C319412C4B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E26E8B44-B90C-21DA-93AC-7FA81451D7DC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7A24BC29-ADF4-67CA-5307-903066883A68}"/>
              </a:ext>
            </a:extLst>
          </p:cNvPr>
          <p:cNvSpPr>
            <a:spLocks/>
          </p:cNvSpPr>
          <p:nvPr/>
        </p:nvSpPr>
        <p:spPr>
          <a:xfrm>
            <a:off x="162156" y="197695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0" name="모서리가 둥근 직사각형 99">
            <a:extLst>
              <a:ext uri="{FF2B5EF4-FFF2-40B4-BE49-F238E27FC236}">
                <a16:creationId xmlns:a16="http://schemas.microsoft.com/office/drawing/2014/main" id="{1FA43AB7-D3A0-86A1-9726-25E808E82B11}"/>
              </a:ext>
            </a:extLst>
          </p:cNvPr>
          <p:cNvSpPr>
            <a:spLocks/>
          </p:cNvSpPr>
          <p:nvPr/>
        </p:nvSpPr>
        <p:spPr>
          <a:xfrm>
            <a:off x="149087" y="31101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1" name="모서리가 둥근 직사각형 100">
            <a:extLst>
              <a:ext uri="{FF2B5EF4-FFF2-40B4-BE49-F238E27FC236}">
                <a16:creationId xmlns:a16="http://schemas.microsoft.com/office/drawing/2014/main" id="{7899575A-FFBB-5187-B76C-D6FEE3012658}"/>
              </a:ext>
            </a:extLst>
          </p:cNvPr>
          <p:cNvSpPr>
            <a:spLocks/>
          </p:cNvSpPr>
          <p:nvPr/>
        </p:nvSpPr>
        <p:spPr>
          <a:xfrm>
            <a:off x="154097" y="40288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43EA19E6-E4F2-1642-05F9-BC425C97F44C}"/>
              </a:ext>
            </a:extLst>
          </p:cNvPr>
          <p:cNvSpPr>
            <a:spLocks/>
          </p:cNvSpPr>
          <p:nvPr/>
        </p:nvSpPr>
        <p:spPr>
          <a:xfrm>
            <a:off x="360000" y="3668885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103" name="모서리가 둥근 직사각형 102">
            <a:extLst>
              <a:ext uri="{FF2B5EF4-FFF2-40B4-BE49-F238E27FC236}">
                <a16:creationId xmlns:a16="http://schemas.microsoft.com/office/drawing/2014/main" id="{A6A674CD-155E-BE60-9063-1ED64CB1A402}"/>
              </a:ext>
            </a:extLst>
          </p:cNvPr>
          <p:cNvSpPr>
            <a:spLocks/>
          </p:cNvSpPr>
          <p:nvPr/>
        </p:nvSpPr>
        <p:spPr>
          <a:xfrm>
            <a:off x="908678" y="3677417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91E45564-90B7-B7FD-0AC6-9EC1D0378316}"/>
              </a:ext>
            </a:extLst>
          </p:cNvPr>
          <p:cNvSpPr>
            <a:spLocks/>
          </p:cNvSpPr>
          <p:nvPr/>
        </p:nvSpPr>
        <p:spPr>
          <a:xfrm>
            <a:off x="6662994" y="2449224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rgbClr val="C00000"/>
                </a:solidFill>
              </a:rPr>
              <a:t>조회</a:t>
            </a:r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96F73FB8-495F-E6A9-B01B-383CFE19089B}"/>
              </a:ext>
            </a:extLst>
          </p:cNvPr>
          <p:cNvCxnSpPr>
            <a:cxnSpLocks/>
            <a:stCxn id="32" idx="2"/>
          </p:cNvCxnSpPr>
          <p:nvPr/>
        </p:nvCxnSpPr>
        <p:spPr>
          <a:xfrm rot="16200000" flipH="1">
            <a:off x="7004908" y="6110613"/>
            <a:ext cx="48964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C2B24399-C286-DDE0-EA1B-384459B17017}"/>
              </a:ext>
            </a:extLst>
          </p:cNvPr>
          <p:cNvSpPr/>
          <p:nvPr/>
        </p:nvSpPr>
        <p:spPr>
          <a:xfrm>
            <a:off x="1258641" y="2089224"/>
            <a:ext cx="616865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2023.11  </a:t>
            </a:r>
            <a:r>
              <a:rPr kumimoji="1"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AAED75F3-2A78-96F3-EFA8-4004B9140BFA}"/>
              </a:ext>
            </a:extLst>
          </p:cNvPr>
          <p:cNvSpPr/>
          <p:nvPr/>
        </p:nvSpPr>
        <p:spPr>
          <a:xfrm>
            <a:off x="2026764" y="2089224"/>
            <a:ext cx="616865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  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49633EBC-9D61-B279-67A0-4236D6DD636C}"/>
              </a:ext>
            </a:extLst>
          </p:cNvPr>
          <p:cNvSpPr/>
          <p:nvPr/>
        </p:nvSpPr>
        <p:spPr>
          <a:xfrm>
            <a:off x="1875507" y="2089224"/>
            <a:ext cx="151258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~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Google Shape;2233;g27fe52d962f_1_4247">
            <a:extLst>
              <a:ext uri="{FF2B5EF4-FFF2-40B4-BE49-F238E27FC236}">
                <a16:creationId xmlns:a16="http://schemas.microsoft.com/office/drawing/2014/main" id="{B24BACAD-430F-700F-B271-F0BEC4435C80}"/>
              </a:ext>
            </a:extLst>
          </p:cNvPr>
          <p:cNvSpPr/>
          <p:nvPr/>
        </p:nvSpPr>
        <p:spPr>
          <a:xfrm>
            <a:off x="2752395" y="2089224"/>
            <a:ext cx="710313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 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233;g27fe52d962f_1_4247">
            <a:extLst>
              <a:ext uri="{FF2B5EF4-FFF2-40B4-BE49-F238E27FC236}">
                <a16:creationId xmlns:a16="http://schemas.microsoft.com/office/drawing/2014/main" id="{202BFC00-5A27-004A-27C1-C4D78647B017}"/>
              </a:ext>
            </a:extLst>
          </p:cNvPr>
          <p:cNvSpPr/>
          <p:nvPr/>
        </p:nvSpPr>
        <p:spPr>
          <a:xfrm>
            <a:off x="3490525" y="2089224"/>
            <a:ext cx="710313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 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233;g27fe52d962f_1_4247">
            <a:extLst>
              <a:ext uri="{FF2B5EF4-FFF2-40B4-BE49-F238E27FC236}">
                <a16:creationId xmlns:a16="http://schemas.microsoft.com/office/drawing/2014/main" id="{09EDCAF3-B65F-F524-0083-EBF561D49BDF}"/>
              </a:ext>
            </a:extLst>
          </p:cNvPr>
          <p:cNvSpPr/>
          <p:nvPr/>
        </p:nvSpPr>
        <p:spPr>
          <a:xfrm>
            <a:off x="4228655" y="2089224"/>
            <a:ext cx="710313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 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092D871A-4626-EF2A-8267-5E8306ABE669}"/>
              </a:ext>
            </a:extLst>
          </p:cNvPr>
          <p:cNvSpPr>
            <a:spLocks/>
          </p:cNvSpPr>
          <p:nvPr/>
        </p:nvSpPr>
        <p:spPr>
          <a:xfrm>
            <a:off x="539994" y="2449224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DD6CD06-7498-FB10-35A6-4B0E4D170F00}"/>
              </a:ext>
            </a:extLst>
          </p:cNvPr>
          <p:cNvSpPr>
            <a:spLocks/>
          </p:cNvSpPr>
          <p:nvPr/>
        </p:nvSpPr>
        <p:spPr>
          <a:xfrm>
            <a:off x="1259994" y="2449224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34CB6663-7C1A-18B5-4561-59C07A02EFE2}"/>
              </a:ext>
            </a:extLst>
          </p:cNvPr>
          <p:cNvSpPr>
            <a:spLocks/>
          </p:cNvSpPr>
          <p:nvPr/>
        </p:nvSpPr>
        <p:spPr>
          <a:xfrm>
            <a:off x="2525995" y="2449224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잔액여부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B3F9DFFB-D91B-834E-7C7A-052B371694CC}"/>
              </a:ext>
            </a:extLst>
          </p:cNvPr>
          <p:cNvSpPr>
            <a:spLocks/>
          </p:cNvSpPr>
          <p:nvPr/>
        </p:nvSpPr>
        <p:spPr>
          <a:xfrm>
            <a:off x="3245995" y="2449224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F4AF3F7D-6DDE-4B38-C899-C769C13F6D81}"/>
              </a:ext>
            </a:extLst>
          </p:cNvPr>
          <p:cNvSpPr>
            <a:spLocks/>
          </p:cNvSpPr>
          <p:nvPr/>
        </p:nvSpPr>
        <p:spPr>
          <a:xfrm>
            <a:off x="359994" y="2939083"/>
            <a:ext cx="7200000" cy="52223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97587057-0998-3B58-8298-4E36B3C1E976}"/>
              </a:ext>
            </a:extLst>
          </p:cNvPr>
          <p:cNvSpPr>
            <a:spLocks/>
          </p:cNvSpPr>
          <p:nvPr/>
        </p:nvSpPr>
        <p:spPr>
          <a:xfrm>
            <a:off x="538640" y="2941525"/>
            <a:ext cx="1488123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채무 현황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검색조건 기준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27756BC2-9419-8E21-FB45-3B0F9F16C05B}"/>
              </a:ext>
            </a:extLst>
          </p:cNvPr>
          <p:cNvSpPr>
            <a:spLocks/>
          </p:cNvSpPr>
          <p:nvPr/>
        </p:nvSpPr>
        <p:spPr>
          <a:xfrm>
            <a:off x="1265995" y="3185655"/>
            <a:ext cx="72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채무 합계</a:t>
            </a: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86D3929C-40C5-9E3E-5427-6E86C9738AF5}"/>
              </a:ext>
            </a:extLst>
          </p:cNvPr>
          <p:cNvSpPr>
            <a:spLocks/>
          </p:cNvSpPr>
          <p:nvPr/>
        </p:nvSpPr>
        <p:spPr>
          <a:xfrm>
            <a:off x="1985995" y="3185655"/>
            <a:ext cx="126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10,000,000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CD30AB3C-44F6-F108-7E14-366B1E6FCDF3}"/>
              </a:ext>
            </a:extLst>
          </p:cNvPr>
          <p:cNvSpPr>
            <a:spLocks/>
          </p:cNvSpPr>
          <p:nvPr/>
        </p:nvSpPr>
        <p:spPr>
          <a:xfrm>
            <a:off x="3253358" y="3182657"/>
            <a:ext cx="72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입금금액 합계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06B272F0-7FC8-1918-F4FD-09F02787F29C}"/>
              </a:ext>
            </a:extLst>
          </p:cNvPr>
          <p:cNvSpPr>
            <a:spLocks/>
          </p:cNvSpPr>
          <p:nvPr/>
        </p:nvSpPr>
        <p:spPr>
          <a:xfrm>
            <a:off x="3973358" y="3182657"/>
            <a:ext cx="126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6,500,000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787D23F2-84EB-D5B1-9221-81A4B4714A90}"/>
              </a:ext>
            </a:extLst>
          </p:cNvPr>
          <p:cNvSpPr>
            <a:spLocks/>
          </p:cNvSpPr>
          <p:nvPr/>
        </p:nvSpPr>
        <p:spPr>
          <a:xfrm>
            <a:off x="5233358" y="3181264"/>
            <a:ext cx="72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잔액 합계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A4BF58A0-5CBC-AD5F-F82F-C004A6D36372}"/>
              </a:ext>
            </a:extLst>
          </p:cNvPr>
          <p:cNvSpPr>
            <a:spLocks/>
          </p:cNvSpPr>
          <p:nvPr/>
        </p:nvSpPr>
        <p:spPr>
          <a:xfrm>
            <a:off x="5953358" y="3181264"/>
            <a:ext cx="126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4,500,000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71C6F09F-8828-BC35-7655-8FF99BA9CAD9}"/>
              </a:ext>
            </a:extLst>
          </p:cNvPr>
          <p:cNvSpPr>
            <a:spLocks/>
          </p:cNvSpPr>
          <p:nvPr/>
        </p:nvSpPr>
        <p:spPr>
          <a:xfrm>
            <a:off x="5891525" y="6367865"/>
            <a:ext cx="2880000" cy="463748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거래명세서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 안됨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8" name="그림 37" descr="텍스트, 스크린샷, 소프트웨어, 운영 체제이(가) 표시된 사진&#10;&#10;자동 생성된 설명">
            <a:extLst>
              <a:ext uri="{FF2B5EF4-FFF2-40B4-BE49-F238E27FC236}">
                <a16:creationId xmlns:a16="http://schemas.microsoft.com/office/drawing/2014/main" id="{4339ED88-69B7-94F3-FB5C-F54069616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525" y="6914597"/>
            <a:ext cx="2160000" cy="2552727"/>
          </a:xfrm>
          <a:prstGeom prst="rect">
            <a:avLst/>
          </a:prstGeom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3869BDFB-EF8E-296E-BB86-80CB4A972BF6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또는 사업장별 채무 현황을 조회할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372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사업장별 재고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14678"/>
              </p:ext>
            </p:extLst>
          </p:nvPr>
        </p:nvGraphicFramePr>
        <p:xfrm>
          <a:off x="7858125" y="426720"/>
          <a:ext cx="2047875" cy="520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사업장별 재고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사업장별 재고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발급년월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세금계산서가 발급된 기간을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 로 조회한다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calendar (input type = month)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preset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월 포함 기준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기간을 제한하지 않는다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 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채무 현황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검색조건 기준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검색조건 기준 채무 현황 합계를 연산해서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채무 합계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결과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총채무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입금금액 합계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결과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입금금액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잔액 합계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검색결과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잔액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거래명세서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reporting solution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설정된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form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거래명세서를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icon, popup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DEE90C7E-0130-B205-0F89-B30710BC23EE}"/>
              </a:ext>
            </a:extLst>
          </p:cNvPr>
          <p:cNvGraphicFramePr>
            <a:graphicFrameLocks noGrp="1"/>
          </p:cNvGraphicFramePr>
          <p:nvPr/>
        </p:nvGraphicFramePr>
        <p:xfrm>
          <a:off x="-1293152" y="424814"/>
          <a:ext cx="1274162" cy="506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7322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1513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조직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052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907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사용자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7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실적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79829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실적조회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69897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세금계산서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254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채무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188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375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사업장별 재고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27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3536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예산운영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4554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3963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상품승인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3849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상품진열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9293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0930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11787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산업안전관리비 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075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SKB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관리비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53019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재고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1941048"/>
            <a:ext cx="72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7A24BC29-ADF4-67CA-5307-903066883A68}"/>
              </a:ext>
            </a:extLst>
          </p:cNvPr>
          <p:cNvSpPr>
            <a:spLocks/>
          </p:cNvSpPr>
          <p:nvPr/>
        </p:nvSpPr>
        <p:spPr>
          <a:xfrm>
            <a:off x="164757" y="227846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18CD6A5-9FDD-8D38-8292-F485B615003C}"/>
              </a:ext>
            </a:extLst>
          </p:cNvPr>
          <p:cNvSpPr>
            <a:spLocks/>
          </p:cNvSpPr>
          <p:nvPr/>
        </p:nvSpPr>
        <p:spPr>
          <a:xfrm>
            <a:off x="370682" y="1944411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배송 중 재고 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입고대상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(1,000)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030CDED2-7B54-186E-B9C9-5667FE3A5BE6}"/>
              </a:ext>
            </a:extLst>
          </p:cNvPr>
          <p:cNvSpPr>
            <a:spLocks/>
          </p:cNvSpPr>
          <p:nvPr/>
        </p:nvSpPr>
        <p:spPr>
          <a:xfrm>
            <a:off x="2168203" y="1948800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보유중 재고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 이상 보유한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 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(10,000.5)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D0D65FF4-530E-5665-7357-9EBDA13A9A25}"/>
              </a:ext>
            </a:extLst>
          </p:cNvPr>
          <p:cNvSpPr>
            <a:spLocks/>
          </p:cNvSpPr>
          <p:nvPr/>
        </p:nvSpPr>
        <p:spPr>
          <a:xfrm>
            <a:off x="3965341" y="1941048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과부족 재고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적정재고보다 적은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(2,000)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21E49DF5-8DEA-3459-C5DF-D0802C5EF8E8}"/>
              </a:ext>
            </a:extLst>
          </p:cNvPr>
          <p:cNvSpPr>
            <a:spLocks/>
          </p:cNvSpPr>
          <p:nvPr/>
        </p:nvSpPr>
        <p:spPr>
          <a:xfrm>
            <a:off x="5770682" y="1944411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반품 재고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반품을 요청한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01E92DB4-4708-FADE-32EF-7F88D8D0DD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5782968"/>
              </p:ext>
            </p:extLst>
          </p:nvPr>
        </p:nvGraphicFramePr>
        <p:xfrm>
          <a:off x="360000" y="3449320"/>
          <a:ext cx="2966357" cy="2311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10836380-1E3A-2DB1-B77F-DAEADA23F2AB}"/>
              </a:ext>
            </a:extLst>
          </p:cNvPr>
          <p:cNvSpPr>
            <a:spLocks/>
          </p:cNvSpPr>
          <p:nvPr/>
        </p:nvSpPr>
        <p:spPr>
          <a:xfrm>
            <a:off x="370682" y="2987946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상품유형별 재고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041807A1-CB11-02E3-9318-F2D78BB0C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572064"/>
              </p:ext>
            </p:extLst>
          </p:nvPr>
        </p:nvGraphicFramePr>
        <p:xfrm>
          <a:off x="3369373" y="3750920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10,000.5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08C13FF-856E-6265-0599-2838B8175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218748"/>
              </p:ext>
            </p:extLst>
          </p:nvPr>
        </p:nvGraphicFramePr>
        <p:xfrm>
          <a:off x="5522807" y="3750920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5,900.5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9E627E72-36E7-E9BE-CA72-259E4F18E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042216"/>
              </p:ext>
            </p:extLst>
          </p:nvPr>
        </p:nvGraphicFramePr>
        <p:xfrm>
          <a:off x="3369373" y="4370333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2,200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01C44D0B-48CB-72BA-3798-66B1D300D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264107"/>
              </p:ext>
            </p:extLst>
          </p:nvPr>
        </p:nvGraphicFramePr>
        <p:xfrm>
          <a:off x="5522807" y="4370333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E59D9DA0-DF6D-3C9B-F848-744695597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64921"/>
              </p:ext>
            </p:extLst>
          </p:nvPr>
        </p:nvGraphicFramePr>
        <p:xfrm>
          <a:off x="3369373" y="4984042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F993207-0272-05E6-A8FC-499EB9F6D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289533"/>
              </p:ext>
            </p:extLst>
          </p:nvPr>
        </p:nvGraphicFramePr>
        <p:xfrm>
          <a:off x="5522807" y="4984042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80F8195-4FBF-AA90-CC9E-FC6AF869C24C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재고현황을 확인할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403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3C83350A-83B5-0146-7779-1642E8311554}"/>
              </a:ext>
            </a:extLst>
          </p:cNvPr>
          <p:cNvSpPr>
            <a:spLocks/>
          </p:cNvSpPr>
          <p:nvPr/>
        </p:nvSpPr>
        <p:spPr>
          <a:xfrm>
            <a:off x="1616969" y="6242557"/>
            <a:ext cx="27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모서리가 둥근 직사각형 114">
            <a:extLst>
              <a:ext uri="{FF2B5EF4-FFF2-40B4-BE49-F238E27FC236}">
                <a16:creationId xmlns:a16="http://schemas.microsoft.com/office/drawing/2014/main" id="{5CE6EA0A-7610-0833-382A-F7A89C238F80}"/>
              </a:ext>
            </a:extLst>
          </p:cNvPr>
          <p:cNvSpPr>
            <a:spLocks/>
          </p:cNvSpPr>
          <p:nvPr/>
        </p:nvSpPr>
        <p:spPr>
          <a:xfrm>
            <a:off x="4708845" y="6336303"/>
            <a:ext cx="27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8" name="모서리가 둥근 직사각형 117">
            <a:extLst>
              <a:ext uri="{FF2B5EF4-FFF2-40B4-BE49-F238E27FC236}">
                <a16:creationId xmlns:a16="http://schemas.microsoft.com/office/drawing/2014/main" id="{9F05C29D-4505-8229-E2E5-B1907A3508C0}"/>
              </a:ext>
            </a:extLst>
          </p:cNvPr>
          <p:cNvSpPr>
            <a:spLocks/>
          </p:cNvSpPr>
          <p:nvPr/>
        </p:nvSpPr>
        <p:spPr>
          <a:xfrm>
            <a:off x="5184932" y="6336303"/>
            <a:ext cx="27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모서리가 둥근 직사각형 120">
            <a:extLst>
              <a:ext uri="{FF2B5EF4-FFF2-40B4-BE49-F238E27FC236}">
                <a16:creationId xmlns:a16="http://schemas.microsoft.com/office/drawing/2014/main" id="{C6314776-6F9C-5561-E4D2-9083C557FAFD}"/>
              </a:ext>
            </a:extLst>
          </p:cNvPr>
          <p:cNvSpPr>
            <a:spLocks/>
          </p:cNvSpPr>
          <p:nvPr/>
        </p:nvSpPr>
        <p:spPr>
          <a:xfrm>
            <a:off x="6024707" y="6303051"/>
            <a:ext cx="27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794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실적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433285"/>
              </p:ext>
            </p:extLst>
          </p:nvPr>
        </p:nvGraphicFramePr>
        <p:xfrm>
          <a:off x="7858125" y="426720"/>
          <a:ext cx="2047875" cy="803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 조회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 사업장 관리 권한 필요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관리하는 사업장의 목록을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재고구분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highlight>
                            <a:srgbClr val="E356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확인필요</a:t>
                      </a:r>
                      <a:endParaRPr lang="en-US" altLang="ko-KR" sz="600" dirty="0">
                        <a:highlight>
                          <a:srgbClr val="E35600"/>
                        </a:highlight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 검색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input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검색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상품규격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규격 검색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상품구분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구분 값을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적정재고보유율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label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조건에 해당하는 적정재고보유율을 검색한다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label : 50%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/. 100%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100%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초과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정산현황포함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정산현황기간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defualt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정산기간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숨김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정산현황기간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정산현황 기간 설정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calendar (input type = date)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조건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검색한 결과값을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엑셀로 변환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다운로드 제공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관리물품등록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작업자관리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물품위치저장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검색결과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물품위치에 입력된 값을 저장한다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과부족 오름차순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음수포함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주문현황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arrow icon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반품요청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을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accordion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물품위치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DEE90C7E-0130-B205-0F89-B30710BC23EE}"/>
              </a:ext>
            </a:extLst>
          </p:cNvPr>
          <p:cNvGraphicFramePr>
            <a:graphicFrameLocks noGrp="1"/>
          </p:cNvGraphicFramePr>
          <p:nvPr/>
        </p:nvGraphicFramePr>
        <p:xfrm>
          <a:off x="-1293152" y="424814"/>
          <a:ext cx="1274162" cy="506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7322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1513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조직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052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907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사용자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7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실적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79829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실적조회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69897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세금계산서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254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채무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188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375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사업장별 재고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27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3536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예산운영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4554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3963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상품승인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3849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상품진열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9293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0930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11787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산업안전관리비 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075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SKB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관리비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53019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 조회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1979567"/>
            <a:ext cx="7200000" cy="15781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D15B131-6EA6-68AF-DE45-B21EF416BA3B}"/>
              </a:ext>
            </a:extLst>
          </p:cNvPr>
          <p:cNvSpPr>
            <a:spLocks/>
          </p:cNvSpPr>
          <p:nvPr/>
        </p:nvSpPr>
        <p:spPr>
          <a:xfrm>
            <a:off x="540000" y="209116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</a:t>
            </a: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06F545C-0C1A-D525-DC94-1BDB19B5B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881795"/>
              </p:ext>
            </p:extLst>
          </p:nvPr>
        </p:nvGraphicFramePr>
        <p:xfrm>
          <a:off x="359999" y="4030829"/>
          <a:ext cx="7199985" cy="262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572">
                  <a:extLst>
                    <a:ext uri="{9D8B030D-6E8A-4147-A177-3AD203B41FA5}">
                      <a16:colId xmlns:a16="http://schemas.microsoft.com/office/drawing/2014/main" val="2675675922"/>
                    </a:ext>
                  </a:extLst>
                </a:gridCol>
                <a:gridCol w="444023">
                  <a:extLst>
                    <a:ext uri="{9D8B030D-6E8A-4147-A177-3AD203B41FA5}">
                      <a16:colId xmlns:a16="http://schemas.microsoft.com/office/drawing/2014/main" val="441330014"/>
                    </a:ext>
                  </a:extLst>
                </a:gridCol>
                <a:gridCol w="444023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1029603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427897">
                  <a:extLst>
                    <a:ext uri="{9D8B030D-6E8A-4147-A177-3AD203B41FA5}">
                      <a16:colId xmlns:a16="http://schemas.microsoft.com/office/drawing/2014/main" val="3457852798"/>
                    </a:ext>
                  </a:extLst>
                </a:gridCol>
                <a:gridCol w="427897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427897">
                  <a:extLst>
                    <a:ext uri="{9D8B030D-6E8A-4147-A177-3AD203B41FA5}">
                      <a16:colId xmlns:a16="http://schemas.microsoft.com/office/drawing/2014/main" val="3996311364"/>
                    </a:ext>
                  </a:extLst>
                </a:gridCol>
                <a:gridCol w="427897">
                  <a:extLst>
                    <a:ext uri="{9D8B030D-6E8A-4147-A177-3AD203B41FA5}">
                      <a16:colId xmlns:a16="http://schemas.microsoft.com/office/drawing/2014/main" val="1849918670"/>
                    </a:ext>
                  </a:extLst>
                </a:gridCol>
                <a:gridCol w="427897">
                  <a:extLst>
                    <a:ext uri="{9D8B030D-6E8A-4147-A177-3AD203B41FA5}">
                      <a16:colId xmlns:a16="http://schemas.microsoft.com/office/drawing/2014/main" val="3287994484"/>
                    </a:ext>
                  </a:extLst>
                </a:gridCol>
                <a:gridCol w="427897">
                  <a:extLst>
                    <a:ext uri="{9D8B030D-6E8A-4147-A177-3AD203B41FA5}">
                      <a16:colId xmlns:a16="http://schemas.microsoft.com/office/drawing/2014/main" val="1006453588"/>
                    </a:ext>
                  </a:extLst>
                </a:gridCol>
                <a:gridCol w="427897">
                  <a:extLst>
                    <a:ext uri="{9D8B030D-6E8A-4147-A177-3AD203B41FA5}">
                      <a16:colId xmlns:a16="http://schemas.microsoft.com/office/drawing/2014/main" val="3283901199"/>
                    </a:ext>
                  </a:extLst>
                </a:gridCol>
                <a:gridCol w="427897">
                  <a:extLst>
                    <a:ext uri="{9D8B030D-6E8A-4147-A177-3AD203B41FA5}">
                      <a16:colId xmlns:a16="http://schemas.microsoft.com/office/drawing/2014/main" val="849879620"/>
                    </a:ext>
                  </a:extLst>
                </a:gridCol>
                <a:gridCol w="427897">
                  <a:extLst>
                    <a:ext uri="{9D8B030D-6E8A-4147-A177-3AD203B41FA5}">
                      <a16:colId xmlns:a16="http://schemas.microsoft.com/office/drawing/2014/main" val="1604781148"/>
                    </a:ext>
                  </a:extLst>
                </a:gridCol>
                <a:gridCol w="427897">
                  <a:extLst>
                    <a:ext uri="{9D8B030D-6E8A-4147-A177-3AD203B41FA5}">
                      <a16:colId xmlns:a16="http://schemas.microsoft.com/office/drawing/2014/main" val="1832987587"/>
                    </a:ext>
                  </a:extLst>
                </a:gridCol>
                <a:gridCol w="427897">
                  <a:extLst>
                    <a:ext uri="{9D8B030D-6E8A-4147-A177-3AD203B41FA5}">
                      <a16:colId xmlns:a16="http://schemas.microsoft.com/office/drawing/2014/main" val="3911749419"/>
                    </a:ext>
                  </a:extLst>
                </a:gridCol>
                <a:gridCol w="427897">
                  <a:extLst>
                    <a:ext uri="{9D8B030D-6E8A-4147-A177-3AD203B41FA5}">
                      <a16:colId xmlns:a16="http://schemas.microsoft.com/office/drawing/2014/main" val="1867184376"/>
                    </a:ext>
                  </a:extLst>
                </a:gridCol>
              </a:tblGrid>
              <a:tr h="1696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상품정보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주문현황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재고관리현황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유형</a:t>
                      </a: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재고구분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품목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단가</a:t>
                      </a: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낱개단가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</a:t>
                      </a: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낱개수량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반품요청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전체입고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전체출고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보유재고</a:t>
                      </a: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적정재고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과부족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적정재고 보유율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물품위치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0641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☑️</a:t>
                      </a:r>
                      <a:endParaRPr lang="ko-KR" altLang="en-US" sz="6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en-US" altLang="ko-KR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OKplaza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 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품명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SET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SET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SET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SET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SET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 SET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90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SET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(900,000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SET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수동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 SET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%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en-US" altLang="ko-KR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OKplaza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 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품명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봉</a:t>
                      </a: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봉</a:t>
                      </a: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봉</a:t>
                      </a: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봉</a:t>
                      </a: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봉</a:t>
                      </a:r>
                      <a:endParaRPr kumimoji="0" lang="en-US" altLang="ko-KR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(100,000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봉</a:t>
                      </a:r>
                      <a:endParaRPr kumimoji="0" lang="en-US" altLang="ko-KR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수동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-50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-50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%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en-US" altLang="ko-KR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OKplaza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 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12345678903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품명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  <a:endParaRPr kumimoji="0" lang="en-US" altLang="ko-KR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(1,500,000 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  <a:endParaRPr kumimoji="0" lang="en-US" altLang="ko-KR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수동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%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lang="ko-KR" altLang="en-US" sz="6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en-US" altLang="ko-KR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OKplaza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 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12345678904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품명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  <a:endParaRPr kumimoji="0" lang="en-US" altLang="ko-KR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(1,500,000 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  <a:endParaRPr kumimoji="0" lang="en-US" altLang="ko-KR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수동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%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lang="ko-KR" altLang="en-US" sz="6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en-US" altLang="ko-KR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OKplaza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 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12345678905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품명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  <a:endParaRPr kumimoji="0" lang="en-US" altLang="ko-KR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(1,500,000 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  <a:endParaRPr kumimoji="0" lang="en-US" altLang="ko-KR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수동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%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lang="ko-KR" altLang="en-US" sz="6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en-US" altLang="ko-KR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OKplaza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 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12345678906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품명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  <a:endParaRPr kumimoji="0" lang="en-US" altLang="ko-KR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(1,500,000 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  <a:endParaRPr kumimoji="0" lang="en-US" altLang="ko-KR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수동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%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lang="ko-KR" altLang="en-US" sz="6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en-US" altLang="ko-KR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OKplaza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 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12345678907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품명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  <a:endParaRPr kumimoji="0" lang="en-US" altLang="ko-KR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(1,500,000 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  <a:endParaRPr kumimoji="0" lang="en-US" altLang="ko-KR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수동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%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lang="ko-KR" altLang="en-US" sz="6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 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12345678908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품명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  <a:endParaRPr kumimoji="0" lang="en-US" altLang="ko-KR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(500,000 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  <a:endParaRPr kumimoji="0" lang="en-US" altLang="ko-KR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수동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%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lang="ko-KR" altLang="en-US" sz="6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 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12345678909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품명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  <a:endParaRPr kumimoji="0" lang="en-US" altLang="ko-KR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(500,000 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  <a:endParaRPr kumimoji="0" lang="en-US" altLang="ko-KR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수동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%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lang="ko-KR" altLang="en-US" sz="6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 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12345678910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품명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  <a:endParaRPr kumimoji="0" lang="en-US" altLang="ko-KR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(500,000 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  <a:endParaRPr kumimoji="0" lang="en-US" altLang="ko-KR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수동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%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grpSp>
        <p:nvGrpSpPr>
          <p:cNvPr id="75" name="그룹 74">
            <a:extLst>
              <a:ext uri="{FF2B5EF4-FFF2-40B4-BE49-F238E27FC236}">
                <a16:creationId xmlns:a16="http://schemas.microsoft.com/office/drawing/2014/main" id="{092BE2A4-1F1A-EF4E-30EE-9E619F1F757A}"/>
              </a:ext>
            </a:extLst>
          </p:cNvPr>
          <p:cNvGrpSpPr/>
          <p:nvPr/>
        </p:nvGrpSpPr>
        <p:grpSpPr>
          <a:xfrm>
            <a:off x="2907459" y="6872477"/>
            <a:ext cx="2105082" cy="186100"/>
            <a:chOff x="19175035" y="-2703341"/>
            <a:chExt cx="2105082" cy="186100"/>
          </a:xfrm>
        </p:grpSpPr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A9096679-D5AF-3997-1D28-9C12FCD8957E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CBEA6792-F756-7AE3-8E47-40788D381692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6E3E45EC-4783-2A37-F6C0-1E03906054D5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15411586-2F15-9CEB-7AD9-1CBE473451DA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A77A8B9C-A4ED-FEEC-974B-2ADBDF87FC84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6E002EEF-6130-167F-02F6-33987490AE10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2" name="모서리가 둥근 직사각형 81">
              <a:extLst>
                <a:ext uri="{FF2B5EF4-FFF2-40B4-BE49-F238E27FC236}">
                  <a16:creationId xmlns:a16="http://schemas.microsoft.com/office/drawing/2014/main" id="{00EB1C5B-AFF9-F1A4-D294-7A4209455112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A997C9D3-AC98-DBD6-EB8C-0EBB84EEB318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DF010668-F7CE-3BDF-438E-A6C319412C4B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E26E8B44-B90C-21DA-93AC-7FA81451D7DC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7A24BC29-ADF4-67CA-5307-903066883A68}"/>
              </a:ext>
            </a:extLst>
          </p:cNvPr>
          <p:cNvSpPr>
            <a:spLocks/>
          </p:cNvSpPr>
          <p:nvPr/>
        </p:nvSpPr>
        <p:spPr>
          <a:xfrm>
            <a:off x="162156" y="19789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0" name="모서리가 둥근 직사각형 99">
            <a:extLst>
              <a:ext uri="{FF2B5EF4-FFF2-40B4-BE49-F238E27FC236}">
                <a16:creationId xmlns:a16="http://schemas.microsoft.com/office/drawing/2014/main" id="{1FA43AB7-D3A0-86A1-9726-25E808E82B11}"/>
              </a:ext>
            </a:extLst>
          </p:cNvPr>
          <p:cNvSpPr>
            <a:spLocks/>
          </p:cNvSpPr>
          <p:nvPr/>
        </p:nvSpPr>
        <p:spPr>
          <a:xfrm>
            <a:off x="157332" y="37158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1" name="모서리가 둥근 직사각형 100">
            <a:extLst>
              <a:ext uri="{FF2B5EF4-FFF2-40B4-BE49-F238E27FC236}">
                <a16:creationId xmlns:a16="http://schemas.microsoft.com/office/drawing/2014/main" id="{7899575A-FFBB-5187-B76C-D6FEE3012658}"/>
              </a:ext>
            </a:extLst>
          </p:cNvPr>
          <p:cNvSpPr>
            <a:spLocks/>
          </p:cNvSpPr>
          <p:nvPr/>
        </p:nvSpPr>
        <p:spPr>
          <a:xfrm>
            <a:off x="154097" y="40308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43EA19E6-E4F2-1642-05F9-BC425C97F44C}"/>
              </a:ext>
            </a:extLst>
          </p:cNvPr>
          <p:cNvSpPr>
            <a:spLocks/>
          </p:cNvSpPr>
          <p:nvPr/>
        </p:nvSpPr>
        <p:spPr>
          <a:xfrm>
            <a:off x="360000" y="3670828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103" name="모서리가 둥근 직사각형 102">
            <a:extLst>
              <a:ext uri="{FF2B5EF4-FFF2-40B4-BE49-F238E27FC236}">
                <a16:creationId xmlns:a16="http://schemas.microsoft.com/office/drawing/2014/main" id="{A6A674CD-155E-BE60-9063-1ED64CB1A402}"/>
              </a:ext>
            </a:extLst>
          </p:cNvPr>
          <p:cNvSpPr>
            <a:spLocks/>
          </p:cNvSpPr>
          <p:nvPr/>
        </p:nvSpPr>
        <p:spPr>
          <a:xfrm>
            <a:off x="6660000" y="3679360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96F73FB8-495F-E6A9-B01B-383CFE19089B}"/>
              </a:ext>
            </a:extLst>
          </p:cNvPr>
          <p:cNvCxnSpPr>
            <a:cxnSpLocks/>
            <a:stCxn id="32" idx="2"/>
            <a:endCxn id="69" idx="0"/>
          </p:cNvCxnSpPr>
          <p:nvPr/>
        </p:nvCxnSpPr>
        <p:spPr>
          <a:xfrm rot="5400000">
            <a:off x="60225" y="5792135"/>
            <a:ext cx="971323" cy="241216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092D871A-4626-EF2A-8267-5E8306ABE669}"/>
              </a:ext>
            </a:extLst>
          </p:cNvPr>
          <p:cNvSpPr>
            <a:spLocks/>
          </p:cNvSpPr>
          <p:nvPr/>
        </p:nvSpPr>
        <p:spPr>
          <a:xfrm>
            <a:off x="539994" y="245116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상품코드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DD6CD06-7498-FB10-35A6-4B0E4D170F00}"/>
              </a:ext>
            </a:extLst>
          </p:cNvPr>
          <p:cNvSpPr>
            <a:spLocks/>
          </p:cNvSpPr>
          <p:nvPr/>
        </p:nvSpPr>
        <p:spPr>
          <a:xfrm>
            <a:off x="1259994" y="2451167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입력해 주세요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34CB6663-7C1A-18B5-4561-59C07A02EFE2}"/>
              </a:ext>
            </a:extLst>
          </p:cNvPr>
          <p:cNvSpPr>
            <a:spLocks/>
          </p:cNvSpPr>
          <p:nvPr/>
        </p:nvSpPr>
        <p:spPr>
          <a:xfrm>
            <a:off x="2525995" y="245116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상품명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B3F9DFFB-D91B-834E-7C7A-052B371694CC}"/>
              </a:ext>
            </a:extLst>
          </p:cNvPr>
          <p:cNvSpPr>
            <a:spLocks/>
          </p:cNvSpPr>
          <p:nvPr/>
        </p:nvSpPr>
        <p:spPr>
          <a:xfrm>
            <a:off x="3245995" y="2451167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입력해 주세요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6A33E8D5-F01F-02BC-0EF2-707B5B282C0C}"/>
              </a:ext>
            </a:extLst>
          </p:cNvPr>
          <p:cNvSpPr>
            <a:spLocks/>
          </p:cNvSpPr>
          <p:nvPr/>
        </p:nvSpPr>
        <p:spPr>
          <a:xfrm>
            <a:off x="4512719" y="245116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상품규격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90F977CD-DE4F-0D24-6BD5-687BE72B188E}"/>
              </a:ext>
            </a:extLst>
          </p:cNvPr>
          <p:cNvSpPr>
            <a:spLocks/>
          </p:cNvSpPr>
          <p:nvPr/>
        </p:nvSpPr>
        <p:spPr>
          <a:xfrm>
            <a:off x="5232719" y="2451167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입력해 주세요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1749BC5A-5C78-CDF8-51F7-F77716C184EB}"/>
              </a:ext>
            </a:extLst>
          </p:cNvPr>
          <p:cNvSpPr>
            <a:spLocks/>
          </p:cNvSpPr>
          <p:nvPr/>
        </p:nvSpPr>
        <p:spPr>
          <a:xfrm>
            <a:off x="2527246" y="209036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재고구분</a:t>
            </a: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58FE39C2-F0E8-8105-DA22-9D30C6EAF694}"/>
              </a:ext>
            </a:extLst>
          </p:cNvPr>
          <p:cNvSpPr>
            <a:spLocks/>
          </p:cNvSpPr>
          <p:nvPr/>
        </p:nvSpPr>
        <p:spPr>
          <a:xfrm>
            <a:off x="3247246" y="2090360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9765C467-C825-A8AD-3D11-059238E14872}"/>
              </a:ext>
            </a:extLst>
          </p:cNvPr>
          <p:cNvSpPr>
            <a:spLocks/>
          </p:cNvSpPr>
          <p:nvPr/>
        </p:nvSpPr>
        <p:spPr>
          <a:xfrm>
            <a:off x="2525995" y="2811993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진열여부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461D0AEF-5F7C-8026-934F-F0152F253BCB}"/>
              </a:ext>
            </a:extLst>
          </p:cNvPr>
          <p:cNvSpPr>
            <a:spLocks/>
          </p:cNvSpPr>
          <p:nvPr/>
        </p:nvSpPr>
        <p:spPr>
          <a:xfrm>
            <a:off x="3245995" y="2811993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5796E9E1-761D-8D8B-2772-AAB839E6D631}"/>
              </a:ext>
            </a:extLst>
          </p:cNvPr>
          <p:cNvSpPr>
            <a:spLocks/>
          </p:cNvSpPr>
          <p:nvPr/>
        </p:nvSpPr>
        <p:spPr>
          <a:xfrm>
            <a:off x="552719" y="2812159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상품구분</a:t>
            </a: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2B9E78D8-2EE3-486F-4882-52F8150B5907}"/>
              </a:ext>
            </a:extLst>
          </p:cNvPr>
          <p:cNvSpPr>
            <a:spLocks/>
          </p:cNvSpPr>
          <p:nvPr/>
        </p:nvSpPr>
        <p:spPr>
          <a:xfrm>
            <a:off x="1272719" y="2812159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E36E5498-B3FC-8EC7-E781-F61D32303B29}"/>
              </a:ext>
            </a:extLst>
          </p:cNvPr>
          <p:cNvSpPr>
            <a:spLocks/>
          </p:cNvSpPr>
          <p:nvPr/>
        </p:nvSpPr>
        <p:spPr>
          <a:xfrm>
            <a:off x="6669718" y="3172781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rgbClr val="C00000"/>
                </a:solidFill>
              </a:rPr>
              <a:t>엑셀 </a:t>
            </a: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C7554D5C-20F6-A865-F279-00541EABB218}"/>
              </a:ext>
            </a:extLst>
          </p:cNvPr>
          <p:cNvSpPr>
            <a:spLocks/>
          </p:cNvSpPr>
          <p:nvPr/>
        </p:nvSpPr>
        <p:spPr>
          <a:xfrm>
            <a:off x="4515933" y="281862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적정재고보유율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2E331DFF-703E-477E-67B8-FF2A2BF35C5B}"/>
              </a:ext>
            </a:extLst>
          </p:cNvPr>
          <p:cNvSpPr>
            <a:spLocks/>
          </p:cNvSpPr>
          <p:nvPr/>
        </p:nvSpPr>
        <p:spPr>
          <a:xfrm>
            <a:off x="5235933" y="2818620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4FC34269-610A-045B-0C1E-0ACD5FC47649}"/>
              </a:ext>
            </a:extLst>
          </p:cNvPr>
          <p:cNvSpPr>
            <a:spLocks/>
          </p:cNvSpPr>
          <p:nvPr/>
        </p:nvSpPr>
        <p:spPr>
          <a:xfrm>
            <a:off x="555274" y="3180649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정산현황포함</a:t>
            </a: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48E7E695-C6EB-021E-2B17-42BFA98D8A1A}"/>
              </a:ext>
            </a:extLst>
          </p:cNvPr>
          <p:cNvSpPr>
            <a:spLocks/>
          </p:cNvSpPr>
          <p:nvPr/>
        </p:nvSpPr>
        <p:spPr>
          <a:xfrm>
            <a:off x="1275274" y="3180649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◯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    </a:t>
            </a: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1825E95C-BC29-841B-766D-54FDD72402DD}"/>
              </a:ext>
            </a:extLst>
          </p:cNvPr>
          <p:cNvSpPr>
            <a:spLocks/>
          </p:cNvSpPr>
          <p:nvPr/>
        </p:nvSpPr>
        <p:spPr>
          <a:xfrm>
            <a:off x="6660007" y="2811993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rgbClr val="C00000"/>
                </a:solidFill>
              </a:rPr>
              <a:t>조회</a:t>
            </a:r>
          </a:p>
        </p:txBody>
      </p:sp>
      <p:sp>
        <p:nvSpPr>
          <p:cNvPr id="55" name="Google Shape;2233;g27fe52d962f_1_4247">
            <a:extLst>
              <a:ext uri="{FF2B5EF4-FFF2-40B4-BE49-F238E27FC236}">
                <a16:creationId xmlns:a16="http://schemas.microsoft.com/office/drawing/2014/main" id="{817338FD-321E-0480-F7C8-8CC8C499C48E}"/>
              </a:ext>
            </a:extLst>
          </p:cNvPr>
          <p:cNvSpPr/>
          <p:nvPr/>
        </p:nvSpPr>
        <p:spPr>
          <a:xfrm>
            <a:off x="6069049" y="3679360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물품위치저장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233;g27fe52d962f_1_4247">
            <a:extLst>
              <a:ext uri="{FF2B5EF4-FFF2-40B4-BE49-F238E27FC236}">
                <a16:creationId xmlns:a16="http://schemas.microsoft.com/office/drawing/2014/main" id="{968EDF55-6482-A6C2-6294-A9328F64C6D8}"/>
              </a:ext>
            </a:extLst>
          </p:cNvPr>
          <p:cNvSpPr/>
          <p:nvPr/>
        </p:nvSpPr>
        <p:spPr>
          <a:xfrm>
            <a:off x="5494853" y="3679360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2233;g27fe52d962f_1_4247">
            <a:extLst>
              <a:ext uri="{FF2B5EF4-FFF2-40B4-BE49-F238E27FC236}">
                <a16:creationId xmlns:a16="http://schemas.microsoft.com/office/drawing/2014/main" id="{52E4E22A-2E6C-16D8-D315-CF1699BF773D}"/>
              </a:ext>
            </a:extLst>
          </p:cNvPr>
          <p:cNvSpPr/>
          <p:nvPr/>
        </p:nvSpPr>
        <p:spPr>
          <a:xfrm>
            <a:off x="4920657" y="3679360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반납입고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2233;g27fe52d962f_1_4247">
            <a:extLst>
              <a:ext uri="{FF2B5EF4-FFF2-40B4-BE49-F238E27FC236}">
                <a16:creationId xmlns:a16="http://schemas.microsoft.com/office/drawing/2014/main" id="{0E819E2B-C331-E434-6296-31D77E51819E}"/>
              </a:ext>
            </a:extLst>
          </p:cNvPr>
          <p:cNvSpPr/>
          <p:nvPr/>
        </p:nvSpPr>
        <p:spPr>
          <a:xfrm>
            <a:off x="4346461" y="3679360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2233;g27fe52d962f_1_4247">
            <a:extLst>
              <a:ext uri="{FF2B5EF4-FFF2-40B4-BE49-F238E27FC236}">
                <a16:creationId xmlns:a16="http://schemas.microsoft.com/office/drawing/2014/main" id="{B248B132-1319-8710-D89E-E2B27E3B5AC3}"/>
              </a:ext>
            </a:extLst>
          </p:cNvPr>
          <p:cNvSpPr/>
          <p:nvPr/>
        </p:nvSpPr>
        <p:spPr>
          <a:xfrm>
            <a:off x="3772265" y="3679360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2233;g27fe52d962f_1_4247">
            <a:extLst>
              <a:ext uri="{FF2B5EF4-FFF2-40B4-BE49-F238E27FC236}">
                <a16:creationId xmlns:a16="http://schemas.microsoft.com/office/drawing/2014/main" id="{F4D722AF-FEB5-973D-7FA9-87BE32175F55}"/>
              </a:ext>
            </a:extLst>
          </p:cNvPr>
          <p:cNvSpPr/>
          <p:nvPr/>
        </p:nvSpPr>
        <p:spPr>
          <a:xfrm>
            <a:off x="3198069" y="3679360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관리물품등록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CA9B123-8F89-D28E-73E9-F90F7A631184}"/>
              </a:ext>
            </a:extLst>
          </p:cNvPr>
          <p:cNvSpPr>
            <a:spLocks/>
          </p:cNvSpPr>
          <p:nvPr/>
        </p:nvSpPr>
        <p:spPr>
          <a:xfrm>
            <a:off x="1266718" y="3679360"/>
            <a:ext cx="1692302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 의 수량은 낱개 단위로 산출한 기준</a:t>
            </a:r>
          </a:p>
        </p:txBody>
      </p:sp>
      <p:pic>
        <p:nvPicPr>
          <p:cNvPr id="66" name="그림 65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id="{088AA5E2-0165-C28B-1282-5CC8C4122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92" y="8018566"/>
            <a:ext cx="2160000" cy="2436090"/>
          </a:xfrm>
          <a:prstGeom prst="rect">
            <a:avLst/>
          </a:prstGeom>
        </p:spPr>
      </p:pic>
      <p:pic>
        <p:nvPicPr>
          <p:cNvPr id="68" name="그림 67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EEFBCA4C-9F20-E30B-E79C-44FF9081A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0674" y="8018566"/>
            <a:ext cx="2160000" cy="2436090"/>
          </a:xfrm>
          <a:prstGeom prst="rect">
            <a:avLst/>
          </a:prstGeom>
        </p:spPr>
      </p:pic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5F98793C-70F4-173B-B999-89180F16F645}"/>
              </a:ext>
            </a:extLst>
          </p:cNvPr>
          <p:cNvSpPr>
            <a:spLocks/>
          </p:cNvSpPr>
          <p:nvPr/>
        </p:nvSpPr>
        <p:spPr>
          <a:xfrm>
            <a:off x="-1740198" y="7483880"/>
            <a:ext cx="2160000" cy="463748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결과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상품정보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품목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코드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상품상세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8DE59F54-8750-0C40-EA0F-C665EEBFEB6D}"/>
              </a:ext>
            </a:extLst>
          </p:cNvPr>
          <p:cNvSpPr>
            <a:spLocks/>
          </p:cNvSpPr>
          <p:nvPr/>
        </p:nvSpPr>
        <p:spPr>
          <a:xfrm>
            <a:off x="528768" y="7483880"/>
            <a:ext cx="4446516" cy="463748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결과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상품정보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재고관리현황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전체입고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출고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3" name="그림 72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id="{72E3DA8F-A184-9C9F-91D4-069F25CC9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284" y="8018566"/>
            <a:ext cx="2160000" cy="2436090"/>
          </a:xfrm>
          <a:prstGeom prst="rect">
            <a:avLst/>
          </a:prstGeom>
        </p:spPr>
      </p:pic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3C5BAFCC-837F-7BFD-9665-5CF7DE2D5987}"/>
              </a:ext>
            </a:extLst>
          </p:cNvPr>
          <p:cNvSpPr>
            <a:spLocks/>
          </p:cNvSpPr>
          <p:nvPr/>
        </p:nvSpPr>
        <p:spPr>
          <a:xfrm>
            <a:off x="1757545" y="9990908"/>
            <a:ext cx="2160000" cy="463748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 클릭 이벤트의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동일한 것으로 보임</a:t>
            </a:r>
          </a:p>
        </p:txBody>
      </p:sp>
      <p:pic>
        <p:nvPicPr>
          <p:cNvPr id="87" name="그림 8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87E7ED0-7A5F-2173-89BF-92BDF72EC3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276" y="8018566"/>
            <a:ext cx="2160000" cy="1374827"/>
          </a:xfrm>
          <a:prstGeom prst="rect">
            <a:avLst/>
          </a:prstGeom>
        </p:spPr>
      </p:pic>
      <p:sp>
        <p:nvSpPr>
          <p:cNvPr id="88" name="모서리가 둥근 직사각형 87">
            <a:extLst>
              <a:ext uri="{FF2B5EF4-FFF2-40B4-BE49-F238E27FC236}">
                <a16:creationId xmlns:a16="http://schemas.microsoft.com/office/drawing/2014/main" id="{73FFB517-0A3C-88A6-8DAE-A4D912842004}"/>
              </a:ext>
            </a:extLst>
          </p:cNvPr>
          <p:cNvSpPr>
            <a:spLocks/>
          </p:cNvSpPr>
          <p:nvPr/>
        </p:nvSpPr>
        <p:spPr>
          <a:xfrm>
            <a:off x="5084250" y="7483880"/>
            <a:ext cx="2160000" cy="463748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결과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상품정보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재고관리현황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적정재고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재고이력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모서리가 둥근 직사각형 88">
            <a:extLst>
              <a:ext uri="{FF2B5EF4-FFF2-40B4-BE49-F238E27FC236}">
                <a16:creationId xmlns:a16="http://schemas.microsoft.com/office/drawing/2014/main" id="{B0746044-BF41-1950-CAF9-C752B957559D}"/>
              </a:ext>
            </a:extLst>
          </p:cNvPr>
          <p:cNvSpPr>
            <a:spLocks/>
          </p:cNvSpPr>
          <p:nvPr/>
        </p:nvSpPr>
        <p:spPr>
          <a:xfrm>
            <a:off x="1266475" y="2091167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모서리가 둥근 직사각형 89">
            <a:extLst>
              <a:ext uri="{FF2B5EF4-FFF2-40B4-BE49-F238E27FC236}">
                <a16:creationId xmlns:a16="http://schemas.microsoft.com/office/drawing/2014/main" id="{0F166611-7361-15C9-EEDB-61DCBA5B14D1}"/>
              </a:ext>
            </a:extLst>
          </p:cNvPr>
          <p:cNvSpPr>
            <a:spLocks/>
          </p:cNvSpPr>
          <p:nvPr/>
        </p:nvSpPr>
        <p:spPr>
          <a:xfrm>
            <a:off x="7146939" y="4415005"/>
            <a:ext cx="380841" cy="1259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모서리가 둥근 직사각형 90">
            <a:extLst>
              <a:ext uri="{FF2B5EF4-FFF2-40B4-BE49-F238E27FC236}">
                <a16:creationId xmlns:a16="http://schemas.microsoft.com/office/drawing/2014/main" id="{30EE4C2E-9BA7-A149-670E-FA00EFC4437C}"/>
              </a:ext>
            </a:extLst>
          </p:cNvPr>
          <p:cNvSpPr>
            <a:spLocks/>
          </p:cNvSpPr>
          <p:nvPr/>
        </p:nvSpPr>
        <p:spPr>
          <a:xfrm>
            <a:off x="7146939" y="4643449"/>
            <a:ext cx="380841" cy="1259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모서리가 둥근 직사각형 91">
            <a:extLst>
              <a:ext uri="{FF2B5EF4-FFF2-40B4-BE49-F238E27FC236}">
                <a16:creationId xmlns:a16="http://schemas.microsoft.com/office/drawing/2014/main" id="{76BDC84B-1B2C-3FBD-155C-72C0CCE81D70}"/>
              </a:ext>
            </a:extLst>
          </p:cNvPr>
          <p:cNvSpPr>
            <a:spLocks/>
          </p:cNvSpPr>
          <p:nvPr/>
        </p:nvSpPr>
        <p:spPr>
          <a:xfrm>
            <a:off x="7146939" y="4871893"/>
            <a:ext cx="380841" cy="1259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모서리가 둥근 직사각형 92">
            <a:extLst>
              <a:ext uri="{FF2B5EF4-FFF2-40B4-BE49-F238E27FC236}">
                <a16:creationId xmlns:a16="http://schemas.microsoft.com/office/drawing/2014/main" id="{F43F95E6-A80D-8906-58AB-7B303C711CBE}"/>
              </a:ext>
            </a:extLst>
          </p:cNvPr>
          <p:cNvSpPr>
            <a:spLocks/>
          </p:cNvSpPr>
          <p:nvPr/>
        </p:nvSpPr>
        <p:spPr>
          <a:xfrm>
            <a:off x="7146939" y="5100337"/>
            <a:ext cx="380841" cy="1259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모서리가 둥근 직사각형 93">
            <a:extLst>
              <a:ext uri="{FF2B5EF4-FFF2-40B4-BE49-F238E27FC236}">
                <a16:creationId xmlns:a16="http://schemas.microsoft.com/office/drawing/2014/main" id="{BDC329A1-5598-EA51-CFE0-2F6B304C354F}"/>
              </a:ext>
            </a:extLst>
          </p:cNvPr>
          <p:cNvSpPr>
            <a:spLocks/>
          </p:cNvSpPr>
          <p:nvPr/>
        </p:nvSpPr>
        <p:spPr>
          <a:xfrm>
            <a:off x="7146939" y="5328781"/>
            <a:ext cx="380841" cy="1259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모서리가 둥근 직사각형 94">
            <a:extLst>
              <a:ext uri="{FF2B5EF4-FFF2-40B4-BE49-F238E27FC236}">
                <a16:creationId xmlns:a16="http://schemas.microsoft.com/office/drawing/2014/main" id="{310A4B1B-C3C8-06C6-0774-C2E8744DB9AB}"/>
              </a:ext>
            </a:extLst>
          </p:cNvPr>
          <p:cNvSpPr>
            <a:spLocks/>
          </p:cNvSpPr>
          <p:nvPr/>
        </p:nvSpPr>
        <p:spPr>
          <a:xfrm>
            <a:off x="7146939" y="5557225"/>
            <a:ext cx="380841" cy="1259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모서리가 둥근 직사각형 95">
            <a:extLst>
              <a:ext uri="{FF2B5EF4-FFF2-40B4-BE49-F238E27FC236}">
                <a16:creationId xmlns:a16="http://schemas.microsoft.com/office/drawing/2014/main" id="{5A7A927E-A173-6A04-FE02-7F1F4C99E931}"/>
              </a:ext>
            </a:extLst>
          </p:cNvPr>
          <p:cNvSpPr>
            <a:spLocks/>
          </p:cNvSpPr>
          <p:nvPr/>
        </p:nvSpPr>
        <p:spPr>
          <a:xfrm>
            <a:off x="7146939" y="5785669"/>
            <a:ext cx="380841" cy="1259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모서리가 둥근 직사각형 96">
            <a:extLst>
              <a:ext uri="{FF2B5EF4-FFF2-40B4-BE49-F238E27FC236}">
                <a16:creationId xmlns:a16="http://schemas.microsoft.com/office/drawing/2014/main" id="{F22B2AD1-DF53-35FA-0AE9-B97845B05761}"/>
              </a:ext>
            </a:extLst>
          </p:cNvPr>
          <p:cNvSpPr>
            <a:spLocks/>
          </p:cNvSpPr>
          <p:nvPr/>
        </p:nvSpPr>
        <p:spPr>
          <a:xfrm>
            <a:off x="7146939" y="6014113"/>
            <a:ext cx="380841" cy="1259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모서리가 둥근 직사각형 103">
            <a:extLst>
              <a:ext uri="{FF2B5EF4-FFF2-40B4-BE49-F238E27FC236}">
                <a16:creationId xmlns:a16="http://schemas.microsoft.com/office/drawing/2014/main" id="{40312769-EB21-DB09-F263-76CFCF10F49F}"/>
              </a:ext>
            </a:extLst>
          </p:cNvPr>
          <p:cNvSpPr>
            <a:spLocks/>
          </p:cNvSpPr>
          <p:nvPr/>
        </p:nvSpPr>
        <p:spPr>
          <a:xfrm>
            <a:off x="7146939" y="6242557"/>
            <a:ext cx="380841" cy="1259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" name="모서리가 둥근 직사각형 104">
            <a:extLst>
              <a:ext uri="{FF2B5EF4-FFF2-40B4-BE49-F238E27FC236}">
                <a16:creationId xmlns:a16="http://schemas.microsoft.com/office/drawing/2014/main" id="{3F362270-8C66-205E-ECCA-E2CCC29364CB}"/>
              </a:ext>
            </a:extLst>
          </p:cNvPr>
          <p:cNvSpPr>
            <a:spLocks/>
          </p:cNvSpPr>
          <p:nvPr/>
        </p:nvSpPr>
        <p:spPr>
          <a:xfrm>
            <a:off x="7146939" y="6480146"/>
            <a:ext cx="380841" cy="1259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모서리가 둥근 직사각형 106">
            <a:extLst>
              <a:ext uri="{FF2B5EF4-FFF2-40B4-BE49-F238E27FC236}">
                <a16:creationId xmlns:a16="http://schemas.microsoft.com/office/drawing/2014/main" id="{E91399AA-5904-7E96-BFFF-369BC29ABA0D}"/>
              </a:ext>
            </a:extLst>
          </p:cNvPr>
          <p:cNvSpPr>
            <a:spLocks/>
          </p:cNvSpPr>
          <p:nvPr/>
        </p:nvSpPr>
        <p:spPr>
          <a:xfrm>
            <a:off x="2542106" y="3180649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정산현황기간</a:t>
            </a:r>
          </a:p>
        </p:txBody>
      </p:sp>
      <p:sp>
        <p:nvSpPr>
          <p:cNvPr id="108" name="모서리가 둥근 직사각형 107">
            <a:extLst>
              <a:ext uri="{FF2B5EF4-FFF2-40B4-BE49-F238E27FC236}">
                <a16:creationId xmlns:a16="http://schemas.microsoft.com/office/drawing/2014/main" id="{64B1B26E-5002-E176-B76D-D00352A77581}"/>
              </a:ext>
            </a:extLst>
          </p:cNvPr>
          <p:cNvSpPr/>
          <p:nvPr/>
        </p:nvSpPr>
        <p:spPr>
          <a:xfrm>
            <a:off x="3251870" y="3180649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2023.11.01  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9" name="모서리가 둥근 직사각형 108">
            <a:extLst>
              <a:ext uri="{FF2B5EF4-FFF2-40B4-BE49-F238E27FC236}">
                <a16:creationId xmlns:a16="http://schemas.microsoft.com/office/drawing/2014/main" id="{12FE0E32-660E-E48A-D97A-2304F095F217}"/>
              </a:ext>
            </a:extLst>
          </p:cNvPr>
          <p:cNvSpPr/>
          <p:nvPr/>
        </p:nvSpPr>
        <p:spPr>
          <a:xfrm>
            <a:off x="4206430" y="3180649"/>
            <a:ext cx="726312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2024.11.01  </a:t>
            </a:r>
            <a:r>
              <a:rPr kumimoji="1"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0" name="모서리가 둥근 직사각형 109">
            <a:extLst>
              <a:ext uri="{FF2B5EF4-FFF2-40B4-BE49-F238E27FC236}">
                <a16:creationId xmlns:a16="http://schemas.microsoft.com/office/drawing/2014/main" id="{7C74B3E1-E574-FFED-179D-7619142A9A6B}"/>
              </a:ext>
            </a:extLst>
          </p:cNvPr>
          <p:cNvSpPr/>
          <p:nvPr/>
        </p:nvSpPr>
        <p:spPr>
          <a:xfrm>
            <a:off x="4046860" y="3180649"/>
            <a:ext cx="151258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~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CFB6F79D-C929-9752-8559-967A1B8F81F8}"/>
              </a:ext>
            </a:extLst>
          </p:cNvPr>
          <p:cNvSpPr/>
          <p:nvPr/>
        </p:nvSpPr>
        <p:spPr>
          <a:xfrm>
            <a:off x="3877241" y="4071050"/>
            <a:ext cx="90000" cy="90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R" altLang="en-US" sz="5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2" name="Google Shape;2233;g27fe52d962f_1_4247">
            <a:extLst>
              <a:ext uri="{FF2B5EF4-FFF2-40B4-BE49-F238E27FC236}">
                <a16:creationId xmlns:a16="http://schemas.microsoft.com/office/drawing/2014/main" id="{77CBAB8C-ADAB-2CBB-57D6-136563AE1587}"/>
              </a:ext>
            </a:extLst>
          </p:cNvPr>
          <p:cNvSpPr/>
          <p:nvPr/>
        </p:nvSpPr>
        <p:spPr>
          <a:xfrm>
            <a:off x="2032407" y="6462001"/>
            <a:ext cx="2304854" cy="27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9600" bIns="900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품명 테스트상품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09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테스트상품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09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규격 테스트규격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09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테스트규격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09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테스트규격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09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테스트규격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09</a:t>
            </a:r>
            <a:endParaRPr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6" name="꺾인 연결선[E] 115">
            <a:extLst>
              <a:ext uri="{FF2B5EF4-FFF2-40B4-BE49-F238E27FC236}">
                <a16:creationId xmlns:a16="http://schemas.microsoft.com/office/drawing/2014/main" id="{7B01013F-F9FD-6BD8-E2EF-1B4540BAF0BC}"/>
              </a:ext>
            </a:extLst>
          </p:cNvPr>
          <p:cNvCxnSpPr>
            <a:cxnSpLocks/>
            <a:stCxn id="115" idx="2"/>
            <a:endCxn id="71" idx="0"/>
          </p:cNvCxnSpPr>
          <p:nvPr/>
        </p:nvCxnSpPr>
        <p:spPr>
          <a:xfrm rot="5400000">
            <a:off x="3359148" y="5999182"/>
            <a:ext cx="877577" cy="20918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[E] 118">
            <a:extLst>
              <a:ext uri="{FF2B5EF4-FFF2-40B4-BE49-F238E27FC236}">
                <a16:creationId xmlns:a16="http://schemas.microsoft.com/office/drawing/2014/main" id="{EE3DF917-4284-D99D-D1F2-0124C49F1CD3}"/>
              </a:ext>
            </a:extLst>
          </p:cNvPr>
          <p:cNvCxnSpPr>
            <a:cxnSpLocks/>
            <a:stCxn id="118" idx="2"/>
            <a:endCxn id="71" idx="0"/>
          </p:cNvCxnSpPr>
          <p:nvPr/>
        </p:nvCxnSpPr>
        <p:spPr>
          <a:xfrm rot="5400000">
            <a:off x="3597191" y="5761138"/>
            <a:ext cx="877577" cy="256790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[E] 121">
            <a:extLst>
              <a:ext uri="{FF2B5EF4-FFF2-40B4-BE49-F238E27FC236}">
                <a16:creationId xmlns:a16="http://schemas.microsoft.com/office/drawing/2014/main" id="{33C5BE6C-8A50-D877-C5CB-C24F3432D2F5}"/>
              </a:ext>
            </a:extLst>
          </p:cNvPr>
          <p:cNvCxnSpPr>
            <a:cxnSpLocks/>
            <a:stCxn id="121" idx="2"/>
            <a:endCxn id="88" idx="0"/>
          </p:cNvCxnSpPr>
          <p:nvPr/>
        </p:nvCxnSpPr>
        <p:spPr>
          <a:xfrm rot="16200000" flipH="1">
            <a:off x="5706564" y="7026193"/>
            <a:ext cx="910829" cy="454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모서리가 둥근 직사각형 126">
            <a:extLst>
              <a:ext uri="{FF2B5EF4-FFF2-40B4-BE49-F238E27FC236}">
                <a16:creationId xmlns:a16="http://schemas.microsoft.com/office/drawing/2014/main" id="{291205D8-3A59-B2F2-17E5-4F840B3E3251}"/>
              </a:ext>
            </a:extLst>
          </p:cNvPr>
          <p:cNvSpPr>
            <a:spLocks/>
          </p:cNvSpPr>
          <p:nvPr/>
        </p:nvSpPr>
        <p:spPr>
          <a:xfrm>
            <a:off x="3122643" y="3578733"/>
            <a:ext cx="3578924" cy="463748"/>
          </a:xfrm>
          <a:prstGeom prst="roundRect">
            <a:avLst>
              <a:gd name="adj" fmla="val 15679"/>
            </a:avLst>
          </a:prstGeom>
          <a:solidFill>
            <a:schemeClr val="bg1">
              <a:lumMod val="95000"/>
              <a:alpha val="50000"/>
            </a:schemeClr>
          </a:solidFill>
          <a:ln>
            <a:solidFill>
              <a:srgbClr val="CC0099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28" name="꺾인 연결선[E] 127">
            <a:extLst>
              <a:ext uri="{FF2B5EF4-FFF2-40B4-BE49-F238E27FC236}">
                <a16:creationId xmlns:a16="http://schemas.microsoft.com/office/drawing/2014/main" id="{74DD049B-7F74-DA48-853E-3AB93CCA9C7B}"/>
              </a:ext>
            </a:extLst>
          </p:cNvPr>
          <p:cNvCxnSpPr>
            <a:cxnSpLocks/>
            <a:stCxn id="127" idx="3"/>
            <a:endCxn id="132" idx="0"/>
          </p:cNvCxnSpPr>
          <p:nvPr/>
        </p:nvCxnSpPr>
        <p:spPr>
          <a:xfrm>
            <a:off x="6701567" y="3810607"/>
            <a:ext cx="4375659" cy="219770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모서리가 둥근 직사각형 131">
            <a:extLst>
              <a:ext uri="{FF2B5EF4-FFF2-40B4-BE49-F238E27FC236}">
                <a16:creationId xmlns:a16="http://schemas.microsoft.com/office/drawing/2014/main" id="{3EC9559C-153C-5887-6679-8F40E0F7C915}"/>
              </a:ext>
            </a:extLst>
          </p:cNvPr>
          <p:cNvSpPr>
            <a:spLocks/>
          </p:cNvSpPr>
          <p:nvPr/>
        </p:nvSpPr>
        <p:spPr>
          <a:xfrm>
            <a:off x="9997226" y="4030377"/>
            <a:ext cx="2160000" cy="566193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아래 내용 분석 필요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별 분석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&gt; button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 분석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8FCC1F3A-873D-D009-BCF0-A2C3678CAA9E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또는 사업장별 재고를 확인할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21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3C83350A-83B5-0146-7779-1642E8311554}"/>
              </a:ext>
            </a:extLst>
          </p:cNvPr>
          <p:cNvSpPr>
            <a:spLocks/>
          </p:cNvSpPr>
          <p:nvPr/>
        </p:nvSpPr>
        <p:spPr>
          <a:xfrm>
            <a:off x="1616969" y="6242557"/>
            <a:ext cx="27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모서리가 둥근 직사각형 114">
            <a:extLst>
              <a:ext uri="{FF2B5EF4-FFF2-40B4-BE49-F238E27FC236}">
                <a16:creationId xmlns:a16="http://schemas.microsoft.com/office/drawing/2014/main" id="{5CE6EA0A-7610-0833-382A-F7A89C238F80}"/>
              </a:ext>
            </a:extLst>
          </p:cNvPr>
          <p:cNvSpPr>
            <a:spLocks/>
          </p:cNvSpPr>
          <p:nvPr/>
        </p:nvSpPr>
        <p:spPr>
          <a:xfrm>
            <a:off x="4708845" y="6336303"/>
            <a:ext cx="27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8" name="모서리가 둥근 직사각형 117">
            <a:extLst>
              <a:ext uri="{FF2B5EF4-FFF2-40B4-BE49-F238E27FC236}">
                <a16:creationId xmlns:a16="http://schemas.microsoft.com/office/drawing/2014/main" id="{9F05C29D-4505-8229-E2E5-B1907A3508C0}"/>
              </a:ext>
            </a:extLst>
          </p:cNvPr>
          <p:cNvSpPr>
            <a:spLocks/>
          </p:cNvSpPr>
          <p:nvPr/>
        </p:nvSpPr>
        <p:spPr>
          <a:xfrm>
            <a:off x="5184932" y="6336303"/>
            <a:ext cx="27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모서리가 둥근 직사각형 120">
            <a:extLst>
              <a:ext uri="{FF2B5EF4-FFF2-40B4-BE49-F238E27FC236}">
                <a16:creationId xmlns:a16="http://schemas.microsoft.com/office/drawing/2014/main" id="{C6314776-6F9C-5561-E4D2-9083C557FAFD}"/>
              </a:ext>
            </a:extLst>
          </p:cNvPr>
          <p:cNvSpPr>
            <a:spLocks/>
          </p:cNvSpPr>
          <p:nvPr/>
        </p:nvSpPr>
        <p:spPr>
          <a:xfrm>
            <a:off x="6024707" y="6303051"/>
            <a:ext cx="27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794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실적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예산 운영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620707"/>
              </p:ext>
            </p:extLst>
          </p:nvPr>
        </p:nvGraphicFramePr>
        <p:xfrm>
          <a:off x="7858125" y="426720"/>
          <a:ext cx="2047875" cy="803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 운영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예산 운영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 사업장 관리 권한 필요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관리하는 사업장의 목록을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재고구분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highlight>
                            <a:srgbClr val="E356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확인필요</a:t>
                      </a:r>
                      <a:endParaRPr lang="en-US" altLang="ko-KR" sz="600" dirty="0">
                        <a:highlight>
                          <a:srgbClr val="E35600"/>
                        </a:highlight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 검색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input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검색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상품규격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규격 검색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상품구분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구분 값을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적정재고보유율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label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조건에 해당하는 적정재고보유율을 검색한다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label : 50%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/. 100%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100%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초과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정산현황포함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정산현황기간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defualt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정산기간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숨김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정산현황기간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정산현황 기간 설정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calendar (input type = date)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조건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검색한 결과값을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엑셀로 변환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다운로드 제공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관리물품등록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작업자관리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물품위치저장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검색결과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물품위치에 입력된 값을 저장한다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과부족 오름차순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음수포함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주문현황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arrow icon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반품요청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을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accordion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물품위치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DEE90C7E-0130-B205-0F89-B30710BC23EE}"/>
              </a:ext>
            </a:extLst>
          </p:cNvPr>
          <p:cNvGraphicFramePr>
            <a:graphicFrameLocks noGrp="1"/>
          </p:cNvGraphicFramePr>
          <p:nvPr/>
        </p:nvGraphicFramePr>
        <p:xfrm>
          <a:off x="-1293152" y="424814"/>
          <a:ext cx="1274162" cy="506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7322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1513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조직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052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907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사용자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7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실적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79829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실적조회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69897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세금계산서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254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채무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188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375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사업장별 재고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27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3536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예산운영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4554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3963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상품승인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3849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상품진열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9293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0930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11787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산업안전관리비 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075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SKB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관리비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53019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예산 운영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1979567"/>
            <a:ext cx="7200000" cy="15781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D15B131-6EA6-68AF-DE45-B21EF416BA3B}"/>
              </a:ext>
            </a:extLst>
          </p:cNvPr>
          <p:cNvSpPr>
            <a:spLocks/>
          </p:cNvSpPr>
          <p:nvPr/>
        </p:nvSpPr>
        <p:spPr>
          <a:xfrm>
            <a:off x="540000" y="209116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</a:t>
            </a: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06F545C-0C1A-D525-DC94-1BDB19B5B15E}"/>
              </a:ext>
            </a:extLst>
          </p:cNvPr>
          <p:cNvGraphicFramePr>
            <a:graphicFrameLocks noGrp="1"/>
          </p:cNvGraphicFramePr>
          <p:nvPr/>
        </p:nvGraphicFramePr>
        <p:xfrm>
          <a:off x="359999" y="4030829"/>
          <a:ext cx="7199985" cy="262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572">
                  <a:extLst>
                    <a:ext uri="{9D8B030D-6E8A-4147-A177-3AD203B41FA5}">
                      <a16:colId xmlns:a16="http://schemas.microsoft.com/office/drawing/2014/main" val="2675675922"/>
                    </a:ext>
                  </a:extLst>
                </a:gridCol>
                <a:gridCol w="444023">
                  <a:extLst>
                    <a:ext uri="{9D8B030D-6E8A-4147-A177-3AD203B41FA5}">
                      <a16:colId xmlns:a16="http://schemas.microsoft.com/office/drawing/2014/main" val="441330014"/>
                    </a:ext>
                  </a:extLst>
                </a:gridCol>
                <a:gridCol w="444023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1029603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427897">
                  <a:extLst>
                    <a:ext uri="{9D8B030D-6E8A-4147-A177-3AD203B41FA5}">
                      <a16:colId xmlns:a16="http://schemas.microsoft.com/office/drawing/2014/main" val="3457852798"/>
                    </a:ext>
                  </a:extLst>
                </a:gridCol>
                <a:gridCol w="427897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427897">
                  <a:extLst>
                    <a:ext uri="{9D8B030D-6E8A-4147-A177-3AD203B41FA5}">
                      <a16:colId xmlns:a16="http://schemas.microsoft.com/office/drawing/2014/main" val="3996311364"/>
                    </a:ext>
                  </a:extLst>
                </a:gridCol>
                <a:gridCol w="427897">
                  <a:extLst>
                    <a:ext uri="{9D8B030D-6E8A-4147-A177-3AD203B41FA5}">
                      <a16:colId xmlns:a16="http://schemas.microsoft.com/office/drawing/2014/main" val="1849918670"/>
                    </a:ext>
                  </a:extLst>
                </a:gridCol>
                <a:gridCol w="427897">
                  <a:extLst>
                    <a:ext uri="{9D8B030D-6E8A-4147-A177-3AD203B41FA5}">
                      <a16:colId xmlns:a16="http://schemas.microsoft.com/office/drawing/2014/main" val="3287994484"/>
                    </a:ext>
                  </a:extLst>
                </a:gridCol>
                <a:gridCol w="427897">
                  <a:extLst>
                    <a:ext uri="{9D8B030D-6E8A-4147-A177-3AD203B41FA5}">
                      <a16:colId xmlns:a16="http://schemas.microsoft.com/office/drawing/2014/main" val="1006453588"/>
                    </a:ext>
                  </a:extLst>
                </a:gridCol>
                <a:gridCol w="427897">
                  <a:extLst>
                    <a:ext uri="{9D8B030D-6E8A-4147-A177-3AD203B41FA5}">
                      <a16:colId xmlns:a16="http://schemas.microsoft.com/office/drawing/2014/main" val="3283901199"/>
                    </a:ext>
                  </a:extLst>
                </a:gridCol>
                <a:gridCol w="427897">
                  <a:extLst>
                    <a:ext uri="{9D8B030D-6E8A-4147-A177-3AD203B41FA5}">
                      <a16:colId xmlns:a16="http://schemas.microsoft.com/office/drawing/2014/main" val="849879620"/>
                    </a:ext>
                  </a:extLst>
                </a:gridCol>
                <a:gridCol w="427897">
                  <a:extLst>
                    <a:ext uri="{9D8B030D-6E8A-4147-A177-3AD203B41FA5}">
                      <a16:colId xmlns:a16="http://schemas.microsoft.com/office/drawing/2014/main" val="1604781148"/>
                    </a:ext>
                  </a:extLst>
                </a:gridCol>
                <a:gridCol w="427897">
                  <a:extLst>
                    <a:ext uri="{9D8B030D-6E8A-4147-A177-3AD203B41FA5}">
                      <a16:colId xmlns:a16="http://schemas.microsoft.com/office/drawing/2014/main" val="1832987587"/>
                    </a:ext>
                  </a:extLst>
                </a:gridCol>
                <a:gridCol w="427897">
                  <a:extLst>
                    <a:ext uri="{9D8B030D-6E8A-4147-A177-3AD203B41FA5}">
                      <a16:colId xmlns:a16="http://schemas.microsoft.com/office/drawing/2014/main" val="3911749419"/>
                    </a:ext>
                  </a:extLst>
                </a:gridCol>
                <a:gridCol w="427897">
                  <a:extLst>
                    <a:ext uri="{9D8B030D-6E8A-4147-A177-3AD203B41FA5}">
                      <a16:colId xmlns:a16="http://schemas.microsoft.com/office/drawing/2014/main" val="1867184376"/>
                    </a:ext>
                  </a:extLst>
                </a:gridCol>
              </a:tblGrid>
              <a:tr h="1696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상품정보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주문현황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재고관리현황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유형</a:t>
                      </a: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재고구분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품목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단가</a:t>
                      </a: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낱개단가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</a:t>
                      </a: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낱개수량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반품요청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전체입고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전체출고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보유재고</a:t>
                      </a: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적정재고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과부족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적정재고 보유율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물품위치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0641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☑️</a:t>
                      </a:r>
                      <a:endParaRPr lang="ko-KR" altLang="en-US" sz="6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en-US" altLang="ko-KR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OKplaza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 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품명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SET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SET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SET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SET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SET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 SET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90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SET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(900,000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SET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수동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 SET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%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en-US" altLang="ko-KR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OKplaza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 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품명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봉</a:t>
                      </a: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봉</a:t>
                      </a: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봉</a:t>
                      </a: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봉</a:t>
                      </a: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봉</a:t>
                      </a:r>
                      <a:endParaRPr kumimoji="0" lang="en-US" altLang="ko-KR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(100,000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봉</a:t>
                      </a:r>
                      <a:endParaRPr kumimoji="0" lang="en-US" altLang="ko-KR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수동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-50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-50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%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en-US" altLang="ko-KR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OKplaza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 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12345678903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품명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  <a:endParaRPr kumimoji="0" lang="en-US" altLang="ko-KR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(1,500,000 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  <a:endParaRPr kumimoji="0" lang="en-US" altLang="ko-KR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수동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%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lang="ko-KR" altLang="en-US" sz="6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en-US" altLang="ko-KR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OKplaza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 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12345678904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품명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  <a:endParaRPr kumimoji="0" lang="en-US" altLang="ko-KR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(1,500,000 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  <a:endParaRPr kumimoji="0" lang="en-US" altLang="ko-KR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수동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%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lang="ko-KR" altLang="en-US" sz="6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en-US" altLang="ko-KR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OKplaza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 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12345678905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품명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  <a:endParaRPr kumimoji="0" lang="en-US" altLang="ko-KR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(1,500,000 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  <a:endParaRPr kumimoji="0" lang="en-US" altLang="ko-KR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수동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%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lang="ko-KR" altLang="en-US" sz="6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en-US" altLang="ko-KR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OKplaza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 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12345678906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품명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  <a:endParaRPr kumimoji="0" lang="en-US" altLang="ko-KR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(1,500,000 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  <a:endParaRPr kumimoji="0" lang="en-US" altLang="ko-KR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수동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%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lang="ko-KR" altLang="en-US" sz="6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en-US" altLang="ko-KR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OKplaza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 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12345678907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품명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  <a:endParaRPr kumimoji="0" lang="en-US" altLang="ko-KR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(1,500,000 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  <a:endParaRPr kumimoji="0" lang="en-US" altLang="ko-KR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수동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%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lang="ko-KR" altLang="en-US" sz="6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 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12345678908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품명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  <a:endParaRPr kumimoji="0" lang="en-US" altLang="ko-KR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(500,000 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  <a:endParaRPr kumimoji="0" lang="en-US" altLang="ko-KR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수동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%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lang="ko-KR" altLang="en-US" sz="6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 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12345678909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품명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  <a:endParaRPr kumimoji="0" lang="en-US" altLang="ko-KR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(500,000 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  <a:endParaRPr kumimoji="0" lang="en-US" altLang="ko-KR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수동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%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lang="ko-KR" altLang="en-US" sz="6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 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12345678910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품명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  <a:endParaRPr kumimoji="0" lang="en-US" altLang="ko-KR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(500,000 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  <a:endParaRPr kumimoji="0" lang="en-US" altLang="ko-KR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수동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%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grpSp>
        <p:nvGrpSpPr>
          <p:cNvPr id="75" name="그룹 74">
            <a:extLst>
              <a:ext uri="{FF2B5EF4-FFF2-40B4-BE49-F238E27FC236}">
                <a16:creationId xmlns:a16="http://schemas.microsoft.com/office/drawing/2014/main" id="{092BE2A4-1F1A-EF4E-30EE-9E619F1F757A}"/>
              </a:ext>
            </a:extLst>
          </p:cNvPr>
          <p:cNvGrpSpPr/>
          <p:nvPr/>
        </p:nvGrpSpPr>
        <p:grpSpPr>
          <a:xfrm>
            <a:off x="2907459" y="6872477"/>
            <a:ext cx="2105082" cy="186100"/>
            <a:chOff x="19175035" y="-2703341"/>
            <a:chExt cx="2105082" cy="186100"/>
          </a:xfrm>
        </p:grpSpPr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A9096679-D5AF-3997-1D28-9C12FCD8957E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CBEA6792-F756-7AE3-8E47-40788D381692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6E3E45EC-4783-2A37-F6C0-1E03906054D5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15411586-2F15-9CEB-7AD9-1CBE473451DA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A77A8B9C-A4ED-FEEC-974B-2ADBDF87FC84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6E002EEF-6130-167F-02F6-33987490AE10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2" name="모서리가 둥근 직사각형 81">
              <a:extLst>
                <a:ext uri="{FF2B5EF4-FFF2-40B4-BE49-F238E27FC236}">
                  <a16:creationId xmlns:a16="http://schemas.microsoft.com/office/drawing/2014/main" id="{00EB1C5B-AFF9-F1A4-D294-7A4209455112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A997C9D3-AC98-DBD6-EB8C-0EBB84EEB318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DF010668-F7CE-3BDF-438E-A6C319412C4B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E26E8B44-B90C-21DA-93AC-7FA81451D7DC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7A24BC29-ADF4-67CA-5307-903066883A68}"/>
              </a:ext>
            </a:extLst>
          </p:cNvPr>
          <p:cNvSpPr>
            <a:spLocks/>
          </p:cNvSpPr>
          <p:nvPr/>
        </p:nvSpPr>
        <p:spPr>
          <a:xfrm>
            <a:off x="162156" y="19789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0" name="모서리가 둥근 직사각형 99">
            <a:extLst>
              <a:ext uri="{FF2B5EF4-FFF2-40B4-BE49-F238E27FC236}">
                <a16:creationId xmlns:a16="http://schemas.microsoft.com/office/drawing/2014/main" id="{1FA43AB7-D3A0-86A1-9726-25E808E82B11}"/>
              </a:ext>
            </a:extLst>
          </p:cNvPr>
          <p:cNvSpPr>
            <a:spLocks/>
          </p:cNvSpPr>
          <p:nvPr/>
        </p:nvSpPr>
        <p:spPr>
          <a:xfrm>
            <a:off x="157332" y="37158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1" name="모서리가 둥근 직사각형 100">
            <a:extLst>
              <a:ext uri="{FF2B5EF4-FFF2-40B4-BE49-F238E27FC236}">
                <a16:creationId xmlns:a16="http://schemas.microsoft.com/office/drawing/2014/main" id="{7899575A-FFBB-5187-B76C-D6FEE3012658}"/>
              </a:ext>
            </a:extLst>
          </p:cNvPr>
          <p:cNvSpPr>
            <a:spLocks/>
          </p:cNvSpPr>
          <p:nvPr/>
        </p:nvSpPr>
        <p:spPr>
          <a:xfrm>
            <a:off x="154097" y="40308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43EA19E6-E4F2-1642-05F9-BC425C97F44C}"/>
              </a:ext>
            </a:extLst>
          </p:cNvPr>
          <p:cNvSpPr>
            <a:spLocks/>
          </p:cNvSpPr>
          <p:nvPr/>
        </p:nvSpPr>
        <p:spPr>
          <a:xfrm>
            <a:off x="360000" y="3670828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103" name="모서리가 둥근 직사각형 102">
            <a:extLst>
              <a:ext uri="{FF2B5EF4-FFF2-40B4-BE49-F238E27FC236}">
                <a16:creationId xmlns:a16="http://schemas.microsoft.com/office/drawing/2014/main" id="{A6A674CD-155E-BE60-9063-1ED64CB1A402}"/>
              </a:ext>
            </a:extLst>
          </p:cNvPr>
          <p:cNvSpPr>
            <a:spLocks/>
          </p:cNvSpPr>
          <p:nvPr/>
        </p:nvSpPr>
        <p:spPr>
          <a:xfrm>
            <a:off x="6660000" y="3679360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96F73FB8-495F-E6A9-B01B-383CFE19089B}"/>
              </a:ext>
            </a:extLst>
          </p:cNvPr>
          <p:cNvCxnSpPr>
            <a:cxnSpLocks/>
            <a:stCxn id="32" idx="2"/>
            <a:endCxn id="69" idx="0"/>
          </p:cNvCxnSpPr>
          <p:nvPr/>
        </p:nvCxnSpPr>
        <p:spPr>
          <a:xfrm rot="5400000">
            <a:off x="60225" y="5792135"/>
            <a:ext cx="971323" cy="241216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092D871A-4626-EF2A-8267-5E8306ABE669}"/>
              </a:ext>
            </a:extLst>
          </p:cNvPr>
          <p:cNvSpPr>
            <a:spLocks/>
          </p:cNvSpPr>
          <p:nvPr/>
        </p:nvSpPr>
        <p:spPr>
          <a:xfrm>
            <a:off x="539994" y="245116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상품코드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DD6CD06-7498-FB10-35A6-4B0E4D170F00}"/>
              </a:ext>
            </a:extLst>
          </p:cNvPr>
          <p:cNvSpPr>
            <a:spLocks/>
          </p:cNvSpPr>
          <p:nvPr/>
        </p:nvSpPr>
        <p:spPr>
          <a:xfrm>
            <a:off x="1259994" y="2451167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입력해 주세요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34CB6663-7C1A-18B5-4561-59C07A02EFE2}"/>
              </a:ext>
            </a:extLst>
          </p:cNvPr>
          <p:cNvSpPr>
            <a:spLocks/>
          </p:cNvSpPr>
          <p:nvPr/>
        </p:nvSpPr>
        <p:spPr>
          <a:xfrm>
            <a:off x="2525995" y="245116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상품명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B3F9DFFB-D91B-834E-7C7A-052B371694CC}"/>
              </a:ext>
            </a:extLst>
          </p:cNvPr>
          <p:cNvSpPr>
            <a:spLocks/>
          </p:cNvSpPr>
          <p:nvPr/>
        </p:nvSpPr>
        <p:spPr>
          <a:xfrm>
            <a:off x="3245995" y="2451167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입력해 주세요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6A33E8D5-F01F-02BC-0EF2-707B5B282C0C}"/>
              </a:ext>
            </a:extLst>
          </p:cNvPr>
          <p:cNvSpPr>
            <a:spLocks/>
          </p:cNvSpPr>
          <p:nvPr/>
        </p:nvSpPr>
        <p:spPr>
          <a:xfrm>
            <a:off x="4512719" y="245116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상품규격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90F977CD-DE4F-0D24-6BD5-687BE72B188E}"/>
              </a:ext>
            </a:extLst>
          </p:cNvPr>
          <p:cNvSpPr>
            <a:spLocks/>
          </p:cNvSpPr>
          <p:nvPr/>
        </p:nvSpPr>
        <p:spPr>
          <a:xfrm>
            <a:off x="5232719" y="2451167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입력해 주세요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1749BC5A-5C78-CDF8-51F7-F77716C184EB}"/>
              </a:ext>
            </a:extLst>
          </p:cNvPr>
          <p:cNvSpPr>
            <a:spLocks/>
          </p:cNvSpPr>
          <p:nvPr/>
        </p:nvSpPr>
        <p:spPr>
          <a:xfrm>
            <a:off x="2527246" y="209036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재고구분</a:t>
            </a: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58FE39C2-F0E8-8105-DA22-9D30C6EAF694}"/>
              </a:ext>
            </a:extLst>
          </p:cNvPr>
          <p:cNvSpPr>
            <a:spLocks/>
          </p:cNvSpPr>
          <p:nvPr/>
        </p:nvSpPr>
        <p:spPr>
          <a:xfrm>
            <a:off x="3247246" y="2090360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9765C467-C825-A8AD-3D11-059238E14872}"/>
              </a:ext>
            </a:extLst>
          </p:cNvPr>
          <p:cNvSpPr>
            <a:spLocks/>
          </p:cNvSpPr>
          <p:nvPr/>
        </p:nvSpPr>
        <p:spPr>
          <a:xfrm>
            <a:off x="2525995" y="2811993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진열여부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461D0AEF-5F7C-8026-934F-F0152F253BCB}"/>
              </a:ext>
            </a:extLst>
          </p:cNvPr>
          <p:cNvSpPr>
            <a:spLocks/>
          </p:cNvSpPr>
          <p:nvPr/>
        </p:nvSpPr>
        <p:spPr>
          <a:xfrm>
            <a:off x="3245995" y="2811993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5796E9E1-761D-8D8B-2772-AAB839E6D631}"/>
              </a:ext>
            </a:extLst>
          </p:cNvPr>
          <p:cNvSpPr>
            <a:spLocks/>
          </p:cNvSpPr>
          <p:nvPr/>
        </p:nvSpPr>
        <p:spPr>
          <a:xfrm>
            <a:off x="552719" y="2812159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상품구분</a:t>
            </a: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2B9E78D8-2EE3-486F-4882-52F8150B5907}"/>
              </a:ext>
            </a:extLst>
          </p:cNvPr>
          <p:cNvSpPr>
            <a:spLocks/>
          </p:cNvSpPr>
          <p:nvPr/>
        </p:nvSpPr>
        <p:spPr>
          <a:xfrm>
            <a:off x="1272719" y="2812159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E36E5498-B3FC-8EC7-E781-F61D32303B29}"/>
              </a:ext>
            </a:extLst>
          </p:cNvPr>
          <p:cNvSpPr>
            <a:spLocks/>
          </p:cNvSpPr>
          <p:nvPr/>
        </p:nvSpPr>
        <p:spPr>
          <a:xfrm>
            <a:off x="6669718" y="3172781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rgbClr val="C00000"/>
                </a:solidFill>
              </a:rPr>
              <a:t>엑셀 </a:t>
            </a: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C7554D5C-20F6-A865-F279-00541EABB218}"/>
              </a:ext>
            </a:extLst>
          </p:cNvPr>
          <p:cNvSpPr>
            <a:spLocks/>
          </p:cNvSpPr>
          <p:nvPr/>
        </p:nvSpPr>
        <p:spPr>
          <a:xfrm>
            <a:off x="4515933" y="281862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적정재고보유율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2E331DFF-703E-477E-67B8-FF2A2BF35C5B}"/>
              </a:ext>
            </a:extLst>
          </p:cNvPr>
          <p:cNvSpPr>
            <a:spLocks/>
          </p:cNvSpPr>
          <p:nvPr/>
        </p:nvSpPr>
        <p:spPr>
          <a:xfrm>
            <a:off x="5235933" y="2818620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4FC34269-610A-045B-0C1E-0ACD5FC47649}"/>
              </a:ext>
            </a:extLst>
          </p:cNvPr>
          <p:cNvSpPr>
            <a:spLocks/>
          </p:cNvSpPr>
          <p:nvPr/>
        </p:nvSpPr>
        <p:spPr>
          <a:xfrm>
            <a:off x="555274" y="3180649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정산현황포함</a:t>
            </a: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48E7E695-C6EB-021E-2B17-42BFA98D8A1A}"/>
              </a:ext>
            </a:extLst>
          </p:cNvPr>
          <p:cNvSpPr>
            <a:spLocks/>
          </p:cNvSpPr>
          <p:nvPr/>
        </p:nvSpPr>
        <p:spPr>
          <a:xfrm>
            <a:off x="1275274" y="3180649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◯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    </a:t>
            </a: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1825E95C-BC29-841B-766D-54FDD72402DD}"/>
              </a:ext>
            </a:extLst>
          </p:cNvPr>
          <p:cNvSpPr>
            <a:spLocks/>
          </p:cNvSpPr>
          <p:nvPr/>
        </p:nvSpPr>
        <p:spPr>
          <a:xfrm>
            <a:off x="6660007" y="2811993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rgbClr val="C00000"/>
                </a:solidFill>
              </a:rPr>
              <a:t>조회</a:t>
            </a:r>
          </a:p>
        </p:txBody>
      </p:sp>
      <p:sp>
        <p:nvSpPr>
          <p:cNvPr id="55" name="Google Shape;2233;g27fe52d962f_1_4247">
            <a:extLst>
              <a:ext uri="{FF2B5EF4-FFF2-40B4-BE49-F238E27FC236}">
                <a16:creationId xmlns:a16="http://schemas.microsoft.com/office/drawing/2014/main" id="{817338FD-321E-0480-F7C8-8CC8C499C48E}"/>
              </a:ext>
            </a:extLst>
          </p:cNvPr>
          <p:cNvSpPr/>
          <p:nvPr/>
        </p:nvSpPr>
        <p:spPr>
          <a:xfrm>
            <a:off x="6069049" y="3679360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물품위치저장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233;g27fe52d962f_1_4247">
            <a:extLst>
              <a:ext uri="{FF2B5EF4-FFF2-40B4-BE49-F238E27FC236}">
                <a16:creationId xmlns:a16="http://schemas.microsoft.com/office/drawing/2014/main" id="{968EDF55-6482-A6C2-6294-A9328F64C6D8}"/>
              </a:ext>
            </a:extLst>
          </p:cNvPr>
          <p:cNvSpPr/>
          <p:nvPr/>
        </p:nvSpPr>
        <p:spPr>
          <a:xfrm>
            <a:off x="5494853" y="3679360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2233;g27fe52d962f_1_4247">
            <a:extLst>
              <a:ext uri="{FF2B5EF4-FFF2-40B4-BE49-F238E27FC236}">
                <a16:creationId xmlns:a16="http://schemas.microsoft.com/office/drawing/2014/main" id="{52E4E22A-2E6C-16D8-D315-CF1699BF773D}"/>
              </a:ext>
            </a:extLst>
          </p:cNvPr>
          <p:cNvSpPr/>
          <p:nvPr/>
        </p:nvSpPr>
        <p:spPr>
          <a:xfrm>
            <a:off x="4920657" y="3679360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반납입고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2233;g27fe52d962f_1_4247">
            <a:extLst>
              <a:ext uri="{FF2B5EF4-FFF2-40B4-BE49-F238E27FC236}">
                <a16:creationId xmlns:a16="http://schemas.microsoft.com/office/drawing/2014/main" id="{0E819E2B-C331-E434-6296-31D77E51819E}"/>
              </a:ext>
            </a:extLst>
          </p:cNvPr>
          <p:cNvSpPr/>
          <p:nvPr/>
        </p:nvSpPr>
        <p:spPr>
          <a:xfrm>
            <a:off x="4346461" y="3679360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2233;g27fe52d962f_1_4247">
            <a:extLst>
              <a:ext uri="{FF2B5EF4-FFF2-40B4-BE49-F238E27FC236}">
                <a16:creationId xmlns:a16="http://schemas.microsoft.com/office/drawing/2014/main" id="{B248B132-1319-8710-D89E-E2B27E3B5AC3}"/>
              </a:ext>
            </a:extLst>
          </p:cNvPr>
          <p:cNvSpPr/>
          <p:nvPr/>
        </p:nvSpPr>
        <p:spPr>
          <a:xfrm>
            <a:off x="3772265" y="3679360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2233;g27fe52d962f_1_4247">
            <a:extLst>
              <a:ext uri="{FF2B5EF4-FFF2-40B4-BE49-F238E27FC236}">
                <a16:creationId xmlns:a16="http://schemas.microsoft.com/office/drawing/2014/main" id="{F4D722AF-FEB5-973D-7FA9-87BE32175F55}"/>
              </a:ext>
            </a:extLst>
          </p:cNvPr>
          <p:cNvSpPr/>
          <p:nvPr/>
        </p:nvSpPr>
        <p:spPr>
          <a:xfrm>
            <a:off x="3198069" y="3679360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관리물품등록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CA9B123-8F89-D28E-73E9-F90F7A631184}"/>
              </a:ext>
            </a:extLst>
          </p:cNvPr>
          <p:cNvSpPr>
            <a:spLocks/>
          </p:cNvSpPr>
          <p:nvPr/>
        </p:nvSpPr>
        <p:spPr>
          <a:xfrm>
            <a:off x="1266718" y="3679360"/>
            <a:ext cx="1692302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 의 수량은 낱개 단위로 산출한 기준</a:t>
            </a:r>
          </a:p>
        </p:txBody>
      </p:sp>
      <p:pic>
        <p:nvPicPr>
          <p:cNvPr id="66" name="그림 65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id="{088AA5E2-0165-C28B-1282-5CC8C4122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92" y="8018566"/>
            <a:ext cx="2160000" cy="2436090"/>
          </a:xfrm>
          <a:prstGeom prst="rect">
            <a:avLst/>
          </a:prstGeom>
        </p:spPr>
      </p:pic>
      <p:pic>
        <p:nvPicPr>
          <p:cNvPr id="68" name="그림 67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EEFBCA4C-9F20-E30B-E79C-44FF9081A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0674" y="8018566"/>
            <a:ext cx="2160000" cy="2436090"/>
          </a:xfrm>
          <a:prstGeom prst="rect">
            <a:avLst/>
          </a:prstGeom>
        </p:spPr>
      </p:pic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5F98793C-70F4-173B-B999-89180F16F645}"/>
              </a:ext>
            </a:extLst>
          </p:cNvPr>
          <p:cNvSpPr>
            <a:spLocks/>
          </p:cNvSpPr>
          <p:nvPr/>
        </p:nvSpPr>
        <p:spPr>
          <a:xfrm>
            <a:off x="-1740198" y="7483880"/>
            <a:ext cx="2160000" cy="463748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결과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상품정보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품목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코드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상품상세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8DE59F54-8750-0C40-EA0F-C665EEBFEB6D}"/>
              </a:ext>
            </a:extLst>
          </p:cNvPr>
          <p:cNvSpPr>
            <a:spLocks/>
          </p:cNvSpPr>
          <p:nvPr/>
        </p:nvSpPr>
        <p:spPr>
          <a:xfrm>
            <a:off x="528768" y="7483880"/>
            <a:ext cx="4446516" cy="463748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결과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상품정보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재고관리현황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전체입고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출고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3" name="그림 72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id="{72E3DA8F-A184-9C9F-91D4-069F25CC9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284" y="8018566"/>
            <a:ext cx="2160000" cy="2436090"/>
          </a:xfrm>
          <a:prstGeom prst="rect">
            <a:avLst/>
          </a:prstGeom>
        </p:spPr>
      </p:pic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3C5BAFCC-837F-7BFD-9665-5CF7DE2D5987}"/>
              </a:ext>
            </a:extLst>
          </p:cNvPr>
          <p:cNvSpPr>
            <a:spLocks/>
          </p:cNvSpPr>
          <p:nvPr/>
        </p:nvSpPr>
        <p:spPr>
          <a:xfrm>
            <a:off x="1757545" y="9990908"/>
            <a:ext cx="2160000" cy="463748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 클릭 이벤트의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동일한 것으로 보임</a:t>
            </a:r>
          </a:p>
        </p:txBody>
      </p:sp>
      <p:pic>
        <p:nvPicPr>
          <p:cNvPr id="87" name="그림 8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87E7ED0-7A5F-2173-89BF-92BDF72EC3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276" y="8018566"/>
            <a:ext cx="2160000" cy="1374827"/>
          </a:xfrm>
          <a:prstGeom prst="rect">
            <a:avLst/>
          </a:prstGeom>
        </p:spPr>
      </p:pic>
      <p:sp>
        <p:nvSpPr>
          <p:cNvPr id="88" name="모서리가 둥근 직사각형 87">
            <a:extLst>
              <a:ext uri="{FF2B5EF4-FFF2-40B4-BE49-F238E27FC236}">
                <a16:creationId xmlns:a16="http://schemas.microsoft.com/office/drawing/2014/main" id="{73FFB517-0A3C-88A6-8DAE-A4D912842004}"/>
              </a:ext>
            </a:extLst>
          </p:cNvPr>
          <p:cNvSpPr>
            <a:spLocks/>
          </p:cNvSpPr>
          <p:nvPr/>
        </p:nvSpPr>
        <p:spPr>
          <a:xfrm>
            <a:off x="5084250" y="7483880"/>
            <a:ext cx="2160000" cy="463748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결과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상품정보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재고관리현황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적정재고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재고이력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모서리가 둥근 직사각형 88">
            <a:extLst>
              <a:ext uri="{FF2B5EF4-FFF2-40B4-BE49-F238E27FC236}">
                <a16:creationId xmlns:a16="http://schemas.microsoft.com/office/drawing/2014/main" id="{B0746044-BF41-1950-CAF9-C752B957559D}"/>
              </a:ext>
            </a:extLst>
          </p:cNvPr>
          <p:cNvSpPr>
            <a:spLocks/>
          </p:cNvSpPr>
          <p:nvPr/>
        </p:nvSpPr>
        <p:spPr>
          <a:xfrm>
            <a:off x="1266475" y="2091167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모서리가 둥근 직사각형 89">
            <a:extLst>
              <a:ext uri="{FF2B5EF4-FFF2-40B4-BE49-F238E27FC236}">
                <a16:creationId xmlns:a16="http://schemas.microsoft.com/office/drawing/2014/main" id="{0F166611-7361-15C9-EEDB-61DCBA5B14D1}"/>
              </a:ext>
            </a:extLst>
          </p:cNvPr>
          <p:cNvSpPr>
            <a:spLocks/>
          </p:cNvSpPr>
          <p:nvPr/>
        </p:nvSpPr>
        <p:spPr>
          <a:xfrm>
            <a:off x="7146939" y="4415005"/>
            <a:ext cx="380841" cy="1259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모서리가 둥근 직사각형 90">
            <a:extLst>
              <a:ext uri="{FF2B5EF4-FFF2-40B4-BE49-F238E27FC236}">
                <a16:creationId xmlns:a16="http://schemas.microsoft.com/office/drawing/2014/main" id="{30EE4C2E-9BA7-A149-670E-FA00EFC4437C}"/>
              </a:ext>
            </a:extLst>
          </p:cNvPr>
          <p:cNvSpPr>
            <a:spLocks/>
          </p:cNvSpPr>
          <p:nvPr/>
        </p:nvSpPr>
        <p:spPr>
          <a:xfrm>
            <a:off x="7146939" y="4643449"/>
            <a:ext cx="380841" cy="1259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모서리가 둥근 직사각형 91">
            <a:extLst>
              <a:ext uri="{FF2B5EF4-FFF2-40B4-BE49-F238E27FC236}">
                <a16:creationId xmlns:a16="http://schemas.microsoft.com/office/drawing/2014/main" id="{76BDC84B-1B2C-3FBD-155C-72C0CCE81D70}"/>
              </a:ext>
            </a:extLst>
          </p:cNvPr>
          <p:cNvSpPr>
            <a:spLocks/>
          </p:cNvSpPr>
          <p:nvPr/>
        </p:nvSpPr>
        <p:spPr>
          <a:xfrm>
            <a:off x="7146939" y="4871893"/>
            <a:ext cx="380841" cy="1259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모서리가 둥근 직사각형 92">
            <a:extLst>
              <a:ext uri="{FF2B5EF4-FFF2-40B4-BE49-F238E27FC236}">
                <a16:creationId xmlns:a16="http://schemas.microsoft.com/office/drawing/2014/main" id="{F43F95E6-A80D-8906-58AB-7B303C711CBE}"/>
              </a:ext>
            </a:extLst>
          </p:cNvPr>
          <p:cNvSpPr>
            <a:spLocks/>
          </p:cNvSpPr>
          <p:nvPr/>
        </p:nvSpPr>
        <p:spPr>
          <a:xfrm>
            <a:off x="7146939" y="5100337"/>
            <a:ext cx="380841" cy="1259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모서리가 둥근 직사각형 93">
            <a:extLst>
              <a:ext uri="{FF2B5EF4-FFF2-40B4-BE49-F238E27FC236}">
                <a16:creationId xmlns:a16="http://schemas.microsoft.com/office/drawing/2014/main" id="{BDC329A1-5598-EA51-CFE0-2F6B304C354F}"/>
              </a:ext>
            </a:extLst>
          </p:cNvPr>
          <p:cNvSpPr>
            <a:spLocks/>
          </p:cNvSpPr>
          <p:nvPr/>
        </p:nvSpPr>
        <p:spPr>
          <a:xfrm>
            <a:off x="7146939" y="5328781"/>
            <a:ext cx="380841" cy="1259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모서리가 둥근 직사각형 94">
            <a:extLst>
              <a:ext uri="{FF2B5EF4-FFF2-40B4-BE49-F238E27FC236}">
                <a16:creationId xmlns:a16="http://schemas.microsoft.com/office/drawing/2014/main" id="{310A4B1B-C3C8-06C6-0774-C2E8744DB9AB}"/>
              </a:ext>
            </a:extLst>
          </p:cNvPr>
          <p:cNvSpPr>
            <a:spLocks/>
          </p:cNvSpPr>
          <p:nvPr/>
        </p:nvSpPr>
        <p:spPr>
          <a:xfrm>
            <a:off x="7146939" y="5557225"/>
            <a:ext cx="380841" cy="1259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모서리가 둥근 직사각형 95">
            <a:extLst>
              <a:ext uri="{FF2B5EF4-FFF2-40B4-BE49-F238E27FC236}">
                <a16:creationId xmlns:a16="http://schemas.microsoft.com/office/drawing/2014/main" id="{5A7A927E-A173-6A04-FE02-7F1F4C99E931}"/>
              </a:ext>
            </a:extLst>
          </p:cNvPr>
          <p:cNvSpPr>
            <a:spLocks/>
          </p:cNvSpPr>
          <p:nvPr/>
        </p:nvSpPr>
        <p:spPr>
          <a:xfrm>
            <a:off x="7146939" y="5785669"/>
            <a:ext cx="380841" cy="1259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모서리가 둥근 직사각형 96">
            <a:extLst>
              <a:ext uri="{FF2B5EF4-FFF2-40B4-BE49-F238E27FC236}">
                <a16:creationId xmlns:a16="http://schemas.microsoft.com/office/drawing/2014/main" id="{F22B2AD1-DF53-35FA-0AE9-B97845B05761}"/>
              </a:ext>
            </a:extLst>
          </p:cNvPr>
          <p:cNvSpPr>
            <a:spLocks/>
          </p:cNvSpPr>
          <p:nvPr/>
        </p:nvSpPr>
        <p:spPr>
          <a:xfrm>
            <a:off x="7146939" y="6014113"/>
            <a:ext cx="380841" cy="1259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모서리가 둥근 직사각형 103">
            <a:extLst>
              <a:ext uri="{FF2B5EF4-FFF2-40B4-BE49-F238E27FC236}">
                <a16:creationId xmlns:a16="http://schemas.microsoft.com/office/drawing/2014/main" id="{40312769-EB21-DB09-F263-76CFCF10F49F}"/>
              </a:ext>
            </a:extLst>
          </p:cNvPr>
          <p:cNvSpPr>
            <a:spLocks/>
          </p:cNvSpPr>
          <p:nvPr/>
        </p:nvSpPr>
        <p:spPr>
          <a:xfrm>
            <a:off x="7146939" y="6242557"/>
            <a:ext cx="380841" cy="1259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" name="모서리가 둥근 직사각형 104">
            <a:extLst>
              <a:ext uri="{FF2B5EF4-FFF2-40B4-BE49-F238E27FC236}">
                <a16:creationId xmlns:a16="http://schemas.microsoft.com/office/drawing/2014/main" id="{3F362270-8C66-205E-ECCA-E2CCC29364CB}"/>
              </a:ext>
            </a:extLst>
          </p:cNvPr>
          <p:cNvSpPr>
            <a:spLocks/>
          </p:cNvSpPr>
          <p:nvPr/>
        </p:nvSpPr>
        <p:spPr>
          <a:xfrm>
            <a:off x="7146939" y="6480146"/>
            <a:ext cx="380841" cy="1259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모서리가 둥근 직사각형 106">
            <a:extLst>
              <a:ext uri="{FF2B5EF4-FFF2-40B4-BE49-F238E27FC236}">
                <a16:creationId xmlns:a16="http://schemas.microsoft.com/office/drawing/2014/main" id="{E91399AA-5904-7E96-BFFF-369BC29ABA0D}"/>
              </a:ext>
            </a:extLst>
          </p:cNvPr>
          <p:cNvSpPr>
            <a:spLocks/>
          </p:cNvSpPr>
          <p:nvPr/>
        </p:nvSpPr>
        <p:spPr>
          <a:xfrm>
            <a:off x="2542106" y="3180649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정산현황기간</a:t>
            </a:r>
          </a:p>
        </p:txBody>
      </p:sp>
      <p:sp>
        <p:nvSpPr>
          <p:cNvPr id="108" name="모서리가 둥근 직사각형 107">
            <a:extLst>
              <a:ext uri="{FF2B5EF4-FFF2-40B4-BE49-F238E27FC236}">
                <a16:creationId xmlns:a16="http://schemas.microsoft.com/office/drawing/2014/main" id="{64B1B26E-5002-E176-B76D-D00352A77581}"/>
              </a:ext>
            </a:extLst>
          </p:cNvPr>
          <p:cNvSpPr/>
          <p:nvPr/>
        </p:nvSpPr>
        <p:spPr>
          <a:xfrm>
            <a:off x="3251870" y="3180649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2023.11.01  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9" name="모서리가 둥근 직사각형 108">
            <a:extLst>
              <a:ext uri="{FF2B5EF4-FFF2-40B4-BE49-F238E27FC236}">
                <a16:creationId xmlns:a16="http://schemas.microsoft.com/office/drawing/2014/main" id="{12FE0E32-660E-E48A-D97A-2304F095F217}"/>
              </a:ext>
            </a:extLst>
          </p:cNvPr>
          <p:cNvSpPr/>
          <p:nvPr/>
        </p:nvSpPr>
        <p:spPr>
          <a:xfrm>
            <a:off x="4206430" y="3180649"/>
            <a:ext cx="726312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2024.11.01  </a:t>
            </a:r>
            <a:r>
              <a:rPr kumimoji="1"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0" name="모서리가 둥근 직사각형 109">
            <a:extLst>
              <a:ext uri="{FF2B5EF4-FFF2-40B4-BE49-F238E27FC236}">
                <a16:creationId xmlns:a16="http://schemas.microsoft.com/office/drawing/2014/main" id="{7C74B3E1-E574-FFED-179D-7619142A9A6B}"/>
              </a:ext>
            </a:extLst>
          </p:cNvPr>
          <p:cNvSpPr/>
          <p:nvPr/>
        </p:nvSpPr>
        <p:spPr>
          <a:xfrm>
            <a:off x="4046860" y="3180649"/>
            <a:ext cx="151258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~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CFB6F79D-C929-9752-8559-967A1B8F81F8}"/>
              </a:ext>
            </a:extLst>
          </p:cNvPr>
          <p:cNvSpPr/>
          <p:nvPr/>
        </p:nvSpPr>
        <p:spPr>
          <a:xfrm>
            <a:off x="3877241" y="4071050"/>
            <a:ext cx="90000" cy="90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R" altLang="en-US" sz="5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2" name="Google Shape;2233;g27fe52d962f_1_4247">
            <a:extLst>
              <a:ext uri="{FF2B5EF4-FFF2-40B4-BE49-F238E27FC236}">
                <a16:creationId xmlns:a16="http://schemas.microsoft.com/office/drawing/2014/main" id="{77CBAB8C-ADAB-2CBB-57D6-136563AE1587}"/>
              </a:ext>
            </a:extLst>
          </p:cNvPr>
          <p:cNvSpPr/>
          <p:nvPr/>
        </p:nvSpPr>
        <p:spPr>
          <a:xfrm>
            <a:off x="2032407" y="6462001"/>
            <a:ext cx="2304854" cy="27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9600" bIns="900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품명 테스트상품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09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테스트상품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09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규격 테스트규격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09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테스트규격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09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테스트규격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09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테스트규격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09</a:t>
            </a:r>
            <a:endParaRPr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6" name="꺾인 연결선[E] 115">
            <a:extLst>
              <a:ext uri="{FF2B5EF4-FFF2-40B4-BE49-F238E27FC236}">
                <a16:creationId xmlns:a16="http://schemas.microsoft.com/office/drawing/2014/main" id="{7B01013F-F9FD-6BD8-E2EF-1B4540BAF0BC}"/>
              </a:ext>
            </a:extLst>
          </p:cNvPr>
          <p:cNvCxnSpPr>
            <a:cxnSpLocks/>
            <a:stCxn id="115" idx="2"/>
            <a:endCxn id="71" idx="0"/>
          </p:cNvCxnSpPr>
          <p:nvPr/>
        </p:nvCxnSpPr>
        <p:spPr>
          <a:xfrm rot="5400000">
            <a:off x="3359148" y="5999182"/>
            <a:ext cx="877577" cy="20918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[E] 118">
            <a:extLst>
              <a:ext uri="{FF2B5EF4-FFF2-40B4-BE49-F238E27FC236}">
                <a16:creationId xmlns:a16="http://schemas.microsoft.com/office/drawing/2014/main" id="{EE3DF917-4284-D99D-D1F2-0124C49F1CD3}"/>
              </a:ext>
            </a:extLst>
          </p:cNvPr>
          <p:cNvCxnSpPr>
            <a:cxnSpLocks/>
            <a:stCxn id="118" idx="2"/>
            <a:endCxn id="71" idx="0"/>
          </p:cNvCxnSpPr>
          <p:nvPr/>
        </p:nvCxnSpPr>
        <p:spPr>
          <a:xfrm rot="5400000">
            <a:off x="3597191" y="5761138"/>
            <a:ext cx="877577" cy="256790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[E] 121">
            <a:extLst>
              <a:ext uri="{FF2B5EF4-FFF2-40B4-BE49-F238E27FC236}">
                <a16:creationId xmlns:a16="http://schemas.microsoft.com/office/drawing/2014/main" id="{33C5BE6C-8A50-D877-C5CB-C24F3432D2F5}"/>
              </a:ext>
            </a:extLst>
          </p:cNvPr>
          <p:cNvCxnSpPr>
            <a:cxnSpLocks/>
            <a:stCxn id="121" idx="2"/>
            <a:endCxn id="88" idx="0"/>
          </p:cNvCxnSpPr>
          <p:nvPr/>
        </p:nvCxnSpPr>
        <p:spPr>
          <a:xfrm rot="16200000" flipH="1">
            <a:off x="5706564" y="7026193"/>
            <a:ext cx="910829" cy="454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모서리가 둥근 직사각형 126">
            <a:extLst>
              <a:ext uri="{FF2B5EF4-FFF2-40B4-BE49-F238E27FC236}">
                <a16:creationId xmlns:a16="http://schemas.microsoft.com/office/drawing/2014/main" id="{291205D8-3A59-B2F2-17E5-4F840B3E3251}"/>
              </a:ext>
            </a:extLst>
          </p:cNvPr>
          <p:cNvSpPr>
            <a:spLocks/>
          </p:cNvSpPr>
          <p:nvPr/>
        </p:nvSpPr>
        <p:spPr>
          <a:xfrm>
            <a:off x="3122643" y="3578733"/>
            <a:ext cx="3578924" cy="463748"/>
          </a:xfrm>
          <a:prstGeom prst="roundRect">
            <a:avLst>
              <a:gd name="adj" fmla="val 15679"/>
            </a:avLst>
          </a:prstGeom>
          <a:solidFill>
            <a:schemeClr val="bg1">
              <a:lumMod val="95000"/>
              <a:alpha val="50000"/>
            </a:schemeClr>
          </a:solidFill>
          <a:ln>
            <a:solidFill>
              <a:srgbClr val="CC0099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28" name="꺾인 연결선[E] 127">
            <a:extLst>
              <a:ext uri="{FF2B5EF4-FFF2-40B4-BE49-F238E27FC236}">
                <a16:creationId xmlns:a16="http://schemas.microsoft.com/office/drawing/2014/main" id="{74DD049B-7F74-DA48-853E-3AB93CCA9C7B}"/>
              </a:ext>
            </a:extLst>
          </p:cNvPr>
          <p:cNvCxnSpPr>
            <a:cxnSpLocks/>
            <a:stCxn id="127" idx="3"/>
            <a:endCxn id="132" idx="0"/>
          </p:cNvCxnSpPr>
          <p:nvPr/>
        </p:nvCxnSpPr>
        <p:spPr>
          <a:xfrm>
            <a:off x="6701567" y="3810607"/>
            <a:ext cx="4375659" cy="219770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모서리가 둥근 직사각형 131">
            <a:extLst>
              <a:ext uri="{FF2B5EF4-FFF2-40B4-BE49-F238E27FC236}">
                <a16:creationId xmlns:a16="http://schemas.microsoft.com/office/drawing/2014/main" id="{3EC9559C-153C-5887-6679-8F40E0F7C915}"/>
              </a:ext>
            </a:extLst>
          </p:cNvPr>
          <p:cNvSpPr>
            <a:spLocks/>
          </p:cNvSpPr>
          <p:nvPr/>
        </p:nvSpPr>
        <p:spPr>
          <a:xfrm>
            <a:off x="9997226" y="4030377"/>
            <a:ext cx="2160000" cy="566193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아래 내용 분석 필요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별 분석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&gt; button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 분석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8FCC1F3A-873D-D009-BCF0-A2C3678CAA9E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또는 사업장별 재고를 확인할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64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041690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709563"/>
              </p:ext>
            </p:extLst>
          </p:nvPr>
        </p:nvGraphicFramePr>
        <p:xfrm>
          <a:off x="266700" y="3050540"/>
          <a:ext cx="9410700" cy="68072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운영 관리</a:t>
                      </a:r>
                      <a:endParaRPr lang="ko-KR" altLang="en-US" sz="1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구매사별 운영관리 </a:t>
                      </a:r>
                      <a:r>
                        <a:rPr lang="en-US" altLang="ko-KR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sub menu</a:t>
                      </a:r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2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노출표</a:t>
                      </a:r>
                      <a:endParaRPr lang="ko-KR" altLang="en-US" sz="12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72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63C57BE-43DD-C36A-BB2C-F78477A8C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691362"/>
              </p:ext>
            </p:extLst>
          </p:nvPr>
        </p:nvGraphicFramePr>
        <p:xfrm>
          <a:off x="1819564" y="1226945"/>
          <a:ext cx="1274162" cy="506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7322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1513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조직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052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907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사용자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7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실적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79829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실적조회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69897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세금계산서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254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채무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188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375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사업장별 재고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27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3536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예산운영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4554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3963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상품승인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3849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상품진열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9293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0930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11787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산업안전관리비 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075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SKB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관리비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5301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928BF04-8989-0F6A-5282-430B4A833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293562"/>
              </p:ext>
            </p:extLst>
          </p:nvPr>
        </p:nvGraphicFramePr>
        <p:xfrm>
          <a:off x="3144486" y="2229090"/>
          <a:ext cx="4741628" cy="406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5407">
                  <a:extLst>
                    <a:ext uri="{9D8B030D-6E8A-4147-A177-3AD203B41FA5}">
                      <a16:colId xmlns:a16="http://schemas.microsoft.com/office/drawing/2014/main" val="2675675922"/>
                    </a:ext>
                  </a:extLst>
                </a:gridCol>
                <a:gridCol w="1185407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1185407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1185407">
                  <a:extLst>
                    <a:ext uri="{9D8B030D-6E8A-4147-A177-3AD203B41FA5}">
                      <a16:colId xmlns:a16="http://schemas.microsoft.com/office/drawing/2014/main" val="1328551162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법인담당자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(HNS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그룹관리자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본사관리자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도급사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관리자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4978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18576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84736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1068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1040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50014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895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452105"/>
                  </a:ext>
                </a:extLst>
              </a:tr>
            </a:tbl>
          </a:graphicData>
        </a:graphic>
      </p:graphicFrame>
      <p:sp>
        <p:nvSpPr>
          <p:cNvPr id="13" name="Google Shape;105;g2ec99f20382_0_257">
            <a:extLst>
              <a:ext uri="{FF2B5EF4-FFF2-40B4-BE49-F238E27FC236}">
                <a16:creationId xmlns:a16="http://schemas.microsoft.com/office/drawing/2014/main" id="{51DE307D-1B12-6A99-5EE9-BA9AFE96CD0F}"/>
              </a:ext>
            </a:extLst>
          </p:cNvPr>
          <p:cNvSpPr/>
          <p:nvPr/>
        </p:nvSpPr>
        <p:spPr>
          <a:xfrm>
            <a:off x="1819564" y="572320"/>
            <a:ext cx="5830176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구매사별</a:t>
            </a:r>
            <a:r>
              <a:rPr lang="ko-KR" altLang="en-US" sz="9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운영관리 </a:t>
            </a:r>
            <a:r>
              <a:rPr lang="en-US" altLang="ko-KR" sz="9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sub menu </a:t>
            </a:r>
            <a:r>
              <a:rPr lang="ko-KR" altLang="en-US" sz="9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노출표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8698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807692"/>
              </p:ext>
            </p:extLst>
          </p:nvPr>
        </p:nvGraphicFramePr>
        <p:xfrm>
          <a:off x="266700" y="3050540"/>
          <a:ext cx="9410700" cy="68072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운영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관리</a:t>
                      </a:r>
                      <a:endParaRPr lang="ko-KR" altLang="en-US" sz="1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content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영역 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layout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정의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02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F0C9301F-7543-CDC3-15CA-C61D38B4B1EE}"/>
              </a:ext>
            </a:extLst>
          </p:cNvPr>
          <p:cNvSpPr>
            <a:spLocks/>
          </p:cNvSpPr>
          <p:nvPr/>
        </p:nvSpPr>
        <p:spPr>
          <a:xfrm>
            <a:off x="84915" y="542812"/>
            <a:ext cx="7669304" cy="574257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6</a:t>
            </a:fld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36373"/>
              </p:ext>
            </p:extLst>
          </p:nvPr>
        </p:nvGraphicFramePr>
        <p:xfrm>
          <a:off x="7858125" y="426720"/>
          <a:ext cx="2047875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layout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화면명을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화면에 대한 기능 설명 및 사용방법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주의사항을 서술한다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영역은 기획에서 선택적으로 사용한다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개의 검색 조건을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결과에 대한 부가 정보를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특정 항목 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영역은 기획에서 선택적으로 사용한다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카운트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검색조건에 해당하는 결과값 전체 수를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결과를 사전에 정의한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sorting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기준으로 정렬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 영역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관리를 위한 기능 버튼을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엑셀다운로드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영역에서 검색한 값을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만큼 검색결과를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이동 기능을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DEE90C7E-0130-B205-0F89-B30710BC2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087236"/>
              </p:ext>
            </p:extLst>
          </p:nvPr>
        </p:nvGraphicFramePr>
        <p:xfrm>
          <a:off x="-1293152" y="424814"/>
          <a:ext cx="1274162" cy="506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7322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1513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조직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052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907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사용자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7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실적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79829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실적조회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69897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세금계산서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254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채무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188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375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사업장별 재고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27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3536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예산운영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4554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3963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상품승인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3849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상품진열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9293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0930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11787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산업안전관리비 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075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SKB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관리비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53019"/>
                  </a:ext>
                </a:extLst>
              </a:tr>
            </a:tbl>
          </a:graphicData>
        </a:graphic>
      </p:graphicFrame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E203722F-684C-664C-6A15-5F81F3075ABB}"/>
              </a:ext>
            </a:extLst>
          </p:cNvPr>
          <p:cNvSpPr>
            <a:spLocks/>
          </p:cNvSpPr>
          <p:nvPr/>
        </p:nvSpPr>
        <p:spPr>
          <a:xfrm>
            <a:off x="336169" y="1030166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화면명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31AD8F67-DB15-FB46-B0C8-00B4B9FC2C0A}"/>
              </a:ext>
            </a:extLst>
          </p:cNvPr>
          <p:cNvSpPr>
            <a:spLocks/>
          </p:cNvSpPr>
          <p:nvPr/>
        </p:nvSpPr>
        <p:spPr>
          <a:xfrm>
            <a:off x="336169" y="1379048"/>
            <a:ext cx="7200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  <p:sp>
        <p:nvSpPr>
          <p:cNvPr id="72" name="모서리가 둥근 직사각형 71">
            <a:extLst>
              <a:ext uri="{FF2B5EF4-FFF2-40B4-BE49-F238E27FC236}">
                <a16:creationId xmlns:a16="http://schemas.microsoft.com/office/drawing/2014/main" id="{3A352EB7-A5C5-A316-C596-F63D7C01823C}"/>
              </a:ext>
            </a:extLst>
          </p:cNvPr>
          <p:cNvSpPr>
            <a:spLocks/>
          </p:cNvSpPr>
          <p:nvPr/>
        </p:nvSpPr>
        <p:spPr>
          <a:xfrm>
            <a:off x="336169" y="1817929"/>
            <a:ext cx="7200000" cy="93650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영역</a:t>
            </a:r>
          </a:p>
        </p:txBody>
      </p:sp>
      <p:sp>
        <p:nvSpPr>
          <p:cNvPr id="73" name="모서리가 둥근 직사각형 72">
            <a:extLst>
              <a:ext uri="{FF2B5EF4-FFF2-40B4-BE49-F238E27FC236}">
                <a16:creationId xmlns:a16="http://schemas.microsoft.com/office/drawing/2014/main" id="{5CC69410-D5F0-55EF-46D6-DE6D2B3AD91E}"/>
              </a:ext>
            </a:extLst>
          </p:cNvPr>
          <p:cNvSpPr>
            <a:spLocks/>
          </p:cNvSpPr>
          <p:nvPr/>
        </p:nvSpPr>
        <p:spPr>
          <a:xfrm>
            <a:off x="336169" y="3287507"/>
            <a:ext cx="7200000" cy="52757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검색결과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5A366D0A-3928-50FE-25DE-C5034844B662}"/>
              </a:ext>
            </a:extLst>
          </p:cNvPr>
          <p:cNvSpPr>
            <a:spLocks/>
          </p:cNvSpPr>
          <p:nvPr/>
        </p:nvSpPr>
        <p:spPr>
          <a:xfrm>
            <a:off x="336169" y="3858023"/>
            <a:ext cx="7200000" cy="180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결과 영역</a:t>
            </a:r>
          </a:p>
        </p:txBody>
      </p:sp>
      <p:sp>
        <p:nvSpPr>
          <p:cNvPr id="75" name="모서리가 둥근 직사각형 74">
            <a:extLst>
              <a:ext uri="{FF2B5EF4-FFF2-40B4-BE49-F238E27FC236}">
                <a16:creationId xmlns:a16="http://schemas.microsoft.com/office/drawing/2014/main" id="{E6C4E6E8-12B0-3D17-4F01-C4048F73B084}"/>
              </a:ext>
            </a:extLst>
          </p:cNvPr>
          <p:cNvSpPr>
            <a:spLocks/>
          </p:cNvSpPr>
          <p:nvPr/>
        </p:nvSpPr>
        <p:spPr>
          <a:xfrm>
            <a:off x="336169" y="5736905"/>
            <a:ext cx="7200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C9A8DDCF-C2EB-403A-2D47-822289070A25}"/>
              </a:ext>
            </a:extLst>
          </p:cNvPr>
          <p:cNvSpPr>
            <a:spLocks/>
          </p:cNvSpPr>
          <p:nvPr/>
        </p:nvSpPr>
        <p:spPr>
          <a:xfrm>
            <a:off x="156169" y="106960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7" name="모서리가 둥근 직사각형 76">
            <a:extLst>
              <a:ext uri="{FF2B5EF4-FFF2-40B4-BE49-F238E27FC236}">
                <a16:creationId xmlns:a16="http://schemas.microsoft.com/office/drawing/2014/main" id="{E5890642-392C-DA28-89F4-54CBB69DD1D9}"/>
              </a:ext>
            </a:extLst>
          </p:cNvPr>
          <p:cNvSpPr>
            <a:spLocks/>
          </p:cNvSpPr>
          <p:nvPr/>
        </p:nvSpPr>
        <p:spPr>
          <a:xfrm>
            <a:off x="156169" y="146904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8" name="모서리가 둥근 직사각형 77">
            <a:extLst>
              <a:ext uri="{FF2B5EF4-FFF2-40B4-BE49-F238E27FC236}">
                <a16:creationId xmlns:a16="http://schemas.microsoft.com/office/drawing/2014/main" id="{FCAA00EE-6905-2E66-7643-28B5DDE90A64}"/>
              </a:ext>
            </a:extLst>
          </p:cNvPr>
          <p:cNvSpPr>
            <a:spLocks/>
          </p:cNvSpPr>
          <p:nvPr/>
        </p:nvSpPr>
        <p:spPr>
          <a:xfrm>
            <a:off x="142263" y="220567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2287A003-7EAA-350C-200C-1B320C733844}"/>
              </a:ext>
            </a:extLst>
          </p:cNvPr>
          <p:cNvSpPr>
            <a:spLocks/>
          </p:cNvSpPr>
          <p:nvPr/>
        </p:nvSpPr>
        <p:spPr>
          <a:xfrm>
            <a:off x="156169" y="353952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0" name="모서리가 둥근 직사각형 79">
            <a:extLst>
              <a:ext uri="{FF2B5EF4-FFF2-40B4-BE49-F238E27FC236}">
                <a16:creationId xmlns:a16="http://schemas.microsoft.com/office/drawing/2014/main" id="{EB607D57-E672-7054-E13D-AAD3E3FC98CE}"/>
              </a:ext>
            </a:extLst>
          </p:cNvPr>
          <p:cNvSpPr>
            <a:spLocks/>
          </p:cNvSpPr>
          <p:nvPr/>
        </p:nvSpPr>
        <p:spPr>
          <a:xfrm>
            <a:off x="177220" y="466802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5E392E97-119D-313F-4E84-F14FF7C0E804}"/>
              </a:ext>
            </a:extLst>
          </p:cNvPr>
          <p:cNvSpPr>
            <a:spLocks/>
          </p:cNvSpPr>
          <p:nvPr/>
        </p:nvSpPr>
        <p:spPr>
          <a:xfrm>
            <a:off x="173825" y="583246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89A9409A-3BC6-1F57-3580-DC9A36B514FD}"/>
              </a:ext>
            </a:extLst>
          </p:cNvPr>
          <p:cNvSpPr>
            <a:spLocks/>
          </p:cNvSpPr>
          <p:nvPr/>
        </p:nvSpPr>
        <p:spPr>
          <a:xfrm>
            <a:off x="336169" y="2848877"/>
            <a:ext cx="7200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부가 정보 영역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33E2248F-6174-D439-C259-D41029D06C53}"/>
              </a:ext>
            </a:extLst>
          </p:cNvPr>
          <p:cNvSpPr>
            <a:spLocks/>
          </p:cNvSpPr>
          <p:nvPr/>
        </p:nvSpPr>
        <p:spPr>
          <a:xfrm>
            <a:off x="156169" y="293887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C92AFE41-2CFE-9229-2F83-01FF362FB184}"/>
              </a:ext>
            </a:extLst>
          </p:cNvPr>
          <p:cNvSpPr>
            <a:spLocks/>
          </p:cNvSpPr>
          <p:nvPr/>
        </p:nvSpPr>
        <p:spPr>
          <a:xfrm>
            <a:off x="407423" y="1995263"/>
            <a:ext cx="6135420" cy="65916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bg1"/>
                </a:solidFill>
              </a:rPr>
              <a:t>검색 조건 영역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D296854-4F32-DC29-EA2F-2094B0F4AF8A}"/>
              </a:ext>
            </a:extLst>
          </p:cNvPr>
          <p:cNvSpPr>
            <a:spLocks/>
          </p:cNvSpPr>
          <p:nvPr/>
        </p:nvSpPr>
        <p:spPr>
          <a:xfrm>
            <a:off x="6614098" y="2181696"/>
            <a:ext cx="825390" cy="215277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</a:rPr>
              <a:t>조회 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1C473720-EECD-1815-E499-DB0B52E77CC1}"/>
              </a:ext>
            </a:extLst>
          </p:cNvPr>
          <p:cNvSpPr>
            <a:spLocks/>
          </p:cNvSpPr>
          <p:nvPr/>
        </p:nvSpPr>
        <p:spPr>
          <a:xfrm>
            <a:off x="6614098" y="2430270"/>
            <a:ext cx="825390" cy="215277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</a:rPr>
              <a:t>엑셀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D39C787B-B833-1C0A-75B2-E0A94D0E4C32}"/>
              </a:ext>
            </a:extLst>
          </p:cNvPr>
          <p:cNvSpPr>
            <a:spLocks/>
          </p:cNvSpPr>
          <p:nvPr/>
        </p:nvSpPr>
        <p:spPr>
          <a:xfrm>
            <a:off x="407423" y="3535705"/>
            <a:ext cx="825390" cy="215277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</a:rPr>
              <a:t>검색결과 </a:t>
            </a:r>
            <a:r>
              <a:rPr kumimoji="1" lang="en-US" altLang="ko-KR" sz="700" dirty="0">
                <a:solidFill>
                  <a:schemeClr val="bg1"/>
                </a:solidFill>
              </a:rPr>
              <a:t>count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06888405-5752-126B-1579-103A3619D40E}"/>
              </a:ext>
            </a:extLst>
          </p:cNvPr>
          <p:cNvSpPr>
            <a:spLocks/>
          </p:cNvSpPr>
          <p:nvPr/>
        </p:nvSpPr>
        <p:spPr>
          <a:xfrm>
            <a:off x="3711396" y="3521885"/>
            <a:ext cx="3728092" cy="215277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button </a:t>
            </a:r>
            <a:r>
              <a:rPr kumimoji="1" lang="ko-KR" altLang="en-US" sz="700" dirty="0">
                <a:solidFill>
                  <a:schemeClr val="bg1"/>
                </a:solidFill>
              </a:rPr>
              <a:t>영역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240D47D-9589-2F66-96B5-678620070DC6}"/>
              </a:ext>
            </a:extLst>
          </p:cNvPr>
          <p:cNvSpPr>
            <a:spLocks/>
          </p:cNvSpPr>
          <p:nvPr/>
        </p:nvSpPr>
        <p:spPr>
          <a:xfrm>
            <a:off x="1316781" y="3535704"/>
            <a:ext cx="825390" cy="215277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pagination </a:t>
            </a:r>
            <a:r>
              <a:rPr kumimoji="1" lang="ko-KR" altLang="en-US" sz="700" dirty="0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A57E8769-B18F-E428-71FC-72530255367A}"/>
              </a:ext>
            </a:extLst>
          </p:cNvPr>
          <p:cNvSpPr>
            <a:spLocks/>
          </p:cNvSpPr>
          <p:nvPr/>
        </p:nvSpPr>
        <p:spPr>
          <a:xfrm>
            <a:off x="2207778" y="3531609"/>
            <a:ext cx="825390" cy="215277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sorting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236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 관리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651498"/>
              </p:ext>
            </p:extLst>
          </p:nvPr>
        </p:nvGraphicFramePr>
        <p:xfrm>
          <a:off x="7858125" y="426720"/>
          <a:ext cx="2047875" cy="492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관리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사업유형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사업장의 사업유형을 선택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디폴트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사업장에 설정된 권역을 선택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디폴트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사업장의 상태를 선택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디폴트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검색버튼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 검색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법인 하위에 사업장을 등록한다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법인 공동인증서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인증창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사업장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등록일 기준 내림차순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DEE90C7E-0130-B205-0F89-B30710BC23EE}"/>
              </a:ext>
            </a:extLst>
          </p:cNvPr>
          <p:cNvGraphicFramePr>
            <a:graphicFrameLocks noGrp="1"/>
          </p:cNvGraphicFramePr>
          <p:nvPr/>
        </p:nvGraphicFramePr>
        <p:xfrm>
          <a:off x="-1293152" y="424814"/>
          <a:ext cx="1274162" cy="506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7322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1513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조직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052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907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사용자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7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실적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79829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실적조회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69897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세금계산서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254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채무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188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375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사업장별 재고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27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3536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예산운영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4554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3963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상품승인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3849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상품진열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9293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0930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11787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산업안전관리비 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075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SKB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관리비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53019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관리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1327735"/>
            <a:ext cx="7200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D15B131-6EA6-68AF-DE45-B21EF416BA3B}"/>
              </a:ext>
            </a:extLst>
          </p:cNvPr>
          <p:cNvSpPr>
            <a:spLocks/>
          </p:cNvSpPr>
          <p:nvPr/>
        </p:nvSpPr>
        <p:spPr>
          <a:xfrm>
            <a:off x="540000" y="144000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사업유형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8796AFE7-2014-F95E-28CB-5257A9DAF481}"/>
              </a:ext>
            </a:extLst>
          </p:cNvPr>
          <p:cNvSpPr>
            <a:spLocks/>
          </p:cNvSpPr>
          <p:nvPr/>
        </p:nvSpPr>
        <p:spPr>
          <a:xfrm>
            <a:off x="1260000" y="1440000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B77D12D2-84E4-6F5E-0D64-891717F38663}"/>
              </a:ext>
            </a:extLst>
          </p:cNvPr>
          <p:cNvSpPr>
            <a:spLocks/>
          </p:cNvSpPr>
          <p:nvPr/>
        </p:nvSpPr>
        <p:spPr>
          <a:xfrm>
            <a:off x="6663000" y="144000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rgbClr val="C00000"/>
                </a:solidFill>
              </a:rPr>
              <a:t>조회</a:t>
            </a: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17CA1FC6-BF7D-16F5-598E-72266AF3F327}"/>
              </a:ext>
            </a:extLst>
          </p:cNvPr>
          <p:cNvSpPr>
            <a:spLocks/>
          </p:cNvSpPr>
          <p:nvPr/>
        </p:nvSpPr>
        <p:spPr>
          <a:xfrm>
            <a:off x="2526001" y="144000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권역</a:t>
            </a: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2196B4B8-9197-85F6-E4F4-BED992A5C92B}"/>
              </a:ext>
            </a:extLst>
          </p:cNvPr>
          <p:cNvSpPr>
            <a:spLocks/>
          </p:cNvSpPr>
          <p:nvPr/>
        </p:nvSpPr>
        <p:spPr>
          <a:xfrm>
            <a:off x="3246001" y="1440000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B2217825-F430-444F-F082-C5B8692EF30A}"/>
              </a:ext>
            </a:extLst>
          </p:cNvPr>
          <p:cNvSpPr>
            <a:spLocks/>
          </p:cNvSpPr>
          <p:nvPr/>
        </p:nvSpPr>
        <p:spPr>
          <a:xfrm>
            <a:off x="4514468" y="144000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</a:t>
            </a: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C45CBF52-698F-7D52-6CD2-3EA2910FB27F}"/>
              </a:ext>
            </a:extLst>
          </p:cNvPr>
          <p:cNvSpPr>
            <a:spLocks/>
          </p:cNvSpPr>
          <p:nvPr/>
        </p:nvSpPr>
        <p:spPr>
          <a:xfrm>
            <a:off x="5234468" y="1440000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06F545C-0C1A-D525-DC94-1BDB19B5B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380614"/>
              </p:ext>
            </p:extLst>
          </p:nvPr>
        </p:nvGraphicFramePr>
        <p:xfrm>
          <a:off x="360000" y="2520000"/>
          <a:ext cx="7200000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067">
                  <a:extLst>
                    <a:ext uri="{9D8B030D-6E8A-4147-A177-3AD203B41FA5}">
                      <a16:colId xmlns:a16="http://schemas.microsoft.com/office/drawing/2014/main" val="267567592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524933">
                  <a:extLst>
                    <a:ext uri="{9D8B030D-6E8A-4147-A177-3AD203B41FA5}">
                      <a16:colId xmlns:a16="http://schemas.microsoft.com/office/drawing/2014/main" val="1328551162"/>
                    </a:ext>
                  </a:extLst>
                </a:gridCol>
                <a:gridCol w="872067">
                  <a:extLst>
                    <a:ext uri="{9D8B030D-6E8A-4147-A177-3AD203B41FA5}">
                      <a16:colId xmlns:a16="http://schemas.microsoft.com/office/drawing/2014/main" val="849879620"/>
                    </a:ext>
                  </a:extLst>
                </a:gridCol>
                <a:gridCol w="694266">
                  <a:extLst>
                    <a:ext uri="{9D8B030D-6E8A-4147-A177-3AD203B41FA5}">
                      <a16:colId xmlns:a16="http://schemas.microsoft.com/office/drawing/2014/main" val="1604781148"/>
                    </a:ext>
                  </a:extLst>
                </a:gridCol>
                <a:gridCol w="423334">
                  <a:extLst>
                    <a:ext uri="{9D8B030D-6E8A-4147-A177-3AD203B41FA5}">
                      <a16:colId xmlns:a16="http://schemas.microsoft.com/office/drawing/2014/main" val="1832987587"/>
                    </a:ext>
                  </a:extLst>
                </a:gridCol>
                <a:gridCol w="905933">
                  <a:extLst>
                    <a:ext uri="{9D8B030D-6E8A-4147-A177-3AD203B41FA5}">
                      <a16:colId xmlns:a16="http://schemas.microsoft.com/office/drawing/2014/main" val="3911749419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1776929744"/>
                    </a:ext>
                  </a:extLst>
                </a:gridCol>
                <a:gridCol w="617333">
                  <a:extLst>
                    <a:ext uri="{9D8B030D-6E8A-4147-A177-3AD203B41FA5}">
                      <a16:colId xmlns:a16="http://schemas.microsoft.com/office/drawing/2014/main" val="2923028342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사업자등록번호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채권담당자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법인사용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주문제한 여부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주문제한 여부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선입금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여부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SKT A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김채권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주문정상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관계사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 1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군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김채권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주문정상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SKT/B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협력사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 2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군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김채권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주문정상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경기남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수주공사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 BCN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김채권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경기북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군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HNS_SKB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개통공사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(POST)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이채권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경남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RO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센터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브로드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이채권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브로드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수주공사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이채권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제조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가공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부속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OKsafety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이채권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전남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제조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부속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사급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기업회선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박채권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충북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도급사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OKplaza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박채권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충남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sp>
        <p:nvSpPr>
          <p:cNvPr id="73" name="Google Shape;2233;g27fe52d962f_1_4247">
            <a:extLst>
              <a:ext uri="{FF2B5EF4-FFF2-40B4-BE49-F238E27FC236}">
                <a16:creationId xmlns:a16="http://schemas.microsoft.com/office/drawing/2014/main" id="{3D0696C8-7A1F-18D5-DBDB-6E830EC25E08}"/>
              </a:ext>
            </a:extLst>
          </p:cNvPr>
          <p:cNvSpPr/>
          <p:nvPr/>
        </p:nvSpPr>
        <p:spPr>
          <a:xfrm>
            <a:off x="7020000" y="2159999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92BE2A4-1F1A-EF4E-30EE-9E619F1F757A}"/>
              </a:ext>
            </a:extLst>
          </p:cNvPr>
          <p:cNvGrpSpPr/>
          <p:nvPr/>
        </p:nvGrpSpPr>
        <p:grpSpPr>
          <a:xfrm>
            <a:off x="2907459" y="4680000"/>
            <a:ext cx="2105082" cy="186100"/>
            <a:chOff x="19175035" y="-2703341"/>
            <a:chExt cx="2105082" cy="186100"/>
          </a:xfrm>
        </p:grpSpPr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A9096679-D5AF-3997-1D28-9C12FCD8957E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CBEA6792-F756-7AE3-8E47-40788D381692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6E3E45EC-4783-2A37-F6C0-1E03906054D5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15411586-2F15-9CEB-7AD9-1CBE473451DA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A77A8B9C-A4ED-FEEC-974B-2ADBDF87FC84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6E002EEF-6130-167F-02F6-33987490AE10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2" name="모서리가 둥근 직사각형 81">
              <a:extLst>
                <a:ext uri="{FF2B5EF4-FFF2-40B4-BE49-F238E27FC236}">
                  <a16:creationId xmlns:a16="http://schemas.microsoft.com/office/drawing/2014/main" id="{00EB1C5B-AFF9-F1A4-D294-7A4209455112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A997C9D3-AC98-DBD6-EB8C-0EBB84EEB318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DF010668-F7CE-3BDF-438E-A6C319412C4B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E26E8B44-B90C-21DA-93AC-7FA81451D7DC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pic>
        <p:nvPicPr>
          <p:cNvPr id="92" name="그림 91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8C924AA8-6915-BD97-F9DA-28066E079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542" y="-98735"/>
            <a:ext cx="1266903" cy="1546801"/>
          </a:xfrm>
          <a:prstGeom prst="rect">
            <a:avLst/>
          </a:prstGeom>
        </p:spPr>
      </p:pic>
      <p:sp>
        <p:nvSpPr>
          <p:cNvPr id="93" name="모서리가 둥근 직사각형 92">
            <a:extLst>
              <a:ext uri="{FF2B5EF4-FFF2-40B4-BE49-F238E27FC236}">
                <a16:creationId xmlns:a16="http://schemas.microsoft.com/office/drawing/2014/main" id="{215639C5-A45A-CC00-1807-FC77F885421D}"/>
              </a:ext>
            </a:extLst>
          </p:cNvPr>
          <p:cNvSpPr>
            <a:spLocks/>
          </p:cNvSpPr>
          <p:nvPr/>
        </p:nvSpPr>
        <p:spPr>
          <a:xfrm>
            <a:off x="5234468" y="1728244"/>
            <a:ext cx="1260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정상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종료</a:t>
            </a:r>
          </a:p>
        </p:txBody>
      </p:sp>
      <p:pic>
        <p:nvPicPr>
          <p:cNvPr id="96" name="그림 95" descr="텍스트, 스크린샷, 디스플레이, 폰트이(가) 표시된 사진&#10;&#10;자동 생성된 설명">
            <a:extLst>
              <a:ext uri="{FF2B5EF4-FFF2-40B4-BE49-F238E27FC236}">
                <a16:creationId xmlns:a16="http://schemas.microsoft.com/office/drawing/2014/main" id="{E31B1243-6AB0-5AE5-31A3-FDA14F955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926" y="246843"/>
            <a:ext cx="1239662" cy="1201223"/>
          </a:xfrm>
          <a:prstGeom prst="rect">
            <a:avLst/>
          </a:prstGeom>
        </p:spPr>
      </p:pic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7A24BC29-ADF4-67CA-5307-903066883A68}"/>
              </a:ext>
            </a:extLst>
          </p:cNvPr>
          <p:cNvSpPr>
            <a:spLocks/>
          </p:cNvSpPr>
          <p:nvPr/>
        </p:nvSpPr>
        <p:spPr>
          <a:xfrm>
            <a:off x="162156" y="132773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0" name="모서리가 둥근 직사각형 99">
            <a:extLst>
              <a:ext uri="{FF2B5EF4-FFF2-40B4-BE49-F238E27FC236}">
                <a16:creationId xmlns:a16="http://schemas.microsoft.com/office/drawing/2014/main" id="{1FA43AB7-D3A0-86A1-9726-25E808E82B11}"/>
              </a:ext>
            </a:extLst>
          </p:cNvPr>
          <p:cNvSpPr>
            <a:spLocks/>
          </p:cNvSpPr>
          <p:nvPr/>
        </p:nvSpPr>
        <p:spPr>
          <a:xfrm>
            <a:off x="7560000" y="21599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1" name="모서리가 둥근 직사각형 100">
            <a:extLst>
              <a:ext uri="{FF2B5EF4-FFF2-40B4-BE49-F238E27FC236}">
                <a16:creationId xmlns:a16="http://schemas.microsoft.com/office/drawing/2014/main" id="{7899575A-FFBB-5187-B76C-D6FEE3012658}"/>
              </a:ext>
            </a:extLst>
          </p:cNvPr>
          <p:cNvSpPr>
            <a:spLocks/>
          </p:cNvSpPr>
          <p:nvPr/>
        </p:nvSpPr>
        <p:spPr>
          <a:xfrm>
            <a:off x="154097" y="25199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43EA19E6-E4F2-1642-05F9-BC425C97F44C}"/>
              </a:ext>
            </a:extLst>
          </p:cNvPr>
          <p:cNvSpPr>
            <a:spLocks/>
          </p:cNvSpPr>
          <p:nvPr/>
        </p:nvSpPr>
        <p:spPr>
          <a:xfrm>
            <a:off x="360000" y="2159999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103" name="모서리가 둥근 직사각형 102">
            <a:extLst>
              <a:ext uri="{FF2B5EF4-FFF2-40B4-BE49-F238E27FC236}">
                <a16:creationId xmlns:a16="http://schemas.microsoft.com/office/drawing/2014/main" id="{A6A674CD-155E-BE60-9063-1ED64CB1A402}"/>
              </a:ext>
            </a:extLst>
          </p:cNvPr>
          <p:cNvSpPr>
            <a:spLocks/>
          </p:cNvSpPr>
          <p:nvPr/>
        </p:nvSpPr>
        <p:spPr>
          <a:xfrm>
            <a:off x="908678" y="2168531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5" name="그림 10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BA4D1B7A-3D87-5E09-6B6A-5413A201CB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339" y="5512055"/>
            <a:ext cx="7772400" cy="644022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3AE2A64C-397F-D480-98CF-6DD60647FA96}"/>
              </a:ext>
            </a:extLst>
          </p:cNvPr>
          <p:cNvCxnSpPr>
            <a:cxnSpLocks/>
            <a:stCxn id="73" idx="3"/>
            <a:endCxn id="97" idx="0"/>
          </p:cNvCxnSpPr>
          <p:nvPr/>
        </p:nvCxnSpPr>
        <p:spPr>
          <a:xfrm>
            <a:off x="7560000" y="2294999"/>
            <a:ext cx="205539" cy="2331638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모서리가 둥근 직사각형 96">
            <a:extLst>
              <a:ext uri="{FF2B5EF4-FFF2-40B4-BE49-F238E27FC236}">
                <a16:creationId xmlns:a16="http://schemas.microsoft.com/office/drawing/2014/main" id="{0A71A3FA-5EDF-A406-9FA2-1F79FE8F6F62}"/>
              </a:ext>
            </a:extLst>
          </p:cNvPr>
          <p:cNvSpPr>
            <a:spLocks/>
          </p:cNvSpPr>
          <p:nvPr/>
        </p:nvSpPr>
        <p:spPr>
          <a:xfrm>
            <a:off x="6325539" y="4626637"/>
            <a:ext cx="2880000" cy="1019947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등록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사업장 상세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 필요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외부에서 테스트서버 접근 차단되어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확인못함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운영사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구매사조회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사용장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등록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으로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접근함</a:t>
            </a:r>
          </a:p>
        </p:txBody>
      </p:sp>
      <p:sp>
        <p:nvSpPr>
          <p:cNvPr id="4" name="Google Shape;1694;p44">
            <a:extLst>
              <a:ext uri="{FF2B5EF4-FFF2-40B4-BE49-F238E27FC236}">
                <a16:creationId xmlns:a16="http://schemas.microsoft.com/office/drawing/2014/main" id="{B026A57C-E1B3-02A2-8E84-A712585C389D}"/>
              </a:ext>
            </a:extLst>
          </p:cNvPr>
          <p:cNvSpPr/>
          <p:nvPr/>
        </p:nvSpPr>
        <p:spPr>
          <a:xfrm>
            <a:off x="-7536536" y="1507735"/>
            <a:ext cx="6146702" cy="434203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graphicFrame>
        <p:nvGraphicFramePr>
          <p:cNvPr id="5" name="Google Shape;1695;p44">
            <a:extLst>
              <a:ext uri="{FF2B5EF4-FFF2-40B4-BE49-F238E27FC236}">
                <a16:creationId xmlns:a16="http://schemas.microsoft.com/office/drawing/2014/main" id="{299AF6AC-1790-9245-3E1E-4A8C85300E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873859"/>
              </p:ext>
            </p:extLst>
          </p:nvPr>
        </p:nvGraphicFramePr>
        <p:xfrm>
          <a:off x="-7393207" y="1611107"/>
          <a:ext cx="5845676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22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838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popup </a:t>
                      </a:r>
                      <a:r>
                        <a:rPr lang="ko-KR" altLang="en-US" sz="800" b="1" u="none" strike="noStrike" cap="none" dirty="0"/>
                        <a:t> </a:t>
                      </a:r>
                      <a:r>
                        <a:rPr lang="en-US" altLang="ko-KR" sz="800" b="1" u="none" strike="noStrike" cap="none" dirty="0"/>
                        <a:t>title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8CF0E706-388A-B869-C67C-978AD1A93844}"/>
              </a:ext>
            </a:extLst>
          </p:cNvPr>
          <p:cNvSpPr/>
          <p:nvPr/>
        </p:nvSpPr>
        <p:spPr>
          <a:xfrm>
            <a:off x="-4706082" y="5382432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04BE84A-2348-D450-9EAF-8BD71EEF6243}"/>
              </a:ext>
            </a:extLst>
          </p:cNvPr>
          <p:cNvSpPr/>
          <p:nvPr/>
        </p:nvSpPr>
        <p:spPr>
          <a:xfrm>
            <a:off x="-2171134" y="3333035"/>
            <a:ext cx="6013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button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77D3A97-7185-2008-562B-6A85CCDE8F96}"/>
              </a:ext>
            </a:extLst>
          </p:cNvPr>
          <p:cNvSpPr/>
          <p:nvPr/>
        </p:nvSpPr>
        <p:spPr>
          <a:xfrm>
            <a:off x="-7397842" y="3328714"/>
            <a:ext cx="66484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총 </a:t>
            </a:r>
            <a:r>
              <a:rPr kumimoji="1" lang="en-US" altLang="ko-KR" sz="700" b="1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건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505AE17-17CB-DBF6-0123-BD8F8E03AEC5}"/>
              </a:ext>
            </a:extLst>
          </p:cNvPr>
          <p:cNvGrpSpPr/>
          <p:nvPr/>
        </p:nvGrpSpPr>
        <p:grpSpPr>
          <a:xfrm>
            <a:off x="-5512860" y="5034809"/>
            <a:ext cx="2105082" cy="186100"/>
            <a:chOff x="19175035" y="-2703341"/>
            <a:chExt cx="2105082" cy="186100"/>
          </a:xfrm>
        </p:grpSpPr>
        <p:sp>
          <p:nvSpPr>
            <p:cNvPr id="10" name="모서리가 둥근 직사각형 9">
              <a:extLst>
                <a:ext uri="{FF2B5EF4-FFF2-40B4-BE49-F238E27FC236}">
                  <a16:creationId xmlns:a16="http://schemas.microsoft.com/office/drawing/2014/main" id="{88BC7220-544B-E66B-B21E-3D3FF2F046BE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88DE23FD-E44C-E229-A648-B23D1D6704D5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E21065DC-9011-51EA-284D-3ADCDB3FCA20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AE420BD8-9CD6-6268-717E-60D2DC5889C3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C5C10338-4925-2342-3AAE-B78DEEA7D391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F46B002C-8B16-D2E2-1BD6-613B61169FB9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175F71CB-E183-3587-EFB8-EDF7BF3EA74F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17C1A281-6753-B2B0-C34A-9401DD9EF489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3F1AAADA-A3BC-0689-B41D-333E5FDB6827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BBC38D1A-13B3-0BD4-1632-D1FD850783FB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id="{F5CF1714-BC00-42D7-983C-009FB23C2ED8}"/>
              </a:ext>
            </a:extLst>
          </p:cNvPr>
          <p:cNvSpPr/>
          <p:nvPr/>
        </p:nvSpPr>
        <p:spPr>
          <a:xfrm>
            <a:off x="-7626536" y="171444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4266842-B32E-4BAC-CFAB-02A932270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396871"/>
              </p:ext>
            </p:extLst>
          </p:nvPr>
        </p:nvGraphicFramePr>
        <p:xfrm>
          <a:off x="-7393207" y="3565423"/>
          <a:ext cx="5845674" cy="1444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279">
                  <a:extLst>
                    <a:ext uri="{9D8B030D-6E8A-4147-A177-3AD203B41FA5}">
                      <a16:colId xmlns:a16="http://schemas.microsoft.com/office/drawing/2014/main" val="1352850680"/>
                    </a:ext>
                  </a:extLst>
                </a:gridCol>
                <a:gridCol w="974279">
                  <a:extLst>
                    <a:ext uri="{9D8B030D-6E8A-4147-A177-3AD203B41FA5}">
                      <a16:colId xmlns:a16="http://schemas.microsoft.com/office/drawing/2014/main" val="3670895541"/>
                    </a:ext>
                  </a:extLst>
                </a:gridCol>
                <a:gridCol w="974279">
                  <a:extLst>
                    <a:ext uri="{9D8B030D-6E8A-4147-A177-3AD203B41FA5}">
                      <a16:colId xmlns:a16="http://schemas.microsoft.com/office/drawing/2014/main" val="2309927377"/>
                    </a:ext>
                  </a:extLst>
                </a:gridCol>
                <a:gridCol w="974279">
                  <a:extLst>
                    <a:ext uri="{9D8B030D-6E8A-4147-A177-3AD203B41FA5}">
                      <a16:colId xmlns:a16="http://schemas.microsoft.com/office/drawing/2014/main" val="1466594247"/>
                    </a:ext>
                  </a:extLst>
                </a:gridCol>
                <a:gridCol w="974279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974279">
                  <a:extLst>
                    <a:ext uri="{9D8B030D-6E8A-4147-A177-3AD203B41FA5}">
                      <a16:colId xmlns:a16="http://schemas.microsoft.com/office/drawing/2014/main" val="2762942382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title #1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title #2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title #3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title #4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title #5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title #6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0044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643331"/>
                  </a:ext>
                </a:extLst>
              </a:tr>
            </a:tbl>
          </a:graphicData>
        </a:graphic>
      </p:graphicFrame>
      <p:sp>
        <p:nvSpPr>
          <p:cNvPr id="24" name="Google Shape;58;p20">
            <a:extLst>
              <a:ext uri="{FF2B5EF4-FFF2-40B4-BE49-F238E27FC236}">
                <a16:creationId xmlns:a16="http://schemas.microsoft.com/office/drawing/2014/main" id="{17C7C6BB-8054-0BD5-BB1E-853D5383464E}"/>
              </a:ext>
            </a:extLst>
          </p:cNvPr>
          <p:cNvSpPr/>
          <p:nvPr/>
        </p:nvSpPr>
        <p:spPr>
          <a:xfrm>
            <a:off x="-7397842" y="1953383"/>
            <a:ext cx="5850311" cy="273430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600"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안내문구 영역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A26D103-6DDD-F49D-85A4-EC444D95C671}"/>
              </a:ext>
            </a:extLst>
          </p:cNvPr>
          <p:cNvSpPr/>
          <p:nvPr/>
        </p:nvSpPr>
        <p:spPr>
          <a:xfrm>
            <a:off x="-7626536" y="200009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BA521AB-48B9-CB6D-18E6-E3AA6C90AFB2}"/>
              </a:ext>
            </a:extLst>
          </p:cNvPr>
          <p:cNvSpPr/>
          <p:nvPr/>
        </p:nvSpPr>
        <p:spPr>
          <a:xfrm>
            <a:off x="-7401497" y="314871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023EA7F-7461-6191-388B-1FCA2A81678B}"/>
              </a:ext>
            </a:extLst>
          </p:cNvPr>
          <p:cNvSpPr/>
          <p:nvPr/>
        </p:nvSpPr>
        <p:spPr>
          <a:xfrm>
            <a:off x="-1569834" y="329161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48BF87A-02E7-9C0B-89CB-1CBF009D193A}"/>
              </a:ext>
            </a:extLst>
          </p:cNvPr>
          <p:cNvSpPr/>
          <p:nvPr/>
        </p:nvSpPr>
        <p:spPr>
          <a:xfrm>
            <a:off x="-7637315" y="50348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8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19B5691-49DF-6D36-D542-3CD2A26030A3}"/>
              </a:ext>
            </a:extLst>
          </p:cNvPr>
          <p:cNvSpPr/>
          <p:nvPr/>
        </p:nvSpPr>
        <p:spPr>
          <a:xfrm>
            <a:off x="-7637315" y="356542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CEC415D9-97A3-368B-38E4-4653DB1FD7AC}"/>
              </a:ext>
            </a:extLst>
          </p:cNvPr>
          <p:cNvSpPr/>
          <p:nvPr/>
        </p:nvSpPr>
        <p:spPr>
          <a:xfrm>
            <a:off x="-7397841" y="2303714"/>
            <a:ext cx="5850312" cy="79693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AFB16FFD-D181-56AF-AB80-7B8B2C4A8381}"/>
              </a:ext>
            </a:extLst>
          </p:cNvPr>
          <p:cNvSpPr/>
          <p:nvPr/>
        </p:nvSpPr>
        <p:spPr>
          <a:xfrm>
            <a:off x="-7383553" y="2386038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검색조건명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#1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550AD866-7700-FF45-F1BA-4E812131F884}"/>
              </a:ext>
            </a:extLst>
          </p:cNvPr>
          <p:cNvSpPr/>
          <p:nvPr/>
        </p:nvSpPr>
        <p:spPr>
          <a:xfrm>
            <a:off x="-6663553" y="2386038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전체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86E758DC-A4F1-E3D7-1A48-FFE7A3C83FEE}"/>
              </a:ext>
            </a:extLst>
          </p:cNvPr>
          <p:cNvSpPr/>
          <p:nvPr/>
        </p:nvSpPr>
        <p:spPr>
          <a:xfrm>
            <a:off x="-5697235" y="2393182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검색조건명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#2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36" name="그림 35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5E04FFCA-A5A4-9E05-E93A-4CC1328957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22923" y="2404038"/>
            <a:ext cx="144000" cy="144000"/>
          </a:xfrm>
          <a:prstGeom prst="rect">
            <a:avLst/>
          </a:prstGeom>
          <a:noFill/>
        </p:spPr>
      </p:pic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EFC2359D-B826-CBAD-145B-FA2EF7FF37A9}"/>
              </a:ext>
            </a:extLst>
          </p:cNvPr>
          <p:cNvSpPr/>
          <p:nvPr/>
        </p:nvSpPr>
        <p:spPr>
          <a:xfrm>
            <a:off x="-7383553" y="2616798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검색조건명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#3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4A930FE5-0A5B-9AED-F1FD-25F3C962E105}"/>
              </a:ext>
            </a:extLst>
          </p:cNvPr>
          <p:cNvSpPr/>
          <p:nvPr/>
        </p:nvSpPr>
        <p:spPr>
          <a:xfrm>
            <a:off x="-6663553" y="2616798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검색어를 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542804FF-92B9-C38D-9D88-14092466D47C}"/>
              </a:ext>
            </a:extLst>
          </p:cNvPr>
          <p:cNvSpPr/>
          <p:nvPr/>
        </p:nvSpPr>
        <p:spPr>
          <a:xfrm>
            <a:off x="-5697235" y="2623942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검색조건명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#4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40722AD8-E317-1D37-85E6-3B1850652D28}"/>
              </a:ext>
            </a:extLst>
          </p:cNvPr>
          <p:cNvSpPr/>
          <p:nvPr/>
        </p:nvSpPr>
        <p:spPr>
          <a:xfrm>
            <a:off x="-4977235" y="2623942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검색어를 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2D837103-ED57-332F-E080-DDFD28F5FA2B}"/>
              </a:ext>
            </a:extLst>
          </p:cNvPr>
          <p:cNvSpPr/>
          <p:nvPr/>
        </p:nvSpPr>
        <p:spPr>
          <a:xfrm>
            <a:off x="-2111068" y="2847558"/>
            <a:ext cx="472436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</a:t>
            </a: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2221AAC9-0F6F-0374-5254-5DEE2CE101E0}"/>
              </a:ext>
            </a:extLst>
          </p:cNvPr>
          <p:cNvSpPr/>
          <p:nvPr/>
        </p:nvSpPr>
        <p:spPr>
          <a:xfrm>
            <a:off x="-4010917" y="2616798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검색조건명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#5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06EA3EAC-A419-3A8F-6785-944A06DDCA78}"/>
              </a:ext>
            </a:extLst>
          </p:cNvPr>
          <p:cNvSpPr/>
          <p:nvPr/>
        </p:nvSpPr>
        <p:spPr>
          <a:xfrm>
            <a:off x="-3290917" y="2616798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검색어를 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12E5F7AD-B741-885B-BFA3-36B57FC7A8F9}"/>
              </a:ext>
            </a:extLst>
          </p:cNvPr>
          <p:cNvSpPr/>
          <p:nvPr/>
        </p:nvSpPr>
        <p:spPr>
          <a:xfrm>
            <a:off x="-4962947" y="2393182"/>
            <a:ext cx="616865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2024.11.01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📅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BF1FF248-19CF-CD8A-BD37-8B6670930F9F}"/>
              </a:ext>
            </a:extLst>
          </p:cNvPr>
          <p:cNvSpPr/>
          <p:nvPr/>
        </p:nvSpPr>
        <p:spPr>
          <a:xfrm>
            <a:off x="-4194824" y="2393182"/>
            <a:ext cx="616865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2024.11.01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📅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416EA268-0246-F049-1998-0CA6621EBC2E}"/>
              </a:ext>
            </a:extLst>
          </p:cNvPr>
          <p:cNvSpPr/>
          <p:nvPr/>
        </p:nvSpPr>
        <p:spPr>
          <a:xfrm>
            <a:off x="-4346081" y="2393182"/>
            <a:ext cx="151258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~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CECFAD1E-3A29-8FFD-5453-74B1D362A0E7}"/>
              </a:ext>
            </a:extLst>
          </p:cNvPr>
          <p:cNvSpPr/>
          <p:nvPr/>
        </p:nvSpPr>
        <p:spPr>
          <a:xfrm>
            <a:off x="-6663553" y="2847558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◯ </a:t>
            </a:r>
            <a:r>
              <a:rPr kumimoji="1"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r>
              <a:rPr kumimoji="1"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🔘 </a:t>
            </a:r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1B1A997B-16CD-9955-5BA2-E502C43246BD}"/>
              </a:ext>
            </a:extLst>
          </p:cNvPr>
          <p:cNvSpPr/>
          <p:nvPr/>
        </p:nvSpPr>
        <p:spPr>
          <a:xfrm>
            <a:off x="-7386108" y="2841991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검색조건명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#6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EDD92D2-0542-098D-6458-B6FBA52124EA}"/>
              </a:ext>
            </a:extLst>
          </p:cNvPr>
          <p:cNvSpPr/>
          <p:nvPr/>
        </p:nvSpPr>
        <p:spPr>
          <a:xfrm>
            <a:off x="-7629871" y="231711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066DC5BE-DAAB-BCB4-2F32-248083D85FFC}"/>
              </a:ext>
            </a:extLst>
          </p:cNvPr>
          <p:cNvSpPr/>
          <p:nvPr/>
        </p:nvSpPr>
        <p:spPr>
          <a:xfrm>
            <a:off x="-6705452" y="3328714"/>
            <a:ext cx="66484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25FDC99-2B7A-2BB6-FB16-AE69ECEB4A1F}"/>
              </a:ext>
            </a:extLst>
          </p:cNvPr>
          <p:cNvSpPr/>
          <p:nvPr/>
        </p:nvSpPr>
        <p:spPr>
          <a:xfrm>
            <a:off x="-6729341" y="315303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701A519B-8E39-EBFE-4AA8-8FF64D9590B9}"/>
              </a:ext>
            </a:extLst>
          </p:cNvPr>
          <p:cNvSpPr/>
          <p:nvPr/>
        </p:nvSpPr>
        <p:spPr>
          <a:xfrm>
            <a:off x="-2822823" y="3328714"/>
            <a:ext cx="6013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button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4591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7C31C106-2B59-94EE-1C0A-9D3419E06836}"/>
              </a:ext>
            </a:extLst>
          </p:cNvPr>
          <p:cNvSpPr>
            <a:spLocks/>
          </p:cNvSpPr>
          <p:nvPr/>
        </p:nvSpPr>
        <p:spPr>
          <a:xfrm>
            <a:off x="10019582" y="-7894"/>
            <a:ext cx="1875578" cy="71593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공사유형 목록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사용자 관리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963048"/>
              </p:ext>
            </p:extLst>
          </p:nvPr>
        </p:nvGraphicFramePr>
        <p:xfrm>
          <a:off x="7858125" y="426720"/>
          <a:ext cx="2047875" cy="492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관리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 접속 계정이 속한 법인명을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공사유형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사업장에 설정된 권역을 선택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디폴트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사업장의 상태를 선택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디폴트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검색버튼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 검색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법인 하위에 사업장을 등록한다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법인 공동인증서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인증창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사용자명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사용자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등록일 기준 내림차순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DEE90C7E-0130-B205-0F89-B30710BC23EE}"/>
              </a:ext>
            </a:extLst>
          </p:cNvPr>
          <p:cNvGraphicFramePr>
            <a:graphicFrameLocks noGrp="1"/>
          </p:cNvGraphicFramePr>
          <p:nvPr/>
        </p:nvGraphicFramePr>
        <p:xfrm>
          <a:off x="-1293152" y="424814"/>
          <a:ext cx="1274162" cy="506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7322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1513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조직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052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907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사용자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7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실적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79829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실적조회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69897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세금계산서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254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채무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188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375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사업장별 재고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27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3536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예산운영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4554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3963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상품승인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3849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상품진열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9293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0930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11787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산업안전관리비 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075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SKB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관리비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53019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관리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1941047"/>
            <a:ext cx="7200000" cy="131128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D15B131-6EA6-68AF-DE45-B21EF416BA3B}"/>
              </a:ext>
            </a:extLst>
          </p:cNvPr>
          <p:cNvSpPr>
            <a:spLocks/>
          </p:cNvSpPr>
          <p:nvPr/>
        </p:nvSpPr>
        <p:spPr>
          <a:xfrm>
            <a:off x="540000" y="2052648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고객사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8796AFE7-2014-F95E-28CB-5257A9DAF481}"/>
              </a:ext>
            </a:extLst>
          </p:cNvPr>
          <p:cNvSpPr>
            <a:spLocks/>
          </p:cNvSpPr>
          <p:nvPr/>
        </p:nvSpPr>
        <p:spPr>
          <a:xfrm>
            <a:off x="1260000" y="2052648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구매사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06F545C-0C1A-D525-DC94-1BDB19B5B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394934"/>
              </p:ext>
            </p:extLst>
          </p:nvPr>
        </p:nvGraphicFramePr>
        <p:xfrm>
          <a:off x="360000" y="3826966"/>
          <a:ext cx="7200001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1912">
                  <a:extLst>
                    <a:ext uri="{9D8B030D-6E8A-4147-A177-3AD203B41FA5}">
                      <a16:colId xmlns:a16="http://schemas.microsoft.com/office/drawing/2014/main" val="3581827672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675675922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495859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495859">
                  <a:extLst>
                    <a:ext uri="{9D8B030D-6E8A-4147-A177-3AD203B41FA5}">
                      <a16:colId xmlns:a16="http://schemas.microsoft.com/office/drawing/2014/main" val="849879620"/>
                    </a:ext>
                  </a:extLst>
                </a:gridCol>
                <a:gridCol w="495859">
                  <a:extLst>
                    <a:ext uri="{9D8B030D-6E8A-4147-A177-3AD203B41FA5}">
                      <a16:colId xmlns:a16="http://schemas.microsoft.com/office/drawing/2014/main" val="1604781148"/>
                    </a:ext>
                  </a:extLst>
                </a:gridCol>
                <a:gridCol w="646100">
                  <a:extLst>
                    <a:ext uri="{9D8B030D-6E8A-4147-A177-3AD203B41FA5}">
                      <a16:colId xmlns:a16="http://schemas.microsoft.com/office/drawing/2014/main" val="1832987587"/>
                    </a:ext>
                  </a:extLst>
                </a:gridCol>
                <a:gridCol w="646100">
                  <a:extLst>
                    <a:ext uri="{9D8B030D-6E8A-4147-A177-3AD203B41FA5}">
                      <a16:colId xmlns:a16="http://schemas.microsoft.com/office/drawing/2014/main" val="3911749419"/>
                    </a:ext>
                  </a:extLst>
                </a:gridCol>
                <a:gridCol w="435168">
                  <a:extLst>
                    <a:ext uri="{9D8B030D-6E8A-4147-A177-3AD203B41FA5}">
                      <a16:colId xmlns:a16="http://schemas.microsoft.com/office/drawing/2014/main" val="1776929744"/>
                    </a:ext>
                  </a:extLst>
                </a:gridCol>
                <a:gridCol w="435168">
                  <a:extLst>
                    <a:ext uri="{9D8B030D-6E8A-4147-A177-3AD203B41FA5}">
                      <a16:colId xmlns:a16="http://schemas.microsoft.com/office/drawing/2014/main" val="2923028342"/>
                    </a:ext>
                  </a:extLst>
                </a:gridCol>
                <a:gridCol w="435168">
                  <a:extLst>
                    <a:ext uri="{9D8B030D-6E8A-4147-A177-3AD203B41FA5}">
                      <a16:colId xmlns:a16="http://schemas.microsoft.com/office/drawing/2014/main" val="1388696632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직위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감독여부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로그인여부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전화번호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이동전화번호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Email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SMS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부장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동의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동의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차장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동의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동의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과장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동의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거부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동의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거부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동의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거부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주임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거부</a:t>
                      </a: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동의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주임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거부</a:t>
                      </a: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동의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거부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거부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거부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거부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미설정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***user10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거부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거부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2024.10.31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sp>
        <p:nvSpPr>
          <p:cNvPr id="73" name="Google Shape;2233;g27fe52d962f_1_4247">
            <a:extLst>
              <a:ext uri="{FF2B5EF4-FFF2-40B4-BE49-F238E27FC236}">
                <a16:creationId xmlns:a16="http://schemas.microsoft.com/office/drawing/2014/main" id="{3D0696C8-7A1F-18D5-DBDB-6E830EC25E08}"/>
              </a:ext>
            </a:extLst>
          </p:cNvPr>
          <p:cNvSpPr/>
          <p:nvPr/>
        </p:nvSpPr>
        <p:spPr>
          <a:xfrm>
            <a:off x="6041592" y="3466965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92BE2A4-1F1A-EF4E-30EE-9E619F1F757A}"/>
              </a:ext>
            </a:extLst>
          </p:cNvPr>
          <p:cNvGrpSpPr/>
          <p:nvPr/>
        </p:nvGrpSpPr>
        <p:grpSpPr>
          <a:xfrm>
            <a:off x="2907459" y="5986966"/>
            <a:ext cx="2105082" cy="186100"/>
            <a:chOff x="19175035" y="-2703341"/>
            <a:chExt cx="2105082" cy="186100"/>
          </a:xfrm>
        </p:grpSpPr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A9096679-D5AF-3997-1D28-9C12FCD8957E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CBEA6792-F756-7AE3-8E47-40788D381692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6E3E45EC-4783-2A37-F6C0-1E03906054D5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15411586-2F15-9CEB-7AD9-1CBE473451DA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A77A8B9C-A4ED-FEEC-974B-2ADBDF87FC84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6E002EEF-6130-167F-02F6-33987490AE10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2" name="모서리가 둥근 직사각형 81">
              <a:extLst>
                <a:ext uri="{FF2B5EF4-FFF2-40B4-BE49-F238E27FC236}">
                  <a16:creationId xmlns:a16="http://schemas.microsoft.com/office/drawing/2014/main" id="{00EB1C5B-AFF9-F1A4-D294-7A4209455112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A997C9D3-AC98-DBD6-EB8C-0EBB84EEB318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DF010668-F7CE-3BDF-438E-A6C319412C4B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E26E8B44-B90C-21DA-93AC-7FA81451D7DC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93" name="모서리가 둥근 직사각형 92">
            <a:extLst>
              <a:ext uri="{FF2B5EF4-FFF2-40B4-BE49-F238E27FC236}">
                <a16:creationId xmlns:a16="http://schemas.microsoft.com/office/drawing/2014/main" id="{215639C5-A45A-CC00-1807-FC77F885421D}"/>
              </a:ext>
            </a:extLst>
          </p:cNvPr>
          <p:cNvSpPr>
            <a:spLocks/>
          </p:cNvSpPr>
          <p:nvPr/>
        </p:nvSpPr>
        <p:spPr>
          <a:xfrm>
            <a:off x="5234462" y="2052648"/>
            <a:ext cx="1260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모서리가 둥근 직사각형 96">
            <a:extLst>
              <a:ext uri="{FF2B5EF4-FFF2-40B4-BE49-F238E27FC236}">
                <a16:creationId xmlns:a16="http://schemas.microsoft.com/office/drawing/2014/main" id="{0A71A3FA-5EDF-A406-9FA2-1F79FE8F6F62}"/>
              </a:ext>
            </a:extLst>
          </p:cNvPr>
          <p:cNvSpPr>
            <a:spLocks/>
          </p:cNvSpPr>
          <p:nvPr/>
        </p:nvSpPr>
        <p:spPr>
          <a:xfrm>
            <a:off x="6307408" y="5861832"/>
            <a:ext cx="2880000" cy="463748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등록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7A24BC29-ADF4-67CA-5307-903066883A68}"/>
              </a:ext>
            </a:extLst>
          </p:cNvPr>
          <p:cNvSpPr>
            <a:spLocks/>
          </p:cNvSpPr>
          <p:nvPr/>
        </p:nvSpPr>
        <p:spPr>
          <a:xfrm>
            <a:off x="162156" y="194038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0" name="모서리가 둥근 직사각형 99">
            <a:extLst>
              <a:ext uri="{FF2B5EF4-FFF2-40B4-BE49-F238E27FC236}">
                <a16:creationId xmlns:a16="http://schemas.microsoft.com/office/drawing/2014/main" id="{1FA43AB7-D3A0-86A1-9726-25E808E82B11}"/>
              </a:ext>
            </a:extLst>
          </p:cNvPr>
          <p:cNvSpPr>
            <a:spLocks/>
          </p:cNvSpPr>
          <p:nvPr/>
        </p:nvSpPr>
        <p:spPr>
          <a:xfrm>
            <a:off x="5840928" y="34669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1" name="모서리가 둥근 직사각형 100">
            <a:extLst>
              <a:ext uri="{FF2B5EF4-FFF2-40B4-BE49-F238E27FC236}">
                <a16:creationId xmlns:a16="http://schemas.microsoft.com/office/drawing/2014/main" id="{7899575A-FFBB-5187-B76C-D6FEE3012658}"/>
              </a:ext>
            </a:extLst>
          </p:cNvPr>
          <p:cNvSpPr>
            <a:spLocks/>
          </p:cNvSpPr>
          <p:nvPr/>
        </p:nvSpPr>
        <p:spPr>
          <a:xfrm>
            <a:off x="154097" y="38269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43EA19E6-E4F2-1642-05F9-BC425C97F44C}"/>
              </a:ext>
            </a:extLst>
          </p:cNvPr>
          <p:cNvSpPr>
            <a:spLocks/>
          </p:cNvSpPr>
          <p:nvPr/>
        </p:nvSpPr>
        <p:spPr>
          <a:xfrm>
            <a:off x="360000" y="3466965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103" name="모서리가 둥근 직사각형 102">
            <a:extLst>
              <a:ext uri="{FF2B5EF4-FFF2-40B4-BE49-F238E27FC236}">
                <a16:creationId xmlns:a16="http://schemas.microsoft.com/office/drawing/2014/main" id="{A6A674CD-155E-BE60-9063-1ED64CB1A402}"/>
              </a:ext>
            </a:extLst>
          </p:cNvPr>
          <p:cNvSpPr>
            <a:spLocks/>
          </p:cNvSpPr>
          <p:nvPr/>
        </p:nvSpPr>
        <p:spPr>
          <a:xfrm>
            <a:off x="6660001" y="3475497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B2F643D1-2AAF-7741-DA3C-4751A1AA3508}"/>
              </a:ext>
            </a:extLst>
          </p:cNvPr>
          <p:cNvSpPr>
            <a:spLocks/>
          </p:cNvSpPr>
          <p:nvPr/>
        </p:nvSpPr>
        <p:spPr>
          <a:xfrm>
            <a:off x="539994" y="2412648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64C896B4-AD90-897F-DDC6-38BA623C2E34}"/>
              </a:ext>
            </a:extLst>
          </p:cNvPr>
          <p:cNvSpPr>
            <a:spLocks/>
          </p:cNvSpPr>
          <p:nvPr/>
        </p:nvSpPr>
        <p:spPr>
          <a:xfrm>
            <a:off x="1259994" y="2412648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입력해 주세요</a:t>
            </a:r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6AE566B6-2E60-BE45-83FA-F111BDD547DC}"/>
              </a:ext>
            </a:extLst>
          </p:cNvPr>
          <p:cNvSpPr>
            <a:spLocks/>
          </p:cNvSpPr>
          <p:nvPr/>
        </p:nvSpPr>
        <p:spPr>
          <a:xfrm>
            <a:off x="2525995" y="2412648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공사유형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8D9C8CD4-7A21-3ED5-BC9A-1CF5BE787110}"/>
              </a:ext>
            </a:extLst>
          </p:cNvPr>
          <p:cNvSpPr>
            <a:spLocks/>
          </p:cNvSpPr>
          <p:nvPr/>
        </p:nvSpPr>
        <p:spPr>
          <a:xfrm>
            <a:off x="3245995" y="2412648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863AFD55-D409-B00B-51E7-A040ECD0B1B6}"/>
              </a:ext>
            </a:extLst>
          </p:cNvPr>
          <p:cNvSpPr>
            <a:spLocks/>
          </p:cNvSpPr>
          <p:nvPr/>
        </p:nvSpPr>
        <p:spPr>
          <a:xfrm>
            <a:off x="4514462" y="2412648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감독여부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B0C7F66D-D3D5-ACEE-AB54-3B40DD70D977}"/>
              </a:ext>
            </a:extLst>
          </p:cNvPr>
          <p:cNvSpPr>
            <a:spLocks/>
          </p:cNvSpPr>
          <p:nvPr/>
        </p:nvSpPr>
        <p:spPr>
          <a:xfrm>
            <a:off x="5234462" y="2412648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그림 13" descr="텍스트, 번호, 소프트웨어, 폰트이(가) 표시된 사진&#10;&#10;자동 생성된 설명">
            <a:extLst>
              <a:ext uri="{FF2B5EF4-FFF2-40B4-BE49-F238E27FC236}">
                <a16:creationId xmlns:a16="http://schemas.microsoft.com/office/drawing/2014/main" id="{8BC6CE06-C9F8-5D48-91D4-DE42DAD6F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453" y="6428632"/>
            <a:ext cx="4391200" cy="685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6" name="그림 15" descr="텍스트, 소프트웨어, 스크린샷, 디자인이(가) 표시된 사진&#10;&#10;자동 생성된 설명">
            <a:extLst>
              <a:ext uri="{FF2B5EF4-FFF2-40B4-BE49-F238E27FC236}">
                <a16:creationId xmlns:a16="http://schemas.microsoft.com/office/drawing/2014/main" id="{0C231B14-392E-F528-17CC-652BF3916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279" y="203122"/>
            <a:ext cx="1740199" cy="6858000"/>
          </a:xfrm>
          <a:prstGeom prst="rect">
            <a:avLst/>
          </a:prstGeom>
        </p:spPr>
      </p:pic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E4F9A11A-22A8-7B62-6B15-B5AA987B37B7}"/>
              </a:ext>
            </a:extLst>
          </p:cNvPr>
          <p:cNvCxnSpPr>
            <a:cxnSpLocks/>
            <a:stCxn id="73" idx="3"/>
            <a:endCxn id="97" idx="0"/>
          </p:cNvCxnSpPr>
          <p:nvPr/>
        </p:nvCxnSpPr>
        <p:spPr>
          <a:xfrm>
            <a:off x="6581592" y="3601965"/>
            <a:ext cx="1165816" cy="2259867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D2B3BD01-EB92-782A-C274-E1A94547231B}"/>
              </a:ext>
            </a:extLst>
          </p:cNvPr>
          <p:cNvSpPr>
            <a:spLocks/>
          </p:cNvSpPr>
          <p:nvPr/>
        </p:nvSpPr>
        <p:spPr>
          <a:xfrm>
            <a:off x="533993" y="2782601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D9A5CF4-0281-0A6B-4229-6911C4C6339C}"/>
              </a:ext>
            </a:extLst>
          </p:cNvPr>
          <p:cNvSpPr>
            <a:spLocks/>
          </p:cNvSpPr>
          <p:nvPr/>
        </p:nvSpPr>
        <p:spPr>
          <a:xfrm>
            <a:off x="1253993" y="2782601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입력해 주세요</a:t>
            </a:r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2552EB51-4BF6-D180-A5D1-90147D285321}"/>
              </a:ext>
            </a:extLst>
          </p:cNvPr>
          <p:cNvSpPr>
            <a:spLocks/>
          </p:cNvSpPr>
          <p:nvPr/>
        </p:nvSpPr>
        <p:spPr>
          <a:xfrm>
            <a:off x="6656993" y="2782601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rgbClr val="C00000"/>
                </a:solidFill>
              </a:rPr>
              <a:t>조회</a:t>
            </a: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C783E22D-C344-7DA8-24F7-30BEA1D652C3}"/>
              </a:ext>
            </a:extLst>
          </p:cNvPr>
          <p:cNvSpPr>
            <a:spLocks/>
          </p:cNvSpPr>
          <p:nvPr/>
        </p:nvSpPr>
        <p:spPr>
          <a:xfrm>
            <a:off x="2519994" y="2782601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사용자명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54408C94-0500-E7D6-ECB2-949B4AB081CF}"/>
              </a:ext>
            </a:extLst>
          </p:cNvPr>
          <p:cNvSpPr>
            <a:spLocks/>
          </p:cNvSpPr>
          <p:nvPr/>
        </p:nvSpPr>
        <p:spPr>
          <a:xfrm>
            <a:off x="3239994" y="2782601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입력해 주세요</a:t>
            </a:r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C18C0001-D13C-9FD2-3B8A-36A2D5B5CD0E}"/>
              </a:ext>
            </a:extLst>
          </p:cNvPr>
          <p:cNvSpPr>
            <a:spLocks/>
          </p:cNvSpPr>
          <p:nvPr/>
        </p:nvSpPr>
        <p:spPr>
          <a:xfrm>
            <a:off x="4508461" y="2782601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사용자상태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413DBE10-F0EB-EDFF-475B-DE7B7521F7B0}"/>
              </a:ext>
            </a:extLst>
          </p:cNvPr>
          <p:cNvSpPr>
            <a:spLocks/>
          </p:cNvSpPr>
          <p:nvPr/>
        </p:nvSpPr>
        <p:spPr>
          <a:xfrm>
            <a:off x="5228461" y="2782601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3440D46F-750C-24B0-BA6E-EE0176E982EF}"/>
              </a:ext>
            </a:extLst>
          </p:cNvPr>
          <p:cNvSpPr>
            <a:spLocks/>
          </p:cNvSpPr>
          <p:nvPr/>
        </p:nvSpPr>
        <p:spPr>
          <a:xfrm>
            <a:off x="5228461" y="3059454"/>
            <a:ext cx="1260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정상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종료</a:t>
            </a: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773AC3B6-7889-44EC-2313-CB7B72456F52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고객사에 등록된 사용자를 관리할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등록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수정을 위해서는 법인공동인증서가 필요합니다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96F73FB8-495F-E6A9-B01B-383CFE19089B}"/>
              </a:ext>
            </a:extLst>
          </p:cNvPr>
          <p:cNvCxnSpPr>
            <a:cxnSpLocks/>
            <a:stCxn id="9" idx="0"/>
            <a:endCxn id="18" idx="0"/>
          </p:cNvCxnSpPr>
          <p:nvPr/>
        </p:nvCxnSpPr>
        <p:spPr>
          <a:xfrm rot="5400000" flipH="1" flipV="1">
            <a:off x="6206412" y="-2338311"/>
            <a:ext cx="2420542" cy="7081376"/>
          </a:xfrm>
          <a:prstGeom prst="bentConnector3">
            <a:avLst>
              <a:gd name="adj1" fmla="val 109444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313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7C31C106-2B59-94EE-1C0A-9D3419E06836}"/>
              </a:ext>
            </a:extLst>
          </p:cNvPr>
          <p:cNvSpPr>
            <a:spLocks/>
          </p:cNvSpPr>
          <p:nvPr/>
        </p:nvSpPr>
        <p:spPr>
          <a:xfrm>
            <a:off x="-3255600" y="0"/>
            <a:ext cx="1875578" cy="71593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공사유형 목록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실적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실적 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783602"/>
              </p:ext>
            </p:extLst>
          </p:nvPr>
        </p:nvGraphicFramePr>
        <p:xfrm>
          <a:off x="7858125" y="426720"/>
          <a:ext cx="2047875" cy="492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실적 조회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실적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 접속 계정이 속한 법인명을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공사유형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사업장에 설정된 권역을 선택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디폴트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사업장의 상태를 선택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디폴트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검색버튼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 검색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법인 하위에 사업장을 등록한다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법인 공동인증서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인증창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사업장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DEE90C7E-0130-B205-0F89-B30710BC23EE}"/>
              </a:ext>
            </a:extLst>
          </p:cNvPr>
          <p:cNvGraphicFramePr>
            <a:graphicFrameLocks noGrp="1"/>
          </p:cNvGraphicFramePr>
          <p:nvPr/>
        </p:nvGraphicFramePr>
        <p:xfrm>
          <a:off x="-1293152" y="424814"/>
          <a:ext cx="1274162" cy="506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7322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1513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조직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052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907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사용자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7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실적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79829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실적조회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69897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세금계산서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254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채무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188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375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사업장별 재고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27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3536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예산운영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4554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3963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상품승인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3849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상품진열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9293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0930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11787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산업안전관리비 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075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SKB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관리비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53019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실적 조회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1328400"/>
            <a:ext cx="7200000" cy="90065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D15B131-6EA6-68AF-DE45-B21EF416BA3B}"/>
              </a:ext>
            </a:extLst>
          </p:cNvPr>
          <p:cNvSpPr>
            <a:spLocks/>
          </p:cNvSpPr>
          <p:nvPr/>
        </p:nvSpPr>
        <p:spPr>
          <a:xfrm>
            <a:off x="540000" y="144000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고객사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8796AFE7-2014-F95E-28CB-5257A9DAF481}"/>
              </a:ext>
            </a:extLst>
          </p:cNvPr>
          <p:cNvSpPr>
            <a:spLocks/>
          </p:cNvSpPr>
          <p:nvPr/>
        </p:nvSpPr>
        <p:spPr>
          <a:xfrm>
            <a:off x="1260000" y="1440000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구매사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17CA1FC6-BF7D-16F5-598E-72266AF3F327}"/>
              </a:ext>
            </a:extLst>
          </p:cNvPr>
          <p:cNvSpPr>
            <a:spLocks/>
          </p:cNvSpPr>
          <p:nvPr/>
        </p:nvSpPr>
        <p:spPr>
          <a:xfrm>
            <a:off x="2526001" y="144000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공사유형</a:t>
            </a: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2196B4B8-9197-85F6-E4F4-BED992A5C92B}"/>
              </a:ext>
            </a:extLst>
          </p:cNvPr>
          <p:cNvSpPr>
            <a:spLocks/>
          </p:cNvSpPr>
          <p:nvPr/>
        </p:nvSpPr>
        <p:spPr>
          <a:xfrm>
            <a:off x="3246001" y="1440000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B2217825-F430-444F-F082-C5B8692EF30A}"/>
              </a:ext>
            </a:extLst>
          </p:cNvPr>
          <p:cNvSpPr>
            <a:spLocks/>
          </p:cNvSpPr>
          <p:nvPr/>
        </p:nvSpPr>
        <p:spPr>
          <a:xfrm>
            <a:off x="4514468" y="144000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감독여부</a:t>
            </a: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C45CBF52-698F-7D52-6CD2-3EA2910FB27F}"/>
              </a:ext>
            </a:extLst>
          </p:cNvPr>
          <p:cNvSpPr>
            <a:spLocks/>
          </p:cNvSpPr>
          <p:nvPr/>
        </p:nvSpPr>
        <p:spPr>
          <a:xfrm>
            <a:off x="5234468" y="1440000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06F545C-0C1A-D525-DC94-1BDB19B5B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297689"/>
              </p:ext>
            </p:extLst>
          </p:nvPr>
        </p:nvGraphicFramePr>
        <p:xfrm>
          <a:off x="360000" y="2816334"/>
          <a:ext cx="7199999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972">
                  <a:extLst>
                    <a:ext uri="{9D8B030D-6E8A-4147-A177-3AD203B41FA5}">
                      <a16:colId xmlns:a16="http://schemas.microsoft.com/office/drawing/2014/main" val="2675675922"/>
                    </a:ext>
                  </a:extLst>
                </a:gridCol>
                <a:gridCol w="400303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720545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1026230">
                  <a:extLst>
                    <a:ext uri="{9D8B030D-6E8A-4147-A177-3AD203B41FA5}">
                      <a16:colId xmlns:a16="http://schemas.microsoft.com/office/drawing/2014/main" val="1328551162"/>
                    </a:ext>
                  </a:extLst>
                </a:gridCol>
                <a:gridCol w="479959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479959">
                  <a:extLst>
                    <a:ext uri="{9D8B030D-6E8A-4147-A177-3AD203B41FA5}">
                      <a16:colId xmlns:a16="http://schemas.microsoft.com/office/drawing/2014/main" val="849879620"/>
                    </a:ext>
                  </a:extLst>
                </a:gridCol>
                <a:gridCol w="506733">
                  <a:extLst>
                    <a:ext uri="{9D8B030D-6E8A-4147-A177-3AD203B41FA5}">
                      <a16:colId xmlns:a16="http://schemas.microsoft.com/office/drawing/2014/main" val="1604781148"/>
                    </a:ext>
                  </a:extLst>
                </a:gridCol>
                <a:gridCol w="751231">
                  <a:extLst>
                    <a:ext uri="{9D8B030D-6E8A-4147-A177-3AD203B41FA5}">
                      <a16:colId xmlns:a16="http://schemas.microsoft.com/office/drawing/2014/main" val="1832987587"/>
                    </a:ext>
                  </a:extLst>
                </a:gridCol>
                <a:gridCol w="751231">
                  <a:extLst>
                    <a:ext uri="{9D8B030D-6E8A-4147-A177-3AD203B41FA5}">
                      <a16:colId xmlns:a16="http://schemas.microsoft.com/office/drawing/2014/main" val="3911749419"/>
                    </a:ext>
                  </a:extLst>
                </a:gridCol>
                <a:gridCol w="509476">
                  <a:extLst>
                    <a:ext uri="{9D8B030D-6E8A-4147-A177-3AD203B41FA5}">
                      <a16:colId xmlns:a16="http://schemas.microsoft.com/office/drawing/2014/main" val="1776929744"/>
                    </a:ext>
                  </a:extLst>
                </a:gridCol>
                <a:gridCol w="530680">
                  <a:extLst>
                    <a:ext uri="{9D8B030D-6E8A-4147-A177-3AD203B41FA5}">
                      <a16:colId xmlns:a16="http://schemas.microsoft.com/office/drawing/2014/main" val="2923028342"/>
                    </a:ext>
                  </a:extLst>
                </a:gridCol>
                <a:gridCol w="530680">
                  <a:extLst>
                    <a:ext uri="{9D8B030D-6E8A-4147-A177-3AD203B41FA5}">
                      <a16:colId xmlns:a16="http://schemas.microsoft.com/office/drawing/2014/main" val="1388696632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sp>
        <p:nvSpPr>
          <p:cNvPr id="73" name="Google Shape;2233;g27fe52d962f_1_4247">
            <a:extLst>
              <a:ext uri="{FF2B5EF4-FFF2-40B4-BE49-F238E27FC236}">
                <a16:creationId xmlns:a16="http://schemas.microsoft.com/office/drawing/2014/main" id="{3D0696C8-7A1F-18D5-DBDB-6E830EC25E08}"/>
              </a:ext>
            </a:extLst>
          </p:cNvPr>
          <p:cNvSpPr/>
          <p:nvPr/>
        </p:nvSpPr>
        <p:spPr>
          <a:xfrm>
            <a:off x="7020000" y="2456333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92BE2A4-1F1A-EF4E-30EE-9E619F1F757A}"/>
              </a:ext>
            </a:extLst>
          </p:cNvPr>
          <p:cNvGrpSpPr/>
          <p:nvPr/>
        </p:nvGrpSpPr>
        <p:grpSpPr>
          <a:xfrm>
            <a:off x="2907459" y="4976334"/>
            <a:ext cx="2105082" cy="186100"/>
            <a:chOff x="19175035" y="-2703341"/>
            <a:chExt cx="2105082" cy="186100"/>
          </a:xfrm>
        </p:grpSpPr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A9096679-D5AF-3997-1D28-9C12FCD8957E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CBEA6792-F756-7AE3-8E47-40788D381692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6E3E45EC-4783-2A37-F6C0-1E03906054D5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15411586-2F15-9CEB-7AD9-1CBE473451DA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A77A8B9C-A4ED-FEEC-974B-2ADBDF87FC84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6E002EEF-6130-167F-02F6-33987490AE10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2" name="모서리가 둥근 직사각형 81">
              <a:extLst>
                <a:ext uri="{FF2B5EF4-FFF2-40B4-BE49-F238E27FC236}">
                  <a16:creationId xmlns:a16="http://schemas.microsoft.com/office/drawing/2014/main" id="{00EB1C5B-AFF9-F1A4-D294-7A4209455112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A997C9D3-AC98-DBD6-EB8C-0EBB84EEB318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DF010668-F7CE-3BDF-438E-A6C319412C4B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E26E8B44-B90C-21DA-93AC-7FA81451D7DC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93" name="모서리가 둥근 직사각형 92">
            <a:extLst>
              <a:ext uri="{FF2B5EF4-FFF2-40B4-BE49-F238E27FC236}">
                <a16:creationId xmlns:a16="http://schemas.microsoft.com/office/drawing/2014/main" id="{215639C5-A45A-CC00-1807-FC77F885421D}"/>
              </a:ext>
            </a:extLst>
          </p:cNvPr>
          <p:cNvSpPr>
            <a:spLocks/>
          </p:cNvSpPr>
          <p:nvPr/>
        </p:nvSpPr>
        <p:spPr>
          <a:xfrm>
            <a:off x="5234468" y="1080001"/>
            <a:ext cx="1260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7A24BC29-ADF4-67CA-5307-903066883A68}"/>
              </a:ext>
            </a:extLst>
          </p:cNvPr>
          <p:cNvSpPr>
            <a:spLocks/>
          </p:cNvSpPr>
          <p:nvPr/>
        </p:nvSpPr>
        <p:spPr>
          <a:xfrm>
            <a:off x="162156" y="132773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0" name="모서리가 둥근 직사각형 99">
            <a:extLst>
              <a:ext uri="{FF2B5EF4-FFF2-40B4-BE49-F238E27FC236}">
                <a16:creationId xmlns:a16="http://schemas.microsoft.com/office/drawing/2014/main" id="{1FA43AB7-D3A0-86A1-9726-25E808E82B11}"/>
              </a:ext>
            </a:extLst>
          </p:cNvPr>
          <p:cNvSpPr>
            <a:spLocks/>
          </p:cNvSpPr>
          <p:nvPr/>
        </p:nvSpPr>
        <p:spPr>
          <a:xfrm>
            <a:off x="7560000" y="245633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1" name="모서리가 둥근 직사각형 100">
            <a:extLst>
              <a:ext uri="{FF2B5EF4-FFF2-40B4-BE49-F238E27FC236}">
                <a16:creationId xmlns:a16="http://schemas.microsoft.com/office/drawing/2014/main" id="{7899575A-FFBB-5187-B76C-D6FEE3012658}"/>
              </a:ext>
            </a:extLst>
          </p:cNvPr>
          <p:cNvSpPr>
            <a:spLocks/>
          </p:cNvSpPr>
          <p:nvPr/>
        </p:nvSpPr>
        <p:spPr>
          <a:xfrm>
            <a:off x="154097" y="281633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43EA19E6-E4F2-1642-05F9-BC425C97F44C}"/>
              </a:ext>
            </a:extLst>
          </p:cNvPr>
          <p:cNvSpPr>
            <a:spLocks/>
          </p:cNvSpPr>
          <p:nvPr/>
        </p:nvSpPr>
        <p:spPr>
          <a:xfrm>
            <a:off x="360000" y="2456333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103" name="모서리가 둥근 직사각형 102">
            <a:extLst>
              <a:ext uri="{FF2B5EF4-FFF2-40B4-BE49-F238E27FC236}">
                <a16:creationId xmlns:a16="http://schemas.microsoft.com/office/drawing/2014/main" id="{A6A674CD-155E-BE60-9063-1ED64CB1A402}"/>
              </a:ext>
            </a:extLst>
          </p:cNvPr>
          <p:cNvSpPr>
            <a:spLocks/>
          </p:cNvSpPr>
          <p:nvPr/>
        </p:nvSpPr>
        <p:spPr>
          <a:xfrm>
            <a:off x="908678" y="2464865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B2F643D1-2AAF-7741-DA3C-4751A1AA3508}"/>
              </a:ext>
            </a:extLst>
          </p:cNvPr>
          <p:cNvSpPr>
            <a:spLocks/>
          </p:cNvSpPr>
          <p:nvPr/>
        </p:nvSpPr>
        <p:spPr>
          <a:xfrm>
            <a:off x="539994" y="180000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64C896B4-AD90-897F-DDC6-38BA623C2E34}"/>
              </a:ext>
            </a:extLst>
          </p:cNvPr>
          <p:cNvSpPr>
            <a:spLocks/>
          </p:cNvSpPr>
          <p:nvPr/>
        </p:nvSpPr>
        <p:spPr>
          <a:xfrm>
            <a:off x="1259994" y="1800000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입력해 주세요</a:t>
            </a:r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91E45564-90B7-B7FD-0AC6-9EC1D0378316}"/>
              </a:ext>
            </a:extLst>
          </p:cNvPr>
          <p:cNvSpPr>
            <a:spLocks/>
          </p:cNvSpPr>
          <p:nvPr/>
        </p:nvSpPr>
        <p:spPr>
          <a:xfrm>
            <a:off x="6662994" y="180000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rgbClr val="C00000"/>
                </a:solidFill>
              </a:rPr>
              <a:t>검색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6AE566B6-2E60-BE45-83FA-F111BDD547DC}"/>
              </a:ext>
            </a:extLst>
          </p:cNvPr>
          <p:cNvSpPr>
            <a:spLocks/>
          </p:cNvSpPr>
          <p:nvPr/>
        </p:nvSpPr>
        <p:spPr>
          <a:xfrm>
            <a:off x="2525995" y="180000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사용자명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8D9C8CD4-7A21-3ED5-BC9A-1CF5BE787110}"/>
              </a:ext>
            </a:extLst>
          </p:cNvPr>
          <p:cNvSpPr>
            <a:spLocks/>
          </p:cNvSpPr>
          <p:nvPr/>
        </p:nvSpPr>
        <p:spPr>
          <a:xfrm>
            <a:off x="3245995" y="1800000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입력해 주세요</a:t>
            </a:r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863AFD55-D409-B00B-51E7-A040ECD0B1B6}"/>
              </a:ext>
            </a:extLst>
          </p:cNvPr>
          <p:cNvSpPr>
            <a:spLocks/>
          </p:cNvSpPr>
          <p:nvPr/>
        </p:nvSpPr>
        <p:spPr>
          <a:xfrm>
            <a:off x="4514462" y="180000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사용자상태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B0C7F66D-D3D5-ACEE-AB54-3B40DD70D977}"/>
              </a:ext>
            </a:extLst>
          </p:cNvPr>
          <p:cNvSpPr>
            <a:spLocks/>
          </p:cNvSpPr>
          <p:nvPr/>
        </p:nvSpPr>
        <p:spPr>
          <a:xfrm>
            <a:off x="5234462" y="1800000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" name="그림 15" descr="텍스트, 소프트웨어, 스크린샷, 디자인이(가) 표시된 사진&#10;&#10;자동 생성된 설명">
            <a:extLst>
              <a:ext uri="{FF2B5EF4-FFF2-40B4-BE49-F238E27FC236}">
                <a16:creationId xmlns:a16="http://schemas.microsoft.com/office/drawing/2014/main" id="{0C231B14-392E-F528-17CC-652BF3916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2903" y="211016"/>
            <a:ext cx="1740199" cy="6858000"/>
          </a:xfrm>
          <a:prstGeom prst="rect">
            <a:avLst/>
          </a:prstGeom>
        </p:spPr>
      </p:pic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DD106FF3-D0D3-4B66-5746-05C8D3ADEB37}"/>
              </a:ext>
            </a:extLst>
          </p:cNvPr>
          <p:cNvSpPr>
            <a:spLocks/>
          </p:cNvSpPr>
          <p:nvPr/>
        </p:nvSpPr>
        <p:spPr>
          <a:xfrm>
            <a:off x="5234462" y="2076853"/>
            <a:ext cx="1260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정상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종료</a:t>
            </a:r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96F73FB8-495F-E6A9-B01B-383CFE19089B}"/>
              </a:ext>
            </a:extLst>
          </p:cNvPr>
          <p:cNvCxnSpPr>
            <a:stCxn id="67" idx="0"/>
            <a:endCxn id="18" idx="0"/>
          </p:cNvCxnSpPr>
          <p:nvPr/>
        </p:nvCxnSpPr>
        <p:spPr>
          <a:xfrm rot="16200000" flipV="1">
            <a:off x="59095" y="-2376906"/>
            <a:ext cx="1440000" cy="6193812"/>
          </a:xfrm>
          <a:prstGeom prst="bentConnector3">
            <a:avLst>
              <a:gd name="adj1" fmla="val 115875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D527F67-CA98-EF8E-EF66-084AC5E8644E}"/>
              </a:ext>
            </a:extLst>
          </p:cNvPr>
          <p:cNvSpPr>
            <a:spLocks/>
          </p:cNvSpPr>
          <p:nvPr/>
        </p:nvSpPr>
        <p:spPr>
          <a:xfrm>
            <a:off x="2194817" y="1035000"/>
            <a:ext cx="4439043" cy="2544795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실적 조회 메뉴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못찾음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일반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구매사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해당 메뉴 없음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OKsafety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하위 그룹의 주문요청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대한 관리 페이지로 분석됨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홈앤서비스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운영 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실적 관리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해당 페이지는 재고관리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세금계산서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채무 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으로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구성되어 있음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운영사에서는 별도 메뉴로 구성되어 있음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039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9028</TotalTime>
  <Words>5011</Words>
  <Application>Microsoft Macintosh PowerPoint</Application>
  <PresentationFormat>A4 용지(210x297mm)</PresentationFormat>
  <Paragraphs>1953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Malgun Gothic</vt:lpstr>
      <vt:lpstr>Malgun Gothic</vt:lpstr>
      <vt:lpstr>Malgun Gothic Semilight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DA41707</cp:lastModifiedBy>
  <cp:revision>38</cp:revision>
  <dcterms:created xsi:type="dcterms:W3CDTF">2024-10-08T00:49:16Z</dcterms:created>
  <dcterms:modified xsi:type="dcterms:W3CDTF">2024-11-12T10:05:25Z</dcterms:modified>
</cp:coreProperties>
</file>