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92" r:id="rId3"/>
    <p:sldId id="297" r:id="rId4"/>
  </p:sldIdLst>
  <p:sldSz cx="10799763" cy="57594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iGw5MKlWx0OYnQzzYt+WBt5EuX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CCDE37-8431-4A5D-9FCF-62FB5E6A01FD}">
  <a:tblStyle styleId="{EECCDE37-8431-4A5D-9FCF-62FB5E6A01F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66C2EF1-5381-446B-BBDA-88623D0872A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904" autoAdjust="0"/>
  </p:normalViewPr>
  <p:slideViewPr>
    <p:cSldViewPr snapToGrid="0">
      <p:cViewPr>
        <p:scale>
          <a:sx n="125" d="100"/>
          <a:sy n="125" d="100"/>
        </p:scale>
        <p:origin x="522" y="90"/>
      </p:cViewPr>
      <p:guideLst>
        <p:guide orient="horz" pos="181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2" Type="http://schemas.openxmlformats.org/officeDocument/2006/relationships/viewProps" Target="viewProps.xml"/><Relationship Id="rId2" Type="http://schemas.openxmlformats.org/officeDocument/2006/relationships/slide" Target="slides/slide1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40" Type="http://customschemas.google.com/relationships/presentationmetadata" Target="metadata"/><Relationship Id="rId5" Type="http://schemas.openxmlformats.org/officeDocument/2006/relationships/notesMaster" Target="notesMasters/notesMaster1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3CAFE-EA83-453A-BCA9-2A4AD222F1CA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4B784-605F-49F9-902C-061A8DB33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390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608" y="685800"/>
            <a:ext cx="6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0529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411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4442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>
            <a:spLocks noGrp="1"/>
          </p:cNvSpPr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body" idx="1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3975" tIns="103975" rIns="103975" bIns="103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ubTitle" idx="1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2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 hasCustomPrompt="1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1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7374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14" name="Google Shape;14;p8"/>
          <p:cNvGraphicFramePr/>
          <p:nvPr>
            <p:extLst/>
          </p:nvPr>
        </p:nvGraphicFramePr>
        <p:xfrm>
          <a:off x="91299" y="280833"/>
          <a:ext cx="10619575" cy="4306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32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rcRect l="8393" t="15143" r="6484"/>
          <a:stretch/>
        </p:blipFill>
        <p:spPr>
          <a:xfrm>
            <a:off x="118658" y="319723"/>
            <a:ext cx="1258779" cy="35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650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204498078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smtClean="0"/>
                        <a:t>메인 </a:t>
                      </a:r>
                      <a:r>
                        <a:rPr lang="en-US" altLang="ko-KR" sz="1000" b="1" u="none" strike="noStrike" cap="none" smtClean="0"/>
                        <a:t>&gt; </a:t>
                      </a:r>
                      <a:r>
                        <a:rPr lang="ko-KR" altLang="en-US" sz="1000" b="1" u="none" strike="noStrike" cap="none" smtClean="0"/>
                        <a:t>로그인 사용자 정보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603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1"/>
          <p:cNvGraphicFramePr/>
          <p:nvPr>
            <p:extLst>
              <p:ext uri="{D42A27DB-BD31-4B8C-83A1-F6EECF244321}">
                <p14:modId xmlns:p14="http://schemas.microsoft.com/office/powerpoint/2010/main" val="1564285731"/>
              </p:ext>
            </p:extLst>
          </p:nvPr>
        </p:nvGraphicFramePr>
        <p:xfrm>
          <a:off x="8385974" y="826614"/>
          <a:ext cx="2324900" cy="180792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상세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사용자명 클릭 시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로그인 사용자의 비밀번호입력을 받아 확인 후 상세화면 호출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1-1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변경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설명란 참고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1-2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초기화 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SMS 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전송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설명란 참고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1-3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탈퇴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사용여부를 종료처리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탈퇴처리 후 로그아웃 처리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60849235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902901159"/>
                  </a:ext>
                </a:extLst>
              </a:tr>
            </a:tbl>
          </a:graphicData>
        </a:graphic>
      </p:graphicFrame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smtClean="0"/>
              <a:t>로그인 사용자 정보</a:t>
            </a:r>
            <a:endParaRPr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smtClean="0"/>
              <a:t>구매사 </a:t>
            </a:r>
            <a:r>
              <a:rPr lang="ko-KR" altLang="en-US" sz="700" smtClean="0"/>
              <a:t>로그인 사용자 </a:t>
            </a:r>
            <a:r>
              <a:rPr lang="ko-KR" altLang="en-US" sz="700" smtClean="0"/>
              <a:t>정보</a:t>
            </a:r>
            <a:r>
              <a:rPr lang="en-US" altLang="ko-KR" sz="700" smtClean="0"/>
              <a:t>(</a:t>
            </a:r>
            <a:r>
              <a:rPr lang="ko-KR" altLang="en-US" sz="700" smtClean="0"/>
              <a:t>공급사와 동일</a:t>
            </a:r>
            <a:r>
              <a:rPr lang="en-US" altLang="ko-KR" sz="700" smtClean="0"/>
              <a:t>)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메인</a:t>
            </a:r>
            <a:endParaRPr/>
          </a:p>
        </p:txBody>
      </p:sp>
      <p:sp>
        <p:nvSpPr>
          <p:cNvPr id="13" name="Google Shape;106;p21"/>
          <p:cNvSpPr/>
          <p:nvPr/>
        </p:nvSpPr>
        <p:spPr>
          <a:xfrm>
            <a:off x="111802" y="826613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47485" y="882834"/>
            <a:ext cx="8075675" cy="4376564"/>
            <a:chOff x="147485" y="882834"/>
            <a:chExt cx="8075675" cy="437656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7485" y="882834"/>
              <a:ext cx="8075675" cy="437656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04250" y="4598074"/>
              <a:ext cx="586051" cy="661324"/>
            </a:xfrm>
            <a:prstGeom prst="rect">
              <a:avLst/>
            </a:prstGeom>
          </p:spPr>
        </p:pic>
      </p:grpSp>
      <p:sp>
        <p:nvSpPr>
          <p:cNvPr id="166" name="타원 165"/>
          <p:cNvSpPr/>
          <p:nvPr/>
        </p:nvSpPr>
        <p:spPr>
          <a:xfrm>
            <a:off x="1023269" y="2195121"/>
            <a:ext cx="63795" cy="72217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타원 166"/>
          <p:cNvSpPr/>
          <p:nvPr/>
        </p:nvSpPr>
        <p:spPr>
          <a:xfrm>
            <a:off x="1147317" y="2195121"/>
            <a:ext cx="63795" cy="68317"/>
          </a:xfrm>
          <a:prstGeom prst="ellipse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8" name="그림 16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0385" y="4961363"/>
            <a:ext cx="2393146" cy="143590"/>
          </a:xfrm>
          <a:prstGeom prst="rect">
            <a:avLst/>
          </a:prstGeom>
        </p:spPr>
      </p:pic>
      <p:sp>
        <p:nvSpPr>
          <p:cNvPr id="169" name="직사각형 168"/>
          <p:cNvSpPr/>
          <p:nvPr/>
        </p:nvSpPr>
        <p:spPr>
          <a:xfrm>
            <a:off x="2579358" y="4762544"/>
            <a:ext cx="404812" cy="165015"/>
          </a:xfrm>
          <a:prstGeom prst="rect">
            <a:avLst/>
          </a:prstGeom>
          <a:solidFill>
            <a:srgbClr val="F5F5F5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5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자재혁신제안</a:t>
            </a:r>
            <a:endParaRPr lang="ko-KR" altLang="en-US" sz="5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0" name="Google Shape;1694;p44"/>
          <p:cNvSpPr/>
          <p:nvPr/>
        </p:nvSpPr>
        <p:spPr>
          <a:xfrm>
            <a:off x="93707" y="1507163"/>
            <a:ext cx="2115922" cy="139162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1" name="Google Shape;1695;p44"/>
          <p:cNvGraphicFramePr/>
          <p:nvPr>
            <p:extLst/>
          </p:nvPr>
        </p:nvGraphicFramePr>
        <p:xfrm>
          <a:off x="154349" y="1607702"/>
          <a:ext cx="1985935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985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비밀번호 확인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2" name="Google Shape;1695;p44"/>
          <p:cNvGraphicFramePr/>
          <p:nvPr>
            <p:extLst/>
          </p:nvPr>
        </p:nvGraphicFramePr>
        <p:xfrm>
          <a:off x="1945105" y="1607702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3" name="Google Shape;58;p20"/>
          <p:cNvSpPr/>
          <p:nvPr/>
        </p:nvSpPr>
        <p:spPr>
          <a:xfrm>
            <a:off x="154350" y="1962219"/>
            <a:ext cx="1985934" cy="301219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45700" rIns="72000" bIns="45700" anchor="ctr" anchorCtr="0">
            <a:noAutofit/>
          </a:bodyPr>
          <a:lstStyle/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보안을 위해 로그인 사용자의 암호를 입력해 주셔야 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sp>
        <p:nvSpPr>
          <p:cNvPr id="174" name="Google Shape;1700;p44"/>
          <p:cNvSpPr/>
          <p:nvPr/>
        </p:nvSpPr>
        <p:spPr>
          <a:xfrm>
            <a:off x="1205352" y="2601042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tx1"/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737060" y="2585866"/>
            <a:ext cx="426368" cy="18859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 인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76" name="표 175"/>
          <p:cNvGraphicFramePr>
            <a:graphicFrameLocks noGrp="1"/>
          </p:cNvGraphicFramePr>
          <p:nvPr>
            <p:extLst/>
          </p:nvPr>
        </p:nvGraphicFramePr>
        <p:xfrm>
          <a:off x="232318" y="2318567"/>
          <a:ext cx="1748227" cy="1865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8470">
                  <a:extLst>
                    <a:ext uri="{9D8B030D-6E8A-4147-A177-3AD203B41FA5}">
                      <a16:colId xmlns:a16="http://schemas.microsoft.com/office/drawing/2014/main" val="4126720225"/>
                    </a:ext>
                  </a:extLst>
                </a:gridCol>
                <a:gridCol w="1209757">
                  <a:extLst>
                    <a:ext uri="{9D8B030D-6E8A-4147-A177-3AD203B41FA5}">
                      <a16:colId xmlns:a16="http://schemas.microsoft.com/office/drawing/2014/main" val="1790632229"/>
                    </a:ext>
                  </a:extLst>
                </a:gridCol>
              </a:tblGrid>
              <a:tr h="18654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7612942"/>
                  </a:ext>
                </a:extLst>
              </a:tr>
            </a:tbl>
          </a:graphicData>
        </a:graphic>
      </p:graphicFrame>
      <p:sp>
        <p:nvSpPr>
          <p:cNvPr id="177" name="Google Shape;1694;p44"/>
          <p:cNvSpPr/>
          <p:nvPr/>
        </p:nvSpPr>
        <p:spPr>
          <a:xfrm>
            <a:off x="2294110" y="1313580"/>
            <a:ext cx="4086773" cy="480857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8" name="Google Shape;1695;p44"/>
          <p:cNvGraphicFramePr/>
          <p:nvPr>
            <p:extLst/>
          </p:nvPr>
        </p:nvGraphicFramePr>
        <p:xfrm>
          <a:off x="2437439" y="1414121"/>
          <a:ext cx="3815853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381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사용자 상세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9" name="Google Shape;58;p20"/>
          <p:cNvSpPr/>
          <p:nvPr/>
        </p:nvSpPr>
        <p:spPr>
          <a:xfrm>
            <a:off x="2428172" y="1769276"/>
            <a:ext cx="3825120" cy="362574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사용자 이동전화번호와 이메일을 통해 정보전달을 합니다 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정확한 정보를 입력해 주십시오</a:t>
            </a:r>
            <a:endParaRPr lang="en-US" altLang="ko-KR" sz="60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비밀번호는 현재비밀번호를 알고 있어야 변경이 가능합니다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 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비밀번호를 분실했을 경우 초기화 문자발송을 통해 변경해 주십시오</a:t>
            </a:r>
            <a:endParaRPr lang="en-US" altLang="ko-KR" sz="60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</p:txBody>
      </p:sp>
      <p:graphicFrame>
        <p:nvGraphicFramePr>
          <p:cNvPr id="180" name="Google Shape;1695;p44"/>
          <p:cNvGraphicFramePr/>
          <p:nvPr>
            <p:extLst/>
          </p:nvPr>
        </p:nvGraphicFramePr>
        <p:xfrm>
          <a:off x="6014524" y="1398883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1" name="Google Shape;1696;p44"/>
          <p:cNvGraphicFramePr/>
          <p:nvPr>
            <p:extLst>
              <p:ext uri="{D42A27DB-BD31-4B8C-83A1-F6EECF244321}">
                <p14:modId xmlns:p14="http://schemas.microsoft.com/office/powerpoint/2010/main" val="1529765425"/>
              </p:ext>
            </p:extLst>
          </p:nvPr>
        </p:nvGraphicFramePr>
        <p:xfrm>
          <a:off x="2585733" y="2251971"/>
          <a:ext cx="2888333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조직명</a:t>
                      </a:r>
                      <a:endParaRPr sz="700" b="1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테스트 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구매사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2" name="Google Shape;1696;p44"/>
          <p:cNvGraphicFramePr/>
          <p:nvPr>
            <p:extLst/>
          </p:nvPr>
        </p:nvGraphicFramePr>
        <p:xfrm>
          <a:off x="2585733" y="2466152"/>
          <a:ext cx="3280724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30">
                  <a:extLst>
                    <a:ext uri="{9D8B030D-6E8A-4147-A177-3AD203B41FA5}">
                      <a16:colId xmlns:a16="http://schemas.microsoft.com/office/drawing/2014/main" val="951488797"/>
                    </a:ext>
                  </a:extLst>
                </a:gridCol>
                <a:gridCol w="816120">
                  <a:extLst>
                    <a:ext uri="{9D8B030D-6E8A-4147-A177-3AD203B41FA5}">
                      <a16:colId xmlns:a16="http://schemas.microsoft.com/office/drawing/2014/main" val="1848035486"/>
                    </a:ext>
                  </a:extLst>
                </a:gridCol>
                <a:gridCol w="41573">
                  <a:extLst>
                    <a:ext uri="{9D8B030D-6E8A-4147-A177-3AD203B41FA5}">
                      <a16:colId xmlns:a16="http://schemas.microsoft.com/office/drawing/2014/main" val="4110938711"/>
                    </a:ext>
                  </a:extLst>
                </a:gridCol>
                <a:gridCol w="857693">
                  <a:extLst>
                    <a:ext uri="{9D8B030D-6E8A-4147-A177-3AD203B41FA5}">
                      <a16:colId xmlns:a16="http://schemas.microsoft.com/office/drawing/2014/main" val="4136616957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성명</a:t>
                      </a:r>
                      <a:endParaRPr sz="700" b="1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직책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직급 선택   </a:t>
                      </a:r>
                      <a:r>
                        <a:rPr lang="ko-KR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3" name="Google Shape;1696;p44"/>
          <p:cNvGraphicFramePr/>
          <p:nvPr>
            <p:extLst/>
          </p:nvPr>
        </p:nvGraphicFramePr>
        <p:xfrm>
          <a:off x="2585733" y="2680333"/>
          <a:ext cx="2888333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아이디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Hong1234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4" name="Google Shape;1696;p44"/>
          <p:cNvGraphicFramePr/>
          <p:nvPr>
            <p:extLst/>
          </p:nvPr>
        </p:nvGraphicFramePr>
        <p:xfrm>
          <a:off x="2585733" y="2894514"/>
          <a:ext cx="2888333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비멀번호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5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3457382" y="2898316"/>
            <a:ext cx="755339" cy="155862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</a:t>
            </a:r>
            <a:endParaRPr sz="6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4245764" y="2899622"/>
            <a:ext cx="1105892" cy="155862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초기화 </a:t>
            </a:r>
            <a:r>
              <a:rPr lang="en-US" altLang="ko-KR" sz="6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SMS </a:t>
            </a:r>
            <a:r>
              <a:rPr lang="ko-KR" altLang="en-US" sz="6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전송</a:t>
            </a:r>
            <a:endParaRPr sz="6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87" name="Google Shape;1696;p44"/>
          <p:cNvGraphicFramePr/>
          <p:nvPr>
            <p:extLst/>
          </p:nvPr>
        </p:nvGraphicFramePr>
        <p:xfrm>
          <a:off x="2585733" y="3108695"/>
          <a:ext cx="2384941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전화번호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02-1234-1234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8" name="Google Shape;1696;p44"/>
          <p:cNvGraphicFramePr/>
          <p:nvPr>
            <p:extLst/>
          </p:nvPr>
        </p:nvGraphicFramePr>
        <p:xfrm>
          <a:off x="2585733" y="3322876"/>
          <a:ext cx="2399166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핸드폰번호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010-1234-1234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9" name="Google Shape;1696;p44"/>
          <p:cNvGraphicFramePr/>
          <p:nvPr>
            <p:extLst/>
          </p:nvPr>
        </p:nvGraphicFramePr>
        <p:xfrm>
          <a:off x="2585733" y="3537057"/>
          <a:ext cx="2399166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이메일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james@bitcube.co.kr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0" name="Google Shape;1696;p44"/>
          <p:cNvGraphicFramePr/>
          <p:nvPr>
            <p:extLst/>
          </p:nvPr>
        </p:nvGraphicFramePr>
        <p:xfrm>
          <a:off x="2585733" y="3751235"/>
          <a:ext cx="2399166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개인정보동의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동의</a:t>
                      </a:r>
                      <a:r>
                        <a:rPr lang="en-US" altLang="ko-KR" sz="700" u="sng" strike="noStrike" cap="none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(2023-12-09)</a:t>
                      </a:r>
                      <a:endParaRPr sz="7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1" name="Google Shape;1696;p44"/>
          <p:cNvGraphicFramePr/>
          <p:nvPr>
            <p:extLst/>
          </p:nvPr>
        </p:nvGraphicFramePr>
        <p:xfrm>
          <a:off x="2585517" y="3963952"/>
          <a:ext cx="3470439" cy="733133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9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313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이메일수신여부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altLang="ko-KR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(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이벤트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혜택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이메일 수신을 동의하시면 당사 이벤트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혜택 등의 정보를 우선적으로 받아보실 수 있습니다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회원가입관련 및 주문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배송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반품 등 거래정보와 관련된 내용은 거래안전을 위하여 수신동의 여부와 상관없이 발송됩니다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en-US" altLang="ko-KR" sz="600" u="none" strike="noStrike" cap="none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수신동의   ○ 수신거부</a:t>
                      </a:r>
                      <a:endParaRPr lang="en-US" altLang="ko-KR" sz="700" u="none" strike="noStrike" cap="none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2" name="Google Shape;1696;p44"/>
          <p:cNvGraphicFramePr/>
          <p:nvPr>
            <p:extLst/>
          </p:nvPr>
        </p:nvGraphicFramePr>
        <p:xfrm>
          <a:off x="2579358" y="4749035"/>
          <a:ext cx="3470439" cy="733133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9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313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문자수신여부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각종 이벤트</a:t>
                      </a:r>
                      <a:r>
                        <a:rPr lang="en-US" altLang="ko-KR" sz="6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혜택에 대한 소식 안내 문자에 수신동의여부 입니다</a:t>
                      </a:r>
                      <a:r>
                        <a:rPr lang="en-US" altLang="ko-KR" sz="6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수신동의   ○ 수신거부</a:t>
                      </a:r>
                      <a:endParaRPr lang="en-US" altLang="ko-KR" sz="700" u="none" strike="noStrike" cap="none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거래정보</a:t>
                      </a:r>
                      <a:r>
                        <a:rPr lang="en-US" altLang="ko-KR" sz="6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주문</a:t>
                      </a:r>
                      <a:r>
                        <a:rPr lang="en-US" altLang="ko-KR" sz="6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배송</a:t>
                      </a:r>
                      <a:r>
                        <a:rPr lang="en-US" altLang="ko-KR" sz="6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반품 등 모든 거래행위</a:t>
                      </a:r>
                      <a:r>
                        <a:rPr lang="en-US" altLang="ko-KR" sz="6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6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와 관련된 내용의 문자</a:t>
                      </a:r>
                      <a:r>
                        <a:rPr lang="ko-KR" altLang="en-US" sz="6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수신동의여부 입니다</a:t>
                      </a:r>
                      <a:r>
                        <a:rPr lang="en-US" altLang="ko-KR" sz="6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수신동의   ○ 수신거부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3" name="직사각형 192"/>
          <p:cNvSpPr/>
          <p:nvPr/>
        </p:nvSpPr>
        <p:spPr>
          <a:xfrm>
            <a:off x="2412425" y="2187118"/>
            <a:ext cx="3840867" cy="335409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Google Shape;1700;p44"/>
          <p:cNvSpPr/>
          <p:nvPr/>
        </p:nvSpPr>
        <p:spPr>
          <a:xfrm>
            <a:off x="4369881" y="5727977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tx1"/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3901589" y="5712801"/>
            <a:ext cx="426368" cy="18859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 장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5801340" y="5711096"/>
            <a:ext cx="426368" cy="18859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탈 퇴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7" name="Google Shape;1694;p44"/>
          <p:cNvSpPr/>
          <p:nvPr/>
        </p:nvSpPr>
        <p:spPr>
          <a:xfrm>
            <a:off x="6519804" y="2674050"/>
            <a:ext cx="2865201" cy="177035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8" name="Google Shape;1695;p44"/>
          <p:cNvGraphicFramePr/>
          <p:nvPr>
            <p:extLst/>
          </p:nvPr>
        </p:nvGraphicFramePr>
        <p:xfrm>
          <a:off x="6655264" y="2792265"/>
          <a:ext cx="2580885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580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비밀번호 초기화 </a:t>
                      </a:r>
                      <a:r>
                        <a:rPr lang="en-US" altLang="ko-KR" sz="800" b="1" u="none" strike="noStrike" cap="none" smtClean="0"/>
                        <a:t>SMS</a:t>
                      </a:r>
                      <a:r>
                        <a:rPr lang="en-US" altLang="ko-KR" sz="800" b="1" u="none" strike="noStrike" cap="none" baseline="0" smtClean="0"/>
                        <a:t> </a:t>
                      </a:r>
                      <a:r>
                        <a:rPr lang="ko-KR" altLang="en-US" sz="800" b="1" u="none" strike="noStrike" cap="none" baseline="0" smtClean="0"/>
                        <a:t>전송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9" name="Google Shape;1695;p44"/>
          <p:cNvGraphicFramePr/>
          <p:nvPr>
            <p:extLst/>
          </p:nvPr>
        </p:nvGraphicFramePr>
        <p:xfrm>
          <a:off x="9048589" y="2777027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0" name="Google Shape;58;p20"/>
          <p:cNvSpPr/>
          <p:nvPr/>
        </p:nvSpPr>
        <p:spPr>
          <a:xfrm>
            <a:off x="6650630" y="3168459"/>
            <a:ext cx="2585519" cy="413338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회원님의 등록된 휴대폰번호로 시스템에서 생성한 비밀번호를 전송합니다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로그인 후 비밀번호를 변경 후 서비스를 이용해 주십시오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  <a:endParaRPr lang="en-US" altLang="ko-KR" sz="600" smtClean="0">
              <a:solidFill>
                <a:srgbClr val="FF0000"/>
              </a:solidFill>
              <a:latin typeface="+mj-ea"/>
            </a:endParaRPr>
          </a:p>
        </p:txBody>
      </p:sp>
      <p:sp>
        <p:nvSpPr>
          <p:cNvPr id="201" name="Google Shape;1700;p44"/>
          <p:cNvSpPr/>
          <p:nvPr/>
        </p:nvSpPr>
        <p:spPr>
          <a:xfrm>
            <a:off x="8168593" y="4060399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tx1"/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7379876" y="4052311"/>
            <a:ext cx="755339" cy="18859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초기화 전송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1694;p44"/>
          <p:cNvSpPr/>
          <p:nvPr/>
        </p:nvSpPr>
        <p:spPr>
          <a:xfrm>
            <a:off x="6537968" y="4523855"/>
            <a:ext cx="2865201" cy="272729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4" name="Google Shape;1695;p44"/>
          <p:cNvGraphicFramePr/>
          <p:nvPr>
            <p:extLst/>
          </p:nvPr>
        </p:nvGraphicFramePr>
        <p:xfrm>
          <a:off x="6673428" y="4642070"/>
          <a:ext cx="2580885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580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비밀번호 변경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5" name="Google Shape;1695;p44"/>
          <p:cNvGraphicFramePr/>
          <p:nvPr>
            <p:extLst/>
          </p:nvPr>
        </p:nvGraphicFramePr>
        <p:xfrm>
          <a:off x="9066753" y="4626832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6" name="Google Shape;58;p20"/>
          <p:cNvSpPr/>
          <p:nvPr/>
        </p:nvSpPr>
        <p:spPr>
          <a:xfrm>
            <a:off x="6668794" y="5018263"/>
            <a:ext cx="2585519" cy="900268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회원님의 개인정보 보호를 위해서 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180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일 이상 비밀번호를 변경하지 않은 경우 비밀번호를 변경하실 수 있도록 권고하고 있습니다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 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비밀번호 변경을 부탁드립니다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rgbClr val="FF0000"/>
                </a:solidFill>
                <a:latin typeface="+mj-ea"/>
              </a:rPr>
              <a:t>비밀번호는 </a:t>
            </a:r>
            <a:r>
              <a:rPr lang="en-US" altLang="ko-KR" sz="600" smtClean="0">
                <a:solidFill>
                  <a:srgbClr val="FF0000"/>
                </a:solidFill>
                <a:latin typeface="+mj-ea"/>
              </a:rPr>
              <a:t>8~12</a:t>
            </a:r>
            <a:r>
              <a:rPr lang="ko-KR" altLang="en-US" sz="600" smtClean="0">
                <a:solidFill>
                  <a:srgbClr val="FF0000"/>
                </a:solidFill>
                <a:latin typeface="+mj-ea"/>
              </a:rPr>
              <a:t>자의 영문</a:t>
            </a:r>
            <a:r>
              <a:rPr lang="en-US" altLang="ko-KR" sz="600" smtClean="0">
                <a:solidFill>
                  <a:srgbClr val="FF0000"/>
                </a:solidFill>
                <a:latin typeface="+mj-ea"/>
              </a:rPr>
              <a:t>, </a:t>
            </a:r>
            <a:r>
              <a:rPr lang="ko-KR" altLang="en-US" sz="600" smtClean="0">
                <a:solidFill>
                  <a:srgbClr val="FF0000"/>
                </a:solidFill>
                <a:latin typeface="+mj-ea"/>
              </a:rPr>
              <a:t>특수문자</a:t>
            </a:r>
            <a:r>
              <a:rPr lang="en-US" altLang="ko-KR" sz="600" smtClean="0">
                <a:solidFill>
                  <a:srgbClr val="FF0000"/>
                </a:solidFill>
                <a:latin typeface="+mj-ea"/>
              </a:rPr>
              <a:t>, </a:t>
            </a:r>
            <a:r>
              <a:rPr lang="ko-KR" altLang="en-US" sz="600" smtClean="0">
                <a:solidFill>
                  <a:srgbClr val="FF0000"/>
                </a:solidFill>
                <a:latin typeface="+mj-ea"/>
              </a:rPr>
              <a:t>숫자가 포함된 조합으로 만드셔야 합니다</a:t>
            </a:r>
            <a:r>
              <a:rPr lang="en-US" altLang="ko-KR" sz="600" smtClean="0">
                <a:solidFill>
                  <a:srgbClr val="FF0000"/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rgbClr val="FF0000"/>
                </a:solidFill>
                <a:latin typeface="+mj-ea"/>
              </a:rPr>
              <a:t>생일</a:t>
            </a:r>
            <a:r>
              <a:rPr lang="en-US" altLang="ko-KR" sz="600" smtClean="0">
                <a:solidFill>
                  <a:srgbClr val="FF0000"/>
                </a:solidFill>
                <a:latin typeface="+mj-ea"/>
              </a:rPr>
              <a:t>, </a:t>
            </a:r>
            <a:r>
              <a:rPr lang="ko-KR" altLang="en-US" sz="600" smtClean="0">
                <a:solidFill>
                  <a:srgbClr val="FF0000"/>
                </a:solidFill>
                <a:latin typeface="+mj-ea"/>
              </a:rPr>
              <a:t>주민등록번호 등 타인이 알아내기 쉬운 비밀번호 사용을 자제해 주십시오</a:t>
            </a:r>
            <a:r>
              <a:rPr lang="en-US" altLang="ko-KR" sz="600" smtClean="0">
                <a:solidFill>
                  <a:srgbClr val="FF0000"/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rgbClr val="FF0000"/>
                </a:solidFill>
                <a:latin typeface="+mj-ea"/>
              </a:rPr>
              <a:t>연속된 알파벳</a:t>
            </a:r>
            <a:r>
              <a:rPr lang="en-US" altLang="ko-KR" sz="600" smtClean="0">
                <a:solidFill>
                  <a:srgbClr val="FF0000"/>
                </a:solidFill>
                <a:latin typeface="+mj-ea"/>
              </a:rPr>
              <a:t>, </a:t>
            </a:r>
            <a:r>
              <a:rPr lang="ko-KR" altLang="en-US" sz="600" smtClean="0">
                <a:solidFill>
                  <a:srgbClr val="FF0000"/>
                </a:solidFill>
                <a:latin typeface="+mj-ea"/>
              </a:rPr>
              <a:t>숫자</a:t>
            </a:r>
            <a:r>
              <a:rPr lang="en-US" altLang="ko-KR" sz="600" smtClean="0">
                <a:solidFill>
                  <a:srgbClr val="FF0000"/>
                </a:solidFill>
                <a:latin typeface="+mj-ea"/>
              </a:rPr>
              <a:t>(abcd, 5678 </a:t>
            </a:r>
            <a:r>
              <a:rPr lang="ko-KR" altLang="en-US" sz="600" smtClean="0">
                <a:solidFill>
                  <a:srgbClr val="FF0000"/>
                </a:solidFill>
                <a:latin typeface="+mj-ea"/>
              </a:rPr>
              <a:t>등</a:t>
            </a:r>
            <a:r>
              <a:rPr lang="en-US" altLang="ko-KR" sz="600" smtClean="0">
                <a:solidFill>
                  <a:srgbClr val="FF0000"/>
                </a:solidFill>
                <a:latin typeface="+mj-ea"/>
              </a:rPr>
              <a:t>)</a:t>
            </a:r>
            <a:r>
              <a:rPr lang="ko-KR" altLang="en-US" sz="600" smtClean="0">
                <a:solidFill>
                  <a:srgbClr val="FF0000"/>
                </a:solidFill>
                <a:latin typeface="+mj-ea"/>
              </a:rPr>
              <a:t>이나 키보드상의 연속된 배열</a:t>
            </a:r>
            <a:r>
              <a:rPr lang="en-US" altLang="ko-KR" sz="600" smtClean="0">
                <a:solidFill>
                  <a:srgbClr val="FF0000"/>
                </a:solidFill>
                <a:latin typeface="+mj-ea"/>
              </a:rPr>
              <a:t>(asdf, qwerty)</a:t>
            </a:r>
            <a:r>
              <a:rPr lang="ko-KR" altLang="en-US" sz="600" smtClean="0">
                <a:solidFill>
                  <a:srgbClr val="FF0000"/>
                </a:solidFill>
                <a:latin typeface="+mj-ea"/>
              </a:rPr>
              <a:t>등으로 구성된 비밀번호 사용을 자제해 주십시오</a:t>
            </a:r>
            <a:r>
              <a:rPr lang="en-US" altLang="ko-KR" sz="600" smtClean="0">
                <a:solidFill>
                  <a:srgbClr val="FF0000"/>
                </a:solidFill>
                <a:latin typeface="+mj-ea"/>
              </a:rPr>
              <a:t>.</a:t>
            </a:r>
          </a:p>
        </p:txBody>
      </p:sp>
      <p:graphicFrame>
        <p:nvGraphicFramePr>
          <p:cNvPr id="207" name="Google Shape;1696;p44"/>
          <p:cNvGraphicFramePr/>
          <p:nvPr>
            <p:extLst/>
          </p:nvPr>
        </p:nvGraphicFramePr>
        <p:xfrm>
          <a:off x="6664011" y="6067379"/>
          <a:ext cx="2476888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102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3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현재 비밀번호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8" name="Google Shape;1696;p44"/>
          <p:cNvGraphicFramePr/>
          <p:nvPr>
            <p:extLst/>
          </p:nvPr>
        </p:nvGraphicFramePr>
        <p:xfrm>
          <a:off x="6668665" y="6306227"/>
          <a:ext cx="2472234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1016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5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새로운 비밀번호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9" name="Google Shape;1696;p44"/>
          <p:cNvGraphicFramePr/>
          <p:nvPr>
            <p:extLst/>
          </p:nvPr>
        </p:nvGraphicFramePr>
        <p:xfrm>
          <a:off x="6678496" y="6535500"/>
          <a:ext cx="2462403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1003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9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새로운 비밀번호 확인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0" name="Google Shape;1700;p44"/>
          <p:cNvSpPr/>
          <p:nvPr/>
        </p:nvSpPr>
        <p:spPr>
          <a:xfrm>
            <a:off x="8186757" y="6945104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tx1"/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7398040" y="6937016"/>
            <a:ext cx="755339" cy="18859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2" name="직사각형 211"/>
          <p:cNvSpPr/>
          <p:nvPr/>
        </p:nvSpPr>
        <p:spPr>
          <a:xfrm>
            <a:off x="6664011" y="5974712"/>
            <a:ext cx="2617990" cy="8364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Google Shape;58;p20"/>
          <p:cNvSpPr/>
          <p:nvPr/>
        </p:nvSpPr>
        <p:spPr>
          <a:xfrm>
            <a:off x="6641523" y="3661243"/>
            <a:ext cx="2585519" cy="348962"/>
          </a:xfrm>
          <a:prstGeom prst="rect">
            <a:avLst/>
          </a:prstGeom>
          <a:noFill/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600"/>
            </a:pP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비밀번호를 초기화한 후 시스템에서 생성한 비밀번호를 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SMS</a:t>
            </a: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로 받아보시겠습니까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?</a:t>
            </a:r>
          </a:p>
        </p:txBody>
      </p:sp>
      <p:cxnSp>
        <p:nvCxnSpPr>
          <p:cNvPr id="214" name="꺾인 연결선 213"/>
          <p:cNvCxnSpPr>
            <a:endCxn id="170" idx="0"/>
          </p:cNvCxnSpPr>
          <p:nvPr/>
        </p:nvCxnSpPr>
        <p:spPr>
          <a:xfrm rot="10800000" flipV="1">
            <a:off x="1151668" y="982979"/>
            <a:ext cx="5076040" cy="524183"/>
          </a:xfrm>
          <a:prstGeom prst="bentConnector2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꺾인 연결선 214"/>
          <p:cNvCxnSpPr>
            <a:stCxn id="175" idx="3"/>
            <a:endCxn id="177" idx="0"/>
          </p:cNvCxnSpPr>
          <p:nvPr/>
        </p:nvCxnSpPr>
        <p:spPr>
          <a:xfrm flipV="1">
            <a:off x="1163428" y="1313580"/>
            <a:ext cx="3174069" cy="1366583"/>
          </a:xfrm>
          <a:prstGeom prst="bentConnector4">
            <a:avLst>
              <a:gd name="adj1" fmla="val 17811"/>
              <a:gd name="adj2" fmla="val 116728"/>
            </a:avLst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꺾인 연결선 215"/>
          <p:cNvCxnSpPr>
            <a:stCxn id="186" idx="3"/>
            <a:endCxn id="197" idx="0"/>
          </p:cNvCxnSpPr>
          <p:nvPr/>
        </p:nvCxnSpPr>
        <p:spPr>
          <a:xfrm flipV="1">
            <a:off x="5351656" y="2674050"/>
            <a:ext cx="2600749" cy="303503"/>
          </a:xfrm>
          <a:prstGeom prst="bentConnector4">
            <a:avLst>
              <a:gd name="adj1" fmla="val 22458"/>
              <a:gd name="adj2" fmla="val 175321"/>
            </a:avLst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꺾인 연결선 216"/>
          <p:cNvCxnSpPr>
            <a:stCxn id="185" idx="2"/>
            <a:endCxn id="203" idx="0"/>
          </p:cNvCxnSpPr>
          <p:nvPr/>
        </p:nvCxnSpPr>
        <p:spPr>
          <a:xfrm rot="16200000" flipH="1">
            <a:off x="5167972" y="1721257"/>
            <a:ext cx="1469677" cy="413551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Google Shape;797;p30"/>
          <p:cNvSpPr/>
          <p:nvPr/>
        </p:nvSpPr>
        <p:spPr>
          <a:xfrm>
            <a:off x="2344196" y="1321601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797;p30"/>
          <p:cNvSpPr/>
          <p:nvPr/>
        </p:nvSpPr>
        <p:spPr>
          <a:xfrm>
            <a:off x="3368032" y="2826898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1-1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797;p30"/>
          <p:cNvSpPr/>
          <p:nvPr/>
        </p:nvSpPr>
        <p:spPr>
          <a:xfrm>
            <a:off x="5284595" y="2765079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1-2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797;p30"/>
          <p:cNvSpPr/>
          <p:nvPr/>
        </p:nvSpPr>
        <p:spPr>
          <a:xfrm>
            <a:off x="5735076" y="5604296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1-3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1694;p44"/>
          <p:cNvSpPr/>
          <p:nvPr/>
        </p:nvSpPr>
        <p:spPr>
          <a:xfrm>
            <a:off x="-161153" y="4741363"/>
            <a:ext cx="2865201" cy="210368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3" name="Google Shape;1695;p44"/>
          <p:cNvGraphicFramePr/>
          <p:nvPr>
            <p:extLst/>
          </p:nvPr>
        </p:nvGraphicFramePr>
        <p:xfrm>
          <a:off x="-25693" y="4859578"/>
          <a:ext cx="2580885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580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탈퇴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4" name="Google Shape;1695;p44"/>
          <p:cNvGraphicFramePr/>
          <p:nvPr>
            <p:extLst/>
          </p:nvPr>
        </p:nvGraphicFramePr>
        <p:xfrm>
          <a:off x="2367632" y="4844340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5" name="Google Shape;58;p20"/>
          <p:cNvSpPr/>
          <p:nvPr/>
        </p:nvSpPr>
        <p:spPr>
          <a:xfrm>
            <a:off x="-30327" y="5235771"/>
            <a:ext cx="2585519" cy="577439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탈퇴 시 탈퇴사유를 입력해 주시면 사용자 이력관리에 도움이 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rgbClr val="FF0000"/>
                </a:solidFill>
                <a:latin typeface="+mj-ea"/>
              </a:rPr>
              <a:t>탈퇴하는 즉시 로그인이 필요한 컨텐츠 및 서비스를 이용하실수 없습니다</a:t>
            </a:r>
            <a:r>
              <a:rPr lang="en-US" altLang="ko-KR" sz="600" smtClean="0">
                <a:solidFill>
                  <a:srgbClr val="FF0000"/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rgbClr val="FF0000"/>
                </a:solidFill>
                <a:latin typeface="+mj-ea"/>
              </a:rPr>
              <a:t>탈퇴처리 후 자동으로 서비스 로그아웃 됩니다</a:t>
            </a:r>
            <a:r>
              <a:rPr lang="en-US" altLang="ko-KR" sz="600" smtClean="0">
                <a:solidFill>
                  <a:srgbClr val="FF0000"/>
                </a:solidFill>
                <a:latin typeface="+mj-ea"/>
              </a:rPr>
              <a:t>.</a:t>
            </a:r>
          </a:p>
        </p:txBody>
      </p:sp>
      <p:graphicFrame>
        <p:nvGraphicFramePr>
          <p:cNvPr id="226" name="Google Shape;1696;p44"/>
          <p:cNvGraphicFramePr/>
          <p:nvPr>
            <p:extLst/>
          </p:nvPr>
        </p:nvGraphicFramePr>
        <p:xfrm>
          <a:off x="-41337" y="5910513"/>
          <a:ext cx="2582856" cy="436295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676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6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629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탈퇴사유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7" name="Google Shape;1700;p44"/>
          <p:cNvSpPr/>
          <p:nvPr/>
        </p:nvSpPr>
        <p:spPr>
          <a:xfrm>
            <a:off x="1376970" y="6519069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tx1"/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705630" y="6509377"/>
            <a:ext cx="609012" cy="18859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탈퇴처리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9" name="꺾인 연결선 228"/>
          <p:cNvCxnSpPr>
            <a:stCxn id="196" idx="1"/>
            <a:endCxn id="222" idx="0"/>
          </p:cNvCxnSpPr>
          <p:nvPr/>
        </p:nvCxnSpPr>
        <p:spPr>
          <a:xfrm rot="10800000">
            <a:off x="1271448" y="4741363"/>
            <a:ext cx="4529892" cy="1064030"/>
          </a:xfrm>
          <a:prstGeom prst="bentConnector4">
            <a:avLst>
              <a:gd name="adj1" fmla="val 34187"/>
              <a:gd name="adj2" fmla="val 121484"/>
            </a:avLst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5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1"/>
          <p:cNvGraphicFramePr/>
          <p:nvPr>
            <p:extLst/>
          </p:nvPr>
        </p:nvGraphicFramePr>
        <p:xfrm>
          <a:off x="8385974" y="826614"/>
          <a:ext cx="2324900" cy="180792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상세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사용자명 클릭 시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로그인 사용자의 비밀번호입력을 받아 확인 후 상세화면 호출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1-1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변경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설명란 참고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1-2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초기화 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SMS 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전송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설명란 참고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1-3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탈퇴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사용여부를 종료처리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탈퇴처리 후 로그아웃 처리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60849235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902901159"/>
                  </a:ext>
                </a:extLst>
              </a:tr>
            </a:tbl>
          </a:graphicData>
        </a:graphic>
      </p:graphicFrame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smtClean="0"/>
              <a:t>로그인 사용자 정보</a:t>
            </a:r>
            <a:endParaRPr/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메인</a:t>
            </a:r>
            <a:endParaRPr/>
          </a:p>
        </p:txBody>
      </p:sp>
      <p:sp>
        <p:nvSpPr>
          <p:cNvPr id="13" name="Google Shape;106;p21"/>
          <p:cNvSpPr/>
          <p:nvPr/>
        </p:nvSpPr>
        <p:spPr>
          <a:xfrm>
            <a:off x="111802" y="826613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47485" y="882834"/>
            <a:ext cx="8075675" cy="4376564"/>
            <a:chOff x="147485" y="882834"/>
            <a:chExt cx="8075675" cy="437656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7485" y="882834"/>
              <a:ext cx="8075675" cy="437656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04250" y="4598074"/>
              <a:ext cx="586051" cy="661324"/>
            </a:xfrm>
            <a:prstGeom prst="rect">
              <a:avLst/>
            </a:prstGeom>
          </p:spPr>
        </p:pic>
      </p:grpSp>
      <p:sp>
        <p:nvSpPr>
          <p:cNvPr id="11" name="직사각형 10"/>
          <p:cNvSpPr/>
          <p:nvPr/>
        </p:nvSpPr>
        <p:spPr>
          <a:xfrm>
            <a:off x="2579358" y="4762544"/>
            <a:ext cx="404812" cy="165015"/>
          </a:xfrm>
          <a:prstGeom prst="rect">
            <a:avLst/>
          </a:prstGeom>
          <a:solidFill>
            <a:srgbClr val="F5F5F5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5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자재혁신제안</a:t>
            </a:r>
            <a:endParaRPr lang="ko-KR" altLang="en-US" sz="5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Google Shape;1694;p44"/>
          <p:cNvSpPr/>
          <p:nvPr/>
        </p:nvSpPr>
        <p:spPr>
          <a:xfrm>
            <a:off x="2294110" y="1313580"/>
            <a:ext cx="4086773" cy="480857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" name="Google Shape;1695;p44"/>
          <p:cNvGraphicFramePr/>
          <p:nvPr>
            <p:extLst/>
          </p:nvPr>
        </p:nvGraphicFramePr>
        <p:xfrm>
          <a:off x="2437439" y="1414121"/>
          <a:ext cx="3815853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381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사용자 상세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Google Shape;58;p20"/>
          <p:cNvSpPr/>
          <p:nvPr/>
        </p:nvSpPr>
        <p:spPr>
          <a:xfrm>
            <a:off x="2428172" y="1769276"/>
            <a:ext cx="3825120" cy="362574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사용자 이동전화번호와 이메일을 통해 정보전달을 합니다 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정확한 정보를 입력해 주십시오</a:t>
            </a:r>
            <a:endParaRPr lang="en-US" altLang="ko-KR" sz="60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비밀번호는 현재비밀번호를 알고 있어야 변경이 가능합니다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 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비밀번호를 분실했을 경우 초기화 문자발송을 통해 변경해 주십시오</a:t>
            </a:r>
            <a:endParaRPr lang="en-US" altLang="ko-KR" sz="60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</p:txBody>
      </p:sp>
      <p:graphicFrame>
        <p:nvGraphicFramePr>
          <p:cNvPr id="16" name="Google Shape;1695;p44"/>
          <p:cNvGraphicFramePr/>
          <p:nvPr>
            <p:extLst/>
          </p:nvPr>
        </p:nvGraphicFramePr>
        <p:xfrm>
          <a:off x="6014524" y="1398883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Google Shape;1696;p44"/>
          <p:cNvGraphicFramePr/>
          <p:nvPr>
            <p:extLst>
              <p:ext uri="{D42A27DB-BD31-4B8C-83A1-F6EECF244321}">
                <p14:modId xmlns:p14="http://schemas.microsoft.com/office/powerpoint/2010/main" val="255948201"/>
              </p:ext>
            </p:extLst>
          </p:nvPr>
        </p:nvGraphicFramePr>
        <p:xfrm>
          <a:off x="2585733" y="2251971"/>
          <a:ext cx="2888333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조직명</a:t>
                      </a:r>
                      <a:endParaRPr sz="700" b="1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테스트 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구매사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Google Shape;1696;p44"/>
          <p:cNvGraphicFramePr/>
          <p:nvPr>
            <p:extLst/>
          </p:nvPr>
        </p:nvGraphicFramePr>
        <p:xfrm>
          <a:off x="2585733" y="2466152"/>
          <a:ext cx="3280724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30">
                  <a:extLst>
                    <a:ext uri="{9D8B030D-6E8A-4147-A177-3AD203B41FA5}">
                      <a16:colId xmlns:a16="http://schemas.microsoft.com/office/drawing/2014/main" val="951488797"/>
                    </a:ext>
                  </a:extLst>
                </a:gridCol>
                <a:gridCol w="816120">
                  <a:extLst>
                    <a:ext uri="{9D8B030D-6E8A-4147-A177-3AD203B41FA5}">
                      <a16:colId xmlns:a16="http://schemas.microsoft.com/office/drawing/2014/main" val="1848035486"/>
                    </a:ext>
                  </a:extLst>
                </a:gridCol>
                <a:gridCol w="41573">
                  <a:extLst>
                    <a:ext uri="{9D8B030D-6E8A-4147-A177-3AD203B41FA5}">
                      <a16:colId xmlns:a16="http://schemas.microsoft.com/office/drawing/2014/main" val="4110938711"/>
                    </a:ext>
                  </a:extLst>
                </a:gridCol>
                <a:gridCol w="857693">
                  <a:extLst>
                    <a:ext uri="{9D8B030D-6E8A-4147-A177-3AD203B41FA5}">
                      <a16:colId xmlns:a16="http://schemas.microsoft.com/office/drawing/2014/main" val="4136616957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성명</a:t>
                      </a:r>
                      <a:endParaRPr sz="700" b="1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직책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직급 선택   </a:t>
                      </a:r>
                      <a:r>
                        <a:rPr lang="ko-KR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Google Shape;1696;p44"/>
          <p:cNvGraphicFramePr/>
          <p:nvPr>
            <p:extLst/>
          </p:nvPr>
        </p:nvGraphicFramePr>
        <p:xfrm>
          <a:off x="2585733" y="2680333"/>
          <a:ext cx="2888333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아이디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Hong1234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Google Shape;1696;p44"/>
          <p:cNvGraphicFramePr/>
          <p:nvPr>
            <p:extLst/>
          </p:nvPr>
        </p:nvGraphicFramePr>
        <p:xfrm>
          <a:off x="2585733" y="2894514"/>
          <a:ext cx="2888333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비멀번호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3457382" y="2898316"/>
            <a:ext cx="755339" cy="155862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</a:t>
            </a:r>
            <a:endParaRPr sz="6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4245764" y="2899622"/>
            <a:ext cx="1105892" cy="155862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초기화 </a:t>
            </a:r>
            <a:r>
              <a:rPr lang="en-US" altLang="ko-KR" sz="6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SMS </a:t>
            </a:r>
            <a:r>
              <a:rPr lang="ko-KR" altLang="en-US" sz="6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전송</a:t>
            </a:r>
            <a:endParaRPr sz="6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3" name="Google Shape;1696;p44"/>
          <p:cNvGraphicFramePr/>
          <p:nvPr>
            <p:extLst/>
          </p:nvPr>
        </p:nvGraphicFramePr>
        <p:xfrm>
          <a:off x="2585733" y="3108695"/>
          <a:ext cx="2384941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전화번호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02-1234-1234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Google Shape;1696;p44"/>
          <p:cNvGraphicFramePr/>
          <p:nvPr>
            <p:extLst/>
          </p:nvPr>
        </p:nvGraphicFramePr>
        <p:xfrm>
          <a:off x="2585733" y="3322876"/>
          <a:ext cx="2399166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핸드폰번호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010-1234-1234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Google Shape;1696;p44"/>
          <p:cNvGraphicFramePr/>
          <p:nvPr>
            <p:extLst/>
          </p:nvPr>
        </p:nvGraphicFramePr>
        <p:xfrm>
          <a:off x="2585733" y="3537057"/>
          <a:ext cx="2399166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이메일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james@bitcube.co.kr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Google Shape;1696;p44"/>
          <p:cNvGraphicFramePr/>
          <p:nvPr>
            <p:extLst/>
          </p:nvPr>
        </p:nvGraphicFramePr>
        <p:xfrm>
          <a:off x="2585733" y="3751235"/>
          <a:ext cx="2399166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개인정보동의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동의</a:t>
                      </a:r>
                      <a:r>
                        <a:rPr lang="en-US" altLang="ko-KR" sz="700" u="sng" strike="noStrike" cap="none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(2023-12-09)</a:t>
                      </a:r>
                      <a:endParaRPr sz="7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Google Shape;1696;p44"/>
          <p:cNvGraphicFramePr/>
          <p:nvPr>
            <p:extLst/>
          </p:nvPr>
        </p:nvGraphicFramePr>
        <p:xfrm>
          <a:off x="2585517" y="3963952"/>
          <a:ext cx="3470439" cy="733133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9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313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이메일수신여부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altLang="ko-KR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(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이벤트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혜택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이메일 수신을 동의하시면 당사 이벤트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혜택 등의 정보를 우선적으로 받아보실 수 있습니다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회원가입관련 및 주문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배송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반품 등 거래정보와 관련된 내용은 거래안전을 위하여 수신동의 여부와 상관없이 발송됩니다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en-US" altLang="ko-KR" sz="600" u="none" strike="noStrike" cap="none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수신동의   ○ 수신거부</a:t>
                      </a:r>
                      <a:endParaRPr lang="en-US" altLang="ko-KR" sz="700" u="none" strike="noStrike" cap="none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Google Shape;1696;p44"/>
          <p:cNvGraphicFramePr/>
          <p:nvPr>
            <p:extLst/>
          </p:nvPr>
        </p:nvGraphicFramePr>
        <p:xfrm>
          <a:off x="2579358" y="4749035"/>
          <a:ext cx="3470439" cy="733133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9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313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문자수신여부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각종 이벤트</a:t>
                      </a:r>
                      <a:r>
                        <a:rPr lang="en-US" altLang="ko-KR" sz="6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혜택에 대한 소식 안내 문자에 수신동의여부 입니다</a:t>
                      </a:r>
                      <a:r>
                        <a:rPr lang="en-US" altLang="ko-KR" sz="6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수신동의   ○ 수신거부</a:t>
                      </a:r>
                      <a:endParaRPr lang="en-US" altLang="ko-KR" sz="700" u="none" strike="noStrike" cap="none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거래정보</a:t>
                      </a:r>
                      <a:r>
                        <a:rPr lang="en-US" altLang="ko-KR" sz="6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주문</a:t>
                      </a:r>
                      <a:r>
                        <a:rPr lang="en-US" altLang="ko-KR" sz="6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배송</a:t>
                      </a:r>
                      <a:r>
                        <a:rPr lang="en-US" altLang="ko-KR" sz="6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반품 등 모든 거래행위</a:t>
                      </a:r>
                      <a:r>
                        <a:rPr lang="en-US" altLang="ko-KR" sz="6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6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와 관련된 내용의 문자</a:t>
                      </a:r>
                      <a:r>
                        <a:rPr lang="ko-KR" altLang="en-US" sz="6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수신동의여부 입니다</a:t>
                      </a:r>
                      <a:r>
                        <a:rPr lang="en-US" altLang="ko-KR" sz="6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수신동의   ○ 수신거부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2412425" y="2187118"/>
            <a:ext cx="3840867" cy="335409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Google Shape;1700;p44"/>
          <p:cNvSpPr/>
          <p:nvPr/>
        </p:nvSpPr>
        <p:spPr>
          <a:xfrm>
            <a:off x="4369881" y="5727977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tx1"/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3901589" y="5712801"/>
            <a:ext cx="426368" cy="18859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 장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5801340" y="5711096"/>
            <a:ext cx="426368" cy="18859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탈 퇴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10;p21"/>
          <p:cNvSpPr/>
          <p:nvPr/>
        </p:nvSpPr>
        <p:spPr>
          <a:xfrm>
            <a:off x="171265" y="3365917"/>
            <a:ext cx="1961943" cy="82753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211;p21"/>
          <p:cNvSpPr txBox="1"/>
          <p:nvPr/>
        </p:nvSpPr>
        <p:spPr>
          <a:xfrm>
            <a:off x="214406" y="3563371"/>
            <a:ext cx="1858183" cy="210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-KR" altLang="en-US" sz="600" smtClean="0"/>
              <a:t>입력 정보를 </a:t>
            </a: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저장하시겠습니까</a:t>
            </a: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" name="Google Shape;212;p21"/>
          <p:cNvGraphicFramePr/>
          <p:nvPr>
            <p:extLst/>
          </p:nvPr>
        </p:nvGraphicFramePr>
        <p:xfrm>
          <a:off x="305191" y="3713884"/>
          <a:ext cx="1709486" cy="12192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70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Google Shape;214;p21"/>
          <p:cNvSpPr/>
          <p:nvPr/>
        </p:nvSpPr>
        <p:spPr>
          <a:xfrm>
            <a:off x="1228507" y="3918905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810832" y="3925569"/>
            <a:ext cx="352370" cy="155862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6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8" name="Google Shape;176;p21"/>
          <p:cNvCxnSpPr>
            <a:stCxn id="31" idx="1"/>
            <a:endCxn id="33" idx="0"/>
          </p:cNvCxnSpPr>
          <p:nvPr/>
        </p:nvCxnSpPr>
        <p:spPr>
          <a:xfrm rot="10800000">
            <a:off x="1152237" y="3365918"/>
            <a:ext cx="2749352" cy="2441181"/>
          </a:xfrm>
          <a:prstGeom prst="bentConnector4">
            <a:avLst>
              <a:gd name="adj1" fmla="val 32160"/>
              <a:gd name="adj2" fmla="val 109364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39" name="Google Shape;797;p30"/>
          <p:cNvSpPr/>
          <p:nvPr/>
        </p:nvSpPr>
        <p:spPr>
          <a:xfrm>
            <a:off x="4201929" y="3853779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1694;p44"/>
          <p:cNvSpPr/>
          <p:nvPr/>
        </p:nvSpPr>
        <p:spPr>
          <a:xfrm>
            <a:off x="6435543" y="2776298"/>
            <a:ext cx="4745451" cy="3813364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" name="Google Shape;1695;p44"/>
          <p:cNvGraphicFramePr/>
          <p:nvPr>
            <p:extLst>
              <p:ext uri="{D42A27DB-BD31-4B8C-83A1-F6EECF244321}">
                <p14:modId xmlns:p14="http://schemas.microsoft.com/office/powerpoint/2010/main" val="1504463375"/>
              </p:ext>
            </p:extLst>
          </p:nvPr>
        </p:nvGraphicFramePr>
        <p:xfrm>
          <a:off x="6571003" y="2894514"/>
          <a:ext cx="4464848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4464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개인정보 동의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Google Shape;1695;p44"/>
          <p:cNvGraphicFramePr/>
          <p:nvPr>
            <p:extLst>
              <p:ext uri="{D42A27DB-BD31-4B8C-83A1-F6EECF244321}">
                <p14:modId xmlns:p14="http://schemas.microsoft.com/office/powerpoint/2010/main" val="3079310086"/>
              </p:ext>
            </p:extLst>
          </p:nvPr>
        </p:nvGraphicFramePr>
        <p:xfrm>
          <a:off x="10807634" y="2879276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3" name="그림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1003" y="3261207"/>
            <a:ext cx="4403722" cy="2951083"/>
          </a:xfrm>
          <a:prstGeom prst="rect">
            <a:avLst/>
          </a:prstGeom>
        </p:spPr>
      </p:pic>
      <p:sp>
        <p:nvSpPr>
          <p:cNvPr id="44" name="Google Shape;1700;p44"/>
          <p:cNvSpPr/>
          <p:nvPr/>
        </p:nvSpPr>
        <p:spPr>
          <a:xfrm>
            <a:off x="8504699" y="6314267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tx1"/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" name="꺾인 연결선 44"/>
          <p:cNvCxnSpPr>
            <a:endCxn id="40" idx="0"/>
          </p:cNvCxnSpPr>
          <p:nvPr/>
        </p:nvCxnSpPr>
        <p:spPr>
          <a:xfrm flipV="1">
            <a:off x="4212721" y="2776298"/>
            <a:ext cx="4595548" cy="1059508"/>
          </a:xfrm>
          <a:prstGeom prst="bentConnector4">
            <a:avLst>
              <a:gd name="adj1" fmla="val 24185"/>
              <a:gd name="adj2" fmla="val 121576"/>
            </a:avLst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/>
              <a:t>개인정보동의 및 </a:t>
            </a:r>
            <a:r>
              <a:rPr lang="ko-KR" altLang="en-US" sz="700" smtClean="0"/>
              <a:t>저장처리</a:t>
            </a:r>
            <a:r>
              <a:rPr lang="en-US" altLang="ko-KR" sz="700"/>
              <a:t> (</a:t>
            </a:r>
            <a:r>
              <a:rPr lang="ko-KR" altLang="en-US" sz="700"/>
              <a:t>공급사와 동일</a:t>
            </a:r>
            <a:r>
              <a:rPr lang="en-US" altLang="ko-KR" sz="700"/>
              <a:t>)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043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6626</TotalTime>
  <Words>598</Words>
  <Application>Microsoft Office PowerPoint</Application>
  <PresentationFormat>사용자 지정</PresentationFormat>
  <Paragraphs>150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맑은 고딕</vt:lpstr>
      <vt:lpstr>Arial</vt:lpstr>
      <vt:lpstr>Simple Light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kang james</cp:lastModifiedBy>
  <cp:revision>162</cp:revision>
  <dcterms:modified xsi:type="dcterms:W3CDTF">2024-11-26T08:51:00Z</dcterms:modified>
</cp:coreProperties>
</file>