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4" r:id="rId6"/>
    <p:sldId id="269" r:id="rId7"/>
    <p:sldId id="289" r:id="rId8"/>
    <p:sldId id="271" r:id="rId9"/>
    <p:sldId id="287" r:id="rId10"/>
    <p:sldId id="288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 varScale="1">
        <p:scale>
          <a:sx n="114" d="100"/>
          <a:sy n="114" d="100"/>
        </p:scale>
        <p:origin x="1590" y="-19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F6AB12C-E9E9-2BDD-8164-72808FCD683C}"/>
              </a:ext>
            </a:extLst>
          </p:cNvPr>
          <p:cNvSpPr/>
          <p:nvPr/>
        </p:nvSpPr>
        <p:spPr>
          <a:xfrm>
            <a:off x="1271133" y="1350080"/>
            <a:ext cx="6146702" cy="43420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2" name="Google Shape;1695;p44">
            <a:extLst>
              <a:ext uri="{FF2B5EF4-FFF2-40B4-BE49-F238E27FC236}">
                <a16:creationId xmlns:a16="http://schemas.microsoft.com/office/drawing/2014/main" id="{99A22D91-9E20-F685-01A9-638738FFB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5848"/>
              </p:ext>
            </p:extLst>
          </p:nvPr>
        </p:nvGraphicFramePr>
        <p:xfrm>
          <a:off x="1414462" y="1453452"/>
          <a:ext cx="584567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3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popup </a:t>
                      </a:r>
                      <a:r>
                        <a:rPr lang="ko-KR" altLang="en-US" sz="800" b="1" u="none" strike="noStrike" cap="none" dirty="0"/>
                        <a:t> </a:t>
                      </a:r>
                      <a:r>
                        <a:rPr lang="en-US" altLang="ko-KR" sz="800" b="1" u="none" strike="noStrike" cap="none" dirty="0"/>
                        <a:t>title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A7C051A-5D25-BF73-89CD-E94FA5B7574F}"/>
              </a:ext>
            </a:extLst>
          </p:cNvPr>
          <p:cNvSpPr/>
          <p:nvPr/>
        </p:nvSpPr>
        <p:spPr>
          <a:xfrm>
            <a:off x="4101587" y="52247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7114C6E-6CC0-B508-BA94-705541CC414C}"/>
              </a:ext>
            </a:extLst>
          </p:cNvPr>
          <p:cNvSpPr/>
          <p:nvPr/>
        </p:nvSpPr>
        <p:spPr>
          <a:xfrm>
            <a:off x="6636535" y="317538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269C5D-92D0-B74F-7CC2-ECF4742F1119}"/>
              </a:ext>
            </a:extLst>
          </p:cNvPr>
          <p:cNvSpPr/>
          <p:nvPr/>
        </p:nvSpPr>
        <p:spPr>
          <a:xfrm>
            <a:off x="140982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F75EB7-16C4-13D0-ED20-B7DC1C91A66A}"/>
              </a:ext>
            </a:extLst>
          </p:cNvPr>
          <p:cNvGrpSpPr/>
          <p:nvPr/>
        </p:nvGrpSpPr>
        <p:grpSpPr>
          <a:xfrm>
            <a:off x="3294809" y="4877154"/>
            <a:ext cx="2105082" cy="186100"/>
            <a:chOff x="19175035" y="-2703341"/>
            <a:chExt cx="2105082" cy="18610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26F9C5F7-143E-863F-A9A1-35915428708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63EB010-EC13-3026-2EE5-A94E9A61650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78A5CE3-4909-50EB-EFE1-631FF71B46FF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07ABCDC-9D25-431D-86A3-74B526545C9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1BE56C5-588E-7A93-16A7-2026DA7634C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AF9BDF3-721F-5E98-68F3-AA7125D727C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5091202-3ED7-AFE8-799F-D46B0EFF637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695B669-A492-D28F-4F85-0A0249CA21D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9D1B716-BA24-220A-6302-2E50777E6CE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9396711-C1ED-FDD0-AE55-9FC345F83E0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0A37B821-0A34-1770-73A0-088DA458FAB8}"/>
              </a:ext>
            </a:extLst>
          </p:cNvPr>
          <p:cNvSpPr/>
          <p:nvPr/>
        </p:nvSpPr>
        <p:spPr>
          <a:xfrm>
            <a:off x="1181133" y="15567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D454E46-8EEE-0D14-4387-B4D9A764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6475"/>
              </p:ext>
            </p:extLst>
          </p:nvPr>
        </p:nvGraphicFramePr>
        <p:xfrm>
          <a:off x="1414462" y="3407768"/>
          <a:ext cx="5845674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9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#2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#3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#4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#5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#6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33" name="Google Shape;58;p20">
            <a:extLst>
              <a:ext uri="{FF2B5EF4-FFF2-40B4-BE49-F238E27FC236}">
                <a16:creationId xmlns:a16="http://schemas.microsoft.com/office/drawing/2014/main" id="{3568BCD4-57D9-588A-3D34-2CABD5E2CD40}"/>
              </a:ext>
            </a:extLst>
          </p:cNvPr>
          <p:cNvSpPr/>
          <p:nvPr/>
        </p:nvSpPr>
        <p:spPr>
          <a:xfrm>
            <a:off x="1409827" y="1795728"/>
            <a:ext cx="5850311" cy="2734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5B6149-0B77-CF2D-BC6E-880DAFCE590D}"/>
              </a:ext>
            </a:extLst>
          </p:cNvPr>
          <p:cNvSpPr/>
          <p:nvPr/>
        </p:nvSpPr>
        <p:spPr>
          <a:xfrm>
            <a:off x="1181133" y="184244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C51B57-2AFB-40D7-E065-13F7DF619918}"/>
              </a:ext>
            </a:extLst>
          </p:cNvPr>
          <p:cNvSpPr/>
          <p:nvPr/>
        </p:nvSpPr>
        <p:spPr>
          <a:xfrm>
            <a:off x="1406172" y="2991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25F8C3F-2661-D8C3-DE6C-E783ADC66409}"/>
              </a:ext>
            </a:extLst>
          </p:cNvPr>
          <p:cNvSpPr/>
          <p:nvPr/>
        </p:nvSpPr>
        <p:spPr>
          <a:xfrm>
            <a:off x="7237835" y="3133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F60C6-ACB6-BE48-6489-F05AB9E59E72}"/>
              </a:ext>
            </a:extLst>
          </p:cNvPr>
          <p:cNvSpPr/>
          <p:nvPr/>
        </p:nvSpPr>
        <p:spPr>
          <a:xfrm>
            <a:off x="1170354" y="487715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AE5EF0-B860-E927-1C54-8FFCA3D6007D}"/>
              </a:ext>
            </a:extLst>
          </p:cNvPr>
          <p:cNvSpPr/>
          <p:nvPr/>
        </p:nvSpPr>
        <p:spPr>
          <a:xfrm>
            <a:off x="1170354" y="34077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8D68A1E4-31CF-29BC-160B-3FC61C5C30FB}"/>
              </a:ext>
            </a:extLst>
          </p:cNvPr>
          <p:cNvSpPr/>
          <p:nvPr/>
        </p:nvSpPr>
        <p:spPr>
          <a:xfrm>
            <a:off x="1409828" y="2146059"/>
            <a:ext cx="5850312" cy="7969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41DE94E-F816-6430-9A30-77843A894A38}"/>
              </a:ext>
            </a:extLst>
          </p:cNvPr>
          <p:cNvSpPr/>
          <p:nvPr/>
        </p:nvSpPr>
        <p:spPr>
          <a:xfrm>
            <a:off x="1424116" y="222838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F33517D-B1FE-CA86-C4C9-D21D6FF2556F}"/>
              </a:ext>
            </a:extLst>
          </p:cNvPr>
          <p:cNvSpPr/>
          <p:nvPr/>
        </p:nvSpPr>
        <p:spPr>
          <a:xfrm>
            <a:off x="2144116" y="222838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D73E6B3-420F-2AD4-6FEF-51DC0AA4A3C1}"/>
              </a:ext>
            </a:extLst>
          </p:cNvPr>
          <p:cNvSpPr/>
          <p:nvPr/>
        </p:nvSpPr>
        <p:spPr>
          <a:xfrm>
            <a:off x="3110434" y="223552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9" name="그림 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CCCFFB74-E8DF-500B-7592-E63EAD6717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6" y="2246383"/>
            <a:ext cx="144000" cy="144000"/>
          </a:xfrm>
          <a:prstGeom prst="rect">
            <a:avLst/>
          </a:prstGeom>
          <a:noFill/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233A752-0B26-E1FC-1789-040BB3763802}"/>
              </a:ext>
            </a:extLst>
          </p:cNvPr>
          <p:cNvSpPr/>
          <p:nvPr/>
        </p:nvSpPr>
        <p:spPr>
          <a:xfrm>
            <a:off x="1424116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E3DB973-151A-9C33-5C24-D673A7D00738}"/>
              </a:ext>
            </a:extLst>
          </p:cNvPr>
          <p:cNvSpPr/>
          <p:nvPr/>
        </p:nvSpPr>
        <p:spPr>
          <a:xfrm>
            <a:off x="2144116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816779F-71D0-930A-0B21-A8C1C18422C7}"/>
              </a:ext>
            </a:extLst>
          </p:cNvPr>
          <p:cNvSpPr/>
          <p:nvPr/>
        </p:nvSpPr>
        <p:spPr>
          <a:xfrm>
            <a:off x="3110434" y="246628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2DF0FB2-D00F-0D31-4B34-12BA3780A573}"/>
              </a:ext>
            </a:extLst>
          </p:cNvPr>
          <p:cNvSpPr/>
          <p:nvPr/>
        </p:nvSpPr>
        <p:spPr>
          <a:xfrm>
            <a:off x="3830434" y="2466287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9B8878B-341F-C591-8EFE-8606690F87E6}"/>
              </a:ext>
            </a:extLst>
          </p:cNvPr>
          <p:cNvSpPr/>
          <p:nvPr/>
        </p:nvSpPr>
        <p:spPr>
          <a:xfrm>
            <a:off x="6696601" y="268990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2D3F0BE-14AF-A647-B152-8A728C16CBE7}"/>
              </a:ext>
            </a:extLst>
          </p:cNvPr>
          <p:cNvSpPr/>
          <p:nvPr/>
        </p:nvSpPr>
        <p:spPr>
          <a:xfrm>
            <a:off x="4796752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#5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8C66FA85-CC43-9CAE-8D7F-77603CD2A953}"/>
              </a:ext>
            </a:extLst>
          </p:cNvPr>
          <p:cNvSpPr/>
          <p:nvPr/>
        </p:nvSpPr>
        <p:spPr>
          <a:xfrm>
            <a:off x="5516752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C7C50E8-A351-B12E-7908-54D4460563E9}"/>
              </a:ext>
            </a:extLst>
          </p:cNvPr>
          <p:cNvSpPr/>
          <p:nvPr/>
        </p:nvSpPr>
        <p:spPr>
          <a:xfrm>
            <a:off x="3844722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3EED5D09-239F-3A63-9286-1089DCC60983}"/>
              </a:ext>
            </a:extLst>
          </p:cNvPr>
          <p:cNvSpPr/>
          <p:nvPr/>
        </p:nvSpPr>
        <p:spPr>
          <a:xfrm>
            <a:off x="4612845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E396474-3B2C-2BFE-82FC-6C6F844817CC}"/>
              </a:ext>
            </a:extLst>
          </p:cNvPr>
          <p:cNvSpPr/>
          <p:nvPr/>
        </p:nvSpPr>
        <p:spPr>
          <a:xfrm>
            <a:off x="4461588" y="2235527"/>
            <a:ext cx="15125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2903A46-E307-2E17-EF65-393D7EFFCF3B}"/>
              </a:ext>
            </a:extLst>
          </p:cNvPr>
          <p:cNvSpPr/>
          <p:nvPr/>
        </p:nvSpPr>
        <p:spPr>
          <a:xfrm>
            <a:off x="2144116" y="268990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ED8F7D1-8D81-C01C-868F-38F79C83AD97}"/>
              </a:ext>
            </a:extLst>
          </p:cNvPr>
          <p:cNvSpPr/>
          <p:nvPr/>
        </p:nvSpPr>
        <p:spPr>
          <a:xfrm>
            <a:off x="1421561" y="2684336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#6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E73EA33-6DE2-7960-8DC7-2863CD5CBD12}"/>
              </a:ext>
            </a:extLst>
          </p:cNvPr>
          <p:cNvSpPr/>
          <p:nvPr/>
        </p:nvSpPr>
        <p:spPr>
          <a:xfrm>
            <a:off x="1177798" y="21594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4851BA62-B633-6E0A-FF33-59FFA732E5A9}"/>
              </a:ext>
            </a:extLst>
          </p:cNvPr>
          <p:cNvSpPr/>
          <p:nvPr/>
        </p:nvSpPr>
        <p:spPr>
          <a:xfrm>
            <a:off x="210221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ECE6B7-05E0-2305-9A25-3D2DA141B283}"/>
              </a:ext>
            </a:extLst>
          </p:cNvPr>
          <p:cNvSpPr/>
          <p:nvPr/>
        </p:nvSpPr>
        <p:spPr>
          <a:xfrm>
            <a:off x="2078328" y="2995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077AA23-B971-C2D1-A728-E914AB658655}"/>
              </a:ext>
            </a:extLst>
          </p:cNvPr>
          <p:cNvSpPr/>
          <p:nvPr/>
        </p:nvSpPr>
        <p:spPr>
          <a:xfrm>
            <a:off x="5984846" y="317105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97423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774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90265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2032"/>
              </p:ext>
            </p:extLst>
          </p:nvPr>
        </p:nvGraphicFramePr>
        <p:xfrm>
          <a:off x="192824" y="3295617"/>
          <a:ext cx="5309906" cy="3344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093503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2533"/>
              </p:ext>
            </p:extLst>
          </p:nvPr>
        </p:nvGraphicFramePr>
        <p:xfrm>
          <a:off x="7858125" y="426720"/>
          <a:ext cx="2047875" cy="615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변경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3017495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smtClean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515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90732"/>
              </p:ext>
            </p:extLst>
          </p:nvPr>
        </p:nvGraphicFramePr>
        <p:xfrm>
          <a:off x="5763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80199"/>
              </p:ext>
            </p:extLst>
          </p:nvPr>
        </p:nvGraphicFramePr>
        <p:xfrm>
          <a:off x="5763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3065509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3062347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3290115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4485847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6008421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936390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7555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83040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803583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91892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556586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672790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692658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3680"/>
              </p:ext>
            </p:extLst>
          </p:nvPr>
        </p:nvGraphicFramePr>
        <p:xfrm>
          <a:off x="4330305" y="421905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4222293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44162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936389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57856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5042067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86120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6200"/>
              </p:ext>
            </p:extLst>
          </p:nvPr>
        </p:nvGraphicFramePr>
        <p:xfrm>
          <a:off x="4330305" y="522566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5228910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542284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68423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605703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87616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56382"/>
              </p:ext>
            </p:extLst>
          </p:nvPr>
        </p:nvGraphicFramePr>
        <p:xfrm>
          <a:off x="4330305" y="624063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6243879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64378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605703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69920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46965" y="14795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3012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50209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52279"/>
              </p:ext>
            </p:extLst>
          </p:nvPr>
        </p:nvGraphicFramePr>
        <p:xfrm>
          <a:off x="5255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5945273" y="636131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6608330" y="636131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6081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</p:cNvCxnSpPr>
          <p:nvPr/>
        </p:nvCxnSpPr>
        <p:spPr>
          <a:xfrm>
            <a:off x="5336170" y="5110942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5598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latin typeface="Malgun Gothic"/>
                <a:ea typeface="Malgun Gothic"/>
                <a:cs typeface="Malgun Gothic"/>
                <a:sym typeface="Malgun Gothic"/>
              </a:rPr>
              <a:t>공사명 및 배송지 </a:t>
            </a: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36044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936982" y="2445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5485085" y="5248205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3886" y="4045705"/>
            <a:ext cx="5116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smtClean="0">
                <a:latin typeface="+mn-ea"/>
              </a:rPr>
              <a:t>2,000 X 2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964895"/>
            <a:ext cx="1866000" cy="73164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70089"/>
              </p:ext>
            </p:extLst>
          </p:nvPr>
        </p:nvGraphicFramePr>
        <p:xfrm>
          <a:off x="5861061" y="3152869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" name="Google Shape;2078;g27fe52d962f_1_4065">
            <a:extLst>
              <a:ext uri="{FF2B5EF4-FFF2-40B4-BE49-F238E27FC236}">
                <a16:creationId xmlns:a16="http://schemas.microsoft.com/office/drawing/2014/main" id="{B789725C-3C19-D52C-7D0A-A4C0D6A9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748489"/>
              </p:ext>
            </p:extLst>
          </p:nvPr>
        </p:nvGraphicFramePr>
        <p:xfrm>
          <a:off x="5720636" y="46577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2348;g27fe52d962f_1_4429">
            <a:extLst>
              <a:ext uri="{FF2B5EF4-FFF2-40B4-BE49-F238E27FC236}">
                <a16:creationId xmlns:a16="http://schemas.microsoft.com/office/drawing/2014/main" id="{C0D63EF3-81CB-6B89-7BF9-9CEE6F200F6E}"/>
              </a:ext>
            </a:extLst>
          </p:cNvPr>
          <p:cNvSpPr/>
          <p:nvPr/>
        </p:nvSpPr>
        <p:spPr>
          <a:xfrm>
            <a:off x="5719827" y="4110078"/>
            <a:ext cx="1866000" cy="5412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2078;g27fe52d962f_1_4065">
            <a:extLst>
              <a:ext uri="{FF2B5EF4-FFF2-40B4-BE49-F238E27FC236}">
                <a16:creationId xmlns:a16="http://schemas.microsoft.com/office/drawing/2014/main" id="{BC357856-0466-6DBA-C870-F6D65B62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220396"/>
              </p:ext>
            </p:extLst>
          </p:nvPr>
        </p:nvGraphicFramePr>
        <p:xfrm>
          <a:off x="5720636" y="386592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1814"/>
              </p:ext>
            </p:extLst>
          </p:nvPr>
        </p:nvGraphicFramePr>
        <p:xfrm>
          <a:off x="7858125" y="426720"/>
          <a:ext cx="2047875" cy="6602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7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75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홈앤서비스에서 주문사유는 필수 입력 사항</a:t>
                      </a:r>
                      <a:endParaRPr lang="ko-KR" altLang="en-US" sz="5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8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조장상품은 입력칸 밑에 길이 단위 표시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주문요청사항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endParaRPr lang="en-US" altLang="ko-KR" sz="5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 자동 변경</a:t>
                      </a:r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조건에 노출한다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" altLang="ko-KR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HNS_SAFETY_RECEIVE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dirty="0" err="1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등록된 </a:t>
                      </a:r>
                      <a:r>
                        <a:rPr lang="ko-KR" altLang="en-US" sz="500" b="0" i="0" smtClean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팝업화면에서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지급자를 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선택하여 </a:t>
                      </a:r>
                      <a:r>
                        <a:rPr lang="ko-KR" altLang="en-US" sz="5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  <a:endParaRPr lang="en-US" altLang="ko-KR" sz="500" smtClean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다수지급자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lang="en-US" altLang="ko-KR" sz="500" smtClean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감독자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 승인자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안전승인자</a:t>
                      </a:r>
                      <a:r>
                        <a:rPr lang="en-US" altLang="ko-KR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500" smtClean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파트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 남은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예산을 </a:t>
                      </a:r>
                      <a:r>
                        <a:rPr lang="ko-KR" altLang="en-US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lang="en-US" altLang="ko-KR" sz="5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변경되거나 선택한 상품 수가 변경되는 경우 잔여예산이 자동 계산됨</a:t>
                      </a:r>
                      <a:endParaRPr lang="ko-KR" altLang="en-US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상품의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파트별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 금액을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b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 금액 표시</a:t>
                      </a:r>
                      <a:r>
                        <a:rPr lang="en-US" altLang="ko-KR" sz="500" b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b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</a:t>
                      </a:r>
                      <a:r>
                        <a:rPr lang="ko-KR" altLang="en-US" sz="500" b="0" baseline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500" b="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b="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80864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28500"/>
              </p:ext>
            </p:extLst>
          </p:nvPr>
        </p:nvGraphicFramePr>
        <p:xfrm>
          <a:off x="5790185" y="1975433"/>
          <a:ext cx="1751930" cy="74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00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8892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김승인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46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smtClean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안전보건팀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95474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44944"/>
              </p:ext>
            </p:extLst>
          </p:nvPr>
        </p:nvGraphicFramePr>
        <p:xfrm>
          <a:off x="192824" y="3270450"/>
          <a:ext cx="5309906" cy="3555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100890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992328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smtClean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3040342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303718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3264948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4361620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5998494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4005561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82469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38690"/>
              </p:ext>
            </p:extLst>
          </p:nvPr>
        </p:nvGraphicFramePr>
        <p:xfrm>
          <a:off x="4330305" y="418933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4192580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7639" y="437232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647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8512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09196"/>
              </p:ext>
            </p:extLst>
          </p:nvPr>
        </p:nvGraphicFramePr>
        <p:xfrm>
          <a:off x="4330305" y="521574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5218983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541291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67431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604710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86624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59977"/>
              </p:ext>
            </p:extLst>
          </p:nvPr>
        </p:nvGraphicFramePr>
        <p:xfrm>
          <a:off x="4330305" y="623071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6233952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642788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6892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793656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66725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4005560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604710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5032140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531419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662863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682731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9872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9017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50110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825641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684768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6603774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6603773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077;g27fe52d962f_1_4065">
            <a:extLst>
              <a:ext uri="{FF2B5EF4-FFF2-40B4-BE49-F238E27FC236}">
                <a16:creationId xmlns:a16="http://schemas.microsoft.com/office/drawing/2014/main" id="{5E418288-B24D-D018-EDE1-EB1D248BEC80}"/>
              </a:ext>
            </a:extLst>
          </p:cNvPr>
          <p:cNvSpPr/>
          <p:nvPr/>
        </p:nvSpPr>
        <p:spPr>
          <a:xfrm>
            <a:off x="5722461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33;g27fe52d962f_1_4065">
            <a:extLst>
              <a:ext uri="{FF2B5EF4-FFF2-40B4-BE49-F238E27FC236}">
                <a16:creationId xmlns:a16="http://schemas.microsoft.com/office/drawing/2014/main" id="{0CB7D631-7836-11D6-F9A5-B0944B761DD4}"/>
              </a:ext>
            </a:extLst>
          </p:cNvPr>
          <p:cNvSpPr/>
          <p:nvPr/>
        </p:nvSpPr>
        <p:spPr>
          <a:xfrm>
            <a:off x="6688485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5623DCC-3A7B-C3CB-C128-74F170EDA459}"/>
              </a:ext>
            </a:extLst>
          </p:cNvPr>
          <p:cNvSpPr/>
          <p:nvPr/>
        </p:nvSpPr>
        <p:spPr>
          <a:xfrm>
            <a:off x="6562211" y="5182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FA6D4084-067D-B196-4815-170F0FE9D91C}"/>
              </a:ext>
            </a:extLst>
          </p:cNvPr>
          <p:cNvSpPr/>
          <p:nvPr/>
        </p:nvSpPr>
        <p:spPr>
          <a:xfrm>
            <a:off x="6562211" y="3774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1811"/>
              </p:ext>
            </p:extLst>
          </p:nvPr>
        </p:nvGraphicFramePr>
        <p:xfrm>
          <a:off x="5861061" y="4142255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726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8279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11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4548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그림 23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EA66919C-B984-7280-62F1-16B81BFEB02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7" y="6953429"/>
            <a:ext cx="2990108" cy="26658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Google Shape;872;g28120bc8d10_0_307">
            <a:extLst>
              <a:ext uri="{FF2B5EF4-FFF2-40B4-BE49-F238E27FC236}">
                <a16:creationId xmlns:a16="http://schemas.microsoft.com/office/drawing/2014/main" id="{BED271F8-7BD7-C42D-CFDC-E83219CEF1F0}"/>
              </a:ext>
            </a:extLst>
          </p:cNvPr>
          <p:cNvCxnSpPr>
            <a:cxnSpLocks/>
            <a:stCxn id="1293" idx="3"/>
            <a:endCxn id="24" idx="0"/>
          </p:cNvCxnSpPr>
          <p:nvPr/>
        </p:nvCxnSpPr>
        <p:spPr>
          <a:xfrm>
            <a:off x="5399499" y="6669221"/>
            <a:ext cx="452972" cy="284208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222581" y="6474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79268"/>
              </p:ext>
            </p:extLst>
          </p:nvPr>
        </p:nvGraphicFramePr>
        <p:xfrm>
          <a:off x="7858125" y="426720"/>
          <a:ext cx="2047875" cy="699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조건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SAF_SKB_TEAM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사업장코드를 사용하는  사업장의 사용자일 경우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하위의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smtClean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smtClean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사용자는 산업안전보건관리가 아닌 공사정보 선택을 해야한다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.(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일반구매사와 동일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 smtClean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3"/>
            <a:ext cx="1866000" cy="680735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276"/>
              </p:ext>
            </p:extLst>
          </p:nvPr>
        </p:nvGraphicFramePr>
        <p:xfrm>
          <a:off x="5790186" y="1458200"/>
          <a:ext cx="1751928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8494"/>
              </p:ext>
            </p:extLst>
          </p:nvPr>
        </p:nvGraphicFramePr>
        <p:xfrm>
          <a:off x="192824" y="3550186"/>
          <a:ext cx="5309906" cy="33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3272064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smtClean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3320078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331691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3544684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4641356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6163930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419095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401009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87873"/>
              </p:ext>
            </p:extLst>
          </p:nvPr>
        </p:nvGraphicFramePr>
        <p:xfrm>
          <a:off x="4330305" y="437456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4377802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4571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83313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50167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2105"/>
              </p:ext>
            </p:extLst>
          </p:nvPr>
        </p:nvGraphicFramePr>
        <p:xfrm>
          <a:off x="4330305" y="538117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5384419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55783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83974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6212545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603167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38594"/>
              </p:ext>
            </p:extLst>
          </p:nvPr>
        </p:nvGraphicFramePr>
        <p:xfrm>
          <a:off x="4330305" y="6396146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6399388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659331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85471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98591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959092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946461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419095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6212544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5197576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811155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828299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848167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32670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51764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077;g27fe52d962f_1_4065">
            <a:extLst>
              <a:ext uri="{FF2B5EF4-FFF2-40B4-BE49-F238E27FC236}">
                <a16:creationId xmlns:a16="http://schemas.microsoft.com/office/drawing/2014/main" id="{C197A29C-3667-F987-4088-D4A3BFA35413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33;g27fe52d962f_1_4065">
            <a:extLst>
              <a:ext uri="{FF2B5EF4-FFF2-40B4-BE49-F238E27FC236}">
                <a16:creationId xmlns:a16="http://schemas.microsoft.com/office/drawing/2014/main" id="{750EDBF1-5C64-7B5E-A3A7-70FCAEA89E2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71E908E-D4D0-B2EB-0EBC-026301AEC28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078;g27fe52d962f_1_4065">
            <a:extLst>
              <a:ext uri="{FF2B5EF4-FFF2-40B4-BE49-F238E27FC236}">
                <a16:creationId xmlns:a16="http://schemas.microsoft.com/office/drawing/2014/main" id="{02EB844F-EFC5-93B6-4D55-DEC0F089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20628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348;g27fe52d962f_1_4429">
            <a:extLst>
              <a:ext uri="{FF2B5EF4-FFF2-40B4-BE49-F238E27FC236}">
                <a16:creationId xmlns:a16="http://schemas.microsoft.com/office/drawing/2014/main" id="{09678AA3-F573-20E6-8E29-3B55C9E12852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70E3477-0CC1-039C-BBEB-CB91B237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79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5" name="Google Shape;2078;g27fe52d962f_1_4065">
            <a:extLst>
              <a:ext uri="{FF2B5EF4-FFF2-40B4-BE49-F238E27FC236}">
                <a16:creationId xmlns:a16="http://schemas.microsoft.com/office/drawing/2014/main" id="{DD32B479-8BB7-850A-36AD-C0D0A064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06617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88126ACD-A16F-803B-D49D-35EEC116008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94777"/>
              </p:ext>
            </p:extLst>
          </p:nvPr>
        </p:nvGraphicFramePr>
        <p:xfrm>
          <a:off x="188953" y="1602141"/>
          <a:ext cx="5289224" cy="1077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5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4747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226644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8333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안전공사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공사기간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2008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51048" y="1634525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480430" y="1634043"/>
            <a:ext cx="2273609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4100" y="1849398"/>
            <a:ext cx="413647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5077" y="2061846"/>
            <a:ext cx="411916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70284" y="2500621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9336"/>
              </p:ext>
            </p:extLst>
          </p:nvPr>
        </p:nvGraphicFramePr>
        <p:xfrm>
          <a:off x="198017" y="2761275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797816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792819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3002301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3005272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6811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4394667" y="1628831"/>
            <a:ext cx="876575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20241101 ~ 20241231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47;g2fb18904de5_2_107">
            <a:extLst>
              <a:ext uri="{FF2B5EF4-FFF2-40B4-BE49-F238E27FC236}">
                <a16:creationId xmlns:a16="http://schemas.microsoft.com/office/drawing/2014/main" id="{156D4854-04E9-C3DE-2F11-36950EEF4D9B}"/>
              </a:ext>
            </a:extLst>
          </p:cNvPr>
          <p:cNvSpPr/>
          <p:nvPr/>
        </p:nvSpPr>
        <p:spPr>
          <a:xfrm>
            <a:off x="1155014" y="2270852"/>
            <a:ext cx="139824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선택해 주세요</a:t>
            </a:r>
            <a:r>
              <a:rPr lang="en-US" altLang="ko-KR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89800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63883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</a:t>
            </a: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97271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360000" y="4719022"/>
            <a:ext cx="4400700" cy="23974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81100" y="5225108"/>
            <a:ext cx="3882300" cy="12051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786652" y="53670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1506050" y="536700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786652" y="56718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786652" y="59766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488600" y="491295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17641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25603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4088600" y="4912958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658773" y="2144647"/>
            <a:ext cx="526154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1506384" y="597806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2990436" y="597806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734040"/>
              </p:ext>
            </p:extLst>
          </p:nvPr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161415"/>
              </p:ext>
            </p:extLst>
          </p:nvPr>
        </p:nvGraphicFramePr>
        <p:xfrm>
          <a:off x="575013" y="2350299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964048" y="3335711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06050" y="5686575"/>
            <a:ext cx="1800000" cy="245455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06072" y="5710901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7585" y="158785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23" idx="0"/>
          </p:cNvCxnSpPr>
          <p:nvPr/>
        </p:nvCxnSpPr>
        <p:spPr>
          <a:xfrm rot="5400000">
            <a:off x="2028293" y="2825464"/>
            <a:ext cx="2425615" cy="136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0357" y="182338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89" idx="3"/>
            <a:endCxn id="23" idx="0"/>
          </p:cNvCxnSpPr>
          <p:nvPr/>
        </p:nvCxnSpPr>
        <p:spPr>
          <a:xfrm>
            <a:off x="1608148" y="3427406"/>
            <a:ext cx="952202" cy="1291616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914996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공사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공사정보입니다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공사정보는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675779" y="2145669"/>
            <a:ext cx="93211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0635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80794"/>
              </p:ext>
            </p:extLst>
          </p:nvPr>
        </p:nvGraphicFramePr>
        <p:xfrm>
          <a:off x="5498363" y="2357770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2809" y="15653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0935" y="159532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5579" y="180084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3707" y="183085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공사정보는 같은 사업장 내 다른 사용자가 등록한 공사정보를 조회한 후 내 공사정보로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 하시려면 조회한 공사정보를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646117" y="2166563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4005789" y="1281716"/>
            <a:ext cx="413608" cy="2141514"/>
          </a:xfrm>
          <a:prstGeom prst="bentConnector4">
            <a:avLst>
              <a:gd name="adj1" fmla="val -55270"/>
              <a:gd name="adj2" fmla="val 6088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16510"/>
            <a:ext cx="4400700" cy="399730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56402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557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463932" y="2152960"/>
            <a:ext cx="732953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/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5427" y="1587855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2712" y="1823385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848494"/>
            <a:ext cx="4052880" cy="606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산업안전보건정보를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산업안전보건관리비를 등록하기 위해서는 주문 시 반드시 산업안정보건 정보가 있어야 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산업안전보건정보입니다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산업안전보건 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245396" y="2145669"/>
            <a:ext cx="1127858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22254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정보는 같은 사업장 내 다른 사용자가 등록한 산업안전보건 정보를 조회한 후 내 산업안전보건 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 하시려면 조회한 산업안전보건 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74013" y="2166563"/>
            <a:ext cx="1025325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1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474783"/>
              </p:ext>
            </p:extLst>
          </p:nvPr>
        </p:nvGraphicFramePr>
        <p:xfrm>
          <a:off x="587179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016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395245">
                  <a:extLst>
                    <a:ext uri="{9D8B030D-6E8A-4147-A177-3AD203B41FA5}">
                      <a16:colId xmlns:a16="http://schemas.microsoft.com/office/drawing/2014/main" val="797983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 smtClean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2337548" y="1796142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2808031" y="1826158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3355" y="156060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59323" y="1590623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6125" y="179613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6608" y="1826153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7261444" y="17989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7731927" y="1828926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771967"/>
              </p:ext>
            </p:extLst>
          </p:nvPr>
        </p:nvGraphicFramePr>
        <p:xfrm>
          <a:off x="5514893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384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22854747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 smtClean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4725564"/>
            <a:ext cx="4400700" cy="28057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5208414"/>
            <a:ext cx="3882300" cy="18400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58360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583606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61408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6140869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64456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67504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6750469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6185857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486341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4863414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6445669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55312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5563088"/>
            <a:ext cx="1013988" cy="22314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     </a:t>
            </a:r>
            <a:r>
              <a:rPr lang="en-US" alt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20625" y="6485869"/>
            <a:ext cx="164242" cy="188524"/>
          </a:xfrm>
          <a:prstGeom prst="rect">
            <a:avLst/>
          </a:prstGeom>
        </p:spPr>
      </p:pic>
      <p:pic>
        <p:nvPicPr>
          <p:cNvPr id="13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79350" y="6485869"/>
            <a:ext cx="164242" cy="188524"/>
          </a:xfrm>
          <a:prstGeom prst="rect">
            <a:avLst/>
          </a:prstGeom>
        </p:spPr>
      </p:pic>
      <p:sp>
        <p:nvSpPr>
          <p:cNvPr id="132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1386527" y="3345330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983458" y="2878613"/>
            <a:ext cx="2423844" cy="12700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3839533" y="1115461"/>
            <a:ext cx="413608" cy="2474025"/>
          </a:xfrm>
          <a:prstGeom prst="bentConnector4">
            <a:avLst>
              <a:gd name="adj1" fmla="val -55270"/>
              <a:gd name="adj2" fmla="val 613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B91CDFD-FF43-F222-AFFF-E21F79EAF292}"/>
              </a:ext>
            </a:extLst>
          </p:cNvPr>
          <p:cNvSpPr/>
          <p:nvPr/>
        </p:nvSpPr>
        <p:spPr>
          <a:xfrm>
            <a:off x="563486" y="2142217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18F728-5C8A-CC76-56EA-B59A1D815CA0}"/>
              </a:ext>
            </a:extLst>
          </p:cNvPr>
          <p:cNvGrpSpPr/>
          <p:nvPr/>
        </p:nvGrpSpPr>
        <p:grpSpPr>
          <a:xfrm>
            <a:off x="1420259" y="3854106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C3CD49CD-19B2-C41D-DC65-A3FBD9D7484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2236B76-44C0-1ED5-B0D1-CCB0C39B8A0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F1C941C-39FA-6018-756E-B684977E4CD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9A74534-316E-E372-9DED-212B6087ECB4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27BAA216-5004-555E-BBEE-96EA804B2A5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CDA6A58-9261-23DE-6999-414A19E151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98232F8-2B4A-EE35-0165-2312BAF32E7B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1F48B0E-C942-5984-394F-B9DDC6688EF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E132E3-47E3-2D13-BBF2-0CD5DDD3ADA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8056E63-7ECB-4E2D-E6DE-B852BAA8E50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C66D898-B968-29B1-D7E4-63274F53CF94}"/>
              </a:ext>
            </a:extLst>
          </p:cNvPr>
          <p:cNvSpPr/>
          <p:nvPr/>
        </p:nvSpPr>
        <p:spPr>
          <a:xfrm>
            <a:off x="1245412" y="2149761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58437" y="523457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77835" y="5234574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132" idx="2"/>
            <a:endCxn id="88" idx="0"/>
          </p:cNvCxnSpPr>
          <p:nvPr/>
        </p:nvCxnSpPr>
        <p:spPr>
          <a:xfrm rot="16200000" flipH="1">
            <a:off x="1536041" y="3701254"/>
            <a:ext cx="1196845" cy="8517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2944047" y="5572992"/>
            <a:ext cx="720000" cy="2231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3467090" y="5556062"/>
            <a:ext cx="921807" cy="22314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     </a:t>
            </a:r>
            <a:r>
              <a:rPr lang="en-US" altLang="ko-KR" sz="700" b="0" i="0" u="none" strike="noStrike" cap="none" smtClean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8031" y="5535651"/>
            <a:ext cx="1654969" cy="2727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8274" y="6170382"/>
            <a:ext cx="1891770" cy="545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rgbClr val="FF0000"/>
                </a:solidFill>
              </a:rPr>
              <a:t>도급사 선택 시 </a:t>
            </a:r>
            <a:r>
              <a:rPr lang="en-US" altLang="ko-KR" sz="700" smtClean="0">
                <a:solidFill>
                  <a:srgbClr val="FF0000"/>
                </a:solidFill>
              </a:rPr>
              <a:t>[CIS]</a:t>
            </a:r>
            <a:r>
              <a:rPr lang="ko-KR" altLang="en-US" sz="700" smtClean="0">
                <a:solidFill>
                  <a:srgbClr val="FF0000"/>
                </a:solidFill>
              </a:rPr>
              <a:t>를 선택하면 우측에 지사 콤보박스 활성화되고 지사를 필수 선택해야 함</a:t>
            </a:r>
            <a:endParaRPr lang="en-US" altLang="ko-KR" sz="700" smtClean="0">
              <a:solidFill>
                <a:srgbClr val="FF0000"/>
              </a:solidFill>
            </a:endParaRPr>
          </a:p>
        </p:txBody>
      </p:sp>
      <p:cxnSp>
        <p:nvCxnSpPr>
          <p:cNvPr id="101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128" idx="2"/>
            <a:endCxn id="25" idx="1"/>
          </p:cNvCxnSpPr>
          <p:nvPr/>
        </p:nvCxnSpPr>
        <p:spPr>
          <a:xfrm rot="16200000" flipH="1">
            <a:off x="2920736" y="4955487"/>
            <a:ext cx="656797" cy="231828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4659397" y="5475619"/>
            <a:ext cx="498367" cy="89115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8406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899999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1322321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배송지입니다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배송지는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2740723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1902531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190883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193884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218765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2217671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104143" y="2081507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70936"/>
              </p:ext>
            </p:extLst>
          </p:nvPr>
        </p:nvGraphicFramePr>
        <p:xfrm>
          <a:off x="535369" y="2740724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8316" y="2555643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3645987" y="2555011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747973" y="2552534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6665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4627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5045334" y="899999"/>
            <a:ext cx="4400700" cy="437466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245717" y="98390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215537" y="1268372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배송지는 같은 사업장 내 다른 사용자가 등록한 배송지를 조회한 후 내 배송지로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 하시려면 조회한 배송지를 선택 후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5537" y="1871865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187816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1908180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21569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218700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784310" y="2050841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1147" y="2724257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899375"/>
              </p:ext>
            </p:extLst>
          </p:nvPr>
        </p:nvGraphicFramePr>
        <p:xfrm>
          <a:off x="5211146" y="2724258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 </a:t>
                      </a:r>
                      <a:endParaRPr sz="500" u="none" strike="noStrike" kern="1200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6879782" y="4787178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05047" y="2532326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8840282" y="9556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1752525" y="5476933"/>
            <a:ext cx="4400700" cy="27780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2050575" y="5926933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2256127" y="60278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2975525" y="60278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2256127" y="63326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3764225" y="6332621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2256127" y="66374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2256127" y="72470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2975525" y="72470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3194775" y="78239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1958075" y="561478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5558075" y="561478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2975525" y="633264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2975525" y="66374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988;g2efdfd133eb_0_868">
            <a:extLst>
              <a:ext uri="{FF2B5EF4-FFF2-40B4-BE49-F238E27FC236}">
                <a16:creationId xmlns:a16="http://schemas.microsoft.com/office/drawing/2014/main" id="{4F73E20A-184D-C69D-592D-8FE29E373EE8}"/>
              </a:ext>
            </a:extLst>
          </p:cNvPr>
          <p:cNvSpPr/>
          <p:nvPr/>
        </p:nvSpPr>
        <p:spPr>
          <a:xfrm>
            <a:off x="2256127" y="69422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989;g2efdfd133eb_0_868">
            <a:extLst>
              <a:ext uri="{FF2B5EF4-FFF2-40B4-BE49-F238E27FC236}">
                <a16:creationId xmlns:a16="http://schemas.microsoft.com/office/drawing/2014/main" id="{C54099B1-F5FD-DA9A-BD0D-0CFE2C22C55A}"/>
              </a:ext>
            </a:extLst>
          </p:cNvPr>
          <p:cNvSpPr/>
          <p:nvPr/>
        </p:nvSpPr>
        <p:spPr>
          <a:xfrm>
            <a:off x="2975525" y="69422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3990975" y="78239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3" idx="0"/>
            <a:endCxn id="166" idx="1"/>
          </p:cNvCxnSpPr>
          <p:nvPr/>
        </p:nvCxnSpPr>
        <p:spPr>
          <a:xfrm rot="16200000" flipH="1">
            <a:off x="3841097" y="1883098"/>
            <a:ext cx="534800" cy="1873673"/>
          </a:xfrm>
          <a:prstGeom prst="bentConnector4">
            <a:avLst>
              <a:gd name="adj1" fmla="val -42745"/>
              <a:gd name="adj2" fmla="val 6130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endCxn id="181" idx="0"/>
          </p:cNvCxnSpPr>
          <p:nvPr/>
        </p:nvCxnSpPr>
        <p:spPr>
          <a:xfrm>
            <a:off x="1415628" y="3890356"/>
            <a:ext cx="2537247" cy="1586577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2" idx="2"/>
            <a:endCxn id="181" idx="0"/>
          </p:cNvCxnSpPr>
          <p:nvPr/>
        </p:nvCxnSpPr>
        <p:spPr>
          <a:xfrm rot="16200000" flipH="1">
            <a:off x="2551826" y="4075884"/>
            <a:ext cx="2758286" cy="43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03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119143"/>
              </p:ext>
            </p:extLst>
          </p:nvPr>
        </p:nvGraphicFramePr>
        <p:xfrm>
          <a:off x="6720973" y="5523246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410860" y="606993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073917" y="606993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58" idx="3"/>
            <a:endCxn id="203" idx="1"/>
          </p:cNvCxnSpPr>
          <p:nvPr/>
        </p:nvCxnSpPr>
        <p:spPr>
          <a:xfrm>
            <a:off x="4555016" y="2637461"/>
            <a:ext cx="2165957" cy="3342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788937"/>
              </p:ext>
            </p:extLst>
          </p:nvPr>
        </p:nvGraphicFramePr>
        <p:xfrm>
          <a:off x="4969243" y="128351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5659130" y="190853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6322187" y="190853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5222263" y="1399852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43" y="2678234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1310055" y="454627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448388"/>
              </p:ext>
            </p:extLst>
          </p:nvPr>
        </p:nvGraphicFramePr>
        <p:xfrm>
          <a:off x="954388" y="485423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644275" y="54009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2307332" y="54009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5251332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5529766" y="234635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17830</TotalTime>
  <Words>2988</Words>
  <Application>Microsoft Office PowerPoint</Application>
  <PresentationFormat>A4 용지(210x297mm)</PresentationFormat>
  <Paragraphs>964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Malgun Gothic Semilight</vt:lpstr>
      <vt:lpstr>돋움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kang james</cp:lastModifiedBy>
  <cp:revision>104</cp:revision>
  <dcterms:created xsi:type="dcterms:W3CDTF">2024-10-08T00:49:16Z</dcterms:created>
  <dcterms:modified xsi:type="dcterms:W3CDTF">2024-12-12T04:33:12Z</dcterms:modified>
</cp:coreProperties>
</file>