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2" r:id="rId3"/>
    <p:sldId id="268" r:id="rId4"/>
    <p:sldId id="277" r:id="rId5"/>
    <p:sldId id="296" r:id="rId6"/>
    <p:sldId id="305" r:id="rId7"/>
    <p:sldId id="306" r:id="rId8"/>
    <p:sldId id="307" r:id="rId9"/>
    <p:sldId id="308" r:id="rId10"/>
    <p:sldId id="304" r:id="rId11"/>
    <p:sldId id="297" r:id="rId12"/>
    <p:sldId id="312" r:id="rId13"/>
    <p:sldId id="316" r:id="rId14"/>
    <p:sldId id="313" r:id="rId15"/>
    <p:sldId id="314" r:id="rId16"/>
    <p:sldId id="292" r:id="rId17"/>
    <p:sldId id="315" r:id="rId18"/>
    <p:sldId id="311" r:id="rId1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0283A0"/>
    <a:srgbClr val="CC0099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4" autoAdjust="0"/>
    <p:restoredTop sz="96230" autoAdjust="0"/>
  </p:normalViewPr>
  <p:slideViewPr>
    <p:cSldViewPr snapToGrid="0">
      <p:cViewPr varScale="1">
        <p:scale>
          <a:sx n="115" d="100"/>
          <a:sy n="115" d="100"/>
        </p:scale>
        <p:origin x="1812" y="102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1BA-9D7C-C4F316B4FC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1BA-9D7C-C4F316B4FC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1BA-9D7C-C4F316B4FC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1BA-9D7C-C4F316B4FC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1BA-9D7C-C4F316B4FC0C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공구</c:v>
                </c:pt>
                <c:pt idx="4">
                  <c:v>보안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CC-41BA-9D7C-C4F316B4FC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35148874798259"/>
          <c:y val="0.83250571428434561"/>
          <c:w val="0.72729702250403483"/>
          <c:h val="0.100566134547142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2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폭발 2 1"/>
          <p:cNvSpPr/>
          <p:nvPr/>
        </p:nvSpPr>
        <p:spPr>
          <a:xfrm>
            <a:off x="771788" y="3640821"/>
            <a:ext cx="8153784" cy="2634143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2024.12.26 </a:t>
            </a:r>
            <a:r>
              <a:rPr lang="ko-KR" altLang="en-US" smtClean="0">
                <a:solidFill>
                  <a:srgbClr val="FF0000"/>
                </a:solidFill>
              </a:rPr>
              <a:t>수정 및 추가된 내용은         로 표기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0938" y="5018314"/>
            <a:ext cx="1125855" cy="19793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39040"/>
              </p:ext>
            </p:extLst>
          </p:nvPr>
        </p:nvGraphicFramePr>
        <p:xfrm>
          <a:off x="284089" y="1526017"/>
          <a:ext cx="4006210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08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448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852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2168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29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2168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3745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09074"/>
              </p:ext>
            </p:extLst>
          </p:nvPr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50826"/>
              </p:ext>
            </p:extLst>
          </p:nvPr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39539"/>
              </p:ext>
            </p:extLst>
          </p:nvPr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10071"/>
              </p:ext>
            </p:extLst>
          </p:nvPr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4319"/>
              </p:ext>
            </p:extLst>
          </p:nvPr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91172"/>
              </p:ext>
            </p:extLst>
          </p:nvPr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02605"/>
              </p:ext>
            </p:extLst>
          </p:nvPr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9348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4559"/>
              </p:ext>
            </p:extLst>
          </p:nvPr>
        </p:nvGraphicFramePr>
        <p:xfrm>
          <a:off x="288873" y="4753560"/>
          <a:ext cx="395173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44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89118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038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1595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1595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31503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100"/>
              </p:ext>
            </p:extLst>
          </p:nvPr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6360"/>
              </p:ext>
            </p:extLst>
          </p:nvPr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05316"/>
              </p:ext>
            </p:extLst>
          </p:nvPr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30698"/>
              </p:ext>
            </p:extLst>
          </p:nvPr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79218"/>
              </p:ext>
            </p:extLst>
          </p:nvPr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85977"/>
              </p:ext>
            </p:extLst>
          </p:nvPr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20027"/>
              </p:ext>
            </p:extLst>
          </p:nvPr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46349"/>
              </p:ext>
            </p:extLst>
          </p:nvPr>
        </p:nvGraphicFramePr>
        <p:xfrm>
          <a:off x="204656" y="2472341"/>
          <a:ext cx="6361642" cy="279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661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57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570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2C4F-9605-30EF-C946-978D136DB3D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04250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931BBC3B-767B-3EE1-F39E-FE7374229B9E}"/>
              </a:ext>
            </a:extLst>
          </p:cNvPr>
          <p:cNvSpPr/>
          <p:nvPr/>
        </p:nvSpPr>
        <p:spPr>
          <a:xfrm>
            <a:off x="204656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9A7C9914-A3DC-3638-0C53-5BC6A8E7142E}"/>
              </a:ext>
            </a:extLst>
          </p:cNvPr>
          <p:cNvSpPr/>
          <p:nvPr/>
        </p:nvSpPr>
        <p:spPr>
          <a:xfrm>
            <a:off x="1382156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67625DA1-3750-9FB5-783D-D2D5A95BC795}"/>
              </a:ext>
            </a:extLst>
          </p:cNvPr>
          <p:cNvSpPr/>
          <p:nvPr/>
        </p:nvSpPr>
        <p:spPr>
          <a:xfrm>
            <a:off x="2543814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1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63347"/>
              </p:ext>
            </p:extLst>
          </p:nvPr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7722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58410"/>
              </p:ext>
            </p:extLst>
          </p:nvPr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53512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4143172" y="-296578"/>
            <a:ext cx="2002701" cy="60925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10207"/>
              </p:ext>
            </p:extLst>
          </p:nvPr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7036878" y="375103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7116528" y="37684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9012887" y="37684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7103124" y="403848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8850"/>
              </p:ext>
            </p:extLst>
          </p:nvPr>
        </p:nvGraphicFramePr>
        <p:xfrm>
          <a:off x="7177707" y="441750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6282"/>
              </p:ext>
            </p:extLst>
          </p:nvPr>
        </p:nvGraphicFramePr>
        <p:xfrm>
          <a:off x="7116527" y="413005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8002308" y="644981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80144"/>
              </p:ext>
            </p:extLst>
          </p:nvPr>
        </p:nvGraphicFramePr>
        <p:xfrm>
          <a:off x="7578408" y="413470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46882"/>
              </p:ext>
            </p:extLst>
          </p:nvPr>
        </p:nvGraphicFramePr>
        <p:xfrm>
          <a:off x="8996346" y="413704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535094" y="6259040"/>
            <a:ext cx="1204845" cy="95750"/>
            <a:chOff x="4065288" y="6528825"/>
            <a:chExt cx="2265000" cy="180000"/>
          </a:xfrm>
        </p:grpSpPr>
        <p:sp>
          <p:nvSpPr>
            <p:cNvPr id="6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7960443" y="35426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29419"/>
              </p:ext>
            </p:extLst>
          </p:nvPr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02957"/>
              </p:ext>
            </p:extLst>
          </p:nvPr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5400000">
            <a:off x="2703739" y="2712044"/>
            <a:ext cx="3483241" cy="291098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759816" y="1054709"/>
            <a:ext cx="6437307" cy="5033938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일반사용자는 재고이동승인을 할 수 없음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따라서 재고이동 페이지는 운영관리로 이동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7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66E0-7C8A-DD1B-C528-B9787E52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9EA5D4B-725A-14CC-6D9C-C3EA262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9DF2-7252-34E7-0BB4-50045AF7D028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4CEA8-B240-3691-CA51-B91027AE1E0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3F152-80AF-4C0B-F3E4-C9680D2F3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35458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재고이력화면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경우만 </a:t>
                      </a:r>
                      <a:r>
                        <a:rPr kumimoji="0" lang="en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매니저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자신의 사업장만 조회되기에 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조직포함 </a:t>
                      </a:r>
                      <a:r>
                        <a:rPr lang="en-US" altLang="ko-KR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홈앤서비스만 표시</a:t>
                      </a:r>
                      <a:r>
                        <a:rPr lang="en-US" altLang="ko-KR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작업자관리 팝업호출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홈앤서비스와 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lang="ko-KR" altLang="en-US" sz="600" strike="sngStrike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팝업이 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다름</a:t>
                      </a:r>
                      <a:endParaRPr lang="en-US" altLang="ko-KR" sz="600" strike="sngStrike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해당기능 필요없음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재고조회와 중복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4A624B-CDA4-0EAF-12D8-8D170FB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7912"/>
              </p:ext>
            </p:extLst>
          </p:nvPr>
        </p:nvGraphicFramePr>
        <p:xfrm>
          <a:off x="200025" y="1408819"/>
          <a:ext cx="6361643" cy="935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4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3484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28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917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매니저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</a:t>
                      </a:r>
                      <a:endParaRPr lang="en-US" altLang="ko-KR" sz="6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포함여부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</a:t>
                      </a:r>
                      <a:r>
                        <a:rPr lang="en-US" altLang="ko-KR" sz="600" baseline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예      ○ 아니오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en-US" altLang="ko-KR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38014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4AB53-58C4-FD9C-D9C6-1D7769149426}"/>
              </a:ext>
            </a:extLst>
          </p:cNvPr>
          <p:cNvGraphicFramePr>
            <a:graphicFrameLocks noGrp="1"/>
          </p:cNvGraphicFramePr>
          <p:nvPr/>
        </p:nvGraphicFramePr>
        <p:xfrm>
          <a:off x="3213808" y="147045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0FD0FA-C2F6-826C-F2BB-EF79FCC51CF5}"/>
              </a:ext>
            </a:extLst>
          </p:cNvPr>
          <p:cNvGraphicFramePr>
            <a:graphicFrameLocks noGrp="1"/>
          </p:cNvGraphicFramePr>
          <p:nvPr/>
        </p:nvGraphicFramePr>
        <p:xfrm>
          <a:off x="596260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30015D-21DF-50A8-13C8-FED2F7B95C56}"/>
              </a:ext>
            </a:extLst>
          </p:cNvPr>
          <p:cNvGraphicFramePr>
            <a:graphicFrameLocks noGrp="1"/>
          </p:cNvGraphicFramePr>
          <p:nvPr/>
        </p:nvGraphicFramePr>
        <p:xfrm>
          <a:off x="1543642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래픽 9" descr="일일 일정표 단색으로 채워진">
            <a:extLst>
              <a:ext uri="{FF2B5EF4-FFF2-40B4-BE49-F238E27FC236}">
                <a16:creationId xmlns:a16="http://schemas.microsoft.com/office/drawing/2014/main" id="{3D9E74FB-E34E-32AA-119B-7BB352C9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01385" y="1464333"/>
            <a:ext cx="164242" cy="188524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3998786A-774D-7507-65D1-AA724EEA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15562" y="1464333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F093B01-2513-73E1-2D62-F698964D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66501"/>
              </p:ext>
            </p:extLst>
          </p:nvPr>
        </p:nvGraphicFramePr>
        <p:xfrm>
          <a:off x="4804261" y="177578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F8963A-E017-7258-A75B-327E3FC7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41846"/>
              </p:ext>
            </p:extLst>
          </p:nvPr>
        </p:nvGraphicFramePr>
        <p:xfrm>
          <a:off x="596260" y="1762305"/>
          <a:ext cx="1502796" cy="171450"/>
        </p:xfrm>
        <a:graphic>
          <a:graphicData uri="http://schemas.openxmlformats.org/drawingml/2006/table">
            <a:tbl>
              <a:tblPr/>
              <a:tblGrid>
                <a:gridCol w="1502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자신의 사업장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1FF5CD8D-94E5-6DCE-F414-59C81CC76761}"/>
              </a:ext>
            </a:extLst>
          </p:cNvPr>
          <p:cNvSpPr/>
          <p:nvPr/>
        </p:nvSpPr>
        <p:spPr>
          <a:xfrm>
            <a:off x="2171041" y="175623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trike="sngStrik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strike="sngStrik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9BF82B83-FD98-5446-A507-526781F96132}"/>
              </a:ext>
            </a:extLst>
          </p:cNvPr>
          <p:cNvGrpSpPr/>
          <p:nvPr/>
        </p:nvGrpSpPr>
        <p:grpSpPr>
          <a:xfrm>
            <a:off x="2248346" y="5776889"/>
            <a:ext cx="2265000" cy="180000"/>
            <a:chOff x="4065288" y="6528825"/>
            <a:chExt cx="2265000" cy="180000"/>
          </a:xfrm>
        </p:grpSpPr>
        <p:sp>
          <p:nvSpPr>
            <p:cNvPr id="31" name="Google Shape;1699;g2fb18904de5_2_107">
              <a:extLst>
                <a:ext uri="{FF2B5EF4-FFF2-40B4-BE49-F238E27FC236}">
                  <a16:creationId xmlns:a16="http://schemas.microsoft.com/office/drawing/2014/main" id="{9EAF6E93-DAD6-0E23-611E-F9B8FA0FC63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0;g2fb18904de5_2_107">
              <a:extLst>
                <a:ext uri="{FF2B5EF4-FFF2-40B4-BE49-F238E27FC236}">
                  <a16:creationId xmlns:a16="http://schemas.microsoft.com/office/drawing/2014/main" id="{DD2730B0-DBAD-6884-171A-0E0D75C290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1;g2fb18904de5_2_107">
              <a:extLst>
                <a:ext uri="{FF2B5EF4-FFF2-40B4-BE49-F238E27FC236}">
                  <a16:creationId xmlns:a16="http://schemas.microsoft.com/office/drawing/2014/main" id="{1BAB8848-C681-4D64-2920-62496E83827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2;g2fb18904de5_2_107">
              <a:extLst>
                <a:ext uri="{FF2B5EF4-FFF2-40B4-BE49-F238E27FC236}">
                  <a16:creationId xmlns:a16="http://schemas.microsoft.com/office/drawing/2014/main" id="{64EBDD0F-B9C4-3600-C449-783A73C3C98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3;g2fb18904de5_2_107">
              <a:extLst>
                <a:ext uri="{FF2B5EF4-FFF2-40B4-BE49-F238E27FC236}">
                  <a16:creationId xmlns:a16="http://schemas.microsoft.com/office/drawing/2014/main" id="{F8F0D082-44AA-D6A0-7E96-519311848A7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4;g2fb18904de5_2_107">
              <a:extLst>
                <a:ext uri="{FF2B5EF4-FFF2-40B4-BE49-F238E27FC236}">
                  <a16:creationId xmlns:a16="http://schemas.microsoft.com/office/drawing/2014/main" id="{78F14828-26AF-E76E-53D8-00390BD1FC8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5;g2fb18904de5_2_107">
              <a:extLst>
                <a:ext uri="{FF2B5EF4-FFF2-40B4-BE49-F238E27FC236}">
                  <a16:creationId xmlns:a16="http://schemas.microsoft.com/office/drawing/2014/main" id="{D0143D00-A016-E6CA-8AB7-291EF78820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6;g2fb18904de5_2_107">
              <a:extLst>
                <a:ext uri="{FF2B5EF4-FFF2-40B4-BE49-F238E27FC236}">
                  <a16:creationId xmlns:a16="http://schemas.microsoft.com/office/drawing/2014/main" id="{3B79C0F0-ED0E-E164-C008-31F1D7045DC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7;g2fb18904de5_2_107">
              <a:extLst>
                <a:ext uri="{FF2B5EF4-FFF2-40B4-BE49-F238E27FC236}">
                  <a16:creationId xmlns:a16="http://schemas.microsoft.com/office/drawing/2014/main" id="{7F05807B-34B8-31E7-8FF2-E2DAAFDF40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DF1A6942-A195-1291-D0FF-90B2C501B14C}"/>
              </a:ext>
            </a:extLst>
          </p:cNvPr>
          <p:cNvSpPr/>
          <p:nvPr/>
        </p:nvSpPr>
        <p:spPr>
          <a:xfrm>
            <a:off x="181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7CCFD4-FE53-6AF4-80E7-56CF95C6CA9A}"/>
              </a:ext>
            </a:extLst>
          </p:cNvPr>
          <p:cNvGraphicFramePr>
            <a:graphicFrameLocks noGrp="1"/>
          </p:cNvGraphicFramePr>
          <p:nvPr/>
        </p:nvGraphicFramePr>
        <p:xfrm>
          <a:off x="4804261" y="146433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2867"/>
              </p:ext>
            </p:extLst>
          </p:nvPr>
        </p:nvGraphicFramePr>
        <p:xfrm>
          <a:off x="656727" y="2123875"/>
          <a:ext cx="1820220" cy="171450"/>
        </p:xfrm>
        <a:graphic>
          <a:graphicData uri="http://schemas.openxmlformats.org/drawingml/2006/table">
            <a:tbl>
              <a:tblPr/>
              <a:tblGrid>
                <a:gridCol w="182022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EE3BB980-0781-57CB-7E9B-495B2D342A6A}"/>
              </a:ext>
            </a:extLst>
          </p:cNvPr>
          <p:cNvSpPr/>
          <p:nvPr/>
        </p:nvSpPr>
        <p:spPr>
          <a:xfrm>
            <a:off x="5972199" y="2732373"/>
            <a:ext cx="59743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trike="sng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700" b="1" strike="sngStrik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D37774-9AF8-ECB1-CFFC-B77174B56D70}"/>
              </a:ext>
            </a:extLst>
          </p:cNvPr>
          <p:cNvSpPr/>
          <p:nvPr/>
        </p:nvSpPr>
        <p:spPr>
          <a:xfrm>
            <a:off x="3156257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D4C344B-5918-7E11-A092-5931E686E405}"/>
              </a:ext>
            </a:extLst>
          </p:cNvPr>
          <p:cNvSpPr/>
          <p:nvPr/>
        </p:nvSpPr>
        <p:spPr>
          <a:xfrm>
            <a:off x="4699852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9BB484C-2526-D94E-F2C1-448B2B153D60}"/>
              </a:ext>
            </a:extLst>
          </p:cNvPr>
          <p:cNvSpPr/>
          <p:nvPr/>
        </p:nvSpPr>
        <p:spPr>
          <a:xfrm>
            <a:off x="506260" y="1681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869432" y="26290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9C87A0BE-E9C0-9C63-4817-05AEF6F2BD7D}"/>
              </a:ext>
            </a:extLst>
          </p:cNvPr>
          <p:cNvSpPr/>
          <p:nvPr/>
        </p:nvSpPr>
        <p:spPr>
          <a:xfrm>
            <a:off x="6039454" y="157943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773AF638-C95D-E46C-2511-CD0CDF7C9419}"/>
              </a:ext>
            </a:extLst>
          </p:cNvPr>
          <p:cNvSpPr/>
          <p:nvPr/>
        </p:nvSpPr>
        <p:spPr>
          <a:xfrm>
            <a:off x="6039454" y="1847241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6B84837-5D18-E26F-77D6-5FE3539D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07950"/>
              </p:ext>
            </p:extLst>
          </p:nvPr>
        </p:nvGraphicFramePr>
        <p:xfrm>
          <a:off x="204656" y="2960571"/>
          <a:ext cx="6357012" cy="264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06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69074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14791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7853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6926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46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인수인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정상입고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서울서부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정상쿨고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서울북부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D704C1BF-6DCF-1BA8-4259-B5E0D980AFBD}"/>
              </a:ext>
            </a:extLst>
          </p:cNvPr>
          <p:cNvSpPr>
            <a:spLocks/>
          </p:cNvSpPr>
          <p:nvPr/>
        </p:nvSpPr>
        <p:spPr>
          <a:xfrm>
            <a:off x="200024" y="873477"/>
            <a:ext cx="6369609" cy="4107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 재고 입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이력을 조회 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AC98025-40FD-849D-E561-136E8C69809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4392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309;g2f2558950df_0_15">
            <a:extLst>
              <a:ext uri="{FF2B5EF4-FFF2-40B4-BE49-F238E27FC236}">
                <a16:creationId xmlns:a16="http://schemas.microsoft.com/office/drawing/2014/main" id="{21F88FC2-A5A7-A496-BFDA-B20D91C5F31F}"/>
              </a:ext>
            </a:extLst>
          </p:cNvPr>
          <p:cNvSpPr txBox="1"/>
          <p:nvPr/>
        </p:nvSpPr>
        <p:spPr>
          <a:xfrm>
            <a:off x="141416" y="2680446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16F0F57C-1448-9C70-E539-9415FD2E1842}"/>
              </a:ext>
            </a:extLst>
          </p:cNvPr>
          <p:cNvSpPr/>
          <p:nvPr/>
        </p:nvSpPr>
        <p:spPr>
          <a:xfrm>
            <a:off x="172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06260" y="19476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3028" y="1717585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31412" y="3818766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1062" y="383621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07421" y="383621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697658" y="410621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6130"/>
              </p:ext>
            </p:extLst>
          </p:nvPr>
        </p:nvGraphicFramePr>
        <p:xfrm>
          <a:off x="6772241" y="4485237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33192"/>
              </p:ext>
            </p:extLst>
          </p:nvPr>
        </p:nvGraphicFramePr>
        <p:xfrm>
          <a:off x="6711061" y="4197788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596842" y="651755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275"/>
              </p:ext>
            </p:extLst>
          </p:nvPr>
        </p:nvGraphicFramePr>
        <p:xfrm>
          <a:off x="7172942" y="4202442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1127"/>
              </p:ext>
            </p:extLst>
          </p:nvPr>
        </p:nvGraphicFramePr>
        <p:xfrm>
          <a:off x="8590880" y="4204773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7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29628" y="6326773"/>
            <a:ext cx="1204845" cy="95750"/>
            <a:chOff x="4065288" y="6528825"/>
            <a:chExt cx="2265000" cy="180000"/>
          </a:xfrm>
        </p:grpSpPr>
        <p:sp>
          <p:nvSpPr>
            <p:cNvPr id="58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59928"/>
              </p:ext>
            </p:extLst>
          </p:nvPr>
        </p:nvGraphicFramePr>
        <p:xfrm>
          <a:off x="3203919" y="2123716"/>
          <a:ext cx="1829385" cy="171450"/>
        </p:xfrm>
        <a:graphic>
          <a:graphicData uri="http://schemas.openxmlformats.org/drawingml/2006/table">
            <a:tbl>
              <a:tblPr/>
              <a:tblGrid>
                <a:gridCol w="182938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4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16200000" flipH="1">
            <a:off x="4112538" y="145988"/>
            <a:ext cx="1864810" cy="548074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31033" y="1731934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785317" y="1314704"/>
            <a:ext cx="2120684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69432" y="2716884"/>
            <a:ext cx="755476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78170" y="2147659"/>
            <a:ext cx="2120684" cy="35604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730101" y="709712"/>
            <a:ext cx="2103856" cy="2966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3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28D44-7DA2-F619-DD3C-003E65F5EBB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기능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클릭시 반려사유 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642"/>
              </p:ext>
            </p:extLst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자신의 사업장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trike="sngStrik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strike="sngStrik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/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/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/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43974" y="17815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13127" y="179275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5908973" y="3319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/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A146051-53CD-CF74-8A57-E0094F805F13}"/>
              </a:ext>
            </a:extLst>
          </p:cNvPr>
          <p:cNvSpPr/>
          <p:nvPr/>
        </p:nvSpPr>
        <p:spPr>
          <a:xfrm>
            <a:off x="5887792" y="2318590"/>
            <a:ext cx="673196" cy="31397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29823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C064113B-114B-E2AE-F46E-246FFA7AA061}"/>
              </a:ext>
            </a:extLst>
          </p:cNvPr>
          <p:cNvSpPr/>
          <p:nvPr/>
        </p:nvSpPr>
        <p:spPr>
          <a:xfrm>
            <a:off x="5832212" y="22545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6393773" y="4708946"/>
            <a:ext cx="2052943" cy="120021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50E35-D919-C7E3-8752-84F60DE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3114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4EFE3-17E1-036E-78FB-981896F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55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10ED56B-3D06-FC47-9E95-26BC6819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5386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E8AA8FD-96AE-7080-A76A-6683F133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796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883C9652-9A71-D8BA-6BD8-71E5F31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056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162D5B7-3C01-9F01-7CE5-23B64B9F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3162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FF7F54A6-9A54-7258-8B3C-CBF2EDB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824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59123D0-9A09-3A36-F505-32516E2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07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C487679-214C-089C-3C9F-8E68EB89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3400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EC5D95BD-492C-C0FE-BB9A-9E58674F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585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458471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말일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일전 새벽에 사업장별 재고를 집계한 내역을 토대로 재고조사를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재고조사 등록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시 재고내용은 집계를 토대로한 정보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사업장의 재고조사를 등록하면 감독관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지점장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승인을 하고 최종 본사관리자가 승인합니다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전월말 단가 기준입니다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17;g28120bc8d10_0_0">
            <a:extLst>
              <a:ext uri="{FF2B5EF4-FFF2-40B4-BE49-F238E27FC236}">
                <a16:creationId xmlns:a16="http://schemas.microsoft.com/office/drawing/2014/main" id="{D28D4FA2-3B57-854F-6D69-CA0F3DE8072C}"/>
              </a:ext>
            </a:extLst>
          </p:cNvPr>
          <p:cNvSpPr/>
          <p:nvPr/>
        </p:nvSpPr>
        <p:spPr>
          <a:xfrm>
            <a:off x="4831151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22;g28120bc8d10_0_0">
            <a:extLst>
              <a:ext uri="{FF2B5EF4-FFF2-40B4-BE49-F238E27FC236}">
                <a16:creationId xmlns:a16="http://schemas.microsoft.com/office/drawing/2014/main" id="{4CD56B4C-B29E-68B2-6E35-CAE07B7F5F0D}"/>
              </a:ext>
            </a:extLst>
          </p:cNvPr>
          <p:cNvSpPr/>
          <p:nvPr/>
        </p:nvSpPr>
        <p:spPr>
          <a:xfrm>
            <a:off x="4912000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23;g28120bc8d10_0_0">
            <a:extLst>
              <a:ext uri="{FF2B5EF4-FFF2-40B4-BE49-F238E27FC236}">
                <a16:creationId xmlns:a16="http://schemas.microsoft.com/office/drawing/2014/main" id="{094745E3-61A5-2636-896B-4EAA4DB8F793}"/>
              </a:ext>
            </a:extLst>
          </p:cNvPr>
          <p:cNvSpPr/>
          <p:nvPr/>
        </p:nvSpPr>
        <p:spPr>
          <a:xfrm>
            <a:off x="6808359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0" name="직선 연결선 30">
            <a:extLst>
              <a:ext uri="{FF2B5EF4-FFF2-40B4-BE49-F238E27FC236}">
                <a16:creationId xmlns:a16="http://schemas.microsoft.com/office/drawing/2014/main" id="{E8980372-4593-83D9-518E-815A1D041F45}"/>
              </a:ext>
            </a:extLst>
          </p:cNvPr>
          <p:cNvCxnSpPr>
            <a:cxnSpLocks/>
          </p:cNvCxnSpPr>
          <p:nvPr/>
        </p:nvCxnSpPr>
        <p:spPr>
          <a:xfrm>
            <a:off x="4898596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표 1030">
            <a:extLst>
              <a:ext uri="{FF2B5EF4-FFF2-40B4-BE49-F238E27FC236}">
                <a16:creationId xmlns:a16="http://schemas.microsoft.com/office/drawing/2014/main" id="{C19802C2-74CA-9E43-38D1-9AD8E0210A38}"/>
              </a:ext>
            </a:extLst>
          </p:cNvPr>
          <p:cNvGraphicFramePr>
            <a:graphicFrameLocks noGrp="1"/>
          </p:cNvGraphicFramePr>
          <p:nvPr/>
        </p:nvGraphicFramePr>
        <p:xfrm>
          <a:off x="4911999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2" name="Google Shape;810;g28120bc8d10_0_307">
            <a:extLst>
              <a:ext uri="{FF2B5EF4-FFF2-40B4-BE49-F238E27FC236}">
                <a16:creationId xmlns:a16="http://schemas.microsoft.com/office/drawing/2014/main" id="{D0F56C3A-3F35-166C-9C50-A33E93001C0B}"/>
              </a:ext>
            </a:extLst>
          </p:cNvPr>
          <p:cNvSpPr/>
          <p:nvPr/>
        </p:nvSpPr>
        <p:spPr>
          <a:xfrm>
            <a:off x="6050523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DCED0CB0-13E4-0905-BF27-A221F7974D27}"/>
              </a:ext>
            </a:extLst>
          </p:cNvPr>
          <p:cNvSpPr/>
          <p:nvPr/>
        </p:nvSpPr>
        <p:spPr>
          <a:xfrm>
            <a:off x="5583018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417;g28120bc8d10_0_0">
            <a:extLst>
              <a:ext uri="{FF2B5EF4-FFF2-40B4-BE49-F238E27FC236}">
                <a16:creationId xmlns:a16="http://schemas.microsoft.com/office/drawing/2014/main" id="{B5166CB1-A418-05F3-5408-9B411051554D}"/>
              </a:ext>
            </a:extLst>
          </p:cNvPr>
          <p:cNvSpPr/>
          <p:nvPr/>
        </p:nvSpPr>
        <p:spPr>
          <a:xfrm>
            <a:off x="729281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422;g28120bc8d10_0_0">
            <a:extLst>
              <a:ext uri="{FF2B5EF4-FFF2-40B4-BE49-F238E27FC236}">
                <a16:creationId xmlns:a16="http://schemas.microsoft.com/office/drawing/2014/main" id="{2FB58493-417E-A6D7-8072-6937EB6035F6}"/>
              </a:ext>
            </a:extLst>
          </p:cNvPr>
          <p:cNvSpPr/>
          <p:nvPr/>
        </p:nvSpPr>
        <p:spPr>
          <a:xfrm>
            <a:off x="737366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423;g28120bc8d10_0_0">
            <a:extLst>
              <a:ext uri="{FF2B5EF4-FFF2-40B4-BE49-F238E27FC236}">
                <a16:creationId xmlns:a16="http://schemas.microsoft.com/office/drawing/2014/main" id="{2C5F6E4E-8A8B-646D-B7C7-9FC0680AD493}"/>
              </a:ext>
            </a:extLst>
          </p:cNvPr>
          <p:cNvSpPr/>
          <p:nvPr/>
        </p:nvSpPr>
        <p:spPr>
          <a:xfrm>
            <a:off x="927002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7" name="직선 연결선 30">
            <a:extLst>
              <a:ext uri="{FF2B5EF4-FFF2-40B4-BE49-F238E27FC236}">
                <a16:creationId xmlns:a16="http://schemas.microsoft.com/office/drawing/2014/main" id="{180E0699-6A98-A514-70C3-7C99A7BCF73F}"/>
              </a:ext>
            </a:extLst>
          </p:cNvPr>
          <p:cNvCxnSpPr>
            <a:cxnSpLocks/>
          </p:cNvCxnSpPr>
          <p:nvPr/>
        </p:nvCxnSpPr>
        <p:spPr>
          <a:xfrm>
            <a:off x="736025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8" name="표 1037">
            <a:extLst>
              <a:ext uri="{FF2B5EF4-FFF2-40B4-BE49-F238E27FC236}">
                <a16:creationId xmlns:a16="http://schemas.microsoft.com/office/drawing/2014/main" id="{3622719B-F51A-52B3-82F8-39AD107BF4D7}"/>
              </a:ext>
            </a:extLst>
          </p:cNvPr>
          <p:cNvGraphicFramePr>
            <a:graphicFrameLocks noGrp="1"/>
          </p:cNvGraphicFramePr>
          <p:nvPr/>
        </p:nvGraphicFramePr>
        <p:xfrm>
          <a:off x="737366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9" name="Google Shape;810;g28120bc8d10_0_307">
            <a:extLst>
              <a:ext uri="{FF2B5EF4-FFF2-40B4-BE49-F238E27FC236}">
                <a16:creationId xmlns:a16="http://schemas.microsoft.com/office/drawing/2014/main" id="{D35F8826-BD4E-CA25-CCF9-570716F593B3}"/>
              </a:ext>
            </a:extLst>
          </p:cNvPr>
          <p:cNvSpPr/>
          <p:nvPr/>
        </p:nvSpPr>
        <p:spPr>
          <a:xfrm>
            <a:off x="851218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308A426D-1574-1949-C152-95D02D04D7A3}"/>
              </a:ext>
            </a:extLst>
          </p:cNvPr>
          <p:cNvSpPr/>
          <p:nvPr/>
        </p:nvSpPr>
        <p:spPr>
          <a:xfrm>
            <a:off x="804467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63" idx="1"/>
            <a:endCxn id="49" idx="0"/>
          </p:cNvCxnSpPr>
          <p:nvPr/>
        </p:nvCxnSpPr>
        <p:spPr>
          <a:xfrm rot="10800000" flipV="1">
            <a:off x="5985055" y="4468636"/>
            <a:ext cx="103918" cy="144052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68833"/>
              </p:ext>
            </p:extLst>
          </p:nvPr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97409"/>
              </p:ext>
            </p:extLst>
          </p:nvPr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05582"/>
              </p:ext>
            </p:extLst>
          </p:nvPr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37215"/>
              </p:ext>
            </p:extLst>
          </p:nvPr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31033" y="1429930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06642" y="908370"/>
            <a:ext cx="6523443" cy="49806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1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9656"/>
              </p:ext>
            </p:extLst>
          </p:nvPr>
        </p:nvGraphicFramePr>
        <p:xfrm>
          <a:off x="7858125" y="426720"/>
          <a:ext cx="2047875" cy="501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승인처리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반려처리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수정처리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최초 작성자만 조회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내역 수정할 수 있도록 실재고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그외의 상태의 경우 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row</a:t>
                      </a:r>
                      <a:r>
                        <a:rPr lang="ko-KR" altLang="en-US" sz="600" kern="1200" baseline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 조회</a:t>
                      </a:r>
                      <a:endParaRPr lang="en-US" altLang="ko-KR" sz="600" kern="120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사유 입력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상품추가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재고조사에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추가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등록 상태인 경우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승인대기면서 로그인 사용자가 등록자인경우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혹은 재고조사 대상 조직의 사용자일 때 재고조사년월이 현재 년월인 경우</a:t>
                      </a:r>
                      <a:endParaRPr lang="en-US" altLang="ko-KR" sz="600" baseline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지점장 권한이 아닌 경우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상품명으로 조회하여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등록하고 승인요청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4FA33B8D-F440-CFD0-9DDD-A2FF9C9FF769}"/>
              </a:ext>
            </a:extLst>
          </p:cNvPr>
          <p:cNvGrpSpPr/>
          <p:nvPr/>
        </p:nvGrpSpPr>
        <p:grpSpPr>
          <a:xfrm>
            <a:off x="5771059" y="3869438"/>
            <a:ext cx="2961384" cy="2662734"/>
            <a:chOff x="4550077" y="4666661"/>
            <a:chExt cx="5404836" cy="2662734"/>
          </a:xfrm>
        </p:grpSpPr>
        <p:sp>
          <p:nvSpPr>
            <p:cNvPr id="69" name="Google Shape;417;g28120bc8d10_0_0">
              <a:extLst>
                <a:ext uri="{FF2B5EF4-FFF2-40B4-BE49-F238E27FC236}">
                  <a16:creationId xmlns:a16="http://schemas.microsoft.com/office/drawing/2014/main" id="{DC5F45D5-FA24-AAF5-52A6-D61B8B726F19}"/>
                </a:ext>
              </a:extLst>
            </p:cNvPr>
            <p:cNvSpPr/>
            <p:nvPr/>
          </p:nvSpPr>
          <p:spPr>
            <a:xfrm>
              <a:off x="4550077" y="4666661"/>
              <a:ext cx="5404836" cy="2662734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422;g28120bc8d10_0_0">
              <a:extLst>
                <a:ext uri="{FF2B5EF4-FFF2-40B4-BE49-F238E27FC236}">
                  <a16:creationId xmlns:a16="http://schemas.microsoft.com/office/drawing/2014/main" id="{506780FC-239D-069E-2BDF-399F2D5AD5E0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추가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423;g28120bc8d10_0_0">
              <a:extLst>
                <a:ext uri="{FF2B5EF4-FFF2-40B4-BE49-F238E27FC236}">
                  <a16:creationId xmlns:a16="http://schemas.microsoft.com/office/drawing/2014/main" id="{2B2A2918-8DF4-3716-2A93-F2F9EF638782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2" name="직선 연결선 30">
              <a:extLst>
                <a:ext uri="{FF2B5EF4-FFF2-40B4-BE49-F238E27FC236}">
                  <a16:creationId xmlns:a16="http://schemas.microsoft.com/office/drawing/2014/main" id="{9BE24755-E15B-1497-F68C-EE961D50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FECA0D-D836-DB78-2ADE-6FC0BBF185A2}"/>
              </a:ext>
            </a:extLst>
          </p:cNvPr>
          <p:cNvGrpSpPr/>
          <p:nvPr/>
        </p:nvGrpSpPr>
        <p:grpSpPr>
          <a:xfrm>
            <a:off x="206001" y="3844888"/>
            <a:ext cx="5404836" cy="2823718"/>
            <a:chOff x="4550077" y="4666661"/>
            <a:chExt cx="5404836" cy="2823718"/>
          </a:xfrm>
        </p:grpSpPr>
        <p:sp>
          <p:nvSpPr>
            <p:cNvPr id="42" name="Google Shape;417;g28120bc8d10_0_0">
              <a:extLst>
                <a:ext uri="{FF2B5EF4-FFF2-40B4-BE49-F238E27FC236}">
                  <a16:creationId xmlns:a16="http://schemas.microsoft.com/office/drawing/2014/main" id="{D26E753C-E4FF-33DF-8F7C-F54E7AC6BDB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422;g28120bc8d10_0_0">
              <a:extLst>
                <a:ext uri="{FF2B5EF4-FFF2-40B4-BE49-F238E27FC236}">
                  <a16:creationId xmlns:a16="http://schemas.microsoft.com/office/drawing/2014/main" id="{AB7E30F1-5C0F-71EC-61C6-F5BF236E0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423;g28120bc8d10_0_0">
              <a:extLst>
                <a:ext uri="{FF2B5EF4-FFF2-40B4-BE49-F238E27FC236}">
                  <a16:creationId xmlns:a16="http://schemas.microsoft.com/office/drawing/2014/main" id="{10CA0AF9-6ADB-B2D3-3492-EAF43270C768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" name="직선 연결선 30">
              <a:extLst>
                <a:ext uri="{FF2B5EF4-FFF2-40B4-BE49-F238E27FC236}">
                  <a16:creationId xmlns:a16="http://schemas.microsoft.com/office/drawing/2014/main" id="{4A0845FC-D5B5-3BF2-7533-6BA0549B3B3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810;g28120bc8d10_0_307">
              <a:extLst>
                <a:ext uri="{FF2B5EF4-FFF2-40B4-BE49-F238E27FC236}">
                  <a16:creationId xmlns:a16="http://schemas.microsoft.com/office/drawing/2014/main" id="{80002DCE-7727-32E9-C21B-93226AE27ED2}"/>
                </a:ext>
              </a:extLst>
            </p:cNvPr>
            <p:cNvSpPr/>
            <p:nvPr/>
          </p:nvSpPr>
          <p:spPr>
            <a:xfrm>
              <a:off x="7135214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810;g28120bc8d10_0_307">
              <a:extLst>
                <a:ext uri="{FF2B5EF4-FFF2-40B4-BE49-F238E27FC236}">
                  <a16:creationId xmlns:a16="http://schemas.microsoft.com/office/drawing/2014/main" id="{2702EE45-456B-A79D-4FAC-8B12CEFD2AD1}"/>
                </a:ext>
              </a:extLst>
            </p:cNvPr>
            <p:cNvSpPr/>
            <p:nvPr/>
          </p:nvSpPr>
          <p:spPr>
            <a:xfrm>
              <a:off x="6692769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</a:t>
              </a:r>
              <a:endParaRPr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ABAD48C-A087-7AA5-EA76-3BDA926A473C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4375547"/>
          <a:ext cx="5243670" cy="1861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en" altLang="ko-KR" sz="6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F5CB151F-3D35-139B-7088-485A1593C1EB}"/>
              </a:ext>
            </a:extLst>
          </p:cNvPr>
          <p:cNvSpPr/>
          <p:nvPr/>
        </p:nvSpPr>
        <p:spPr>
          <a:xfrm>
            <a:off x="5030542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C4E956-3C86-D87A-CED7-A99FD15D8485}"/>
              </a:ext>
            </a:extLst>
          </p:cNvPr>
          <p:cNvSpPr txBox="1"/>
          <p:nvPr/>
        </p:nvSpPr>
        <p:spPr>
          <a:xfrm>
            <a:off x="231731" y="4168197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8097048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851065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r>
                <a:rPr lang="en-US" alt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r>
                <a:rPr lang="en-US" alt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475357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6400445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반려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5951907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5E3083B3-6ECA-5998-3433-02B3453D737D}"/>
              </a:ext>
            </a:extLst>
          </p:cNvPr>
          <p:cNvSpPr/>
          <p:nvPr/>
        </p:nvSpPr>
        <p:spPr>
          <a:xfrm>
            <a:off x="5680367" y="37892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B9229C5-9D3F-46ED-988A-81089D9D238E}"/>
              </a:ext>
            </a:extLst>
          </p:cNvPr>
          <p:cNvSpPr/>
          <p:nvPr/>
        </p:nvSpPr>
        <p:spPr>
          <a:xfrm>
            <a:off x="2234379" y="63038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16" idx="0"/>
            <a:endCxn id="69" idx="0"/>
          </p:cNvCxnSpPr>
          <p:nvPr/>
        </p:nvCxnSpPr>
        <p:spPr>
          <a:xfrm rot="5400000" flipH="1" flipV="1">
            <a:off x="6012907" y="2593365"/>
            <a:ext cx="294549" cy="2797597"/>
          </a:xfrm>
          <a:prstGeom prst="bentConnector3">
            <a:avLst>
              <a:gd name="adj1" fmla="val 17761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AC21D-E5C7-0D1E-CC54-C11411A0F205}"/>
              </a:ext>
            </a:extLst>
          </p:cNvPr>
          <p:cNvSpPr/>
          <p:nvPr/>
        </p:nvSpPr>
        <p:spPr>
          <a:xfrm>
            <a:off x="4494265" y="4139437"/>
            <a:ext cx="534235" cy="24544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승인대기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83;g2f2558950df_0_84">
            <a:extLst>
              <a:ext uri="{FF2B5EF4-FFF2-40B4-BE49-F238E27FC236}">
                <a16:creationId xmlns:a16="http://schemas.microsoft.com/office/drawing/2014/main" id="{056FEFF5-8F9B-F97C-D1D0-3D938E842BF1}"/>
              </a:ext>
            </a:extLst>
          </p:cNvPr>
          <p:cNvSpPr txBox="1"/>
          <p:nvPr/>
        </p:nvSpPr>
        <p:spPr>
          <a:xfrm>
            <a:off x="959662" y="357243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E048710-FE4A-99C6-715F-2BCC6364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43174"/>
              </p:ext>
            </p:extLst>
          </p:nvPr>
        </p:nvGraphicFramePr>
        <p:xfrm>
          <a:off x="5815358" y="4203688"/>
          <a:ext cx="2863755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4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9722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0684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58300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4111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284200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8B1D86B-4C9C-3A80-876C-DE7EE4A5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8590"/>
              </p:ext>
            </p:extLst>
          </p:nvPr>
        </p:nvGraphicFramePr>
        <p:xfrm>
          <a:off x="6124817" y="427271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C10A579-B77C-3AB9-D5C3-8EDF5C31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51512"/>
              </p:ext>
            </p:extLst>
          </p:nvPr>
        </p:nvGraphicFramePr>
        <p:xfrm>
          <a:off x="6997667" y="4277263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5FE5070-2448-4F54-AEBD-CE350A913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3014"/>
              </p:ext>
            </p:extLst>
          </p:nvPr>
        </p:nvGraphicFramePr>
        <p:xfrm>
          <a:off x="7834485" y="427743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04D5A94A-80FC-B148-0303-1849E46751BA}"/>
              </a:ext>
            </a:extLst>
          </p:cNvPr>
          <p:cNvSpPr/>
          <p:nvPr/>
        </p:nvSpPr>
        <p:spPr>
          <a:xfrm>
            <a:off x="8422961" y="4270095"/>
            <a:ext cx="225465" cy="156559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4F5B72-B8C8-1A37-8650-D0B8276AA373}"/>
              </a:ext>
            </a:extLst>
          </p:cNvPr>
          <p:cNvSpPr txBox="1"/>
          <p:nvPr/>
        </p:nvSpPr>
        <p:spPr>
          <a:xfrm>
            <a:off x="6989724" y="4550125"/>
            <a:ext cx="173084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96BD8D2-30D5-533D-337E-99C4CFD59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71294"/>
              </p:ext>
            </p:extLst>
          </p:nvPr>
        </p:nvGraphicFramePr>
        <p:xfrm>
          <a:off x="5815357" y="4731411"/>
          <a:ext cx="2863754" cy="1212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7">
                  <a:extLst>
                    <a:ext uri="{9D8B030D-6E8A-4147-A177-3AD203B41FA5}">
                      <a16:colId xmlns:a16="http://schemas.microsoft.com/office/drawing/2014/main" val="1850358527"/>
                    </a:ext>
                  </a:extLst>
                </a:gridCol>
                <a:gridCol w="358058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08717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4232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18252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157412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186815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grpSp>
        <p:nvGrpSpPr>
          <p:cNvPr id="86" name="Google Shape;1698;g2fb18904de5_2_107">
            <a:extLst>
              <a:ext uri="{FF2B5EF4-FFF2-40B4-BE49-F238E27FC236}">
                <a16:creationId xmlns:a16="http://schemas.microsoft.com/office/drawing/2014/main" id="{1D87347B-B55C-DEA0-16D1-404376B7C3FE}"/>
              </a:ext>
            </a:extLst>
          </p:cNvPr>
          <p:cNvGrpSpPr/>
          <p:nvPr/>
        </p:nvGrpSpPr>
        <p:grpSpPr>
          <a:xfrm>
            <a:off x="6667765" y="6034538"/>
            <a:ext cx="1204845" cy="95750"/>
            <a:chOff x="4065288" y="6528825"/>
            <a:chExt cx="2265000" cy="180000"/>
          </a:xfrm>
        </p:grpSpPr>
        <p:sp>
          <p:nvSpPr>
            <p:cNvPr id="87" name="Google Shape;1699;g2fb18904de5_2_107">
              <a:extLst>
                <a:ext uri="{FF2B5EF4-FFF2-40B4-BE49-F238E27FC236}">
                  <a16:creationId xmlns:a16="http://schemas.microsoft.com/office/drawing/2014/main" id="{9C89B6BA-62F2-B890-6C86-0AA94844AE4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1700;g2fb18904de5_2_107">
              <a:extLst>
                <a:ext uri="{FF2B5EF4-FFF2-40B4-BE49-F238E27FC236}">
                  <a16:creationId xmlns:a16="http://schemas.microsoft.com/office/drawing/2014/main" id="{3C4E5F53-BD86-4E01-FAA7-362F72E7207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01;g2fb18904de5_2_107">
              <a:extLst>
                <a:ext uri="{FF2B5EF4-FFF2-40B4-BE49-F238E27FC236}">
                  <a16:creationId xmlns:a16="http://schemas.microsoft.com/office/drawing/2014/main" id="{4E88FBF6-113F-C637-81D7-E98BCE7F9AD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1702;g2fb18904de5_2_107">
              <a:extLst>
                <a:ext uri="{FF2B5EF4-FFF2-40B4-BE49-F238E27FC236}">
                  <a16:creationId xmlns:a16="http://schemas.microsoft.com/office/drawing/2014/main" id="{C2822037-1BEA-196E-451C-87CD89E7BB3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1703;g2fb18904de5_2_107">
              <a:extLst>
                <a:ext uri="{FF2B5EF4-FFF2-40B4-BE49-F238E27FC236}">
                  <a16:creationId xmlns:a16="http://schemas.microsoft.com/office/drawing/2014/main" id="{602CC1BF-C08D-DB27-AB51-F60A0E81F14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4;g2fb18904de5_2_107">
              <a:extLst>
                <a:ext uri="{FF2B5EF4-FFF2-40B4-BE49-F238E27FC236}">
                  <a16:creationId xmlns:a16="http://schemas.microsoft.com/office/drawing/2014/main" id="{C8826F7D-8E46-C28A-F78C-19C3106C372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5;g2fb18904de5_2_107">
              <a:extLst>
                <a:ext uri="{FF2B5EF4-FFF2-40B4-BE49-F238E27FC236}">
                  <a16:creationId xmlns:a16="http://schemas.microsoft.com/office/drawing/2014/main" id="{162E40B6-214E-DE3B-2823-BA0BF8F057E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6;g2fb18904de5_2_107">
              <a:extLst>
                <a:ext uri="{FF2B5EF4-FFF2-40B4-BE49-F238E27FC236}">
                  <a16:creationId xmlns:a16="http://schemas.microsoft.com/office/drawing/2014/main" id="{318818C5-8DA9-DB1D-D671-C1867F75901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7;g2fb18904de5_2_107">
              <a:extLst>
                <a:ext uri="{FF2B5EF4-FFF2-40B4-BE49-F238E27FC236}">
                  <a16:creationId xmlns:a16="http://schemas.microsoft.com/office/drawing/2014/main" id="{566779C4-EEC7-5540-F5D1-601867C572E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69442C46-4B25-43AE-D316-E7BF727B7805}"/>
              </a:ext>
            </a:extLst>
          </p:cNvPr>
          <p:cNvSpPr/>
          <p:nvPr/>
        </p:nvSpPr>
        <p:spPr>
          <a:xfrm>
            <a:off x="7290454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5E7DBE80-BFD6-0AFD-A0A6-280C57EB0EED}"/>
              </a:ext>
            </a:extLst>
          </p:cNvPr>
          <p:cNvSpPr/>
          <p:nvPr/>
        </p:nvSpPr>
        <p:spPr>
          <a:xfrm>
            <a:off x="6848009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201274-A4AB-675C-9D66-C8FAB0EAA7A2}"/>
              </a:ext>
            </a:extLst>
          </p:cNvPr>
          <p:cNvSpPr/>
          <p:nvPr/>
        </p:nvSpPr>
        <p:spPr>
          <a:xfrm flipH="1">
            <a:off x="5848094" y="476497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C8EAB-A5B6-BCB9-AFC0-FE6E286E830D}"/>
              </a:ext>
            </a:extLst>
          </p:cNvPr>
          <p:cNvSpPr/>
          <p:nvPr/>
        </p:nvSpPr>
        <p:spPr>
          <a:xfrm flipH="1">
            <a:off x="5848094" y="49252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791BAF1-749D-0F8D-3A35-928E45B1BDBE}"/>
              </a:ext>
            </a:extLst>
          </p:cNvPr>
          <p:cNvSpPr/>
          <p:nvPr/>
        </p:nvSpPr>
        <p:spPr>
          <a:xfrm flipH="1">
            <a:off x="5848094" y="510643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BD90395-A9C3-B6C3-F72D-0C14DBF783A2}"/>
              </a:ext>
            </a:extLst>
          </p:cNvPr>
          <p:cNvSpPr/>
          <p:nvPr/>
        </p:nvSpPr>
        <p:spPr>
          <a:xfrm flipH="1">
            <a:off x="5848094" y="5292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77052C-0EB8-C097-A0A0-1F006CF1F1A2}"/>
              </a:ext>
            </a:extLst>
          </p:cNvPr>
          <p:cNvSpPr/>
          <p:nvPr/>
        </p:nvSpPr>
        <p:spPr>
          <a:xfrm flipH="1">
            <a:off x="5848094" y="5469456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2A7186-B125-891D-5322-838DC5D9690B}"/>
              </a:ext>
            </a:extLst>
          </p:cNvPr>
          <p:cNvSpPr/>
          <p:nvPr/>
        </p:nvSpPr>
        <p:spPr>
          <a:xfrm flipH="1">
            <a:off x="5848094" y="564049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D555A6-FAFC-44C1-74F1-CEBD7A5F6E4D}"/>
              </a:ext>
            </a:extLst>
          </p:cNvPr>
          <p:cNvSpPr/>
          <p:nvPr/>
        </p:nvSpPr>
        <p:spPr>
          <a:xfrm flipH="1">
            <a:off x="5848094" y="581478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EE47FA2-2E55-3445-B79B-B1F79FD32432}"/>
              </a:ext>
            </a:extLst>
          </p:cNvPr>
          <p:cNvSpPr/>
          <p:nvPr/>
        </p:nvSpPr>
        <p:spPr>
          <a:xfrm>
            <a:off x="4366535" y="40382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8782332-F0FE-7B8E-A7E2-0DFDF310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78266"/>
              </p:ext>
            </p:extLst>
          </p:nvPr>
        </p:nvGraphicFramePr>
        <p:xfrm>
          <a:off x="6111415" y="45825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1055113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4808" y="6926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486198" y="1719864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565848" y="173731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462207" y="173731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552444" y="200731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565847" y="2098884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6081716" y="2115022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781958" y="328461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331083" y="328461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85" idx="0"/>
            <a:endCxn id="106" idx="1"/>
          </p:cNvCxnSpPr>
          <p:nvPr/>
        </p:nvCxnSpPr>
        <p:spPr>
          <a:xfrm rot="5400000" flipH="1" flipV="1">
            <a:off x="3545276" y="1341245"/>
            <a:ext cx="651918" cy="322992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4681632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</a:p>
        </p:txBody>
      </p:sp>
      <p:sp>
        <p:nvSpPr>
          <p:cNvPr id="123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424660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6800"/>
              </p:ext>
            </p:extLst>
          </p:nvPr>
        </p:nvGraphicFramePr>
        <p:xfrm>
          <a:off x="9970119" y="98243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버튼명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신규등록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승인</a:t>
                      </a:r>
                      <a:endParaRPr lang="en-US" altLang="ko-KR" sz="700"/>
                    </a:p>
                    <a:p>
                      <a:pPr latinLnBrk="1"/>
                      <a:r>
                        <a:rPr lang="ko-KR" altLang="en-US" sz="700"/>
                        <a:t>반려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수정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재등록</a:t>
                      </a:r>
                      <a:r>
                        <a:rPr lang="en-US" altLang="ko-KR" sz="70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재고조사년월과 현재년월이 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4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99138"/>
              </p:ext>
            </p:extLst>
          </p:nvPr>
        </p:nvGraphicFramePr>
        <p:xfrm>
          <a:off x="7858125" y="426720"/>
          <a:ext cx="2047875" cy="233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반려된 재고조사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수정하여 재 승인요청처리</a:t>
                      </a:r>
                      <a:endParaRPr lang="en-US" altLang="ko-KR" sz="600" baseline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사용자 조직과 재고조사 대상 조직이 같으면 수정 및 재 승인요청 가능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반려한 재고조사 취소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내역 수정할 수 있도록 실재고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706443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5579108" y="7241182"/>
              <a:ext cx="863617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algn="ctr" latinLnBrk="1"/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수정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재승인요청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)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</a:t>
              </a:r>
              <a:endParaRPr lang="ko-KR" altLang="en-US" sz="600"/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471432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093606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반려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20081" y="33062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3880274"/>
            <a:ext cx="5404836" cy="2823718"/>
            <a:chOff x="4550077" y="4666661"/>
            <a:chExt cx="5404836" cy="2823718"/>
          </a:xfrm>
        </p:grpSpPr>
        <p:sp>
          <p:nvSpPr>
            <p:cNvPr id="109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2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408650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173639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795813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4410933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18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3589169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4203583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120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4208290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988846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24163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50177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73585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981309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29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4753950" y="12731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90407"/>
              </p:ext>
            </p:extLst>
          </p:nvPr>
        </p:nvGraphicFramePr>
        <p:xfrm>
          <a:off x="9997620" y="94750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버튼명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신규등록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승인</a:t>
                      </a:r>
                      <a:endParaRPr lang="en-US" altLang="ko-KR" sz="700"/>
                    </a:p>
                    <a:p>
                      <a:pPr latinLnBrk="1"/>
                      <a:r>
                        <a:rPr lang="ko-KR" altLang="en-US" sz="700"/>
                        <a:t>반려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수정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재등록</a:t>
                      </a:r>
                      <a:r>
                        <a:rPr lang="en-US" altLang="ko-KR" sz="70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재고조사년월과 현재년월이 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22065"/>
              </p:ext>
            </p:extLst>
          </p:nvPr>
        </p:nvGraphicFramePr>
        <p:xfrm>
          <a:off x="193767" y="2429727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78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663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8989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7634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70862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66137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53149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예산관리화면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사업장을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사업장명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팝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일반사업장은 상품구분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증액요청 팝업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예산만 증액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94AE6384-DE8C-7B8F-DCD9-1F8AB9D4D13B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58B671BF-DF2B-E4D1-6DF8-F1424080557E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3425"/>
              </p:ext>
            </p:extLst>
          </p:nvPr>
        </p:nvGraphicFramePr>
        <p:xfrm>
          <a:off x="201812" y="1485063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B410A-CF18-2C1A-CDBB-C7E74A50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1435"/>
              </p:ext>
            </p:extLst>
          </p:nvPr>
        </p:nvGraphicFramePr>
        <p:xfrm>
          <a:off x="679617" y="1557256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54A31DA9-293F-0666-20C6-320E19C2B751}"/>
              </a:ext>
            </a:extLst>
          </p:cNvPr>
          <p:cNvSpPr/>
          <p:nvPr/>
        </p:nvSpPr>
        <p:spPr>
          <a:xfrm>
            <a:off x="2172828" y="1551184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1A5E3E-EA77-849F-14F0-F6F7109E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5541"/>
              </p:ext>
            </p:extLst>
          </p:nvPr>
        </p:nvGraphicFramePr>
        <p:xfrm>
          <a:off x="4806048" y="15511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88099"/>
              </p:ext>
            </p:extLst>
          </p:nvPr>
        </p:nvGraphicFramePr>
        <p:xfrm>
          <a:off x="3215594" y="1551184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55B5DE-FB90-A65B-F0C4-3B7AA959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01797"/>
              </p:ext>
            </p:extLst>
          </p:nvPr>
        </p:nvGraphicFramePr>
        <p:xfrm>
          <a:off x="3863099" y="1551184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2607D0-F2DA-0620-64FD-3DB5973A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25917"/>
              </p:ext>
            </p:extLst>
          </p:nvPr>
        </p:nvGraphicFramePr>
        <p:xfrm>
          <a:off x="679617" y="183917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4" name="Google Shape;1698;g2fb18904de5_2_107">
            <a:extLst>
              <a:ext uri="{FF2B5EF4-FFF2-40B4-BE49-F238E27FC236}">
                <a16:creationId xmlns:a16="http://schemas.microsoft.com/office/drawing/2014/main" id="{8EB20118-CE48-74FA-20DC-19259B4F694A}"/>
              </a:ext>
            </a:extLst>
          </p:cNvPr>
          <p:cNvGrpSpPr/>
          <p:nvPr/>
        </p:nvGrpSpPr>
        <p:grpSpPr>
          <a:xfrm>
            <a:off x="2312672" y="5768153"/>
            <a:ext cx="2265000" cy="180000"/>
            <a:chOff x="4065288" y="6528825"/>
            <a:chExt cx="2265000" cy="180000"/>
          </a:xfrm>
        </p:grpSpPr>
        <p:sp>
          <p:nvSpPr>
            <p:cNvPr id="25" name="Google Shape;1699;g2fb18904de5_2_107">
              <a:extLst>
                <a:ext uri="{FF2B5EF4-FFF2-40B4-BE49-F238E27FC236}">
                  <a16:creationId xmlns:a16="http://schemas.microsoft.com/office/drawing/2014/main" id="{A9C181D8-19AD-35F1-2527-906B940CE16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0;g2fb18904de5_2_107">
              <a:extLst>
                <a:ext uri="{FF2B5EF4-FFF2-40B4-BE49-F238E27FC236}">
                  <a16:creationId xmlns:a16="http://schemas.microsoft.com/office/drawing/2014/main" id="{272BA7A9-BC1B-4096-8E47-3FD9E5B032F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1;g2fb18904de5_2_107">
              <a:extLst>
                <a:ext uri="{FF2B5EF4-FFF2-40B4-BE49-F238E27FC236}">
                  <a16:creationId xmlns:a16="http://schemas.microsoft.com/office/drawing/2014/main" id="{0F794060-C54C-487A-DEC5-CD25A8FBD79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2;g2fb18904de5_2_107">
              <a:extLst>
                <a:ext uri="{FF2B5EF4-FFF2-40B4-BE49-F238E27FC236}">
                  <a16:creationId xmlns:a16="http://schemas.microsoft.com/office/drawing/2014/main" id="{EBFF8612-5880-BACB-3E70-54FD6D2D489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3;g2fb18904de5_2_107">
              <a:extLst>
                <a:ext uri="{FF2B5EF4-FFF2-40B4-BE49-F238E27FC236}">
                  <a16:creationId xmlns:a16="http://schemas.microsoft.com/office/drawing/2014/main" id="{C9C490A6-FEE1-1C82-BF79-00673FDDA00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4;g2fb18904de5_2_107">
              <a:extLst>
                <a:ext uri="{FF2B5EF4-FFF2-40B4-BE49-F238E27FC236}">
                  <a16:creationId xmlns:a16="http://schemas.microsoft.com/office/drawing/2014/main" id="{E18A0FE2-8B85-AC0B-022F-AA850C3F27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5;g2fb18904de5_2_107">
              <a:extLst>
                <a:ext uri="{FF2B5EF4-FFF2-40B4-BE49-F238E27FC236}">
                  <a16:creationId xmlns:a16="http://schemas.microsoft.com/office/drawing/2014/main" id="{6B9D1B75-7FEB-3398-1594-175DF820DBE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6;g2fb18904de5_2_107">
              <a:extLst>
                <a:ext uri="{FF2B5EF4-FFF2-40B4-BE49-F238E27FC236}">
                  <a16:creationId xmlns:a16="http://schemas.microsoft.com/office/drawing/2014/main" id="{B777FD0F-A3EC-AE50-A42C-7E5255A7306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7;g2fb18904de5_2_107">
              <a:extLst>
                <a:ext uri="{FF2B5EF4-FFF2-40B4-BE49-F238E27FC236}">
                  <a16:creationId xmlns:a16="http://schemas.microsoft.com/office/drawing/2014/main" id="{CC01BA92-0A2E-C831-4429-4C90C85FBB8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860214" y="2200909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B174FB54-9E06-BC83-6760-882A8E40C2A2}"/>
              </a:ext>
            </a:extLst>
          </p:cNvPr>
          <p:cNvSpPr/>
          <p:nvPr/>
        </p:nvSpPr>
        <p:spPr>
          <a:xfrm>
            <a:off x="5736399" y="20975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9BF034-6DA6-0277-ABCC-2AC6BE537D20}"/>
              </a:ext>
            </a:extLst>
          </p:cNvPr>
          <p:cNvSpPr/>
          <p:nvPr/>
        </p:nvSpPr>
        <p:spPr>
          <a:xfrm>
            <a:off x="4723149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6469516" y="2879940"/>
            <a:ext cx="667646" cy="17867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5991587" y="2741090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A4F793ED-5CC8-6732-1B2A-9D55D23D75D5}"/>
              </a:ext>
            </a:extLst>
          </p:cNvPr>
          <p:cNvSpPr/>
          <p:nvPr/>
        </p:nvSpPr>
        <p:spPr>
          <a:xfrm>
            <a:off x="5914557" y="2601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C139EB3F-09AD-D78D-F6AF-D8B62045D3FA}"/>
              </a:ext>
            </a:extLst>
          </p:cNvPr>
          <p:cNvSpPr/>
          <p:nvPr/>
        </p:nvSpPr>
        <p:spPr>
          <a:xfrm>
            <a:off x="541633" y="17860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19235" y="15297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19235" y="17975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E10042D3-BB98-9FA4-6A4B-1F56C188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466565"/>
            <a:ext cx="236572" cy="236572"/>
          </a:xfrm>
          <a:prstGeom prst="rect">
            <a:avLst/>
          </a:prstGeom>
        </p:spPr>
      </p:pic>
      <p:pic>
        <p:nvPicPr>
          <p:cNvPr id="48" name="그래픽 47" descr="확인란 선택됨 단색으로 채워진">
            <a:extLst>
              <a:ext uri="{FF2B5EF4-FFF2-40B4-BE49-F238E27FC236}">
                <a16:creationId xmlns:a16="http://schemas.microsoft.com/office/drawing/2014/main" id="{4EA4B93A-0919-8F2E-8523-BFA9BE42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761654"/>
            <a:ext cx="236572" cy="236572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68C62271-A01B-A130-207A-D1A5F75D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032124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4EDE837-1829-00F0-EC47-826E6C03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313356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54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CCDE56C7-875C-AB0D-CBE5-98A95F21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583826"/>
            <a:ext cx="236572" cy="236572"/>
          </a:xfrm>
          <a:prstGeom prst="rect">
            <a:avLst/>
          </a:prstGeom>
        </p:spPr>
      </p:pic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27979" y="27880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27979" y="306830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27979" y="33448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27979" y="36238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27979" y="389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27979" y="416365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27979" y="44407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27979" y="470488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27979" y="496258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27979" y="52203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1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72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73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77DADC-8A25-6344-58B5-19188639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0304"/>
              </p:ext>
            </p:extLst>
          </p:nvPr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15C0DFE0-B5B5-05CC-4BEB-04DA7E98AB76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9AB8EC-408F-0883-FA38-44B62BF9578C}"/>
              </a:ext>
            </a:extLst>
          </p:cNvPr>
          <p:cNvGrpSpPr/>
          <p:nvPr/>
        </p:nvGrpSpPr>
        <p:grpSpPr>
          <a:xfrm>
            <a:off x="4550077" y="4666661"/>
            <a:ext cx="5200274" cy="1986311"/>
            <a:chOff x="4550077" y="4666661"/>
            <a:chExt cx="5200274" cy="1986311"/>
          </a:xfrm>
        </p:grpSpPr>
        <p:sp>
          <p:nvSpPr>
            <p:cNvPr id="43" name="Google Shape;417;g28120bc8d10_0_0">
              <a:extLst>
                <a:ext uri="{FF2B5EF4-FFF2-40B4-BE49-F238E27FC236}">
                  <a16:creationId xmlns:a16="http://schemas.microsoft.com/office/drawing/2014/main" id="{760950C1-A948-73B6-221F-47A36397CACA}"/>
                </a:ext>
              </a:extLst>
            </p:cNvPr>
            <p:cNvSpPr/>
            <p:nvPr/>
          </p:nvSpPr>
          <p:spPr>
            <a:xfrm>
              <a:off x="4550077" y="4666661"/>
              <a:ext cx="5174170" cy="1986311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422;g28120bc8d10_0_0">
              <a:extLst>
                <a:ext uri="{FF2B5EF4-FFF2-40B4-BE49-F238E27FC236}">
                  <a16:creationId xmlns:a16="http://schemas.microsoft.com/office/drawing/2014/main" id="{22F9D0E9-C061-635F-F6DC-4485BC1471FC}"/>
                </a:ext>
              </a:extLst>
            </p:cNvPr>
            <p:cNvSpPr/>
            <p:nvPr/>
          </p:nvSpPr>
          <p:spPr>
            <a:xfrm>
              <a:off x="4630926" y="4666663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423;g28120bc8d10_0_0">
              <a:extLst>
                <a:ext uri="{FF2B5EF4-FFF2-40B4-BE49-F238E27FC236}">
                  <a16:creationId xmlns:a16="http://schemas.microsoft.com/office/drawing/2014/main" id="{F6DAE8CD-48A9-7985-AFBB-EFB5C0171951}"/>
                </a:ext>
              </a:extLst>
            </p:cNvPr>
            <p:cNvSpPr/>
            <p:nvPr/>
          </p:nvSpPr>
          <p:spPr>
            <a:xfrm>
              <a:off x="9419751" y="4666663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직선 연결선 30">
              <a:extLst>
                <a:ext uri="{FF2B5EF4-FFF2-40B4-BE49-F238E27FC236}">
                  <a16:creationId xmlns:a16="http://schemas.microsoft.com/office/drawing/2014/main" id="{B210DF77-656F-09D6-49E5-93224172C4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04362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Google Shape;810;g28120bc8d10_0_307">
              <a:extLst>
                <a:ext uri="{FF2B5EF4-FFF2-40B4-BE49-F238E27FC236}">
                  <a16:creationId xmlns:a16="http://schemas.microsoft.com/office/drawing/2014/main" id="{310F9ABD-ADB9-45E5-46C0-A1B09A74392B}"/>
                </a:ext>
              </a:extLst>
            </p:cNvPr>
            <p:cNvSpPr/>
            <p:nvPr/>
          </p:nvSpPr>
          <p:spPr>
            <a:xfrm>
              <a:off x="7111714" y="6401744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0" name="Google Shape;1698;g2fb18904de5_2_107">
              <a:extLst>
                <a:ext uri="{FF2B5EF4-FFF2-40B4-BE49-F238E27FC236}">
                  <a16:creationId xmlns:a16="http://schemas.microsoft.com/office/drawing/2014/main" id="{E80CC60F-0DDF-A53C-6113-5B9C5AF00BF5}"/>
                </a:ext>
              </a:extLst>
            </p:cNvPr>
            <p:cNvGrpSpPr/>
            <p:nvPr/>
          </p:nvGrpSpPr>
          <p:grpSpPr>
            <a:xfrm>
              <a:off x="6333739" y="6180146"/>
              <a:ext cx="1555950" cy="123652"/>
              <a:chOff x="4065288" y="6528825"/>
              <a:chExt cx="2265000" cy="180000"/>
            </a:xfrm>
          </p:grpSpPr>
          <p:sp>
            <p:nvSpPr>
              <p:cNvPr id="81" name="Google Shape;1699;g2fb18904de5_2_107">
                <a:extLst>
                  <a:ext uri="{FF2B5EF4-FFF2-40B4-BE49-F238E27FC236}">
                    <a16:creationId xmlns:a16="http://schemas.microsoft.com/office/drawing/2014/main" id="{CDFCEDB0-EF46-BDE7-AD6E-D3CCA2FB1D80}"/>
                  </a:ext>
                </a:extLst>
              </p:cNvPr>
              <p:cNvSpPr/>
              <p:nvPr/>
            </p:nvSpPr>
            <p:spPr>
              <a:xfrm>
                <a:off x="4598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1" i="0" u="none" strike="noStrike" cap="none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1700;g2fb18904de5_2_107">
                <a:extLst>
                  <a:ext uri="{FF2B5EF4-FFF2-40B4-BE49-F238E27FC236}">
                    <a16:creationId xmlns:a16="http://schemas.microsoft.com/office/drawing/2014/main" id="{FC7BF441-1574-BFA3-1762-6E8D92E80770}"/>
                  </a:ext>
                </a:extLst>
              </p:cNvPr>
              <p:cNvSpPr/>
              <p:nvPr/>
            </p:nvSpPr>
            <p:spPr>
              <a:xfrm>
                <a:off x="4827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1701;g2fb18904de5_2_107">
                <a:extLst>
                  <a:ext uri="{FF2B5EF4-FFF2-40B4-BE49-F238E27FC236}">
                    <a16:creationId xmlns:a16="http://schemas.microsoft.com/office/drawing/2014/main" id="{B93A2C56-6008-057A-5E00-3940D6914C41}"/>
                  </a:ext>
                </a:extLst>
              </p:cNvPr>
              <p:cNvSpPr/>
              <p:nvPr/>
            </p:nvSpPr>
            <p:spPr>
              <a:xfrm>
                <a:off x="5055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1702;g2fb18904de5_2_107">
                <a:extLst>
                  <a:ext uri="{FF2B5EF4-FFF2-40B4-BE49-F238E27FC236}">
                    <a16:creationId xmlns:a16="http://schemas.microsoft.com/office/drawing/2014/main" id="{EF13EF76-9571-9177-9294-C28199C46847}"/>
                  </a:ext>
                </a:extLst>
              </p:cNvPr>
              <p:cNvSpPr/>
              <p:nvPr/>
            </p:nvSpPr>
            <p:spPr>
              <a:xfrm>
                <a:off x="5616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1703;g2fb18904de5_2_107">
                <a:extLst>
                  <a:ext uri="{FF2B5EF4-FFF2-40B4-BE49-F238E27FC236}">
                    <a16:creationId xmlns:a16="http://schemas.microsoft.com/office/drawing/2014/main" id="{EA5B5BAD-35A9-5BE6-EA6D-551EEA825A38}"/>
                  </a:ext>
                </a:extLst>
              </p:cNvPr>
              <p:cNvSpPr/>
              <p:nvPr/>
            </p:nvSpPr>
            <p:spPr>
              <a:xfrm>
                <a:off x="5284488" y="6528825"/>
                <a:ext cx="270000" cy="180000"/>
              </a:xfrm>
              <a:prstGeom prst="roundRect">
                <a:avLst>
                  <a:gd name="adj" fmla="val 19828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</a:t>
                </a:r>
                <a:r>
                  <a:rPr lang="ko-KR" sz="6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⦁⦁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1704;g2fb18904de5_2_107">
                <a:extLst>
                  <a:ext uri="{FF2B5EF4-FFF2-40B4-BE49-F238E27FC236}">
                    <a16:creationId xmlns:a16="http://schemas.microsoft.com/office/drawing/2014/main" id="{C4A17269-47FB-BEF8-2179-AA8CC48E5EAC}"/>
                  </a:ext>
                </a:extLst>
              </p:cNvPr>
              <p:cNvSpPr/>
              <p:nvPr/>
            </p:nvSpPr>
            <p:spPr>
              <a:xfrm>
                <a:off x="4293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1705;g2fb18904de5_2_107">
                <a:extLst>
                  <a:ext uri="{FF2B5EF4-FFF2-40B4-BE49-F238E27FC236}">
                    <a16:creationId xmlns:a16="http://schemas.microsoft.com/office/drawing/2014/main" id="{4E778A73-7A9A-1687-4E48-F90251AC291F}"/>
                  </a:ext>
                </a:extLst>
              </p:cNvPr>
              <p:cNvSpPr/>
              <p:nvPr/>
            </p:nvSpPr>
            <p:spPr>
              <a:xfrm>
                <a:off x="4065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1706;g2fb18904de5_2_107">
                <a:extLst>
                  <a:ext uri="{FF2B5EF4-FFF2-40B4-BE49-F238E27FC236}">
                    <a16:creationId xmlns:a16="http://schemas.microsoft.com/office/drawing/2014/main" id="{20E2059A-9265-B65C-7D42-100399D9C44C}"/>
                  </a:ext>
                </a:extLst>
              </p:cNvPr>
              <p:cNvSpPr/>
              <p:nvPr/>
            </p:nvSpPr>
            <p:spPr>
              <a:xfrm>
                <a:off x="5921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1707;g2fb18904de5_2_107">
                <a:extLst>
                  <a:ext uri="{FF2B5EF4-FFF2-40B4-BE49-F238E27FC236}">
                    <a16:creationId xmlns:a16="http://schemas.microsoft.com/office/drawing/2014/main" id="{F25BFD26-50A2-7D77-3D78-2B510D981FD4}"/>
                  </a:ext>
                </a:extLst>
              </p:cNvPr>
              <p:cNvSpPr/>
              <p:nvPr/>
            </p:nvSpPr>
            <p:spPr>
              <a:xfrm>
                <a:off x="6150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B2FA44-E2A4-2B4E-6575-648A32EA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43497"/>
              </p:ext>
            </p:extLst>
          </p:nvPr>
        </p:nvGraphicFramePr>
        <p:xfrm>
          <a:off x="4630926" y="4994902"/>
          <a:ext cx="4961576" cy="109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6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69954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427787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8657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남은금액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-346,800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11,793,866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-641,800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12,140,666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-501,100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12,782,466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HNS2411060002-3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-130,550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13,283,566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</a:tbl>
          </a:graphicData>
        </a:graphic>
      </p:graphicFrame>
      <p:cxnSp>
        <p:nvCxnSpPr>
          <p:cNvPr id="78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 rot="5400000">
            <a:off x="727337" y="2328090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1624" y="152978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35369" y="3903919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15019" y="3921369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11378" y="3921369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201615" y="419136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24856"/>
              </p:ext>
            </p:extLst>
          </p:nvPr>
        </p:nvGraphicFramePr>
        <p:xfrm>
          <a:off x="276198" y="4570390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2237"/>
              </p:ext>
            </p:extLst>
          </p:nvPr>
        </p:nvGraphicFramePr>
        <p:xfrm>
          <a:off x="215018" y="4282941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100799" y="660270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77192"/>
              </p:ext>
            </p:extLst>
          </p:nvPr>
        </p:nvGraphicFramePr>
        <p:xfrm>
          <a:off x="676899" y="4287595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1514"/>
              </p:ext>
            </p:extLst>
          </p:nvPr>
        </p:nvGraphicFramePr>
        <p:xfrm>
          <a:off x="2094837" y="4289926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9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33585" y="6411926"/>
            <a:ext cx="1204845" cy="95750"/>
            <a:chOff x="4065288" y="6528825"/>
            <a:chExt cx="2265000" cy="180000"/>
          </a:xfrm>
        </p:grpSpPr>
        <p:sp>
          <p:nvSpPr>
            <p:cNvPr id="100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2064044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039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FCD9-AF89-BFE2-5039-19E74A24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A275285-69E1-08F8-3713-E7A9249E86D9}"/>
              </a:ext>
            </a:extLst>
          </p:cNvPr>
          <p:cNvGraphicFramePr>
            <a:graphicFrameLocks noGrp="1"/>
          </p:cNvGraphicFramePr>
          <p:nvPr/>
        </p:nvGraphicFramePr>
        <p:xfrm>
          <a:off x="198694" y="2425459"/>
          <a:ext cx="636163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1">
                  <a:extLst>
                    <a:ext uri="{9D8B030D-6E8A-4147-A177-3AD203B41FA5}">
                      <a16:colId xmlns:a16="http://schemas.microsoft.com/office/drawing/2014/main" val="2277282061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32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61247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526211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612476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예산년월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변경요청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요청자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최종결제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순천여수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197,115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150,000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127,650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69,465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권성래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2024-06-07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107,743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고정일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AF9365-139C-9E70-CEC8-9822162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3A8A7-6514-4229-2A42-30B333C672D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86DEF-6F4A-2364-D749-633A49C559D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214128-579E-06C9-B491-BBAAC3D14F4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예산증액관리화면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현재년월이 예산년월과 동일할 경우 버튼 조회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처리 팝업 호출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상세보기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예산증액 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팝업 호출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A57260F8-45D0-E9FA-1FD1-D59CB8A3ADA0}"/>
              </a:ext>
            </a:extLst>
          </p:cNvPr>
          <p:cNvSpPr/>
          <p:nvPr/>
        </p:nvSpPr>
        <p:spPr>
          <a:xfrm>
            <a:off x="204768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2E36553B-B7FD-61FB-E85E-BF624F8A0638}"/>
              </a:ext>
            </a:extLst>
          </p:cNvPr>
          <p:cNvSpPr/>
          <p:nvPr/>
        </p:nvSpPr>
        <p:spPr>
          <a:xfrm>
            <a:off x="1382268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1F55B371-E7BA-74CA-4767-723D38467346}"/>
              </a:ext>
            </a:extLst>
          </p:cNvPr>
          <p:cNvCxnSpPr>
            <a:cxnSpLocks/>
          </p:cNvCxnSpPr>
          <p:nvPr/>
        </p:nvCxnSpPr>
        <p:spPr>
          <a:xfrm>
            <a:off x="204768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D83231-F7B0-08AF-C39A-DF90AD6F9F1B}"/>
              </a:ext>
            </a:extLst>
          </p:cNvPr>
          <p:cNvGraphicFramePr>
            <a:graphicFrameLocks noGrp="1"/>
          </p:cNvGraphicFramePr>
          <p:nvPr/>
        </p:nvGraphicFramePr>
        <p:xfrm>
          <a:off x="200457" y="1480795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승인상태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EB6DD6-12BB-A6CC-8068-DEA74B6A08E8}"/>
              </a:ext>
            </a:extLst>
          </p:cNvPr>
          <p:cNvGraphicFramePr>
            <a:graphicFrameLocks noGrp="1"/>
          </p:cNvGraphicFramePr>
          <p:nvPr/>
        </p:nvGraphicFramePr>
        <p:xfrm>
          <a:off x="678262" y="1552988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2965BC75-5920-27F2-6F0A-FEDEB3FDFC83}"/>
              </a:ext>
            </a:extLst>
          </p:cNvPr>
          <p:cNvSpPr/>
          <p:nvPr/>
        </p:nvSpPr>
        <p:spPr>
          <a:xfrm>
            <a:off x="2171473" y="1546916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4157D8-66A9-A72C-5128-AC21C55B5622}"/>
              </a:ext>
            </a:extLst>
          </p:cNvPr>
          <p:cNvGraphicFramePr>
            <a:graphicFrameLocks noGrp="1"/>
          </p:cNvGraphicFramePr>
          <p:nvPr/>
        </p:nvGraphicFramePr>
        <p:xfrm>
          <a:off x="4804693" y="154691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44756B-67BC-482F-9CB1-A5E439A01BF9}"/>
              </a:ext>
            </a:extLst>
          </p:cNvPr>
          <p:cNvGraphicFramePr>
            <a:graphicFrameLocks noGrp="1"/>
          </p:cNvGraphicFramePr>
          <p:nvPr/>
        </p:nvGraphicFramePr>
        <p:xfrm>
          <a:off x="3214239" y="1546916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B53B2F-45A3-34B9-3AC2-6FA3EB2ECD97}"/>
              </a:ext>
            </a:extLst>
          </p:cNvPr>
          <p:cNvGraphicFramePr>
            <a:graphicFrameLocks noGrp="1"/>
          </p:cNvGraphicFramePr>
          <p:nvPr/>
        </p:nvGraphicFramePr>
        <p:xfrm>
          <a:off x="3861744" y="1546916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B580FFF-2DF8-8578-764F-87B14B0ADED4}"/>
              </a:ext>
            </a:extLst>
          </p:cNvPr>
          <p:cNvGraphicFramePr>
            <a:graphicFrameLocks noGrp="1"/>
          </p:cNvGraphicFramePr>
          <p:nvPr/>
        </p:nvGraphicFramePr>
        <p:xfrm>
          <a:off x="678262" y="183490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2" name="Google Shape;1698;g2fb18904de5_2_107">
            <a:extLst>
              <a:ext uri="{FF2B5EF4-FFF2-40B4-BE49-F238E27FC236}">
                <a16:creationId xmlns:a16="http://schemas.microsoft.com/office/drawing/2014/main" id="{EC8D9A72-0408-AC4C-7969-270D3C9DE118}"/>
              </a:ext>
            </a:extLst>
          </p:cNvPr>
          <p:cNvGrpSpPr/>
          <p:nvPr/>
        </p:nvGrpSpPr>
        <p:grpSpPr>
          <a:xfrm>
            <a:off x="2245825" y="5602438"/>
            <a:ext cx="2265000" cy="180000"/>
            <a:chOff x="4065288" y="6528825"/>
            <a:chExt cx="2265000" cy="180000"/>
          </a:xfrm>
        </p:grpSpPr>
        <p:sp>
          <p:nvSpPr>
            <p:cNvPr id="23" name="Google Shape;1699;g2fb18904de5_2_107">
              <a:extLst>
                <a:ext uri="{FF2B5EF4-FFF2-40B4-BE49-F238E27FC236}">
                  <a16:creationId xmlns:a16="http://schemas.microsoft.com/office/drawing/2014/main" id="{A979D58E-22F1-0C55-6BE4-A84FEFA051E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0;g2fb18904de5_2_107">
              <a:extLst>
                <a:ext uri="{FF2B5EF4-FFF2-40B4-BE49-F238E27FC236}">
                  <a16:creationId xmlns:a16="http://schemas.microsoft.com/office/drawing/2014/main" id="{E086E334-5888-D8BE-23B3-1E80C1EA76E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1;g2fb18904de5_2_107">
              <a:extLst>
                <a:ext uri="{FF2B5EF4-FFF2-40B4-BE49-F238E27FC236}">
                  <a16:creationId xmlns:a16="http://schemas.microsoft.com/office/drawing/2014/main" id="{414312AA-5630-DA4E-E61B-B0E221D5E47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2;g2fb18904de5_2_107">
              <a:extLst>
                <a:ext uri="{FF2B5EF4-FFF2-40B4-BE49-F238E27FC236}">
                  <a16:creationId xmlns:a16="http://schemas.microsoft.com/office/drawing/2014/main" id="{B22AA351-6FA7-719E-B6C9-B79783C7A3C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3;g2fb18904de5_2_107">
              <a:extLst>
                <a:ext uri="{FF2B5EF4-FFF2-40B4-BE49-F238E27FC236}">
                  <a16:creationId xmlns:a16="http://schemas.microsoft.com/office/drawing/2014/main" id="{02384EA5-07B5-9509-9FB7-680D2BE5B61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4;g2fb18904de5_2_107">
              <a:extLst>
                <a:ext uri="{FF2B5EF4-FFF2-40B4-BE49-F238E27FC236}">
                  <a16:creationId xmlns:a16="http://schemas.microsoft.com/office/drawing/2014/main" id="{014D3F71-4FA8-FF2E-267A-62696C5AA44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5;g2fb18904de5_2_107">
              <a:extLst>
                <a:ext uri="{FF2B5EF4-FFF2-40B4-BE49-F238E27FC236}">
                  <a16:creationId xmlns:a16="http://schemas.microsoft.com/office/drawing/2014/main" id="{420B6616-B285-52E8-2C44-A7CDFC736C0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6;g2fb18904de5_2_107">
              <a:extLst>
                <a:ext uri="{FF2B5EF4-FFF2-40B4-BE49-F238E27FC236}">
                  <a16:creationId xmlns:a16="http://schemas.microsoft.com/office/drawing/2014/main" id="{320362EC-C234-0F7C-46F7-42558E8B8D6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7;g2fb18904de5_2_107">
              <a:extLst>
                <a:ext uri="{FF2B5EF4-FFF2-40B4-BE49-F238E27FC236}">
                  <a16:creationId xmlns:a16="http://schemas.microsoft.com/office/drawing/2014/main" id="{07522617-DF89-90EB-85CB-A523173810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69BBBAE7-7EB7-914D-CF57-E0C8414AAC4F}"/>
              </a:ext>
            </a:extLst>
          </p:cNvPr>
          <p:cNvSpPr/>
          <p:nvPr/>
        </p:nvSpPr>
        <p:spPr>
          <a:xfrm>
            <a:off x="540278" y="1781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42" idx="3"/>
            <a:endCxn id="58" idx="0"/>
          </p:cNvCxnSpPr>
          <p:nvPr/>
        </p:nvCxnSpPr>
        <p:spPr>
          <a:xfrm>
            <a:off x="6547367" y="5300181"/>
            <a:ext cx="739536" cy="22289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6109494" y="5181995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0A75A35C-EACB-7C6F-15A8-CF43F90822F5}"/>
              </a:ext>
            </a:extLst>
          </p:cNvPr>
          <p:cNvSpPr/>
          <p:nvPr/>
        </p:nvSpPr>
        <p:spPr>
          <a:xfrm>
            <a:off x="6024162" y="152618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8669608-BD59-1CB3-105F-6D6F33E81E45}"/>
              </a:ext>
            </a:extLst>
          </p:cNvPr>
          <p:cNvSpPr/>
          <p:nvPr/>
        </p:nvSpPr>
        <p:spPr>
          <a:xfrm>
            <a:off x="6024162" y="179398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8BBA33F-00BA-F4E0-D369-464B65951D8C}"/>
              </a:ext>
            </a:extLst>
          </p:cNvPr>
          <p:cNvSpPr/>
          <p:nvPr/>
        </p:nvSpPr>
        <p:spPr>
          <a:xfrm>
            <a:off x="6147506" y="520961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307697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C2CFC8D-5230-F5B4-025C-CB464CCDB8B9}"/>
              </a:ext>
            </a:extLst>
          </p:cNvPr>
          <p:cNvSpPr/>
          <p:nvPr/>
        </p:nvSpPr>
        <p:spPr>
          <a:xfrm>
            <a:off x="6141598" y="572828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2761825F-F987-188F-1598-19C62822866D}"/>
              </a:ext>
            </a:extLst>
          </p:cNvPr>
          <p:cNvSpPr/>
          <p:nvPr/>
        </p:nvSpPr>
        <p:spPr>
          <a:xfrm>
            <a:off x="6141598" y="600733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AC2102B-B241-E69C-3CF2-3EBE8F001EF1}"/>
              </a:ext>
            </a:extLst>
          </p:cNvPr>
          <p:cNvSpPr/>
          <p:nvPr/>
        </p:nvSpPr>
        <p:spPr>
          <a:xfrm>
            <a:off x="6141598" y="62815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F5DB94D5-A9E1-264D-8D15-565B635228D3}"/>
              </a:ext>
            </a:extLst>
          </p:cNvPr>
          <p:cNvSpPr/>
          <p:nvPr/>
        </p:nvSpPr>
        <p:spPr>
          <a:xfrm>
            <a:off x="6145255" y="564096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D2712CEA-DE4C-49FF-60DD-69B891F549CC}"/>
              </a:ext>
            </a:extLst>
          </p:cNvPr>
          <p:cNvSpPr/>
          <p:nvPr/>
        </p:nvSpPr>
        <p:spPr>
          <a:xfrm>
            <a:off x="6145255" y="591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076A6E03-8F43-9B0B-F1FE-8129F864B736}"/>
              </a:ext>
            </a:extLst>
          </p:cNvPr>
          <p:cNvSpPr/>
          <p:nvPr/>
        </p:nvSpPr>
        <p:spPr>
          <a:xfrm>
            <a:off x="6145255" y="618219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12594CF0-7452-0952-DCCA-FA771E8EC686}"/>
              </a:ext>
            </a:extLst>
          </p:cNvPr>
          <p:cNvSpPr/>
          <p:nvPr/>
        </p:nvSpPr>
        <p:spPr>
          <a:xfrm>
            <a:off x="6145255" y="643989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6053584" y="50859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25AF79F-B313-1D96-59DF-A26EECA87F0E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7F8029-185A-EE4D-B665-9D245E3987C8}"/>
              </a:ext>
            </a:extLst>
          </p:cNvPr>
          <p:cNvGraphicFramePr>
            <a:graphicFrameLocks noGrp="1"/>
          </p:cNvGraphicFramePr>
          <p:nvPr/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8" name="Google Shape;309;g2f2558950df_0_15">
            <a:extLst>
              <a:ext uri="{FF2B5EF4-FFF2-40B4-BE49-F238E27FC236}">
                <a16:creationId xmlns:a16="http://schemas.microsoft.com/office/drawing/2014/main" id="{135E8136-5736-9AED-AFFD-C468AAEB14DE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D7E9EC-9754-5E83-EEDA-317411D409A0}"/>
              </a:ext>
            </a:extLst>
          </p:cNvPr>
          <p:cNvGrpSpPr/>
          <p:nvPr/>
        </p:nvGrpSpPr>
        <p:grpSpPr>
          <a:xfrm>
            <a:off x="4699818" y="5523074"/>
            <a:ext cx="5200274" cy="1290864"/>
            <a:chOff x="6759365" y="3241556"/>
            <a:chExt cx="5200274" cy="129086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CE1BD6F-DB90-7FA0-5D42-B763CE3B9D23}"/>
                </a:ext>
              </a:extLst>
            </p:cNvPr>
            <p:cNvGrpSpPr/>
            <p:nvPr/>
          </p:nvGrpSpPr>
          <p:grpSpPr>
            <a:xfrm>
              <a:off x="6759365" y="3241556"/>
              <a:ext cx="5200274" cy="1290864"/>
              <a:chOff x="4550077" y="4666661"/>
              <a:chExt cx="5200274" cy="1290864"/>
            </a:xfrm>
          </p:grpSpPr>
          <p:sp>
            <p:nvSpPr>
              <p:cNvPr id="58" name="Google Shape;417;g28120bc8d10_0_0">
                <a:extLst>
                  <a:ext uri="{FF2B5EF4-FFF2-40B4-BE49-F238E27FC236}">
                    <a16:creationId xmlns:a16="http://schemas.microsoft.com/office/drawing/2014/main" id="{229F5889-7314-4F8C-5ADC-85D14E76BEAB}"/>
                  </a:ext>
                </a:extLst>
              </p:cNvPr>
              <p:cNvSpPr/>
              <p:nvPr/>
            </p:nvSpPr>
            <p:spPr>
              <a:xfrm>
                <a:off x="4550077" y="4666661"/>
                <a:ext cx="5174170" cy="1290864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" name="Google Shape;422;g28120bc8d10_0_0">
                <a:extLst>
                  <a:ext uri="{FF2B5EF4-FFF2-40B4-BE49-F238E27FC236}">
                    <a16:creationId xmlns:a16="http://schemas.microsoft.com/office/drawing/2014/main" id="{1FFDBC92-B2A8-24B9-5CE7-901174358795}"/>
                  </a:ext>
                </a:extLst>
              </p:cNvPr>
              <p:cNvSpPr/>
              <p:nvPr/>
            </p:nvSpPr>
            <p:spPr>
              <a:xfrm>
                <a:off x="4630926" y="4666663"/>
                <a:ext cx="9000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예산증액 승인</a:t>
                </a:r>
                <a:r>
                  <a:rPr lang="en-US" altLang="ko-KR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/</a:t>
                </a: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423;g28120bc8d10_0_0">
                <a:extLst>
                  <a:ext uri="{FF2B5EF4-FFF2-40B4-BE49-F238E27FC236}">
                    <a16:creationId xmlns:a16="http://schemas.microsoft.com/office/drawing/2014/main" id="{B5D8E423-CF6B-EC3A-EC23-597AF24FDA00}"/>
                  </a:ext>
                </a:extLst>
              </p:cNvPr>
              <p:cNvSpPr/>
              <p:nvPr/>
            </p:nvSpPr>
            <p:spPr>
              <a:xfrm>
                <a:off x="9419751" y="4666663"/>
                <a:ext cx="3306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10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✖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1" name="직선 연결선 30">
                <a:extLst>
                  <a:ext uri="{FF2B5EF4-FFF2-40B4-BE49-F238E27FC236}">
                    <a16:creationId xmlns:a16="http://schemas.microsoft.com/office/drawing/2014/main" id="{376BED18-F180-907E-1926-F45E3D80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522" y="4936663"/>
                <a:ext cx="504362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801532" y="5689443"/>
                <a:ext cx="399806" cy="174314"/>
              </a:xfrm>
              <a:prstGeom prst="roundRect">
                <a:avLst>
                  <a:gd name="adj" fmla="val 576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7" name="Google Shape;422;g28120bc8d10_0_0">
              <a:extLst>
                <a:ext uri="{FF2B5EF4-FFF2-40B4-BE49-F238E27FC236}">
                  <a16:creationId xmlns:a16="http://schemas.microsoft.com/office/drawing/2014/main" id="{CD618826-9716-6369-180B-5CC9C56268D2}"/>
                </a:ext>
              </a:extLst>
            </p:cNvPr>
            <p:cNvSpPr/>
            <p:nvPr/>
          </p:nvSpPr>
          <p:spPr>
            <a:xfrm>
              <a:off x="6851765" y="3511558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1" i="0" u="none" strike="noStrike" cap="none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적용월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2024</a:t>
              </a:r>
              <a:r>
                <a:rPr lang="ko-KR" altLang="en-US" sz="6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년 </a:t>
              </a:r>
              <a:r>
                <a:rPr lang="en-US" altLang="ko-KR" sz="6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r>
                <a:rPr lang="ko-KR" altLang="en-US" sz="6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endParaRPr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/>
        </p:nvGraphicFramePr>
        <p:xfrm>
          <a:off x="4780667" y="6022740"/>
          <a:ext cx="5030221" cy="412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88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1731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602277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춘천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모듈러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압착기 구매</a:t>
                      </a:r>
                      <a:endParaRPr lang="en-US" altLang="ko-KR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20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278561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361818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16171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43827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70459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5680668" y="2208517"/>
            <a:ext cx="865698" cy="17424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승인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127" idx="1"/>
            <a:endCxn id="106" idx="1"/>
          </p:cNvCxnSpPr>
          <p:nvPr/>
        </p:nvCxnSpPr>
        <p:spPr>
          <a:xfrm rot="10800000" flipV="1">
            <a:off x="3269608" y="2289743"/>
            <a:ext cx="2361244" cy="1204721"/>
          </a:xfrm>
          <a:prstGeom prst="bentConnector3">
            <a:avLst>
              <a:gd name="adj1" fmla="val 109681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5630852" y="2171558"/>
            <a:ext cx="93878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5574942" y="20754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56F418AC-65D1-327E-CEB8-C9A166DB3C35}"/>
              </a:ext>
            </a:extLst>
          </p:cNvPr>
          <p:cNvSpPr/>
          <p:nvPr/>
        </p:nvSpPr>
        <p:spPr>
          <a:xfrm>
            <a:off x="6109494" y="263576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0D7E9EC-9754-5E83-EEDA-317411D409A0}"/>
              </a:ext>
            </a:extLst>
          </p:cNvPr>
          <p:cNvGrpSpPr/>
          <p:nvPr/>
        </p:nvGrpSpPr>
        <p:grpSpPr>
          <a:xfrm>
            <a:off x="3269608" y="2595360"/>
            <a:ext cx="6594723" cy="1798209"/>
            <a:chOff x="6759365" y="3241556"/>
            <a:chExt cx="5200274" cy="1290864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CE1BD6F-DB90-7FA0-5D42-B763CE3B9D23}"/>
                </a:ext>
              </a:extLst>
            </p:cNvPr>
            <p:cNvGrpSpPr/>
            <p:nvPr/>
          </p:nvGrpSpPr>
          <p:grpSpPr>
            <a:xfrm>
              <a:off x="6759365" y="3241556"/>
              <a:ext cx="5200274" cy="1290864"/>
              <a:chOff x="4550077" y="4666661"/>
              <a:chExt cx="5200274" cy="1290864"/>
            </a:xfrm>
          </p:grpSpPr>
          <p:sp>
            <p:nvSpPr>
              <p:cNvPr id="106" name="Google Shape;417;g28120bc8d10_0_0">
                <a:extLst>
                  <a:ext uri="{FF2B5EF4-FFF2-40B4-BE49-F238E27FC236}">
                    <a16:creationId xmlns:a16="http://schemas.microsoft.com/office/drawing/2014/main" id="{229F5889-7314-4F8C-5ADC-85D14E76BEAB}"/>
                  </a:ext>
                </a:extLst>
              </p:cNvPr>
              <p:cNvSpPr/>
              <p:nvPr/>
            </p:nvSpPr>
            <p:spPr>
              <a:xfrm>
                <a:off x="4550077" y="4666661"/>
                <a:ext cx="5174170" cy="1290864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" name="Google Shape;422;g28120bc8d10_0_0">
                <a:extLst>
                  <a:ext uri="{FF2B5EF4-FFF2-40B4-BE49-F238E27FC236}">
                    <a16:creationId xmlns:a16="http://schemas.microsoft.com/office/drawing/2014/main" id="{1FFDBC92-B2A8-24B9-5CE7-901174358795}"/>
                  </a:ext>
                </a:extLst>
              </p:cNvPr>
              <p:cNvSpPr/>
              <p:nvPr/>
            </p:nvSpPr>
            <p:spPr>
              <a:xfrm>
                <a:off x="4630926" y="4666663"/>
                <a:ext cx="9000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예산증액 승인</a:t>
                </a:r>
                <a:r>
                  <a:rPr lang="en-US" altLang="ko-KR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/</a:t>
                </a: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" name="Google Shape;423;g28120bc8d10_0_0">
                <a:extLst>
                  <a:ext uri="{FF2B5EF4-FFF2-40B4-BE49-F238E27FC236}">
                    <a16:creationId xmlns:a16="http://schemas.microsoft.com/office/drawing/2014/main" id="{B5D8E423-CF6B-EC3A-EC23-597AF24FDA00}"/>
                  </a:ext>
                </a:extLst>
              </p:cNvPr>
              <p:cNvSpPr/>
              <p:nvPr/>
            </p:nvSpPr>
            <p:spPr>
              <a:xfrm>
                <a:off x="9419751" y="4666663"/>
                <a:ext cx="3306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10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✖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09" name="직선 연결선 30">
                <a:extLst>
                  <a:ext uri="{FF2B5EF4-FFF2-40B4-BE49-F238E27FC236}">
                    <a16:creationId xmlns:a16="http://schemas.microsoft.com/office/drawing/2014/main" id="{376BED18-F180-907E-1926-F45E3D80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522" y="4936663"/>
                <a:ext cx="504362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801532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1" i="0" u="none" strike="noStrike" cap="none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369918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rgbClr val="FF000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n-US" sz="600" b="1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600" b="1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승인</a:t>
                </a:r>
                <a:endParaRPr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7228038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5" name="Google Shape;422;g28120bc8d10_0_0">
              <a:extLst>
                <a:ext uri="{FF2B5EF4-FFF2-40B4-BE49-F238E27FC236}">
                  <a16:creationId xmlns:a16="http://schemas.microsoft.com/office/drawing/2014/main" id="{CD618826-9716-6369-180B-5CC9C56268D2}"/>
                </a:ext>
              </a:extLst>
            </p:cNvPr>
            <p:cNvSpPr/>
            <p:nvPr/>
          </p:nvSpPr>
          <p:spPr>
            <a:xfrm>
              <a:off x="6851765" y="3511558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1" i="0" u="none" strike="noStrike" cap="none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적용월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2024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년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endParaRPr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/>
        </p:nvGraphicFramePr>
        <p:xfrm>
          <a:off x="3396051" y="3330621"/>
          <a:ext cx="6379077" cy="522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02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1917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165255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353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의정부</a:t>
                      </a:r>
                      <a:endParaRPr lang="ko-KR" alt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/>
        </p:nvGraphicFramePr>
        <p:xfrm>
          <a:off x="8157084" y="3605466"/>
          <a:ext cx="1566060" cy="211721"/>
        </p:xfrm>
        <a:graphic>
          <a:graphicData uri="http://schemas.openxmlformats.org/drawingml/2006/table">
            <a:tbl>
              <a:tblPr/>
              <a:tblGrid>
                <a:gridCol w="15660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1721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6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77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78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9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80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81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cxnSp>
        <p:nvCxnSpPr>
          <p:cNvPr id="8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rot="5400000">
            <a:off x="727337" y="2328090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1624" y="152978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35369" y="3903919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15019" y="3921369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11378" y="3921369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201615" y="419136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30246"/>
              </p:ext>
            </p:extLst>
          </p:nvPr>
        </p:nvGraphicFramePr>
        <p:xfrm>
          <a:off x="276198" y="4570390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02570"/>
              </p:ext>
            </p:extLst>
          </p:nvPr>
        </p:nvGraphicFramePr>
        <p:xfrm>
          <a:off x="215018" y="4282941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100799" y="660270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90507"/>
              </p:ext>
            </p:extLst>
          </p:nvPr>
        </p:nvGraphicFramePr>
        <p:xfrm>
          <a:off x="676899" y="4287595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7984"/>
              </p:ext>
            </p:extLst>
          </p:nvPr>
        </p:nvGraphicFramePr>
        <p:xfrm>
          <a:off x="2094837" y="4289926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3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33585" y="6411926"/>
            <a:ext cx="1204845" cy="95750"/>
            <a:chOff x="4065288" y="6528825"/>
            <a:chExt cx="2265000" cy="180000"/>
          </a:xfrm>
        </p:grpSpPr>
        <p:sp>
          <p:nvSpPr>
            <p:cNvPr id="94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26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7;g28120bc8d10_0_0">
            <a:extLst>
              <a:ext uri="{FF2B5EF4-FFF2-40B4-BE49-F238E27FC236}">
                <a16:creationId xmlns:a16="http://schemas.microsoft.com/office/drawing/2014/main" id="{8150C2E0-3D56-2F5A-754C-E724F79C133F}"/>
              </a:ext>
            </a:extLst>
          </p:cNvPr>
          <p:cNvSpPr/>
          <p:nvPr/>
        </p:nvSpPr>
        <p:spPr>
          <a:xfrm>
            <a:off x="200025" y="657224"/>
            <a:ext cx="5174170" cy="205327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02D8EF-A919-A339-5543-B57B425B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Google Shape;422;g28120bc8d10_0_0">
            <a:extLst>
              <a:ext uri="{FF2B5EF4-FFF2-40B4-BE49-F238E27FC236}">
                <a16:creationId xmlns:a16="http://schemas.microsoft.com/office/drawing/2014/main" id="{B5768EA1-F638-B56A-7F7A-71B47D4E1C5C}"/>
              </a:ext>
            </a:extLst>
          </p:cNvPr>
          <p:cNvSpPr/>
          <p:nvPr/>
        </p:nvSpPr>
        <p:spPr>
          <a:xfrm>
            <a:off x="280874" y="65722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4942A3C0-8C6B-FE27-AEC3-02B512627C83}"/>
              </a:ext>
            </a:extLst>
          </p:cNvPr>
          <p:cNvSpPr/>
          <p:nvPr/>
        </p:nvSpPr>
        <p:spPr>
          <a:xfrm>
            <a:off x="5069699" y="65722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연결선 30">
            <a:extLst>
              <a:ext uri="{FF2B5EF4-FFF2-40B4-BE49-F238E27FC236}">
                <a16:creationId xmlns:a16="http://schemas.microsoft.com/office/drawing/2014/main" id="{FA262B68-226B-568D-A6DA-665EAA1F6D04}"/>
              </a:ext>
            </a:extLst>
          </p:cNvPr>
          <p:cNvCxnSpPr>
            <a:cxnSpLocks/>
          </p:cNvCxnSpPr>
          <p:nvPr/>
        </p:nvCxnSpPr>
        <p:spPr>
          <a:xfrm>
            <a:off x="267470" y="927227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422;g28120bc8d10_0_0">
            <a:extLst>
              <a:ext uri="{FF2B5EF4-FFF2-40B4-BE49-F238E27FC236}">
                <a16:creationId xmlns:a16="http://schemas.microsoft.com/office/drawing/2014/main" id="{CA82ABBF-4983-C51B-2D4D-0F562365B858}"/>
              </a:ext>
            </a:extLst>
          </p:cNvPr>
          <p:cNvSpPr/>
          <p:nvPr/>
        </p:nvSpPr>
        <p:spPr>
          <a:xfrm>
            <a:off x="280874" y="983620"/>
            <a:ext cx="308610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 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HNS_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중부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춘천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적용월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2024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61C5CF-8A34-1208-CB8D-1AD1C3DE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60147"/>
              </p:ext>
            </p:extLst>
          </p:nvPr>
        </p:nvGraphicFramePr>
        <p:xfrm>
          <a:off x="280874" y="1310012"/>
          <a:ext cx="4973956" cy="105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2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0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474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408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79283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77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현재금액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요청금액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57"/>
                  </a:ext>
                </a:extLst>
              </a:tr>
              <a:tr h="5476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E3A44E6-EBE0-72A8-FCC6-3C31FE19F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21858"/>
              </p:ext>
            </p:extLst>
          </p:nvPr>
        </p:nvGraphicFramePr>
        <p:xfrm>
          <a:off x="721642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66AA0E-FCB5-1136-C44A-8A22D718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02093"/>
              </p:ext>
            </p:extLst>
          </p:nvPr>
        </p:nvGraphicFramePr>
        <p:xfrm>
          <a:off x="2399031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345,013</a:t>
                      </a:r>
                      <a:endParaRPr lang="en" dirty="0">
                        <a:effectLst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860E73-8E45-94B6-01B1-6BEC48892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35598"/>
              </p:ext>
            </p:extLst>
          </p:nvPr>
        </p:nvGraphicFramePr>
        <p:xfrm>
          <a:off x="4028698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67962"/>
              </p:ext>
            </p:extLst>
          </p:nvPr>
        </p:nvGraphicFramePr>
        <p:xfrm>
          <a:off x="730874" y="1601797"/>
          <a:ext cx="4360450" cy="171450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783A6F9-0875-C6A3-AD9F-614397B3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7585"/>
              </p:ext>
            </p:extLst>
          </p:nvPr>
        </p:nvGraphicFramePr>
        <p:xfrm>
          <a:off x="730874" y="1836070"/>
          <a:ext cx="4360450" cy="233027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3302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810;g28120bc8d10_0_307">
            <a:extLst>
              <a:ext uri="{FF2B5EF4-FFF2-40B4-BE49-F238E27FC236}">
                <a16:creationId xmlns:a16="http://schemas.microsoft.com/office/drawing/2014/main" id="{C7609E81-0ED6-A610-45EF-308BD95BE3B1}"/>
              </a:ext>
            </a:extLst>
          </p:cNvPr>
          <p:cNvSpPr/>
          <p:nvPr/>
        </p:nvSpPr>
        <p:spPr>
          <a:xfrm>
            <a:off x="779967" y="1884494"/>
            <a:ext cx="300380" cy="139378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58;g27fc35ecc8f_0_48">
            <a:extLst>
              <a:ext uri="{FF2B5EF4-FFF2-40B4-BE49-F238E27FC236}">
                <a16:creationId xmlns:a16="http://schemas.microsoft.com/office/drawing/2014/main" id="{C80E8315-1CA3-74AE-C453-EA1CF1A7A3FB}"/>
              </a:ext>
            </a:extLst>
          </p:cNvPr>
          <p:cNvSpPr/>
          <p:nvPr/>
        </p:nvSpPr>
        <p:spPr>
          <a:xfrm>
            <a:off x="1144187" y="186503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2" name="Google Shape;1659;g27fc35ecc8f_0_48">
            <a:extLst>
              <a:ext uri="{FF2B5EF4-FFF2-40B4-BE49-F238E27FC236}">
                <a16:creationId xmlns:a16="http://schemas.microsoft.com/office/drawing/2014/main" id="{FBB26D1D-8E07-534D-0FDE-ECDA969BA052}"/>
              </a:ext>
            </a:extLst>
          </p:cNvPr>
          <p:cNvSpPr/>
          <p:nvPr/>
        </p:nvSpPr>
        <p:spPr>
          <a:xfrm>
            <a:off x="1869558" y="190103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CFC9D0E0-85F9-A421-A1B6-0DE7745D74EF}"/>
              </a:ext>
            </a:extLst>
          </p:cNvPr>
          <p:cNvSpPr/>
          <p:nvPr/>
        </p:nvSpPr>
        <p:spPr>
          <a:xfrm>
            <a:off x="2146172" y="186279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566FF4E2-7521-DA48-C7FB-6856907EA120}"/>
              </a:ext>
            </a:extLst>
          </p:cNvPr>
          <p:cNvSpPr/>
          <p:nvPr/>
        </p:nvSpPr>
        <p:spPr>
          <a:xfrm>
            <a:off x="3366768" y="189879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A59008FD-E043-0A1A-377C-117167E9C923}"/>
              </a:ext>
            </a:extLst>
          </p:cNvPr>
          <p:cNvSpPr/>
          <p:nvPr/>
        </p:nvSpPr>
        <p:spPr>
          <a:xfrm>
            <a:off x="2841476" y="2449950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10;g28120bc8d10_0_307">
            <a:extLst>
              <a:ext uri="{FF2B5EF4-FFF2-40B4-BE49-F238E27FC236}">
                <a16:creationId xmlns:a16="http://schemas.microsoft.com/office/drawing/2014/main" id="{2E8D3C7B-2DBD-717E-8C01-162608499DE7}"/>
              </a:ext>
            </a:extLst>
          </p:cNvPr>
          <p:cNvSpPr/>
          <p:nvPr/>
        </p:nvSpPr>
        <p:spPr>
          <a:xfrm>
            <a:off x="2321491" y="2449950"/>
            <a:ext cx="48376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증액요청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1D54E82-90E9-A27B-F7F5-FB8984904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7233"/>
              </p:ext>
            </p:extLst>
          </p:nvPr>
        </p:nvGraphicFramePr>
        <p:xfrm>
          <a:off x="7858125" y="426720"/>
          <a:ext cx="2047875" cy="455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사업장에 대한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예산증액요청만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가능하다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 요청서 적성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요청사유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선텍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증액요청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 메시지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8922E4-AA32-1201-5898-BDCC732CA0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 요청 팝업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86B89-4338-0438-7EEF-1E63673C0AD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047B949E-91A5-1114-D1F7-17CDB528691D}"/>
              </a:ext>
            </a:extLst>
          </p:cNvPr>
          <p:cNvSpPr/>
          <p:nvPr/>
        </p:nvSpPr>
        <p:spPr>
          <a:xfrm>
            <a:off x="5155679" y="12200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39C73790-3C85-0B79-C53C-451AF58089D8}"/>
              </a:ext>
            </a:extLst>
          </p:cNvPr>
          <p:cNvSpPr/>
          <p:nvPr/>
        </p:nvSpPr>
        <p:spPr>
          <a:xfrm>
            <a:off x="2205387" y="23365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016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1A84-1517-4DEE-A17F-5BD61AC0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F5A03A-E294-2CA3-8300-B9F4CA518199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C3287F-CFC7-1899-A5E6-C2321A8DA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6110"/>
              </p:ext>
            </p:extLst>
          </p:nvPr>
        </p:nvGraphicFramePr>
        <p:xfrm>
          <a:off x="166459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33777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재고와 예산을 사용하지 않는 사업장일 경우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메뉴노출 정의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 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51">
            <a:extLst>
              <a:ext uri="{FF2B5EF4-FFF2-40B4-BE49-F238E27FC236}">
                <a16:creationId xmlns:a16="http://schemas.microsoft.com/office/drawing/2014/main" id="{1BCDC3D3-056C-A180-0CC7-A43DCCF6AE47}"/>
              </a:ext>
            </a:extLst>
          </p:cNvPr>
          <p:cNvSpPr>
            <a:spLocks/>
          </p:cNvSpPr>
          <p:nvPr/>
        </p:nvSpPr>
        <p:spPr>
          <a:xfrm>
            <a:off x="87397" y="16011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DE04-DB0B-A183-932A-A540C618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09;g2f2558950df_0_15">
            <a:extLst>
              <a:ext uri="{FF2B5EF4-FFF2-40B4-BE49-F238E27FC236}">
                <a16:creationId xmlns:a16="http://schemas.microsoft.com/office/drawing/2014/main" id="{A2900B96-3065-7596-C5EF-5C04E325B528}"/>
              </a:ext>
            </a:extLst>
          </p:cNvPr>
          <p:cNvSpPr txBox="1"/>
          <p:nvPr/>
        </p:nvSpPr>
        <p:spPr>
          <a:xfrm>
            <a:off x="133450" y="149753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재고상태별 현황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5397090-48A9-0C82-7B7A-9322B5C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D1AD6-30C3-F787-F21B-F16A44F058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7217-6D7E-F51E-9616-09333D54FC66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307EF-9B1F-96F6-692A-0BF25E62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8727"/>
              </p:ext>
            </p:extLst>
          </p:nvPr>
        </p:nvGraphicFramePr>
        <p:xfrm>
          <a:off x="7858125" y="426720"/>
          <a:ext cx="2047875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홈앤서비스만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재고이동은 재고이동요청을 승인하는 화면으로 운영관리쪽으로 이동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재고상태별 재고수량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재고수량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유형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Homs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하위조직 재고도 포함함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11BD7C1B-FE57-0BA1-1851-1549DEB10C0C}"/>
              </a:ext>
            </a:extLst>
          </p:cNvPr>
          <p:cNvSpPr/>
          <p:nvPr/>
        </p:nvSpPr>
        <p:spPr>
          <a:xfrm>
            <a:off x="200025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A56D4134-AAEB-7E5F-AD01-165B2CFEBEF4}"/>
              </a:ext>
            </a:extLst>
          </p:cNvPr>
          <p:cNvSpPr/>
          <p:nvPr/>
        </p:nvSpPr>
        <p:spPr>
          <a:xfrm>
            <a:off x="1377525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45ED1EA1-3BB3-B99E-9AA3-97F169CA304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14C3D1DC-04D5-ABFA-4FC6-91AE8A14ED97}"/>
              </a:ext>
            </a:extLst>
          </p:cNvPr>
          <p:cNvSpPr/>
          <p:nvPr/>
        </p:nvSpPr>
        <p:spPr>
          <a:xfrm>
            <a:off x="2539183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39C638CE-FEAB-322E-E2DC-CD11E446083E}"/>
              </a:ext>
            </a:extLst>
          </p:cNvPr>
          <p:cNvSpPr/>
          <p:nvPr/>
        </p:nvSpPr>
        <p:spPr>
          <a:xfrm>
            <a:off x="12586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1AC803B-5FA3-86FC-CBCB-BD8F148CEB74}"/>
              </a:ext>
            </a:extLst>
          </p:cNvPr>
          <p:cNvSpPr/>
          <p:nvPr/>
        </p:nvSpPr>
        <p:spPr>
          <a:xfrm>
            <a:off x="1389605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C62B88D7-B8EA-E42D-E2F0-F17ACA596EED}"/>
              </a:ext>
            </a:extLst>
          </p:cNvPr>
          <p:cNvSpPr/>
          <p:nvPr/>
        </p:nvSpPr>
        <p:spPr>
          <a:xfrm>
            <a:off x="255244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DBB673-E4DA-F60C-E03D-FCC771BD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12367"/>
              </p:ext>
            </p:extLst>
          </p:nvPr>
        </p:nvGraphicFramePr>
        <p:xfrm>
          <a:off x="200025" y="1812766"/>
          <a:ext cx="6335687" cy="77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34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7964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731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0454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(1,802)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입고대상재고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(223,729.5)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제고가 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있는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(225,529)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적정재고보다 적은 재고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반품을 요청한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E7D4E6B1-F041-DB2B-40BE-DC024C56B891}"/>
              </a:ext>
            </a:extLst>
          </p:cNvPr>
          <p:cNvSpPr txBox="1"/>
          <p:nvPr/>
        </p:nvSpPr>
        <p:spPr>
          <a:xfrm>
            <a:off x="133450" y="268851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상품유형별 재고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3891A3A6-B9C3-1178-4DBE-AFE81D71E5EB}"/>
              </a:ext>
            </a:extLst>
          </p:cNvPr>
          <p:cNvSpPr/>
          <p:nvPr/>
        </p:nvSpPr>
        <p:spPr>
          <a:xfrm>
            <a:off x="908761" y="1500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908761" y="2714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1D56E3F3-7245-D0DC-B9B0-456B531E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194191"/>
              </p:ext>
            </p:extLst>
          </p:nvPr>
        </p:nvGraphicFramePr>
        <p:xfrm>
          <a:off x="120563" y="2856187"/>
          <a:ext cx="2679164" cy="20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CB8407-80FA-62D6-64CF-F4F5228E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4098"/>
              </p:ext>
            </p:extLst>
          </p:nvPr>
        </p:nvGraphicFramePr>
        <p:xfrm>
          <a:off x="2876025" y="3022453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42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484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5118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ECB1597-8B45-8B23-0561-88DC4DB90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93128"/>
              </p:ext>
            </p:extLst>
          </p:nvPr>
        </p:nvGraphicFramePr>
        <p:xfrm>
          <a:off x="4744508" y="3022453"/>
          <a:ext cx="1791203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51209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4670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F4A3F4-E697-E88A-71F8-C55DDA06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9454"/>
              </p:ext>
            </p:extLst>
          </p:nvPr>
        </p:nvGraphicFramePr>
        <p:xfrm>
          <a:off x="2876025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947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1296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E35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0CFB676-B5E7-6689-7793-54AC7ED33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90"/>
              </p:ext>
            </p:extLst>
          </p:nvPr>
        </p:nvGraphicFramePr>
        <p:xfrm>
          <a:off x="4744508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13381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12499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7786AFB-761E-4F24-D8DB-51983F1DC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83306"/>
              </p:ext>
            </p:extLst>
          </p:nvPr>
        </p:nvGraphicFramePr>
        <p:xfrm>
          <a:off x="2876025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r>
                        <a:rPr lang="en-US" altLang="ko-KR" sz="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341C6A-65F5-E864-9970-E6F61ABC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61794"/>
              </p:ext>
            </p:extLst>
          </p:nvPr>
        </p:nvGraphicFramePr>
        <p:xfrm>
          <a:off x="4744508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10F16AAE-2B2C-C63B-1B2E-8E324E6236C2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35686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사업장에서 관리되는 상품유형별 재고현황을 한눈에 보기 쉽게 볼수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159F14-2D9D-BCD8-E99D-0368B71E3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60241"/>
              </p:ext>
            </p:extLst>
          </p:nvPr>
        </p:nvGraphicFramePr>
        <p:xfrm>
          <a:off x="2876024" y="4863440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B25317-8851-EBA8-2CAC-634A7291F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0916"/>
              </p:ext>
            </p:extLst>
          </p:nvPr>
        </p:nvGraphicFramePr>
        <p:xfrm>
          <a:off x="4744507" y="4863440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F01FD6-6616-87A9-F0AC-08F9ACE98888}"/>
              </a:ext>
            </a:extLst>
          </p:cNvPr>
          <p:cNvSpPr txBox="1"/>
          <p:nvPr/>
        </p:nvSpPr>
        <p:spPr>
          <a:xfrm>
            <a:off x="634626" y="4771107"/>
            <a:ext cx="5293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/>
              <a:t>안전</a:t>
            </a:r>
            <a:r>
              <a:rPr kumimoji="1" lang="en-US" altLang="ko-KR" sz="700" dirty="0"/>
              <a:t>KCS</a:t>
            </a:r>
            <a:endParaRPr kumimoji="1"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A7CA0-B98B-58AB-F52D-B542D0620D15}"/>
              </a:ext>
            </a:extLst>
          </p:cNvPr>
          <p:cNvSpPr txBox="1"/>
          <p:nvPr/>
        </p:nvSpPr>
        <p:spPr>
          <a:xfrm>
            <a:off x="606034" y="4838040"/>
            <a:ext cx="4571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5B5C2-CB0A-34C7-97C6-E3DA3B83452A}"/>
              </a:ext>
            </a:extLst>
          </p:cNvPr>
          <p:cNvSpPr txBox="1"/>
          <p:nvPr/>
        </p:nvSpPr>
        <p:spPr>
          <a:xfrm>
            <a:off x="1208248" y="47711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42B4E-4B7F-78A9-97D8-BF47B2A44977}"/>
              </a:ext>
            </a:extLst>
          </p:cNvPr>
          <p:cNvSpPr txBox="1"/>
          <p:nvPr/>
        </p:nvSpPr>
        <p:spPr>
          <a:xfrm>
            <a:off x="1179656" y="4838040"/>
            <a:ext cx="45719" cy="4571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endParaRPr kumimoji="1" lang="ko-KR" altLang="en-US" sz="600" dirty="0"/>
          </a:p>
        </p:txBody>
      </p:sp>
      <p:sp>
        <p:nvSpPr>
          <p:cNvPr id="14" name="직사각형 13"/>
          <p:cNvSpPr/>
          <p:nvPr/>
        </p:nvSpPr>
        <p:spPr>
          <a:xfrm>
            <a:off x="120563" y="1031846"/>
            <a:ext cx="5567173" cy="3187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59444" y="2991646"/>
            <a:ext cx="1996581" cy="2632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909418" y="2080469"/>
            <a:ext cx="1996581" cy="3187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55026" y="647629"/>
            <a:ext cx="1174922" cy="26100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12980"/>
              </p:ext>
            </p:extLst>
          </p:nvPr>
        </p:nvGraphicFramePr>
        <p:xfrm>
          <a:off x="205420" y="3038078"/>
          <a:ext cx="6361646" cy="3309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39337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0704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82809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776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8012"/>
              </p:ext>
            </p:extLst>
          </p:nvPr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컬럼 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품목관리팝업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페이지로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버튼명 변경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trike="sngStrike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trike="sngStrike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상품상세페이지로 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trike="sngStrike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상품이동제거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0429F793-EA1F-33BC-B368-8CC95DC890EF}"/>
              </a:ext>
            </a:extLst>
          </p:cNvPr>
          <p:cNvSpPr/>
          <p:nvPr/>
        </p:nvSpPr>
        <p:spPr>
          <a:xfrm>
            <a:off x="207991" y="657232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50E60379-7F0A-C7A4-874D-C7857EBB3F72}"/>
              </a:ext>
            </a:extLst>
          </p:cNvPr>
          <p:cNvSpPr/>
          <p:nvPr/>
        </p:nvSpPr>
        <p:spPr>
          <a:xfrm>
            <a:off x="1385491" y="657225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29367215-13C4-2297-467A-E5B436EB5146}"/>
              </a:ext>
            </a:extLst>
          </p:cNvPr>
          <p:cNvCxnSpPr>
            <a:cxnSpLocks/>
          </p:cNvCxnSpPr>
          <p:nvPr/>
        </p:nvCxnSpPr>
        <p:spPr>
          <a:xfrm>
            <a:off x="207991" y="878917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503621BE-33B4-9EC6-8940-BF526C665816}"/>
              </a:ext>
            </a:extLst>
          </p:cNvPr>
          <p:cNvSpPr/>
          <p:nvPr/>
        </p:nvSpPr>
        <p:spPr>
          <a:xfrm>
            <a:off x="2547149" y="657225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26804"/>
              </p:ext>
            </p:extLst>
          </p:nvPr>
        </p:nvGraphicFramePr>
        <p:xfrm>
          <a:off x="207991" y="1502077"/>
          <a:ext cx="6361643" cy="12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trike="sngStrike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strike="sngStrik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04311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90046"/>
              </p:ext>
            </p:extLst>
          </p:nvPr>
        </p:nvGraphicFramePr>
        <p:xfrm>
          <a:off x="776546" y="1570350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58493"/>
              </p:ext>
            </p:extLst>
          </p:nvPr>
        </p:nvGraphicFramePr>
        <p:xfrm>
          <a:off x="4318592" y="156371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73800"/>
              </p:ext>
            </p:extLst>
          </p:nvPr>
        </p:nvGraphicFramePr>
        <p:xfrm>
          <a:off x="433512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26052"/>
              </p:ext>
            </p:extLst>
          </p:nvPr>
        </p:nvGraphicFramePr>
        <p:xfrm>
          <a:off x="512860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444841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444841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6490"/>
              </p:ext>
            </p:extLst>
          </p:nvPr>
        </p:nvGraphicFramePr>
        <p:xfrm>
          <a:off x="776545" y="1867931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16826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17951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30534"/>
              </p:ext>
            </p:extLst>
          </p:nvPr>
        </p:nvGraphicFramePr>
        <p:xfrm>
          <a:off x="776546" y="245030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sng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95522"/>
              </p:ext>
            </p:extLst>
          </p:nvPr>
        </p:nvGraphicFramePr>
        <p:xfrm>
          <a:off x="2413578" y="245030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6261"/>
              </p:ext>
            </p:extLst>
          </p:nvPr>
        </p:nvGraphicFramePr>
        <p:xfrm>
          <a:off x="656726" y="280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2745639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1680398" y="33114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2946734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441808" y="3366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310918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2802480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419988" y="280248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3989909" y="2802480"/>
            <a:ext cx="7316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인수페이지로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28024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2802480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280248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320854" y="27035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3965268" y="2690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395405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074915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472482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938157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403832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412408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923695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888152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440592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사업장에서 관리되는 재고를 조회합니다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재고품목관리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관리되고 있는 재고품목을 제거할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 또는 반납입고 시 이력을 위한 작업자는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작업자관리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관리해 주십시오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2019"/>
              </p:ext>
            </p:extLst>
          </p:nvPr>
        </p:nvGraphicFramePr>
        <p:xfrm>
          <a:off x="4307969" y="186255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1796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57840" y="3372201"/>
            <a:ext cx="827401" cy="16123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855557" y="4475057"/>
            <a:ext cx="1984729" cy="30666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47920" y="2790450"/>
            <a:ext cx="827401" cy="23605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849643" y="1999114"/>
            <a:ext cx="1898684" cy="35359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29375" y="2418308"/>
            <a:ext cx="1496271" cy="26506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824476" y="3148626"/>
            <a:ext cx="1984729" cy="30666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21815" y="958624"/>
            <a:ext cx="6381467" cy="50009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65881"/>
              </p:ext>
            </p:extLst>
          </p:nvPr>
        </p:nvGraphicFramePr>
        <p:xfrm>
          <a:off x="7858125" y="426720"/>
          <a:ext cx="2047875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strike="sngStrike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lang="en-US" altLang="ko-KR" sz="600" strike="sngStrike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</a:t>
                      </a:r>
                      <a:r>
                        <a:rPr lang="ko-KR" altLang="en-US" sz="600" strike="sngStrike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팝업으로 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trike="sngStrike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부서검색버튼 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자재입고로 이동 버튼명 수정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A980282B-32B2-B5BC-B737-734FDE4B8BA6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B780452E-66B9-7DFB-A1CA-7D7041758D29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EF9A6B97-809C-4B7B-8001-70071112C8E4}"/>
              </a:ext>
            </a:extLst>
          </p:cNvPr>
          <p:cNvSpPr/>
          <p:nvPr/>
        </p:nvSpPr>
        <p:spPr>
          <a:xfrm>
            <a:off x="2550208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4742"/>
              </p:ext>
            </p:extLst>
          </p:nvPr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78368"/>
              </p:ext>
            </p:extLst>
          </p:nvPr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자신의 사업장명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21330"/>
              </p:ext>
            </p:extLst>
          </p:nvPr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1902"/>
              </p:ext>
            </p:extLst>
          </p:nvPr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08715"/>
              </p:ext>
            </p:extLst>
          </p:nvPr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48388"/>
              </p:ext>
            </p:extLst>
          </p:nvPr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sng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strike="sngStrike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31448"/>
              </p:ext>
            </p:extLst>
          </p:nvPr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36673"/>
              </p:ext>
            </p:extLst>
          </p:nvPr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28895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4828507" y="2767486"/>
            <a:ext cx="67377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239141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722984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684252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26955"/>
              </p:ext>
            </p:extLst>
          </p:nvPr>
        </p:nvGraphicFramePr>
        <p:xfrm>
          <a:off x="205420" y="3006782"/>
          <a:ext cx="6361646" cy="32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442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34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337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사업장에서 관리되는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재고를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조회합니다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재고품목관리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관리되고 있는 재고품목을 제거할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출고 또는 반납입고 시 이력을 위한 작업자는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작업자관리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관리해 주십시오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oogle Shape;2137;g27fe52d962f_1_4065">
            <a:extLst>
              <a:ext uri="{FF2B5EF4-FFF2-40B4-BE49-F238E27FC236}">
                <a16:creationId xmlns:a16="http://schemas.microsoft.com/office/drawing/2014/main" id="{6A717851-FD01-3761-F16F-F92D021EA81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93601"/>
              </p:ext>
            </p:extLst>
          </p:nvPr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4819299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40217" y="387411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9867" y="389156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16226" y="389156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706463" y="416156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8684"/>
              </p:ext>
            </p:extLst>
          </p:nvPr>
        </p:nvGraphicFramePr>
        <p:xfrm>
          <a:off x="6781046" y="454058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60948"/>
              </p:ext>
            </p:extLst>
          </p:nvPr>
        </p:nvGraphicFramePr>
        <p:xfrm>
          <a:off x="6719866" y="425314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605647" y="657290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27244"/>
              </p:ext>
            </p:extLst>
          </p:nvPr>
        </p:nvGraphicFramePr>
        <p:xfrm>
          <a:off x="7181747" y="425779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6830"/>
              </p:ext>
            </p:extLst>
          </p:nvPr>
        </p:nvGraphicFramePr>
        <p:xfrm>
          <a:off x="8599685" y="426012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3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38433" y="6382125"/>
            <a:ext cx="1204845" cy="95750"/>
            <a:chOff x="4065288" y="6528825"/>
            <a:chExt cx="2265000" cy="180000"/>
          </a:xfrm>
        </p:grpSpPr>
        <p:sp>
          <p:nvSpPr>
            <p:cNvPr id="94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84" idx="1"/>
          </p:cNvCxnSpPr>
          <p:nvPr/>
        </p:nvCxnSpPr>
        <p:spPr>
          <a:xfrm rot="16200000" flipH="1">
            <a:off x="2560912" y="1255960"/>
            <a:ext cx="3614184" cy="45444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1322"/>
              </p:ext>
            </p:extLst>
          </p:nvPr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221815" y="958624"/>
            <a:ext cx="6381467" cy="50009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49603" y="1522209"/>
            <a:ext cx="206476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7888715" y="971025"/>
            <a:ext cx="1934794" cy="46437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821846" y="2748989"/>
            <a:ext cx="701558" cy="22043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7883535" y="2786343"/>
            <a:ext cx="1989218" cy="25727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2593"/>
              </p:ext>
            </p:extLst>
          </p:nvPr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94659"/>
              </p:ext>
            </p:extLst>
          </p:nvPr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7211"/>
              </p:ext>
            </p:extLst>
          </p:nvPr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79870"/>
              </p:ext>
            </p:extLst>
          </p:nvPr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9081"/>
              </p:ext>
            </p:extLst>
          </p:nvPr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13341"/>
              </p:ext>
            </p:extLst>
          </p:nvPr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992272"/>
            <a:ext cx="4117975" cy="25632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100972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100972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1279722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67833"/>
              </p:ext>
            </p:extLst>
          </p:nvPr>
        </p:nvGraphicFramePr>
        <p:xfrm>
          <a:off x="280657" y="236506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9525"/>
              </p:ext>
            </p:extLst>
          </p:nvPr>
        </p:nvGraphicFramePr>
        <p:xfrm>
          <a:off x="280656" y="1742259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328201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328201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91883"/>
              </p:ext>
            </p:extLst>
          </p:nvPr>
        </p:nvGraphicFramePr>
        <p:xfrm>
          <a:off x="831452" y="2027689"/>
          <a:ext cx="2362639" cy="171450"/>
        </p:xfrm>
        <a:graphic>
          <a:graphicData uri="http://schemas.openxmlformats.org/drawingml/2006/table">
            <a:tbl>
              <a:tblPr/>
              <a:tblGrid>
                <a:gridCol w="236263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08108"/>
              </p:ext>
            </p:extLst>
          </p:nvPr>
        </p:nvGraphicFramePr>
        <p:xfrm>
          <a:off x="3322489" y="261363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61151"/>
              </p:ext>
            </p:extLst>
          </p:nvPr>
        </p:nvGraphicFramePr>
        <p:xfrm>
          <a:off x="3322489" y="290380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32698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65" idx="3"/>
            <a:endCxn id="70" idx="0"/>
          </p:cNvCxnSpPr>
          <p:nvPr/>
        </p:nvCxnSpPr>
        <p:spPr>
          <a:xfrm flipV="1">
            <a:off x="4142457" y="1963428"/>
            <a:ext cx="2077067" cy="161438"/>
          </a:xfrm>
          <a:prstGeom prst="bentConnector4">
            <a:avLst>
              <a:gd name="adj1" fmla="val 19512"/>
              <a:gd name="adj2" fmla="val 241602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5" y="4375633"/>
            <a:ext cx="2079619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31470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53744"/>
              </p:ext>
            </p:extLst>
          </p:nvPr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763324" y="4399564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21866"/>
              </p:ext>
            </p:extLst>
          </p:nvPr>
        </p:nvGraphicFramePr>
        <p:xfrm>
          <a:off x="831452" y="4404890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047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8068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80727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175347" y="17825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1336395"/>
            <a:ext cx="3962828" cy="3228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작업자를 입력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출고수량을 입력하시고 출고처리를 하실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2233" y="1318123"/>
            <a:ext cx="3985267" cy="36832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2039141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918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1902" y="2025931"/>
            <a:ext cx="913273" cy="21964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41984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13961"/>
              </p:ext>
            </p:extLst>
          </p:nvPr>
        </p:nvGraphicFramePr>
        <p:xfrm>
          <a:off x="266271" y="1729564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500130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500130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0458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4005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598118"/>
            <a:ext cx="2130126" cy="2970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8249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903912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79041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20059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26063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50353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75524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3007114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25099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48727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739629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400585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250659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50575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50575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505755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4376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29"/>
            <a:ext cx="4223383" cy="311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</a:t>
            </a:r>
            <a:r>
              <a:rPr kumimoji="1" lang="ko-KR" altLang="en-US" sz="700">
                <a:solidFill>
                  <a:schemeClr val="tx1"/>
                </a:solidFill>
              </a:rPr>
              <a:t>저장해주세요</a:t>
            </a:r>
            <a:r>
              <a:rPr kumimoji="1" lang="en-US" altLang="ko-KR" sz="700" smtClean="0">
                <a:solidFill>
                  <a:schemeClr val="tx1"/>
                </a:solidFill>
              </a:rPr>
              <a:t>.</a:t>
            </a:r>
            <a:endParaRPr kumimoji="1"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4228"/>
              </p:ext>
            </p:extLst>
          </p:nvPr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55795"/>
              </p:ext>
            </p:extLst>
          </p:nvPr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3511"/>
              </p:ext>
            </p:extLst>
          </p:nvPr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56322"/>
              </p:ext>
            </p:extLst>
          </p:nvPr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8846"/>
              </p:ext>
            </p:extLst>
          </p:nvPr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410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1044"/>
              </p:ext>
            </p:extLst>
          </p:nvPr>
        </p:nvGraphicFramePr>
        <p:xfrm>
          <a:off x="4386664" y="1941921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50575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16653"/>
              </p:ext>
            </p:extLst>
          </p:nvPr>
        </p:nvGraphicFramePr>
        <p:xfrm>
          <a:off x="4671332" y="197935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76591"/>
              </p:ext>
            </p:extLst>
          </p:nvPr>
        </p:nvGraphicFramePr>
        <p:xfrm>
          <a:off x="4671332" y="223407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79402"/>
              </p:ext>
            </p:extLst>
          </p:nvPr>
        </p:nvGraphicFramePr>
        <p:xfrm>
          <a:off x="4671332" y="247675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3305"/>
              </p:ext>
            </p:extLst>
          </p:nvPr>
        </p:nvGraphicFramePr>
        <p:xfrm>
          <a:off x="4671332" y="272868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62685"/>
              </p:ext>
            </p:extLst>
          </p:nvPr>
        </p:nvGraphicFramePr>
        <p:xfrm>
          <a:off x="4671332" y="29748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22549"/>
              </p:ext>
            </p:extLst>
          </p:nvPr>
        </p:nvGraphicFramePr>
        <p:xfrm>
          <a:off x="4671332" y="322470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0694"/>
              </p:ext>
            </p:extLst>
          </p:nvPr>
        </p:nvGraphicFramePr>
        <p:xfrm>
          <a:off x="4671332" y="34651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61376"/>
              </p:ext>
            </p:extLst>
          </p:nvPr>
        </p:nvGraphicFramePr>
        <p:xfrm>
          <a:off x="4671332" y="372280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3004"/>
              </p:ext>
            </p:extLst>
          </p:nvPr>
        </p:nvGraphicFramePr>
        <p:xfrm>
          <a:off x="4671332" y="397830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74739"/>
              </p:ext>
            </p:extLst>
          </p:nvPr>
        </p:nvGraphicFramePr>
        <p:xfrm>
          <a:off x="4671332" y="4228496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8320"/>
              </p:ext>
            </p:extLst>
          </p:nvPr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53866"/>
              </p:ext>
            </p:extLst>
          </p:nvPr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82501"/>
              </p:ext>
            </p:extLst>
          </p:nvPr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49147"/>
              </p:ext>
            </p:extLst>
          </p:nvPr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3785"/>
              </p:ext>
            </p:extLst>
          </p:nvPr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1686"/>
              </p:ext>
            </p:extLst>
          </p:nvPr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7293"/>
              </p:ext>
            </p:extLst>
          </p:nvPr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66218"/>
              </p:ext>
            </p:extLst>
          </p:nvPr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5779"/>
              </p:ext>
            </p:extLst>
          </p:nvPr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80818"/>
              </p:ext>
            </p:extLst>
          </p:nvPr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7736"/>
              </p:ext>
            </p:extLst>
          </p:nvPr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54858"/>
              </p:ext>
            </p:extLst>
          </p:nvPr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3522"/>
              </p:ext>
            </p:extLst>
          </p:nvPr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5589"/>
              </p:ext>
            </p:extLst>
          </p:nvPr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6707"/>
              </p:ext>
            </p:extLst>
          </p:nvPr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424"/>
              </p:ext>
            </p:extLst>
          </p:nvPr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2972"/>
              </p:ext>
            </p:extLst>
          </p:nvPr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77769"/>
              </p:ext>
            </p:extLst>
          </p:nvPr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34272"/>
              </p:ext>
            </p:extLst>
          </p:nvPr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42576"/>
              </p:ext>
            </p:extLst>
          </p:nvPr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93228"/>
              </p:ext>
            </p:extLst>
          </p:nvPr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8833"/>
              </p:ext>
            </p:extLst>
          </p:nvPr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3726"/>
              </p:ext>
            </p:extLst>
          </p:nvPr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08764"/>
              </p:ext>
            </p:extLst>
          </p:nvPr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78983"/>
              </p:ext>
            </p:extLst>
          </p:nvPr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19611</TotalTime>
  <Words>6981</Words>
  <Application>Microsoft Office PowerPoint</Application>
  <PresentationFormat>A4 용지(210x297mm)</PresentationFormat>
  <Paragraphs>2551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117</cp:revision>
  <dcterms:created xsi:type="dcterms:W3CDTF">2024-10-08T00:49:16Z</dcterms:created>
  <dcterms:modified xsi:type="dcterms:W3CDTF">2024-12-27T07:37:26Z</dcterms:modified>
</cp:coreProperties>
</file>