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62" r:id="rId3"/>
    <p:sldId id="299" r:id="rId4"/>
    <p:sldId id="300" r:id="rId5"/>
    <p:sldId id="302" r:id="rId6"/>
    <p:sldId id="268" r:id="rId7"/>
    <p:sldId id="343" r:id="rId8"/>
    <p:sldId id="334" r:id="rId9"/>
    <p:sldId id="342" r:id="rId10"/>
    <p:sldId id="335" r:id="rId11"/>
    <p:sldId id="336" r:id="rId12"/>
    <p:sldId id="337" r:id="rId13"/>
  </p:sldIdLst>
  <p:sldSz cx="9906000" cy="6858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0000FF"/>
    <a:srgbClr val="E35600"/>
    <a:srgbClr val="CC0099"/>
    <a:srgbClr val="0283A0"/>
    <a:srgbClr val="009F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53" autoAdjust="0"/>
    <p:restoredTop sz="96259"/>
  </p:normalViewPr>
  <p:slideViewPr>
    <p:cSldViewPr snapToGrid="0">
      <p:cViewPr>
        <p:scale>
          <a:sx n="171" d="100"/>
          <a:sy n="171" d="100"/>
        </p:scale>
        <p:origin x="232" y="-164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E39BE2B4-87DD-4F71-9781-B7CEEB30AE23}" type="datetimeFigureOut">
              <a:rPr lang="ko-KR" altLang="en-US" smtClean="0"/>
              <a:t>2024. 12. 10.</a:t>
            </a:fld>
            <a:endParaRPr lang="ko-KR" altLang="en-US"/>
          </a:p>
        </p:txBody>
      </p:sp>
      <p:sp>
        <p:nvSpPr>
          <p:cNvPr id="4" name="슬라이드 이미지 개체 틀 3"/>
          <p:cNvSpPr>
            <a:spLocks noGrp="1" noRot="1" noChangeAspect="1"/>
          </p:cNvSpPr>
          <p:nvPr>
            <p:ph type="sldImg" idx="2"/>
          </p:nvPr>
        </p:nvSpPr>
        <p:spPr>
          <a:xfrm>
            <a:off x="1057275" y="1279525"/>
            <a:ext cx="4991100" cy="34544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B5C52D64-5226-4BD2-9B06-A7BF9EB28985}" type="slidenum">
              <a:rPr lang="ko-KR" altLang="en-US" smtClean="0"/>
              <a:t>‹#›</a:t>
            </a:fld>
            <a:endParaRPr lang="ko-KR" altLang="en-US"/>
          </a:p>
        </p:txBody>
      </p:sp>
    </p:spTree>
    <p:extLst>
      <p:ext uri="{BB962C8B-B14F-4D97-AF65-F5344CB8AC3E}">
        <p14:creationId xmlns:p14="http://schemas.microsoft.com/office/powerpoint/2010/main" val="5258953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sp>
        <p:nvSpPr>
          <p:cNvPr id="41" name="Rectangle 4">
            <a:extLst>
              <a:ext uri="{FF2B5EF4-FFF2-40B4-BE49-F238E27FC236}">
                <a16:creationId xmlns:a16="http://schemas.microsoft.com/office/drawing/2014/main" id="{CC0C3B65-08F6-77DB-ACCB-F2B65009234B}"/>
              </a:ext>
            </a:extLst>
          </p:cNvPr>
          <p:cNvSpPr>
            <a:spLocks noChangeArrowheads="1"/>
          </p:cNvSpPr>
          <p:nvPr userDrawn="1"/>
        </p:nvSpPr>
        <p:spPr bwMode="auto">
          <a:xfrm>
            <a:off x="1831975" y="362267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42" name="직사각형 41">
            <a:extLst>
              <a:ext uri="{FF2B5EF4-FFF2-40B4-BE49-F238E27FC236}">
                <a16:creationId xmlns:a16="http://schemas.microsoft.com/office/drawing/2014/main" id="{16D7923F-E40A-2BFD-9103-649C34CFA4D2}"/>
              </a:ext>
            </a:extLst>
          </p:cNvPr>
          <p:cNvSpPr/>
          <p:nvPr userDrawn="1"/>
        </p:nvSpPr>
        <p:spPr>
          <a:xfrm>
            <a:off x="266700" y="208599"/>
            <a:ext cx="9372600" cy="6440804"/>
          </a:xfrm>
          <a:prstGeom prst="rect">
            <a:avLst/>
          </a:prstGeom>
          <a:noFill/>
          <a:ln w="3175">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3" name="표 42">
            <a:extLst>
              <a:ext uri="{FF2B5EF4-FFF2-40B4-BE49-F238E27FC236}">
                <a16:creationId xmlns:a16="http://schemas.microsoft.com/office/drawing/2014/main" id="{06814CBD-B7C7-EDF4-10D1-C120648380F5}"/>
              </a:ext>
            </a:extLst>
          </p:cNvPr>
          <p:cNvGraphicFramePr>
            <a:graphicFrameLocks noGrp="1"/>
          </p:cNvGraphicFramePr>
          <p:nvPr userDrawn="1">
            <p:extLst>
              <p:ext uri="{D42A27DB-BD31-4B8C-83A1-F6EECF244321}">
                <p14:modId xmlns:p14="http://schemas.microsoft.com/office/powerpoint/2010/main" val="1818140950"/>
              </p:ext>
            </p:extLst>
          </p:nvPr>
        </p:nvGraphicFramePr>
        <p:xfrm>
          <a:off x="466725" y="3027680"/>
          <a:ext cx="8963026" cy="802640"/>
        </p:xfrm>
        <a:graphic>
          <a:graphicData uri="http://schemas.openxmlformats.org/drawingml/2006/table">
            <a:tbl>
              <a:tblPr/>
              <a:tblGrid>
                <a:gridCol w="8963026">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800" b="1" i="0" u="none" strike="noStrike" dirty="0">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 설계 </a:t>
                      </a:r>
                      <a:r>
                        <a:rPr lang="en-US" altLang="ko-KR" sz="1800" b="1" i="0" u="none" strike="noStrike" dirty="0">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_ OK PLAZA_</a:t>
                      </a:r>
                      <a:r>
                        <a:rPr lang="ko-KR" altLang="en-US" sz="1800" b="1" i="0" u="none" strike="noStrike" dirty="0" err="1">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endParaRPr lang="ko-KR" altLang="en-US" sz="1800" dirty="0">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algn="ctr" fontAlgn="t"/>
                      <a:r>
                        <a:rPr lang="ko-KR" altLang="en-US" dirty="0">
                          <a:effectLst/>
                        </a:rPr>
                        <a:t> </a:t>
                      </a: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pic>
        <p:nvPicPr>
          <p:cNvPr id="44" name="Picture 6" descr="집">
            <a:extLst>
              <a:ext uri="{FF2B5EF4-FFF2-40B4-BE49-F238E27FC236}">
                <a16:creationId xmlns:a16="http://schemas.microsoft.com/office/drawing/2014/main" id="{AB02BD27-3EB6-1BD0-A9C6-2574CA21E9C5}"/>
              </a:ext>
            </a:extLst>
          </p:cNvPr>
          <p:cNvPicPr>
            <a:picLocks noChangeAspect="1" noChangeArrowheads="1"/>
          </p:cNvPicPr>
          <p:nvPr userDrawn="1"/>
        </p:nvPicPr>
        <p:blipFill rotWithShape="1">
          <a:blip>
            <a:extLst>
              <a:ext uri="{28A0092B-C50C-407E-A947-70E740481C1C}">
                <a14:useLocalDpi xmlns:a14="http://schemas.microsoft.com/office/drawing/2010/main" val="0"/>
              </a:ext>
            </a:extLst>
          </a:blip>
          <a:srcRect r="23350" b="1377"/>
          <a:stretch/>
        </p:blipFill>
        <p:spPr bwMode="auto">
          <a:xfrm>
            <a:off x="8925571" y="6415084"/>
            <a:ext cx="980429" cy="442916"/>
          </a:xfrm>
          <a:prstGeom prst="rect">
            <a:avLst/>
          </a:prstGeom>
          <a:noFill/>
          <a:extLst>
            <a:ext uri="{909E8E84-426E-40DD-AFC4-6F175D3DCCD1}">
              <a14:hiddenFill xmlns:a14="http://schemas.microsoft.com/office/drawing/2010/main">
                <a:solidFill>
                  <a:srgbClr val="FFFFFF"/>
                </a:solidFill>
              </a14:hiddenFill>
            </a:ext>
          </a:extLst>
        </p:spPr>
      </p:pic>
      <p:pic>
        <p:nvPicPr>
          <p:cNvPr id="45" name="그림 44">
            <a:extLst>
              <a:ext uri="{FF2B5EF4-FFF2-40B4-BE49-F238E27FC236}">
                <a16:creationId xmlns:a16="http://schemas.microsoft.com/office/drawing/2014/main" id="{6B189B9A-7B1F-1A33-96B4-5782199E316F}"/>
              </a:ext>
            </a:extLst>
          </p:cNvPr>
          <p:cNvPicPr>
            <a:picLocks noChangeAspect="1"/>
          </p:cNvPicPr>
          <p:nvPr userDrawn="1"/>
        </p:nvPicPr>
        <p:blipFill>
          <a:blip/>
          <a:stretch>
            <a:fillRect/>
          </a:stretch>
        </p:blipFill>
        <p:spPr>
          <a:xfrm>
            <a:off x="66675" y="66675"/>
            <a:ext cx="1247775" cy="481641"/>
          </a:xfrm>
          <a:prstGeom prst="rect">
            <a:avLst/>
          </a:prstGeom>
        </p:spPr>
      </p:pic>
    </p:spTree>
    <p:extLst>
      <p:ext uri="{BB962C8B-B14F-4D97-AF65-F5344CB8AC3E}">
        <p14:creationId xmlns:p14="http://schemas.microsoft.com/office/powerpoint/2010/main" val="2657136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sp>
        <p:nvSpPr>
          <p:cNvPr id="41" name="Rectangle 4">
            <a:extLst>
              <a:ext uri="{FF2B5EF4-FFF2-40B4-BE49-F238E27FC236}">
                <a16:creationId xmlns:a16="http://schemas.microsoft.com/office/drawing/2014/main" id="{CC0C3B65-08F6-77DB-ACCB-F2B65009234B}"/>
              </a:ext>
            </a:extLst>
          </p:cNvPr>
          <p:cNvSpPr>
            <a:spLocks noChangeArrowheads="1"/>
          </p:cNvSpPr>
          <p:nvPr userDrawn="1"/>
        </p:nvSpPr>
        <p:spPr bwMode="auto">
          <a:xfrm>
            <a:off x="1831975" y="3622675"/>
            <a:ext cx="990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Tree>
    <p:extLst>
      <p:ext uri="{BB962C8B-B14F-4D97-AF65-F5344CB8AC3E}">
        <p14:creationId xmlns:p14="http://schemas.microsoft.com/office/powerpoint/2010/main" val="668377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graphicFrame>
        <p:nvGraphicFramePr>
          <p:cNvPr id="7" name="표 6">
            <a:extLst>
              <a:ext uri="{FF2B5EF4-FFF2-40B4-BE49-F238E27FC236}">
                <a16:creationId xmlns:a16="http://schemas.microsoft.com/office/drawing/2014/main" id="{992F5A8E-31BC-3659-C3F0-19D70FC3F576}"/>
              </a:ext>
            </a:extLst>
          </p:cNvPr>
          <p:cNvGraphicFramePr>
            <a:graphicFrameLocks noGrp="1"/>
          </p:cNvGraphicFramePr>
          <p:nvPr userDrawn="1">
            <p:extLst>
              <p:ext uri="{D42A27DB-BD31-4B8C-83A1-F6EECF244321}">
                <p14:modId xmlns:p14="http://schemas.microsoft.com/office/powerpoint/2010/main" val="2797215209"/>
              </p:ext>
            </p:extLst>
          </p:nvPr>
        </p:nvGraphicFramePr>
        <p:xfrm>
          <a:off x="0" y="0"/>
          <a:ext cx="9906000" cy="426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1105770534"/>
                    </a:ext>
                  </a:extLst>
                </a:gridCol>
                <a:gridCol w="1981200">
                  <a:extLst>
                    <a:ext uri="{9D8B030D-6E8A-4147-A177-3AD203B41FA5}">
                      <a16:colId xmlns:a16="http://schemas.microsoft.com/office/drawing/2014/main" val="2835048238"/>
                    </a:ext>
                  </a:extLst>
                </a:gridCol>
                <a:gridCol w="3895725">
                  <a:extLst>
                    <a:ext uri="{9D8B030D-6E8A-4147-A177-3AD203B41FA5}">
                      <a16:colId xmlns:a16="http://schemas.microsoft.com/office/drawing/2014/main" val="1036642727"/>
                    </a:ext>
                  </a:extLst>
                </a:gridCol>
                <a:gridCol w="1114425">
                  <a:extLst>
                    <a:ext uri="{9D8B030D-6E8A-4147-A177-3AD203B41FA5}">
                      <a16:colId xmlns:a16="http://schemas.microsoft.com/office/drawing/2014/main" val="1765529813"/>
                    </a:ext>
                  </a:extLst>
                </a:gridCol>
                <a:gridCol w="933450">
                  <a:extLst>
                    <a:ext uri="{9D8B030D-6E8A-4147-A177-3AD203B41FA5}">
                      <a16:colId xmlns:a16="http://schemas.microsoft.com/office/drawing/2014/main" val="3849083344"/>
                    </a:ext>
                  </a:extLst>
                </a:gridCol>
              </a:tblGrid>
              <a:tr h="166688">
                <a:tc rowSpan="2">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latinLnBrk="1"/>
                      <a:r>
                        <a:rPr lang="ko-KR" altLang="en-US" sz="800" dirty="0" err="1">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화면명</a:t>
                      </a:r>
                      <a:endPar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pP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화면경로</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작성자</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페이지 번호</a:t>
                      </a: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714644711"/>
                  </a:ext>
                </a:extLst>
              </a:tr>
              <a:tr h="166688">
                <a:tc v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3405140589"/>
                  </a:ext>
                </a:extLst>
              </a:tr>
            </a:tbl>
          </a:graphicData>
        </a:graphic>
      </p:graphicFrame>
      <p:pic>
        <p:nvPicPr>
          <p:cNvPr id="8" name="Picture 3" descr="팬택씨앤아이 엔지니어링">
            <a:extLst>
              <a:ext uri="{FF2B5EF4-FFF2-40B4-BE49-F238E27FC236}">
                <a16:creationId xmlns:a16="http://schemas.microsoft.com/office/drawing/2014/main" id="{A71348B5-97D1-931C-7EB1-A5EEFC1005FC}"/>
              </a:ext>
            </a:extLst>
          </p:cNvPr>
          <p:cNvPicPr>
            <a:picLocks noChangeAspect="1" noChangeArrowheads="1"/>
          </p:cNvPicPr>
          <p:nvPr userDrawn="1"/>
        </p:nvPicPr>
        <p:blipFill>
          <a:blip>
            <a:extLst>
              <a:ext uri="{28A0092B-C50C-407E-A947-70E740481C1C}">
                <a14:useLocalDpi xmlns:a14="http://schemas.microsoft.com/office/drawing/2010/main" val="0"/>
              </a:ext>
            </a:extLst>
          </a:blip>
          <a:srcRect/>
          <a:stretch>
            <a:fillRect/>
          </a:stretch>
        </p:blipFill>
        <p:spPr bwMode="auto">
          <a:xfrm>
            <a:off x="333375" y="84773"/>
            <a:ext cx="962025" cy="240506"/>
          </a:xfrm>
          <a:prstGeom prst="rect">
            <a:avLst/>
          </a:prstGeom>
          <a:noFill/>
          <a:extLst>
            <a:ext uri="{909E8E84-426E-40DD-AFC4-6F175D3DCCD1}">
              <a14:hiddenFill xmlns:a14="http://schemas.microsoft.com/office/drawing/2010/main">
                <a:solidFill>
                  <a:srgbClr val="FFFFFF"/>
                </a:solidFill>
              </a14:hiddenFill>
            </a:ext>
          </a:extLst>
        </p:spPr>
      </p:pic>
      <p:sp>
        <p:nvSpPr>
          <p:cNvPr id="10" name="슬라이드 번호 개체 틀 38">
            <a:extLst>
              <a:ext uri="{FF2B5EF4-FFF2-40B4-BE49-F238E27FC236}">
                <a16:creationId xmlns:a16="http://schemas.microsoft.com/office/drawing/2014/main" id="{DA86A693-ED6A-BBE3-7821-89EB517A0ECD}"/>
              </a:ext>
            </a:extLst>
          </p:cNvPr>
          <p:cNvSpPr>
            <a:spLocks noGrp="1"/>
          </p:cNvSpPr>
          <p:nvPr>
            <p:ph type="sldNum" sz="quarter" idx="12"/>
          </p:nvPr>
        </p:nvSpPr>
        <p:spPr>
          <a:xfrm>
            <a:off x="8986340" y="205027"/>
            <a:ext cx="919659" cy="221693"/>
          </a:xfrm>
        </p:spPr>
        <p:txBody>
          <a:bodyPr/>
          <a:lstStyle>
            <a:lvl1pPr algn="ctr">
              <a:defRPr sz="800">
                <a:latin typeface="Malgun Gothic Semilight" panose="020B0502040204020203" pitchFamily="50" charset="-127"/>
                <a:ea typeface="Malgun Gothic Semilight" panose="020B0502040204020203" pitchFamily="50" charset="-127"/>
                <a:cs typeface="Malgun Gothic Semilight" panose="020B0502040204020203" pitchFamily="50" charset="-127"/>
              </a:defRPr>
            </a:lvl1pPr>
          </a:lstStyle>
          <a:p>
            <a:fld id="{F144BD32-4B9B-4F24-A4E9-E22E202C55FA}" type="slidenum">
              <a:rPr lang="ko-KR" altLang="en-US" smtClean="0"/>
              <a:pPr/>
              <a:t>‹#›</a:t>
            </a:fld>
            <a:r>
              <a:rPr lang="ko-KR" altLang="en-US" dirty="0"/>
              <a:t> </a:t>
            </a:r>
            <a:r>
              <a:rPr lang="en-US" altLang="ko-KR" dirty="0"/>
              <a:t>/ 30</a:t>
            </a:r>
            <a:endParaRPr lang="ko-KR" altLang="en-US" dirty="0"/>
          </a:p>
        </p:txBody>
      </p:sp>
      <p:sp>
        <p:nvSpPr>
          <p:cNvPr id="18" name="TextBox 17">
            <a:extLst>
              <a:ext uri="{FF2B5EF4-FFF2-40B4-BE49-F238E27FC236}">
                <a16:creationId xmlns:a16="http://schemas.microsoft.com/office/drawing/2014/main" id="{B62AA1F3-D817-4024-2C29-CDA3E5EF0E14}"/>
              </a:ext>
            </a:extLst>
          </p:cNvPr>
          <p:cNvSpPr txBox="1"/>
          <p:nvPr userDrawn="1"/>
        </p:nvSpPr>
        <p:spPr>
          <a:xfrm>
            <a:off x="7858125" y="203122"/>
            <a:ext cx="1128215" cy="221692"/>
          </a:xfrm>
          <a:prstGeom prst="rect">
            <a:avLst/>
          </a:prstGeom>
          <a:noFill/>
        </p:spPr>
        <p:txBody>
          <a:bodyPr wrap="square" rtlCol="0">
            <a:spAutoFit/>
          </a:bodyPr>
          <a:lstStyle/>
          <a:p>
            <a:pPr algn="ct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김민기</a:t>
            </a:r>
          </a:p>
        </p:txBody>
      </p:sp>
    </p:spTree>
    <p:extLst>
      <p:ext uri="{BB962C8B-B14F-4D97-AF65-F5344CB8AC3E}">
        <p14:creationId xmlns:p14="http://schemas.microsoft.com/office/powerpoint/2010/main" val="514721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ko-KR"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144BD32-4B9B-4F24-A4E9-E22E202C55FA}" type="slidenum">
              <a:rPr lang="ko-KR" altLang="en-US" smtClean="0"/>
              <a:t>‹#›</a:t>
            </a:fld>
            <a:endParaRPr lang="ko-KR" altLang="en-US"/>
          </a:p>
        </p:txBody>
      </p:sp>
    </p:spTree>
    <p:extLst>
      <p:ext uri="{BB962C8B-B14F-4D97-AF65-F5344CB8AC3E}">
        <p14:creationId xmlns:p14="http://schemas.microsoft.com/office/powerpoint/2010/main" val="282820232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2" r:id="rId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집">
            <a:extLst>
              <a:ext uri="{FF2B5EF4-FFF2-40B4-BE49-F238E27FC236}">
                <a16:creationId xmlns:a16="http://schemas.microsoft.com/office/drawing/2014/main" id="{EA630918-77E2-8869-71CB-7C2720047FC3}"/>
              </a:ext>
            </a:extLst>
          </p:cNvPr>
          <p:cNvPicPr>
            <a:picLocks noChangeAspect="1" noChangeArrowheads="1"/>
          </p:cNvPicPr>
          <p:nvPr/>
        </p:nvPicPr>
        <p:blipFill rotWithShape="1">
          <a:blip>
            <a:extLst>
              <a:ext uri="{28A0092B-C50C-407E-A947-70E740481C1C}">
                <a14:useLocalDpi xmlns:a14="http://schemas.microsoft.com/office/drawing/2010/main" val="0"/>
              </a:ext>
            </a:extLst>
          </a:blip>
          <a:srcRect r="23350" b="1377"/>
          <a:stretch/>
        </p:blipFill>
        <p:spPr bwMode="auto">
          <a:xfrm>
            <a:off x="8925571" y="6415084"/>
            <a:ext cx="980429" cy="442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07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10</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kumimoji="0" lang="ko-KR" altLang="en-US" sz="8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월별 사용내역</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3387041379"/>
              </p:ext>
            </p:extLst>
          </p:nvPr>
        </p:nvGraphicFramePr>
        <p:xfrm>
          <a:off x="7858125" y="426720"/>
          <a:ext cx="2047875" cy="654304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접근 권한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안정몰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관리자 권한만 해당 메뉴를 노출한다</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3221940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 설계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검색연도</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시작년도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2014</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년</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 년도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전체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SKT, SKB</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전체</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목록 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SAF_OUTSOURCE</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&gt;</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코드명</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1</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호출</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SAF_BIZ_KIND</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사업장명</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사업장명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조회</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AND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엑셀다운</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조회 조건을 만족하는 값</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엑셀로 변환 후 다운로드 제공</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부가 정보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총예산</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예산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총사용액</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총집행율</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집행율</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연산식</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총사용액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총예산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소수점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자리 백분율로 표기</a:t>
                      </a:r>
                      <a:endParaRPr lang="en-US" altLang="ko-KR" sz="600" dirty="0">
                        <a:highlight>
                          <a:srgbClr val="FFC000"/>
                        </a:highlight>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1584186"/>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결과는 아래 구성요소로 구성된다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사업장명</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예산</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배정 예산을 입력한다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제한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정수만 입력</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해당 사업장의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집행율</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연산식</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예산</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소수점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자리 백분율로 표기 </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월별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 (1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수평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scroll</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370949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예산저장 버튼</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검색결과에 입력한 예산 값 저장</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결정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180839709"/>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운영관리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월별 사용내역</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en" altLang="ko-KR" sz="700" dirty="0">
                <a:solidFill>
                  <a:schemeClr val="tx1">
                    <a:lumMod val="75000"/>
                    <a:lumOff val="25000"/>
                  </a:schemeClr>
                </a:solidFill>
                <a:latin typeface="Malgun Gothic" panose="020B0503020000020004" pitchFamily="34" charset="-127"/>
                <a:ea typeface="Malgun Gothic" panose="020B0503020000020004" pitchFamily="34" charset="-127"/>
              </a:rPr>
              <a:t>SKB </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산업안전보건관리비 월별 사용내역을 관리를 할 수 있습니다</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a:t>
            </a:r>
            <a:r>
              <a:rPr lang="ko-KR" altLang="en-US" sz="700" dirty="0">
                <a:effectLst/>
                <a:latin typeface="Malgun Gothic" panose="020B0503020000020004" pitchFamily="34" charset="-127"/>
                <a:ea typeface="Malgun Gothic" panose="020B0503020000020004" pitchFamily="34" charset="-127"/>
              </a:rPr>
              <a:t> </a:t>
            </a:r>
            <a:endParaRPr lang="en-US" altLang="ko-KR" sz="700" dirty="0">
              <a:effectLst/>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정산대상 금액의 기준은 당월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20</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일까지의 인수 완료된 주문 건을 기준으로 합니다</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63065" y="135498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65204"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8" name="모서리가 둥근 직사각형 37">
            <a:extLst>
              <a:ext uri="{FF2B5EF4-FFF2-40B4-BE49-F238E27FC236}">
                <a16:creationId xmlns:a16="http://schemas.microsoft.com/office/drawing/2014/main" id="{6DF9106C-4978-2F8E-EEF7-C1705CD87375}"/>
              </a:ext>
            </a:extLst>
          </p:cNvPr>
          <p:cNvSpPr>
            <a:spLocks/>
          </p:cNvSpPr>
          <p:nvPr/>
        </p:nvSpPr>
        <p:spPr>
          <a:xfrm>
            <a:off x="360000" y="3472752"/>
            <a:ext cx="54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총  </a:t>
            </a:r>
            <a:r>
              <a:rPr kumimoji="1" lang="en-US" altLang="ko-KR" sz="700" dirty="0">
                <a:solidFill>
                  <a:schemeClr val="tx1">
                    <a:lumMod val="75000"/>
                    <a:lumOff val="25000"/>
                  </a:schemeClr>
                </a:solidFill>
              </a:rPr>
              <a:t>5</a:t>
            </a:r>
            <a:r>
              <a:rPr kumimoji="1" lang="ko-KR" altLang="en-US" sz="700" dirty="0">
                <a:solidFill>
                  <a:schemeClr val="tx1">
                    <a:lumMod val="75000"/>
                    <a:lumOff val="25000"/>
                  </a:schemeClr>
                </a:solidFill>
              </a:rPr>
              <a:t> 건</a:t>
            </a:r>
          </a:p>
        </p:txBody>
      </p:sp>
      <p:sp>
        <p:nvSpPr>
          <p:cNvPr id="47" name="모서리가 둥근 직사각형 46">
            <a:extLst>
              <a:ext uri="{FF2B5EF4-FFF2-40B4-BE49-F238E27FC236}">
                <a16:creationId xmlns:a16="http://schemas.microsoft.com/office/drawing/2014/main" id="{FBBC9988-4F44-4692-4FC6-C8E994821394}"/>
              </a:ext>
            </a:extLst>
          </p:cNvPr>
          <p:cNvSpPr>
            <a:spLocks/>
          </p:cNvSpPr>
          <p:nvPr/>
        </p:nvSpPr>
        <p:spPr>
          <a:xfrm>
            <a:off x="942687" y="3481284"/>
            <a:ext cx="90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30</a:t>
            </a:r>
            <a:r>
              <a:rPr kumimoji="1" lang="ko-KR" altLang="en-US" sz="700" dirty="0">
                <a:solidFill>
                  <a:schemeClr val="tx1">
                    <a:lumMod val="75000"/>
                    <a:lumOff val="25000"/>
                  </a:schemeClr>
                </a:solidFill>
              </a:rPr>
              <a:t>개씩 보기 </a:t>
            </a:r>
            <a:r>
              <a:rPr kumimoji="1" lang="en-US" altLang="ko-KR" sz="700" dirty="0">
                <a:solidFill>
                  <a:schemeClr val="tx1">
                    <a:lumMod val="75000"/>
                    <a:lumOff val="25000"/>
                  </a:schemeClr>
                </a:solidFill>
              </a:rPr>
              <a:t> </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엑셀다운 </a:t>
            </a:r>
          </a:p>
        </p:txBody>
      </p:sp>
      <p:sp>
        <p:nvSpPr>
          <p:cNvPr id="49" name="모서리가 둥근 직사각형 48">
            <a:extLst>
              <a:ext uri="{FF2B5EF4-FFF2-40B4-BE49-F238E27FC236}">
                <a16:creationId xmlns:a16="http://schemas.microsoft.com/office/drawing/2014/main" id="{B78976D5-C6C3-AE13-9C4A-BBD0B2147A4E}"/>
              </a:ext>
            </a:extLst>
          </p:cNvPr>
          <p:cNvSpPr>
            <a:spLocks/>
          </p:cNvSpPr>
          <p:nvPr/>
        </p:nvSpPr>
        <p:spPr>
          <a:xfrm>
            <a:off x="6660007" y="2090360"/>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검색연도</a:t>
            </a: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60000"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2024</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7" name="모서리가 둥근 직사각형 6">
            <a:extLst>
              <a:ext uri="{FF2B5EF4-FFF2-40B4-BE49-F238E27FC236}">
                <a16:creationId xmlns:a16="http://schemas.microsoft.com/office/drawing/2014/main" id="{A168270B-9407-732C-0A55-EACB12CC9E54}"/>
              </a:ext>
            </a:extLst>
          </p:cNvPr>
          <p:cNvSpPr>
            <a:spLocks/>
          </p:cNvSpPr>
          <p:nvPr/>
        </p:nvSpPr>
        <p:spPr>
          <a:xfrm>
            <a:off x="2526001"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사업자</a:t>
            </a:r>
          </a:p>
        </p:txBody>
      </p:sp>
      <p:sp>
        <p:nvSpPr>
          <p:cNvPr id="8" name="모서리가 둥근 직사각형 7">
            <a:extLst>
              <a:ext uri="{FF2B5EF4-FFF2-40B4-BE49-F238E27FC236}">
                <a16:creationId xmlns:a16="http://schemas.microsoft.com/office/drawing/2014/main" id="{EBE9CFDF-1D04-78AB-53D6-9698896FDC23}"/>
              </a:ext>
            </a:extLst>
          </p:cNvPr>
          <p:cNvSpPr>
            <a:spLocks/>
          </p:cNvSpPr>
          <p:nvPr/>
        </p:nvSpPr>
        <p:spPr>
          <a:xfrm>
            <a:off x="3246001"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9" name="모서리가 둥근 직사각형 8">
            <a:extLst>
              <a:ext uri="{FF2B5EF4-FFF2-40B4-BE49-F238E27FC236}">
                <a16:creationId xmlns:a16="http://schemas.microsoft.com/office/drawing/2014/main" id="{6E70E971-A314-AFEC-50F1-DE0FA1DAA8D9}"/>
              </a:ext>
            </a:extLst>
          </p:cNvPr>
          <p:cNvSpPr>
            <a:spLocks/>
          </p:cNvSpPr>
          <p:nvPr/>
        </p:nvSpPr>
        <p:spPr>
          <a:xfrm>
            <a:off x="4514390"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10" name="모서리가 둥근 직사각형 9">
            <a:extLst>
              <a:ext uri="{FF2B5EF4-FFF2-40B4-BE49-F238E27FC236}">
                <a16:creationId xmlns:a16="http://schemas.microsoft.com/office/drawing/2014/main" id="{85080242-5CE9-02E4-A294-DC7C093F063D}"/>
              </a:ext>
            </a:extLst>
          </p:cNvPr>
          <p:cNvSpPr>
            <a:spLocks/>
          </p:cNvSpPr>
          <p:nvPr/>
        </p:nvSpPr>
        <p:spPr>
          <a:xfrm>
            <a:off x="5234390"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11" name="모서리가 둥근 직사각형 10">
            <a:extLst>
              <a:ext uri="{FF2B5EF4-FFF2-40B4-BE49-F238E27FC236}">
                <a16:creationId xmlns:a16="http://schemas.microsoft.com/office/drawing/2014/main" id="{86233447-CDB9-360F-4B1A-53BB7A99F2A8}"/>
              </a:ext>
            </a:extLst>
          </p:cNvPr>
          <p:cNvSpPr>
            <a:spLocks/>
          </p:cNvSpPr>
          <p:nvPr/>
        </p:nvSpPr>
        <p:spPr>
          <a:xfrm>
            <a:off x="2526001" y="2455876"/>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사업장명</a:t>
            </a:r>
          </a:p>
        </p:txBody>
      </p:sp>
      <p:sp>
        <p:nvSpPr>
          <p:cNvPr id="13" name="모서리가 둥근 직사각형 12">
            <a:extLst>
              <a:ext uri="{FF2B5EF4-FFF2-40B4-BE49-F238E27FC236}">
                <a16:creationId xmlns:a16="http://schemas.microsoft.com/office/drawing/2014/main" id="{529EB836-566F-F7AE-3DCC-E9437113BB1E}"/>
              </a:ext>
            </a:extLst>
          </p:cNvPr>
          <p:cNvSpPr>
            <a:spLocks/>
          </p:cNvSpPr>
          <p:nvPr/>
        </p:nvSpPr>
        <p:spPr>
          <a:xfrm>
            <a:off x="3246001" y="2455876"/>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sp>
        <p:nvSpPr>
          <p:cNvPr id="14" name="모서리가 둥근 직사각형 13">
            <a:extLst>
              <a:ext uri="{FF2B5EF4-FFF2-40B4-BE49-F238E27FC236}">
                <a16:creationId xmlns:a16="http://schemas.microsoft.com/office/drawing/2014/main" id="{391789E8-8F57-3B53-4761-F76C8BD36632}"/>
              </a:ext>
            </a:extLst>
          </p:cNvPr>
          <p:cNvSpPr>
            <a:spLocks/>
          </p:cNvSpPr>
          <p:nvPr/>
        </p:nvSpPr>
        <p:spPr>
          <a:xfrm>
            <a:off x="540000"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사업구분</a:t>
            </a:r>
          </a:p>
        </p:txBody>
      </p:sp>
      <p:sp>
        <p:nvSpPr>
          <p:cNvPr id="15" name="모서리가 둥근 직사각형 14">
            <a:extLst>
              <a:ext uri="{FF2B5EF4-FFF2-40B4-BE49-F238E27FC236}">
                <a16:creationId xmlns:a16="http://schemas.microsoft.com/office/drawing/2014/main" id="{9122F54E-F16E-324F-588E-9CA714E8EC3B}"/>
              </a:ext>
            </a:extLst>
          </p:cNvPr>
          <p:cNvSpPr>
            <a:spLocks/>
          </p:cNvSpPr>
          <p:nvPr/>
        </p:nvSpPr>
        <p:spPr>
          <a:xfrm>
            <a:off x="1260000"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graphicFrame>
        <p:nvGraphicFramePr>
          <p:cNvPr id="22" name="표 21">
            <a:extLst>
              <a:ext uri="{FF2B5EF4-FFF2-40B4-BE49-F238E27FC236}">
                <a16:creationId xmlns:a16="http://schemas.microsoft.com/office/drawing/2014/main" id="{3A30FB00-B38D-D3F2-13F5-AF016225C967}"/>
              </a:ext>
            </a:extLst>
          </p:cNvPr>
          <p:cNvGraphicFramePr>
            <a:graphicFrameLocks noGrp="1"/>
          </p:cNvGraphicFramePr>
          <p:nvPr>
            <p:extLst>
              <p:ext uri="{D42A27DB-BD31-4B8C-83A1-F6EECF244321}">
                <p14:modId xmlns:p14="http://schemas.microsoft.com/office/powerpoint/2010/main" val="996496548"/>
              </p:ext>
            </p:extLst>
          </p:nvPr>
        </p:nvGraphicFramePr>
        <p:xfrm>
          <a:off x="359996" y="3813185"/>
          <a:ext cx="5692813" cy="1865820"/>
        </p:xfrm>
        <a:graphic>
          <a:graphicData uri="http://schemas.openxmlformats.org/drawingml/2006/table">
            <a:tbl>
              <a:tblPr firstRow="1" bandRow="1">
                <a:tableStyleId>{5940675A-B579-460E-94D1-54222C63F5DA}</a:tableStyleId>
              </a:tblPr>
              <a:tblGrid>
                <a:gridCol w="382181">
                  <a:extLst>
                    <a:ext uri="{9D8B030D-6E8A-4147-A177-3AD203B41FA5}">
                      <a16:colId xmlns:a16="http://schemas.microsoft.com/office/drawing/2014/main" val="441330014"/>
                    </a:ext>
                  </a:extLst>
                </a:gridCol>
                <a:gridCol w="382181">
                  <a:extLst>
                    <a:ext uri="{9D8B030D-6E8A-4147-A177-3AD203B41FA5}">
                      <a16:colId xmlns:a16="http://schemas.microsoft.com/office/drawing/2014/main" val="2726850600"/>
                    </a:ext>
                  </a:extLst>
                </a:gridCol>
                <a:gridCol w="486194">
                  <a:extLst>
                    <a:ext uri="{9D8B030D-6E8A-4147-A177-3AD203B41FA5}">
                      <a16:colId xmlns:a16="http://schemas.microsoft.com/office/drawing/2014/main" val="4192029694"/>
                    </a:ext>
                  </a:extLst>
                </a:gridCol>
                <a:gridCol w="1468208">
                  <a:extLst>
                    <a:ext uri="{9D8B030D-6E8A-4147-A177-3AD203B41FA5}">
                      <a16:colId xmlns:a16="http://schemas.microsoft.com/office/drawing/2014/main" val="3774396735"/>
                    </a:ext>
                  </a:extLst>
                </a:gridCol>
                <a:gridCol w="713261">
                  <a:extLst>
                    <a:ext uri="{9D8B030D-6E8A-4147-A177-3AD203B41FA5}">
                      <a16:colId xmlns:a16="http://schemas.microsoft.com/office/drawing/2014/main" val="2135116775"/>
                    </a:ext>
                  </a:extLst>
                </a:gridCol>
                <a:gridCol w="753596">
                  <a:extLst>
                    <a:ext uri="{9D8B030D-6E8A-4147-A177-3AD203B41FA5}">
                      <a16:colId xmlns:a16="http://schemas.microsoft.com/office/drawing/2014/main" val="3996311364"/>
                    </a:ext>
                  </a:extLst>
                </a:gridCol>
                <a:gridCol w="753596">
                  <a:extLst>
                    <a:ext uri="{9D8B030D-6E8A-4147-A177-3AD203B41FA5}">
                      <a16:colId xmlns:a16="http://schemas.microsoft.com/office/drawing/2014/main" val="1849918670"/>
                    </a:ext>
                  </a:extLst>
                </a:gridCol>
                <a:gridCol w="753596">
                  <a:extLst>
                    <a:ext uri="{9D8B030D-6E8A-4147-A177-3AD203B41FA5}">
                      <a16:colId xmlns:a16="http://schemas.microsoft.com/office/drawing/2014/main" val="328799448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사업자</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사업구분</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사업장명</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에산</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사용액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집행율</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50.0%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UNA</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XLX</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SKT</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05</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06</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07</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UNA</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08</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XLX</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09</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ONS</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테스트사업장테스트사업장테스트사업장테스</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sp>
        <p:nvSpPr>
          <p:cNvPr id="31" name="Google Shape;2233;g27fe52d962f_1_4247">
            <a:extLst>
              <a:ext uri="{FF2B5EF4-FFF2-40B4-BE49-F238E27FC236}">
                <a16:creationId xmlns:a16="http://schemas.microsoft.com/office/drawing/2014/main" id="{23BD7DB6-40BB-195C-ACCD-BF9DBDC464AC}"/>
              </a:ext>
            </a:extLst>
          </p:cNvPr>
          <p:cNvSpPr/>
          <p:nvPr/>
        </p:nvSpPr>
        <p:spPr>
          <a:xfrm>
            <a:off x="7029718" y="3472752"/>
            <a:ext cx="540000" cy="270000"/>
          </a:xfrm>
          <a:prstGeom prst="roundRect">
            <a:avLst>
              <a:gd name="adj" fmla="val 0"/>
            </a:avLst>
          </a:prstGeom>
          <a:solidFill>
            <a:schemeClr val="bg1">
              <a:lumMod val="50000"/>
            </a:schemeClr>
          </a:solidFill>
          <a:ln w="9525" cap="flat" cmpd="sng">
            <a:solidFill>
              <a:srgbClr val="CCCCCC"/>
            </a:solidFill>
            <a:prstDash val="solid"/>
            <a:round/>
            <a:headEnd type="none" w="sm" len="sm"/>
            <a:tailEnd type="none" w="sm" len="sm"/>
          </a:ln>
        </p:spPr>
        <p:txBody>
          <a:bodyPr spcFirstLastPara="1" wrap="square" lIns="0" tIns="91425" rIns="0" bIns="900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ko-KR" altLang="en-US" sz="700" b="1" dirty="0">
                <a:solidFill>
                  <a:schemeClr val="lt1"/>
                </a:solidFill>
                <a:latin typeface="Malgun Gothic"/>
                <a:ea typeface="Malgun Gothic"/>
                <a:cs typeface="Malgun Gothic"/>
                <a:sym typeface="Malgun Gothic"/>
              </a:rPr>
              <a:t>예산저장</a:t>
            </a:r>
            <a:endParaRPr sz="700" b="1" dirty="0">
              <a:solidFill>
                <a:schemeClr val="lt1"/>
              </a:solidFill>
              <a:latin typeface="Malgun Gothic"/>
              <a:ea typeface="Malgun Gothic"/>
              <a:cs typeface="Malgun Gothic"/>
              <a:sym typeface="Malgun Gothic"/>
            </a:endParaRPr>
          </a:p>
        </p:txBody>
      </p:sp>
      <p:sp>
        <p:nvSpPr>
          <p:cNvPr id="42" name="모서리가 둥근 직사각형 41">
            <a:extLst>
              <a:ext uri="{FF2B5EF4-FFF2-40B4-BE49-F238E27FC236}">
                <a16:creationId xmlns:a16="http://schemas.microsoft.com/office/drawing/2014/main" id="{467D81A3-00F1-7236-CC28-999F9D2EC644}"/>
              </a:ext>
            </a:extLst>
          </p:cNvPr>
          <p:cNvSpPr>
            <a:spLocks/>
          </p:cNvSpPr>
          <p:nvPr/>
        </p:nvSpPr>
        <p:spPr>
          <a:xfrm>
            <a:off x="3136242" y="400909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600" dirty="0">
                <a:solidFill>
                  <a:schemeClr val="tx1">
                    <a:lumMod val="75000"/>
                    <a:lumOff val="25000"/>
                  </a:schemeClr>
                </a:solidFill>
              </a:rPr>
              <a:t>2,000,000</a:t>
            </a:r>
            <a:endParaRPr kumimoji="1" lang="ko-KR" altLang="en-US" sz="600" dirty="0">
              <a:solidFill>
                <a:schemeClr val="tx1">
                  <a:lumMod val="75000"/>
                  <a:lumOff val="25000"/>
                </a:schemeClr>
              </a:solidFill>
            </a:endParaRPr>
          </a:p>
        </p:txBody>
      </p:sp>
      <p:sp>
        <p:nvSpPr>
          <p:cNvPr id="43" name="모서리가 둥근 직사각형 42">
            <a:extLst>
              <a:ext uri="{FF2B5EF4-FFF2-40B4-BE49-F238E27FC236}">
                <a16:creationId xmlns:a16="http://schemas.microsoft.com/office/drawing/2014/main" id="{65121CBF-B8AE-094E-5BDD-0F9C42CC645F}"/>
              </a:ext>
            </a:extLst>
          </p:cNvPr>
          <p:cNvSpPr>
            <a:spLocks/>
          </p:cNvSpPr>
          <p:nvPr/>
        </p:nvSpPr>
        <p:spPr>
          <a:xfrm>
            <a:off x="3136242" y="417800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600" dirty="0">
                <a:solidFill>
                  <a:schemeClr val="tx1">
                    <a:lumMod val="75000"/>
                    <a:lumOff val="25000"/>
                  </a:schemeClr>
                </a:solidFill>
              </a:rPr>
              <a:t>10,000,000</a:t>
            </a:r>
            <a:endParaRPr kumimoji="1" lang="ko-KR" altLang="en-US" sz="600" dirty="0">
              <a:solidFill>
                <a:schemeClr val="tx1">
                  <a:lumMod val="75000"/>
                  <a:lumOff val="25000"/>
                </a:schemeClr>
              </a:solidFill>
            </a:endParaRPr>
          </a:p>
        </p:txBody>
      </p:sp>
      <p:sp>
        <p:nvSpPr>
          <p:cNvPr id="50" name="모서리가 둥근 직사각형 49">
            <a:extLst>
              <a:ext uri="{FF2B5EF4-FFF2-40B4-BE49-F238E27FC236}">
                <a16:creationId xmlns:a16="http://schemas.microsoft.com/office/drawing/2014/main" id="{55A1E086-FF95-CBC2-A564-6B0442DCBCDF}"/>
              </a:ext>
            </a:extLst>
          </p:cNvPr>
          <p:cNvSpPr>
            <a:spLocks/>
          </p:cNvSpPr>
          <p:nvPr/>
        </p:nvSpPr>
        <p:spPr>
          <a:xfrm>
            <a:off x="3136242" y="434691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700" dirty="0">
                <a:solidFill>
                  <a:schemeClr val="tx1">
                    <a:lumMod val="75000"/>
                    <a:lumOff val="25000"/>
                  </a:schemeClr>
                </a:solidFill>
              </a:rPr>
              <a:t>0</a:t>
            </a:r>
            <a:endParaRPr kumimoji="1" lang="ko-KR" altLang="en-US" sz="700" dirty="0">
              <a:solidFill>
                <a:schemeClr val="tx1">
                  <a:lumMod val="75000"/>
                  <a:lumOff val="25000"/>
                </a:schemeClr>
              </a:solidFill>
            </a:endParaRPr>
          </a:p>
        </p:txBody>
      </p:sp>
      <p:sp>
        <p:nvSpPr>
          <p:cNvPr id="51" name="모서리가 둥근 직사각형 50">
            <a:extLst>
              <a:ext uri="{FF2B5EF4-FFF2-40B4-BE49-F238E27FC236}">
                <a16:creationId xmlns:a16="http://schemas.microsoft.com/office/drawing/2014/main" id="{BAD2E21B-F388-4382-3F93-30734706420E}"/>
              </a:ext>
            </a:extLst>
          </p:cNvPr>
          <p:cNvSpPr>
            <a:spLocks/>
          </p:cNvSpPr>
          <p:nvPr/>
        </p:nvSpPr>
        <p:spPr>
          <a:xfrm>
            <a:off x="3136242" y="451582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700" dirty="0">
                <a:solidFill>
                  <a:schemeClr val="tx1">
                    <a:lumMod val="75000"/>
                    <a:lumOff val="25000"/>
                  </a:schemeClr>
                </a:solidFill>
              </a:rPr>
              <a:t>0</a:t>
            </a:r>
            <a:endParaRPr kumimoji="1" lang="ko-KR" altLang="en-US" sz="700" dirty="0">
              <a:solidFill>
                <a:schemeClr val="tx1">
                  <a:lumMod val="75000"/>
                  <a:lumOff val="25000"/>
                </a:schemeClr>
              </a:solidFill>
            </a:endParaRPr>
          </a:p>
        </p:txBody>
      </p:sp>
      <p:sp>
        <p:nvSpPr>
          <p:cNvPr id="52" name="모서리가 둥근 직사각형 51">
            <a:extLst>
              <a:ext uri="{FF2B5EF4-FFF2-40B4-BE49-F238E27FC236}">
                <a16:creationId xmlns:a16="http://schemas.microsoft.com/office/drawing/2014/main" id="{DACFD740-D951-FF6C-B817-62BF799B2E3C}"/>
              </a:ext>
            </a:extLst>
          </p:cNvPr>
          <p:cNvSpPr>
            <a:spLocks/>
          </p:cNvSpPr>
          <p:nvPr/>
        </p:nvSpPr>
        <p:spPr>
          <a:xfrm>
            <a:off x="3136242" y="468473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700" dirty="0">
                <a:solidFill>
                  <a:schemeClr val="tx1">
                    <a:lumMod val="75000"/>
                    <a:lumOff val="25000"/>
                  </a:schemeClr>
                </a:solidFill>
              </a:rPr>
              <a:t>0</a:t>
            </a:r>
            <a:endParaRPr kumimoji="1" lang="ko-KR" altLang="en-US" sz="700" dirty="0">
              <a:solidFill>
                <a:schemeClr val="tx1">
                  <a:lumMod val="75000"/>
                  <a:lumOff val="25000"/>
                </a:schemeClr>
              </a:solidFill>
            </a:endParaRPr>
          </a:p>
        </p:txBody>
      </p:sp>
      <p:sp>
        <p:nvSpPr>
          <p:cNvPr id="53" name="모서리가 둥근 직사각형 52">
            <a:extLst>
              <a:ext uri="{FF2B5EF4-FFF2-40B4-BE49-F238E27FC236}">
                <a16:creationId xmlns:a16="http://schemas.microsoft.com/office/drawing/2014/main" id="{11F9443E-F72D-0F20-D039-F32CDF24FCC5}"/>
              </a:ext>
            </a:extLst>
          </p:cNvPr>
          <p:cNvSpPr>
            <a:spLocks/>
          </p:cNvSpPr>
          <p:nvPr/>
        </p:nvSpPr>
        <p:spPr>
          <a:xfrm>
            <a:off x="3136242" y="485364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700" dirty="0">
                <a:solidFill>
                  <a:schemeClr val="tx1">
                    <a:lumMod val="75000"/>
                    <a:lumOff val="25000"/>
                  </a:schemeClr>
                </a:solidFill>
              </a:rPr>
              <a:t>0</a:t>
            </a:r>
            <a:endParaRPr kumimoji="1" lang="ko-KR" altLang="en-US" sz="700" dirty="0">
              <a:solidFill>
                <a:schemeClr val="tx1">
                  <a:lumMod val="75000"/>
                  <a:lumOff val="25000"/>
                </a:schemeClr>
              </a:solidFill>
            </a:endParaRPr>
          </a:p>
        </p:txBody>
      </p:sp>
      <p:sp>
        <p:nvSpPr>
          <p:cNvPr id="54" name="모서리가 둥근 직사각형 53">
            <a:extLst>
              <a:ext uri="{FF2B5EF4-FFF2-40B4-BE49-F238E27FC236}">
                <a16:creationId xmlns:a16="http://schemas.microsoft.com/office/drawing/2014/main" id="{87229D9D-739B-CCA4-1C0A-D79FC08EF737}"/>
              </a:ext>
            </a:extLst>
          </p:cNvPr>
          <p:cNvSpPr>
            <a:spLocks/>
          </p:cNvSpPr>
          <p:nvPr/>
        </p:nvSpPr>
        <p:spPr>
          <a:xfrm>
            <a:off x="3136242" y="502255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700" dirty="0">
                <a:solidFill>
                  <a:schemeClr val="tx1">
                    <a:lumMod val="75000"/>
                    <a:lumOff val="25000"/>
                  </a:schemeClr>
                </a:solidFill>
              </a:rPr>
              <a:t>0</a:t>
            </a:r>
            <a:endParaRPr kumimoji="1" lang="ko-KR" altLang="en-US" sz="700" dirty="0">
              <a:solidFill>
                <a:schemeClr val="tx1">
                  <a:lumMod val="75000"/>
                  <a:lumOff val="25000"/>
                </a:schemeClr>
              </a:solidFill>
            </a:endParaRPr>
          </a:p>
        </p:txBody>
      </p:sp>
      <p:sp>
        <p:nvSpPr>
          <p:cNvPr id="55" name="모서리가 둥근 직사각형 54">
            <a:extLst>
              <a:ext uri="{FF2B5EF4-FFF2-40B4-BE49-F238E27FC236}">
                <a16:creationId xmlns:a16="http://schemas.microsoft.com/office/drawing/2014/main" id="{29870122-2AD6-907E-5698-3C4CFE597FF3}"/>
              </a:ext>
            </a:extLst>
          </p:cNvPr>
          <p:cNvSpPr>
            <a:spLocks/>
          </p:cNvSpPr>
          <p:nvPr/>
        </p:nvSpPr>
        <p:spPr>
          <a:xfrm>
            <a:off x="3136242" y="519146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700" dirty="0">
                <a:solidFill>
                  <a:schemeClr val="tx1">
                    <a:lumMod val="75000"/>
                    <a:lumOff val="25000"/>
                  </a:schemeClr>
                </a:solidFill>
              </a:rPr>
              <a:t>0</a:t>
            </a:r>
            <a:endParaRPr kumimoji="1" lang="ko-KR" altLang="en-US" sz="700" dirty="0">
              <a:solidFill>
                <a:schemeClr val="tx1">
                  <a:lumMod val="75000"/>
                  <a:lumOff val="25000"/>
                </a:schemeClr>
              </a:solidFill>
            </a:endParaRPr>
          </a:p>
        </p:txBody>
      </p:sp>
      <p:sp>
        <p:nvSpPr>
          <p:cNvPr id="56" name="모서리가 둥근 직사각형 55">
            <a:extLst>
              <a:ext uri="{FF2B5EF4-FFF2-40B4-BE49-F238E27FC236}">
                <a16:creationId xmlns:a16="http://schemas.microsoft.com/office/drawing/2014/main" id="{164C18FE-E7B4-17A1-0565-8F8EE6C9E1C6}"/>
              </a:ext>
            </a:extLst>
          </p:cNvPr>
          <p:cNvSpPr>
            <a:spLocks/>
          </p:cNvSpPr>
          <p:nvPr/>
        </p:nvSpPr>
        <p:spPr>
          <a:xfrm>
            <a:off x="3136242" y="5360373"/>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700" dirty="0">
                <a:solidFill>
                  <a:schemeClr val="tx1">
                    <a:lumMod val="75000"/>
                    <a:lumOff val="25000"/>
                  </a:schemeClr>
                </a:solidFill>
              </a:rPr>
              <a:t>0</a:t>
            </a:r>
            <a:endParaRPr kumimoji="1" lang="ko-KR" altLang="en-US" sz="700" dirty="0">
              <a:solidFill>
                <a:schemeClr val="tx1">
                  <a:lumMod val="75000"/>
                  <a:lumOff val="25000"/>
                </a:schemeClr>
              </a:solidFill>
            </a:endParaRPr>
          </a:p>
        </p:txBody>
      </p:sp>
      <p:sp>
        <p:nvSpPr>
          <p:cNvPr id="57" name="모서리가 둥근 직사각형 56">
            <a:extLst>
              <a:ext uri="{FF2B5EF4-FFF2-40B4-BE49-F238E27FC236}">
                <a16:creationId xmlns:a16="http://schemas.microsoft.com/office/drawing/2014/main" id="{813312EF-D5E7-569C-4262-DF5BC1DBD89D}"/>
              </a:ext>
            </a:extLst>
          </p:cNvPr>
          <p:cNvSpPr>
            <a:spLocks/>
          </p:cNvSpPr>
          <p:nvPr/>
        </p:nvSpPr>
        <p:spPr>
          <a:xfrm>
            <a:off x="3136242" y="5529284"/>
            <a:ext cx="602187" cy="115294"/>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kumimoji="1" lang="en-US" altLang="ko-KR" sz="700" dirty="0">
                <a:solidFill>
                  <a:schemeClr val="tx1">
                    <a:lumMod val="75000"/>
                    <a:lumOff val="25000"/>
                  </a:schemeClr>
                </a:solidFill>
              </a:rPr>
              <a:t>0</a:t>
            </a:r>
            <a:endParaRPr kumimoji="1" lang="ko-KR" altLang="en-US" sz="700" dirty="0">
              <a:solidFill>
                <a:schemeClr val="tx1">
                  <a:lumMod val="75000"/>
                  <a:lumOff val="25000"/>
                </a:schemeClr>
              </a:solidFill>
            </a:endParaRPr>
          </a:p>
        </p:txBody>
      </p:sp>
      <p:graphicFrame>
        <p:nvGraphicFramePr>
          <p:cNvPr id="58" name="표 57">
            <a:extLst>
              <a:ext uri="{FF2B5EF4-FFF2-40B4-BE49-F238E27FC236}">
                <a16:creationId xmlns:a16="http://schemas.microsoft.com/office/drawing/2014/main" id="{E1C97F9C-87CB-8260-9508-B8E89B64F38A}"/>
              </a:ext>
            </a:extLst>
          </p:cNvPr>
          <p:cNvGraphicFramePr>
            <a:graphicFrameLocks noGrp="1"/>
          </p:cNvGraphicFramePr>
          <p:nvPr>
            <p:extLst>
              <p:ext uri="{D42A27DB-BD31-4B8C-83A1-F6EECF244321}">
                <p14:modId xmlns:p14="http://schemas.microsoft.com/office/powerpoint/2010/main" val="1898174416"/>
              </p:ext>
            </p:extLst>
          </p:nvPr>
        </p:nvGraphicFramePr>
        <p:xfrm>
          <a:off x="6582318" y="3800279"/>
          <a:ext cx="1273668" cy="1865820"/>
        </p:xfrm>
        <a:graphic>
          <a:graphicData uri="http://schemas.openxmlformats.org/drawingml/2006/table">
            <a:tbl>
              <a:tblPr firstRow="1" bandRow="1">
                <a:tableStyleId>{5940675A-B579-460E-94D1-54222C63F5DA}</a:tableStyleId>
              </a:tblPr>
              <a:tblGrid>
                <a:gridCol w="636834">
                  <a:extLst>
                    <a:ext uri="{9D8B030D-6E8A-4147-A177-3AD203B41FA5}">
                      <a16:colId xmlns:a16="http://schemas.microsoft.com/office/drawing/2014/main" val="726118174"/>
                    </a:ext>
                  </a:extLst>
                </a:gridCol>
                <a:gridCol w="636834">
                  <a:extLst>
                    <a:ext uri="{9D8B030D-6E8A-4147-A177-3AD203B41FA5}">
                      <a16:colId xmlns:a16="http://schemas.microsoft.com/office/drawing/2014/main" val="320231520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820743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5164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230367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81953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815611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0118659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185378"/>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08386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72706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9535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722944"/>
                  </a:ext>
                </a:extLst>
              </a:tr>
            </a:tbl>
          </a:graphicData>
        </a:graphic>
      </p:graphicFrame>
      <p:sp>
        <p:nvSpPr>
          <p:cNvPr id="59" name="천공 테이프 58">
            <a:extLst>
              <a:ext uri="{FF2B5EF4-FFF2-40B4-BE49-F238E27FC236}">
                <a16:creationId xmlns:a16="http://schemas.microsoft.com/office/drawing/2014/main" id="{B02F74E9-ABB6-DCEA-7D91-F72B3DA7E293}"/>
              </a:ext>
            </a:extLst>
          </p:cNvPr>
          <p:cNvSpPr/>
          <p:nvPr/>
        </p:nvSpPr>
        <p:spPr>
          <a:xfrm>
            <a:off x="6052468" y="4376360"/>
            <a:ext cx="541023" cy="477283"/>
          </a:xfrm>
          <a:prstGeom prst="flowChartPunchedTa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lumMod val="75000"/>
                    <a:lumOff val="25000"/>
                  </a:schemeClr>
                </a:solidFill>
              </a:rPr>
              <a:t>중략</a:t>
            </a:r>
          </a:p>
        </p:txBody>
      </p:sp>
      <p:graphicFrame>
        <p:nvGraphicFramePr>
          <p:cNvPr id="19" name="표 18">
            <a:extLst>
              <a:ext uri="{FF2B5EF4-FFF2-40B4-BE49-F238E27FC236}">
                <a16:creationId xmlns:a16="http://schemas.microsoft.com/office/drawing/2014/main" id="{0564FDEB-1DEF-CF39-E8F2-D14660DC217E}"/>
              </a:ext>
            </a:extLst>
          </p:cNvPr>
          <p:cNvGraphicFramePr>
            <a:graphicFrameLocks noGrp="1"/>
          </p:cNvGraphicFramePr>
          <p:nvPr>
            <p:extLst>
              <p:ext uri="{D42A27DB-BD31-4B8C-83A1-F6EECF244321}">
                <p14:modId xmlns:p14="http://schemas.microsoft.com/office/powerpoint/2010/main" val="760782241"/>
              </p:ext>
            </p:extLst>
          </p:nvPr>
        </p:nvGraphicFramePr>
        <p:xfrm>
          <a:off x="359996" y="5695377"/>
          <a:ext cx="5696338" cy="148200"/>
        </p:xfrm>
        <a:graphic>
          <a:graphicData uri="http://schemas.openxmlformats.org/drawingml/2006/table">
            <a:tbl>
              <a:tblPr firstRow="1" bandRow="1">
                <a:tableStyleId>{5940675A-B579-460E-94D1-54222C63F5DA}</a:tableStyleId>
              </a:tblPr>
              <a:tblGrid>
                <a:gridCol w="2717749">
                  <a:extLst>
                    <a:ext uri="{9D8B030D-6E8A-4147-A177-3AD203B41FA5}">
                      <a16:colId xmlns:a16="http://schemas.microsoft.com/office/drawing/2014/main" val="3774396735"/>
                    </a:ext>
                  </a:extLst>
                </a:gridCol>
                <a:gridCol w="717641">
                  <a:extLst>
                    <a:ext uri="{9D8B030D-6E8A-4147-A177-3AD203B41FA5}">
                      <a16:colId xmlns:a16="http://schemas.microsoft.com/office/drawing/2014/main" val="2135116775"/>
                    </a:ext>
                  </a:extLst>
                </a:gridCol>
                <a:gridCol w="757825">
                  <a:extLst>
                    <a:ext uri="{9D8B030D-6E8A-4147-A177-3AD203B41FA5}">
                      <a16:colId xmlns:a16="http://schemas.microsoft.com/office/drawing/2014/main" val="3996311364"/>
                    </a:ext>
                  </a:extLst>
                </a:gridCol>
                <a:gridCol w="751562">
                  <a:extLst>
                    <a:ext uri="{9D8B030D-6E8A-4147-A177-3AD203B41FA5}">
                      <a16:colId xmlns:a16="http://schemas.microsoft.com/office/drawing/2014/main" val="1849918670"/>
                    </a:ext>
                  </a:extLst>
                </a:gridCol>
                <a:gridCol w="751561">
                  <a:extLst>
                    <a:ext uri="{9D8B030D-6E8A-4147-A177-3AD203B41FA5}">
                      <a16:colId xmlns:a16="http://schemas.microsoft.com/office/drawing/2014/main" val="3287994484"/>
                    </a:ext>
                  </a:extLst>
                </a:gridCol>
              </a:tblGrid>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121,593,844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0 %</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5,895,425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0" name="표 19">
            <a:extLst>
              <a:ext uri="{FF2B5EF4-FFF2-40B4-BE49-F238E27FC236}">
                <a16:creationId xmlns:a16="http://schemas.microsoft.com/office/drawing/2014/main" id="{C52BEC05-5B34-BE0B-F2BD-D43042634DEA}"/>
              </a:ext>
            </a:extLst>
          </p:cNvPr>
          <p:cNvGraphicFramePr>
            <a:graphicFrameLocks noGrp="1"/>
          </p:cNvGraphicFramePr>
          <p:nvPr>
            <p:extLst>
              <p:ext uri="{D42A27DB-BD31-4B8C-83A1-F6EECF244321}">
                <p14:modId xmlns:p14="http://schemas.microsoft.com/office/powerpoint/2010/main" val="2389591691"/>
              </p:ext>
            </p:extLst>
          </p:nvPr>
        </p:nvGraphicFramePr>
        <p:xfrm>
          <a:off x="6588473" y="5682359"/>
          <a:ext cx="1267514" cy="148200"/>
        </p:xfrm>
        <a:graphic>
          <a:graphicData uri="http://schemas.openxmlformats.org/drawingml/2006/table">
            <a:tbl>
              <a:tblPr firstRow="1" bandRow="1">
                <a:tableStyleId>{5940675A-B579-460E-94D1-54222C63F5DA}</a:tableStyleId>
              </a:tblPr>
              <a:tblGrid>
                <a:gridCol w="633757">
                  <a:extLst>
                    <a:ext uri="{9D8B030D-6E8A-4147-A177-3AD203B41FA5}">
                      <a16:colId xmlns:a16="http://schemas.microsoft.com/office/drawing/2014/main" val="3774566324"/>
                    </a:ext>
                  </a:extLst>
                </a:gridCol>
                <a:gridCol w="633757">
                  <a:extLst>
                    <a:ext uri="{9D8B030D-6E8A-4147-A177-3AD203B41FA5}">
                      <a16:colId xmlns:a16="http://schemas.microsoft.com/office/drawing/2014/main" val="282315940"/>
                    </a:ext>
                  </a:extLst>
                </a:gridCol>
              </a:tblGrid>
              <a:tr h="0">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14,670,876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4" name="표 23">
            <a:extLst>
              <a:ext uri="{FF2B5EF4-FFF2-40B4-BE49-F238E27FC236}">
                <a16:creationId xmlns:a16="http://schemas.microsoft.com/office/drawing/2014/main" id="{A090C3D9-D299-205B-269E-BE3B513BA819}"/>
              </a:ext>
            </a:extLst>
          </p:cNvPr>
          <p:cNvGraphicFramePr>
            <a:graphicFrameLocks noGrp="1"/>
          </p:cNvGraphicFramePr>
          <p:nvPr>
            <p:extLst>
              <p:ext uri="{D42A27DB-BD31-4B8C-83A1-F6EECF244321}">
                <p14:modId xmlns:p14="http://schemas.microsoft.com/office/powerpoint/2010/main" val="1139282941"/>
              </p:ext>
            </p:extLst>
          </p:nvPr>
        </p:nvGraphicFramePr>
        <p:xfrm>
          <a:off x="359995" y="2967473"/>
          <a:ext cx="7199999" cy="294604"/>
        </p:xfrm>
        <a:graphic>
          <a:graphicData uri="http://schemas.openxmlformats.org/drawingml/2006/table">
            <a:tbl>
              <a:tblPr firstRow="1" bandRow="1">
                <a:tableStyleId>{5940675A-B579-460E-94D1-54222C63F5DA}</a:tableStyleId>
              </a:tblPr>
              <a:tblGrid>
                <a:gridCol w="1650058">
                  <a:extLst>
                    <a:ext uri="{9D8B030D-6E8A-4147-A177-3AD203B41FA5}">
                      <a16:colId xmlns:a16="http://schemas.microsoft.com/office/drawing/2014/main" val="2510876853"/>
                    </a:ext>
                  </a:extLst>
                </a:gridCol>
                <a:gridCol w="5549941">
                  <a:extLst>
                    <a:ext uri="{9D8B030D-6E8A-4147-A177-3AD203B41FA5}">
                      <a16:colId xmlns:a16="http://schemas.microsoft.com/office/drawing/2014/main" val="3114694411"/>
                    </a:ext>
                  </a:extLst>
                </a:gridCol>
              </a:tblGrid>
              <a:tr h="294604">
                <a:tc>
                  <a:txBody>
                    <a:bodyPr/>
                    <a:lstStyle/>
                    <a:p>
                      <a:pPr algn="ctr" latinLnBrk="1"/>
                      <a:r>
                        <a:rPr lang="ko-KR" altLang="en-US" sz="800" b="1" dirty="0">
                          <a:solidFill>
                            <a:schemeClr val="tx1"/>
                          </a:solidFill>
                          <a:latin typeface="맑은 고딕" panose="020B0503020000020004" pitchFamily="50" charset="-127"/>
                          <a:ea typeface="맑은 고딕" panose="020B0503020000020004" pitchFamily="50" charset="-127"/>
                        </a:rPr>
                        <a:t>월별 사용내역 총계</a:t>
                      </a:r>
                      <a:endParaRPr lang="en-US" altLang="ko-KR" sz="800" b="1" dirty="0">
                        <a:solidFill>
                          <a:schemeClr val="tx1"/>
                        </a:solidFill>
                        <a:latin typeface="맑은 고딕" panose="020B0503020000020004" pitchFamily="50" charset="-127"/>
                        <a:ea typeface="맑은 고딕" panose="020B0503020000020004" pitchFamily="50" charset="-127"/>
                      </a:endParaRPr>
                    </a:p>
                  </a:txBody>
                  <a:tcPr marL="72000" marR="72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gn="ctr" rtl="0">
                        <a:spcBef>
                          <a:spcPts val="0"/>
                        </a:spcBef>
                        <a:spcAft>
                          <a:spcPts val="0"/>
                        </a:spcAft>
                        <a:buClr>
                          <a:schemeClr val="dk1"/>
                        </a:buClr>
                        <a:buSzPts val="1100"/>
                        <a:buFont typeface="Arial"/>
                        <a:buNone/>
                      </a:pPr>
                      <a:r>
                        <a:rPr lang="ko-KR" altLang="en-US" sz="900" b="0" i="0" dirty="0">
                          <a:solidFill>
                            <a:srgbClr val="000000"/>
                          </a:solidFill>
                          <a:effectLst/>
                          <a:latin typeface="Noto Sans KR"/>
                        </a:rPr>
                        <a:t>총 예산 </a:t>
                      </a:r>
                      <a:r>
                        <a:rPr lang="en-US" altLang="ko-KR" sz="900" b="0" i="0" dirty="0">
                          <a:solidFill>
                            <a:srgbClr val="000000"/>
                          </a:solidFill>
                          <a:effectLst/>
                          <a:latin typeface="Noto Sans KR"/>
                        </a:rPr>
                        <a:t>: 0     </a:t>
                      </a:r>
                      <a:r>
                        <a:rPr lang="ko-KR" altLang="en-US" sz="900" b="0" i="0" dirty="0">
                          <a:solidFill>
                            <a:srgbClr val="000000"/>
                          </a:solidFill>
                          <a:effectLst/>
                          <a:latin typeface="Noto Sans KR"/>
                        </a:rPr>
                        <a:t>총 </a:t>
                      </a:r>
                      <a:r>
                        <a:rPr lang="ko-KR" altLang="en-US" sz="900" b="0" i="0" dirty="0" err="1">
                          <a:solidFill>
                            <a:srgbClr val="000000"/>
                          </a:solidFill>
                          <a:effectLst/>
                          <a:latin typeface="Noto Sans KR"/>
                        </a:rPr>
                        <a:t>사용액</a:t>
                      </a:r>
                      <a:r>
                        <a:rPr lang="ko-KR" altLang="en-US" sz="900" b="0" i="0" dirty="0">
                          <a:solidFill>
                            <a:srgbClr val="000000"/>
                          </a:solidFill>
                          <a:effectLst/>
                          <a:latin typeface="Noto Sans KR"/>
                        </a:rPr>
                        <a:t> </a:t>
                      </a:r>
                      <a:r>
                        <a:rPr lang="en-US" altLang="ko-KR" sz="900" b="0" i="0" dirty="0">
                          <a:solidFill>
                            <a:srgbClr val="000000"/>
                          </a:solidFill>
                          <a:effectLst/>
                          <a:latin typeface="Noto Sans KR"/>
                        </a:rPr>
                        <a:t>: 121,593,844     </a:t>
                      </a:r>
                      <a:r>
                        <a:rPr lang="ko-KR" altLang="en-US" sz="900" b="0" i="0" dirty="0">
                          <a:solidFill>
                            <a:srgbClr val="000000"/>
                          </a:solidFill>
                          <a:effectLst/>
                          <a:latin typeface="Noto Sans KR"/>
                        </a:rPr>
                        <a:t>총 </a:t>
                      </a:r>
                      <a:r>
                        <a:rPr lang="ko-KR" altLang="en-US" sz="900" b="0" i="0" dirty="0" err="1">
                          <a:solidFill>
                            <a:srgbClr val="000000"/>
                          </a:solidFill>
                          <a:effectLst/>
                          <a:latin typeface="Noto Sans KR"/>
                        </a:rPr>
                        <a:t>집행율</a:t>
                      </a:r>
                      <a:r>
                        <a:rPr lang="ko-KR" altLang="en-US" sz="900" b="0" i="0" dirty="0">
                          <a:solidFill>
                            <a:srgbClr val="000000"/>
                          </a:solidFill>
                          <a:effectLst/>
                          <a:latin typeface="Noto Sans KR"/>
                        </a:rPr>
                        <a:t> </a:t>
                      </a:r>
                      <a:r>
                        <a:rPr lang="en-US" altLang="ko-KR" sz="900" b="0" i="0" dirty="0">
                          <a:solidFill>
                            <a:srgbClr val="000000"/>
                          </a:solidFill>
                          <a:effectLst/>
                          <a:latin typeface="Noto Sans KR"/>
                        </a:rPr>
                        <a:t>: 0 %    </a:t>
                      </a:r>
                      <a:endParaRPr lang="ko-KR" altLang="en-US" sz="1000" dirty="0">
                        <a:solidFill>
                          <a:schemeClr val="tx1"/>
                        </a:solidFill>
                        <a:latin typeface="맑은 고딕" panose="020B0503020000020004" pitchFamily="50" charset="-127"/>
                        <a:ea typeface="맑은 고딕" panose="020B0503020000020004" pitchFamily="50" charset="-127"/>
                        <a:cs typeface="Malgun Gothic"/>
                        <a:sym typeface="Malgun Gothic"/>
                      </a:endParaRPr>
                    </a:p>
                  </a:txBody>
                  <a:tcPr marL="36000" marR="36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9238644"/>
                  </a:ext>
                </a:extLst>
              </a:tr>
            </a:tbl>
          </a:graphicData>
        </a:graphic>
      </p:graphicFrame>
      <p:sp>
        <p:nvSpPr>
          <p:cNvPr id="25" name="모서리가 둥근 직사각형 24">
            <a:extLst>
              <a:ext uri="{FF2B5EF4-FFF2-40B4-BE49-F238E27FC236}">
                <a16:creationId xmlns:a16="http://schemas.microsoft.com/office/drawing/2014/main" id="{E11096AF-5716-5D8E-8754-8A2BC17F762E}"/>
              </a:ext>
            </a:extLst>
          </p:cNvPr>
          <p:cNvSpPr>
            <a:spLocks/>
          </p:cNvSpPr>
          <p:nvPr/>
        </p:nvSpPr>
        <p:spPr>
          <a:xfrm>
            <a:off x="154821" y="296712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6" name="모서리가 둥근 직사각형 25">
            <a:extLst>
              <a:ext uri="{FF2B5EF4-FFF2-40B4-BE49-F238E27FC236}">
                <a16:creationId xmlns:a16="http://schemas.microsoft.com/office/drawing/2014/main" id="{A2A9B635-7107-64EB-286A-23F7B40D05E9}"/>
              </a:ext>
            </a:extLst>
          </p:cNvPr>
          <p:cNvSpPr>
            <a:spLocks/>
          </p:cNvSpPr>
          <p:nvPr/>
        </p:nvSpPr>
        <p:spPr>
          <a:xfrm>
            <a:off x="163065" y="380363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9" name="모서리가 둥근 직사각형 28">
            <a:extLst>
              <a:ext uri="{FF2B5EF4-FFF2-40B4-BE49-F238E27FC236}">
                <a16:creationId xmlns:a16="http://schemas.microsoft.com/office/drawing/2014/main" id="{AE0FBA27-7696-9706-23BB-4C9D7F03C48F}"/>
              </a:ext>
            </a:extLst>
          </p:cNvPr>
          <p:cNvSpPr>
            <a:spLocks/>
          </p:cNvSpPr>
          <p:nvPr/>
        </p:nvSpPr>
        <p:spPr>
          <a:xfrm>
            <a:off x="7017632" y="3307076"/>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6</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cxnSp>
        <p:nvCxnSpPr>
          <p:cNvPr id="37" name="꺾인 연결선[E] 36">
            <a:extLst>
              <a:ext uri="{FF2B5EF4-FFF2-40B4-BE49-F238E27FC236}">
                <a16:creationId xmlns:a16="http://schemas.microsoft.com/office/drawing/2014/main" id="{BB179F28-ACFD-329C-5132-D78091E9AFA6}"/>
              </a:ext>
            </a:extLst>
          </p:cNvPr>
          <p:cNvCxnSpPr>
            <a:cxnSpLocks/>
            <a:stCxn id="31" idx="1"/>
            <a:endCxn id="3" idx="0"/>
          </p:cNvCxnSpPr>
          <p:nvPr/>
        </p:nvCxnSpPr>
        <p:spPr>
          <a:xfrm rot="10800000" flipV="1">
            <a:off x="6807844" y="3607752"/>
            <a:ext cx="221874" cy="2243944"/>
          </a:xfrm>
          <a:prstGeom prst="bentConnector2">
            <a:avLst/>
          </a:prstGeom>
          <a:ln w="3175">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32" name="그룹 31">
            <a:extLst>
              <a:ext uri="{FF2B5EF4-FFF2-40B4-BE49-F238E27FC236}">
                <a16:creationId xmlns:a16="http://schemas.microsoft.com/office/drawing/2014/main" id="{100C194A-4EE0-8B76-8CA8-04D77F9C4541}"/>
              </a:ext>
            </a:extLst>
          </p:cNvPr>
          <p:cNvGrpSpPr/>
          <p:nvPr/>
        </p:nvGrpSpPr>
        <p:grpSpPr>
          <a:xfrm>
            <a:off x="3150841" y="6149706"/>
            <a:ext cx="2105082" cy="186100"/>
            <a:chOff x="19175035" y="-2703341"/>
            <a:chExt cx="2105082" cy="186100"/>
          </a:xfrm>
        </p:grpSpPr>
        <p:sp>
          <p:nvSpPr>
            <p:cNvPr id="39" name="모서리가 둥근 직사각형 38">
              <a:extLst>
                <a:ext uri="{FF2B5EF4-FFF2-40B4-BE49-F238E27FC236}">
                  <a16:creationId xmlns:a16="http://schemas.microsoft.com/office/drawing/2014/main" id="{3C90B126-9111-EB3D-33B9-E3B3B13FAE23}"/>
                </a:ext>
              </a:extLst>
            </p:cNvPr>
            <p:cNvSpPr/>
            <p:nvPr/>
          </p:nvSpPr>
          <p:spPr>
            <a:xfrm>
              <a:off x="19175035" y="-269724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&lt;&lt;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40" name="모서리가 둥근 직사각형 39">
              <a:extLst>
                <a:ext uri="{FF2B5EF4-FFF2-40B4-BE49-F238E27FC236}">
                  <a16:creationId xmlns:a16="http://schemas.microsoft.com/office/drawing/2014/main" id="{6697D44C-DF6E-125C-0FB0-265631EFDB2C}"/>
                </a:ext>
              </a:extLst>
            </p:cNvPr>
            <p:cNvSpPr/>
            <p:nvPr/>
          </p:nvSpPr>
          <p:spPr>
            <a:xfrm>
              <a:off x="19390219" y="-269860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&lt;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41" name="모서리가 둥근 직사각형 40">
              <a:extLst>
                <a:ext uri="{FF2B5EF4-FFF2-40B4-BE49-F238E27FC236}">
                  <a16:creationId xmlns:a16="http://schemas.microsoft.com/office/drawing/2014/main" id="{5576ADED-6AE1-13D8-8BAC-9E043A6BB967}"/>
                </a:ext>
              </a:extLst>
            </p:cNvPr>
            <p:cNvSpPr/>
            <p:nvPr/>
          </p:nvSpPr>
          <p:spPr>
            <a:xfrm>
              <a:off x="2045188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5</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44" name="모서리가 둥근 직사각형 43">
              <a:extLst>
                <a:ext uri="{FF2B5EF4-FFF2-40B4-BE49-F238E27FC236}">
                  <a16:creationId xmlns:a16="http://schemas.microsoft.com/office/drawing/2014/main" id="{DD9309C8-A8F2-17DB-044C-817B0E0EDBC3}"/>
                </a:ext>
              </a:extLst>
            </p:cNvPr>
            <p:cNvSpPr/>
            <p:nvPr/>
          </p:nvSpPr>
          <p:spPr>
            <a:xfrm>
              <a:off x="20667068" y="-270198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45" name="모서리가 둥근 직사각형 44">
              <a:extLst>
                <a:ext uri="{FF2B5EF4-FFF2-40B4-BE49-F238E27FC236}">
                  <a16:creationId xmlns:a16="http://schemas.microsoft.com/office/drawing/2014/main" id="{5B2388DA-F28A-4EF3-66D4-94A61B33C61B}"/>
                </a:ext>
              </a:extLst>
            </p:cNvPr>
            <p:cNvSpPr/>
            <p:nvPr/>
          </p:nvSpPr>
          <p:spPr>
            <a:xfrm>
              <a:off x="19605403" y="-2698601"/>
              <a:ext cx="180000" cy="180000"/>
            </a:xfrm>
            <a:prstGeom prst="roundRect">
              <a:avLst>
                <a:gd name="adj" fmla="val 50000"/>
              </a:avLst>
            </a:prstGeom>
            <a:solidFill>
              <a:schemeClr val="tx1">
                <a:lumMod val="50000"/>
                <a:lumOff val="5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bg1"/>
                  </a:solidFill>
                  <a:latin typeface="Malgun Gothic" panose="020B0503020000020004" pitchFamily="34" charset="-127"/>
                  <a:ea typeface="Malgun Gothic" panose="020B0503020000020004" pitchFamily="34" charset="-127"/>
                </a:rPr>
                <a:t>1</a:t>
              </a:r>
              <a:endParaRPr kumimoji="1" lang="ko-KR" altLang="en-US" sz="500" b="1" dirty="0">
                <a:solidFill>
                  <a:schemeClr val="bg1"/>
                </a:solidFill>
                <a:latin typeface="Malgun Gothic" panose="020B0503020000020004" pitchFamily="34" charset="-127"/>
                <a:ea typeface="Malgun Gothic" panose="020B0503020000020004" pitchFamily="34" charset="-127"/>
              </a:endParaRPr>
            </a:p>
          </p:txBody>
        </p:sp>
        <p:sp>
          <p:nvSpPr>
            <p:cNvPr id="46" name="모서리가 둥근 직사각형 45">
              <a:extLst>
                <a:ext uri="{FF2B5EF4-FFF2-40B4-BE49-F238E27FC236}">
                  <a16:creationId xmlns:a16="http://schemas.microsoft.com/office/drawing/2014/main" id="{DE505A61-3DBA-BE2A-5E76-46067B2C896C}"/>
                </a:ext>
              </a:extLst>
            </p:cNvPr>
            <p:cNvSpPr/>
            <p:nvPr/>
          </p:nvSpPr>
          <p:spPr>
            <a:xfrm>
              <a:off x="19816353" y="-269860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2</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60" name="모서리가 둥근 직사각형 59">
              <a:extLst>
                <a:ext uri="{FF2B5EF4-FFF2-40B4-BE49-F238E27FC236}">
                  <a16:creationId xmlns:a16="http://schemas.microsoft.com/office/drawing/2014/main" id="{6E394F89-D390-13A3-5EB0-2BBCFAA3E633}"/>
                </a:ext>
              </a:extLst>
            </p:cNvPr>
            <p:cNvSpPr/>
            <p:nvPr/>
          </p:nvSpPr>
          <p:spPr>
            <a:xfrm>
              <a:off x="2002998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3</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61" name="모서리가 둥근 직사각형 60">
              <a:extLst>
                <a:ext uri="{FF2B5EF4-FFF2-40B4-BE49-F238E27FC236}">
                  <a16:creationId xmlns:a16="http://schemas.microsoft.com/office/drawing/2014/main" id="{DD06B687-E7FA-2D5B-58FC-DC63583330D6}"/>
                </a:ext>
              </a:extLst>
            </p:cNvPr>
            <p:cNvSpPr/>
            <p:nvPr/>
          </p:nvSpPr>
          <p:spPr>
            <a:xfrm>
              <a:off x="2024093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4</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62" name="모서리가 둥근 직사각형 61">
              <a:extLst>
                <a:ext uri="{FF2B5EF4-FFF2-40B4-BE49-F238E27FC236}">
                  <a16:creationId xmlns:a16="http://schemas.microsoft.com/office/drawing/2014/main" id="{95188720-D932-4F8A-2899-AEA9A31FBDBF}"/>
                </a:ext>
              </a:extLst>
            </p:cNvPr>
            <p:cNvSpPr/>
            <p:nvPr/>
          </p:nvSpPr>
          <p:spPr>
            <a:xfrm>
              <a:off x="20884933" y="-270198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&gt;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63" name="모서리가 둥근 직사각형 62">
              <a:extLst>
                <a:ext uri="{FF2B5EF4-FFF2-40B4-BE49-F238E27FC236}">
                  <a16:creationId xmlns:a16="http://schemas.microsoft.com/office/drawing/2014/main" id="{F7DE54E5-1CBE-BF63-09F4-DA4EDB4719DD}"/>
                </a:ext>
              </a:extLst>
            </p:cNvPr>
            <p:cNvSpPr/>
            <p:nvPr/>
          </p:nvSpPr>
          <p:spPr>
            <a:xfrm>
              <a:off x="21100117" y="-270334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&gt;&gt;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grpSp>
      <p:sp>
        <p:nvSpPr>
          <p:cNvPr id="3" name="Google Shape;1694;p44">
            <a:extLst>
              <a:ext uri="{FF2B5EF4-FFF2-40B4-BE49-F238E27FC236}">
                <a16:creationId xmlns:a16="http://schemas.microsoft.com/office/drawing/2014/main" id="{D006A577-D61C-ED12-5559-661EC72E5329}"/>
              </a:ext>
            </a:extLst>
          </p:cNvPr>
          <p:cNvSpPr/>
          <p:nvPr/>
        </p:nvSpPr>
        <p:spPr>
          <a:xfrm>
            <a:off x="5500504" y="5851696"/>
            <a:ext cx="2614680" cy="1040522"/>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sp>
        <p:nvSpPr>
          <p:cNvPr id="16" name="모서리가 둥근 직사각형 15">
            <a:extLst>
              <a:ext uri="{FF2B5EF4-FFF2-40B4-BE49-F238E27FC236}">
                <a16:creationId xmlns:a16="http://schemas.microsoft.com/office/drawing/2014/main" id="{150FA723-0E6D-90F0-9E02-BF293DE37FE3}"/>
              </a:ext>
            </a:extLst>
          </p:cNvPr>
          <p:cNvSpPr/>
          <p:nvPr/>
        </p:nvSpPr>
        <p:spPr>
          <a:xfrm>
            <a:off x="6903273" y="6595864"/>
            <a:ext cx="360000" cy="174314"/>
          </a:xfrm>
          <a:prstGeom prst="roundRect">
            <a:avLst>
              <a:gd name="adj" fmla="val 0"/>
            </a:avLst>
          </a:prstGeom>
          <a:solidFill>
            <a:schemeClr val="tx1">
              <a:lumMod val="50000"/>
              <a:lumOff val="50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err="1">
                <a:solidFill>
                  <a:schemeClr val="bg1"/>
                </a:solidFill>
                <a:latin typeface="Malgun Gothic" panose="020B0503020000020004" pitchFamily="34" charset="-127"/>
                <a:ea typeface="Malgun Gothic" panose="020B0503020000020004" pitchFamily="34" charset="-127"/>
              </a:rPr>
              <a:t>아니오</a:t>
            </a:r>
            <a:endParaRPr kumimoji="1" lang="ko-KR" altLang="en-US" sz="700" dirty="0">
              <a:solidFill>
                <a:schemeClr val="bg1"/>
              </a:solidFill>
              <a:latin typeface="Malgun Gothic" panose="020B0503020000020004" pitchFamily="34" charset="-127"/>
              <a:ea typeface="Malgun Gothic" panose="020B0503020000020004" pitchFamily="34" charset="-127"/>
            </a:endParaRPr>
          </a:p>
        </p:txBody>
      </p:sp>
      <p:sp>
        <p:nvSpPr>
          <p:cNvPr id="18" name="Google Shape;810;g28120bc8d10_0_307">
            <a:extLst>
              <a:ext uri="{FF2B5EF4-FFF2-40B4-BE49-F238E27FC236}">
                <a16:creationId xmlns:a16="http://schemas.microsoft.com/office/drawing/2014/main" id="{0C3D991E-899C-63D1-23BB-3BA8F131947D}"/>
              </a:ext>
            </a:extLst>
          </p:cNvPr>
          <p:cNvSpPr/>
          <p:nvPr/>
        </p:nvSpPr>
        <p:spPr>
          <a:xfrm>
            <a:off x="6385408" y="6595862"/>
            <a:ext cx="414577" cy="189397"/>
          </a:xfrm>
          <a:prstGeom prst="roundRect">
            <a:avLst>
              <a:gd name="adj" fmla="val 5768"/>
            </a:avLst>
          </a:prstGeom>
          <a:solidFill>
            <a:schemeClr val="tx1">
              <a:lumMod val="50000"/>
              <a:lumOff val="50000"/>
            </a:schemeClr>
          </a:solidFill>
          <a:ln>
            <a:solidFill>
              <a:schemeClr val="bg1">
                <a:lumMod val="65000"/>
              </a:schemeClr>
            </a:solidFill>
          </a:ln>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ko-KR" altLang="en-US" sz="700" b="1" i="0" u="none" strike="noStrike" cap="none" dirty="0">
                <a:solidFill>
                  <a:schemeClr val="bg1"/>
                </a:solidFill>
                <a:latin typeface="Malgun Gothic"/>
                <a:ea typeface="Malgun Gothic"/>
                <a:cs typeface="Malgun Gothic"/>
                <a:sym typeface="Malgun Gothic"/>
              </a:rPr>
              <a:t>예</a:t>
            </a:r>
            <a:endParaRPr sz="700" b="1" i="0" u="none" strike="noStrike" cap="none" dirty="0">
              <a:solidFill>
                <a:schemeClr val="bg1"/>
              </a:solidFill>
              <a:latin typeface="Malgun Gothic"/>
              <a:ea typeface="Malgun Gothic"/>
              <a:cs typeface="Malgun Gothic"/>
              <a:sym typeface="Malgun Gothic"/>
            </a:endParaRPr>
          </a:p>
        </p:txBody>
      </p:sp>
      <p:sp>
        <p:nvSpPr>
          <p:cNvPr id="21" name="Google Shape;1694;p44">
            <a:extLst>
              <a:ext uri="{FF2B5EF4-FFF2-40B4-BE49-F238E27FC236}">
                <a16:creationId xmlns:a16="http://schemas.microsoft.com/office/drawing/2014/main" id="{689B7AF0-1ABA-E587-5808-752DE4A94974}"/>
              </a:ext>
            </a:extLst>
          </p:cNvPr>
          <p:cNvSpPr/>
          <p:nvPr/>
        </p:nvSpPr>
        <p:spPr>
          <a:xfrm>
            <a:off x="5652903" y="6004096"/>
            <a:ext cx="2298989" cy="495897"/>
          </a:xfrm>
          <a:prstGeom prst="roundRect">
            <a:avLst>
              <a:gd name="adj" fmla="val 1663"/>
            </a:avLst>
          </a:prstGeom>
          <a:solidFill>
            <a:srgbClr val="FFFFFF"/>
          </a:solidFill>
          <a:ln>
            <a:noFill/>
          </a:ln>
          <a:effectLst/>
        </p:spPr>
        <p:txBody>
          <a:bodyPr spcFirstLastPara="1" wrap="square" lIns="78825" tIns="78825" rIns="78825" bIns="78825"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ko-KR" altLang="en-US"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변경된 예산을 </a:t>
            </a:r>
            <a:r>
              <a:rPr lang="ko-KR" altLang="en-US" sz="700" b="0" i="0" u="none" strike="noStrike" cap="none" dirty="0" err="1">
                <a:solidFill>
                  <a:srgbClr val="434343"/>
                </a:solidFill>
                <a:latin typeface="Malgun Gothic" panose="020B0503020000020004" pitchFamily="34" charset="-127"/>
                <a:ea typeface="Malgun Gothic" panose="020B0503020000020004" pitchFamily="34" charset="-127"/>
                <a:cs typeface="Arial"/>
                <a:sym typeface="Arial"/>
              </a:rPr>
              <a:t>저장하시겠습니까</a:t>
            </a:r>
            <a:r>
              <a:rPr lang="en-US" altLang="ko-K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rPr>
              <a:t>?</a:t>
            </a:r>
            <a:endParaRPr sz="700" b="0" i="0" u="none" strike="noStrike" cap="none" dirty="0">
              <a:solidFill>
                <a:srgbClr val="434343"/>
              </a:solidFill>
              <a:latin typeface="Malgun Gothic" panose="020B0503020000020004" pitchFamily="34" charset="-127"/>
              <a:ea typeface="Malgun Gothic" panose="020B0503020000020004" pitchFamily="34" charset="-127"/>
              <a:cs typeface="Arial"/>
              <a:sym typeface="Arial"/>
            </a:endParaRPr>
          </a:p>
        </p:txBody>
      </p:sp>
    </p:spTree>
    <p:extLst>
      <p:ext uri="{BB962C8B-B14F-4D97-AF65-F5344CB8AC3E}">
        <p14:creationId xmlns:p14="http://schemas.microsoft.com/office/powerpoint/2010/main" val="3921447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11</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kumimoji="0" lang="ko-KR" altLang="en-US" sz="7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1433537150"/>
              </p:ext>
            </p:extLst>
          </p:nvPr>
        </p:nvGraphicFramePr>
        <p:xfrm>
          <a:off x="7858125" y="426720"/>
          <a:ext cx="2047875" cy="544576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en-US" altLang="ko-KR"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접근 권한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관리자 권한만 해당 메뉴를 노출한다</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4081130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 설계 참조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집계 기준</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사용내역을 집계하는 기준을 설정한다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label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주문일 기준</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세금게산서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발행일 기준</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사용년도</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시작년도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2014</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년</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 년도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사업자명</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사업자명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부가 정보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총예산</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예산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총사용액</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값 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총집행율</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결과의 총집행율</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연산식</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총사용액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총예산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소수점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자리 백분율로 표기</a:t>
                      </a:r>
                      <a:endParaRPr lang="en-US" altLang="ko-KR" sz="600" dirty="0">
                        <a:highlight>
                          <a:srgbClr val="FFC000"/>
                        </a:highlight>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8452673"/>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사업장명</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팀명</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예산</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배정 예산을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집계 기준으로 사용액을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당월 정산대상 금액</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집계 기준으로 당월 정산대상 금액을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집행율</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연산식</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예산</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소수점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자리 백분율로 표기 </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column (1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9854407"/>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월별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주문상세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 페이지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655354093"/>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7</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사업장 합계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field</a:t>
                      </a:r>
                    </a:p>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사업장 하위팀의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사용액</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및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집행율</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합계 노출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650210932"/>
                  </a:ext>
                </a:extLst>
              </a:tr>
            </a:tbl>
          </a:graphicData>
        </a:graphic>
      </p:graphicFrame>
      <p:graphicFrame>
        <p:nvGraphicFramePr>
          <p:cNvPr id="64" name="표 63">
            <a:extLst>
              <a:ext uri="{FF2B5EF4-FFF2-40B4-BE49-F238E27FC236}">
                <a16:creationId xmlns:a16="http://schemas.microsoft.com/office/drawing/2014/main" id="{DEE90C7E-0130-B205-0F89-B30710BC23EE}"/>
              </a:ext>
            </a:extLst>
          </p:cNvPr>
          <p:cNvGraphicFramePr>
            <a:graphicFrameLocks noGrp="1"/>
          </p:cNvGraphicFramePr>
          <p:nvPr/>
        </p:nvGraphicFramePr>
        <p:xfrm>
          <a:off x="-1293152" y="424814"/>
          <a:ext cx="1274162" cy="5060880"/>
        </p:xfrm>
        <a:graphic>
          <a:graphicData uri="http://schemas.openxmlformats.org/drawingml/2006/table">
            <a:tbl>
              <a:tblPr firstRow="1" bandRow="1">
                <a:tableStyleId>{5940675A-B579-460E-94D1-54222C63F5DA}</a:tableStyleId>
              </a:tblPr>
              <a:tblGrid>
                <a:gridCol w="1067322">
                  <a:extLst>
                    <a:ext uri="{9D8B030D-6E8A-4147-A177-3AD203B41FA5}">
                      <a16:colId xmlns:a16="http://schemas.microsoft.com/office/drawing/2014/main" val="2859381039"/>
                    </a:ext>
                  </a:extLst>
                </a:gridCol>
                <a:gridCol w="206840">
                  <a:extLst>
                    <a:ext uri="{9D8B030D-6E8A-4147-A177-3AD203B41FA5}">
                      <a16:colId xmlns:a16="http://schemas.microsoft.com/office/drawing/2014/main" val="4159137683"/>
                    </a:ext>
                  </a:extLst>
                </a:gridCol>
              </a:tblGrid>
              <a:tr h="169620">
                <a:tc>
                  <a:txBody>
                    <a:bodyPr/>
                    <a:lstStyle/>
                    <a:p>
                      <a:pPr latinLnBrk="1"/>
                      <a:r>
                        <a:rPr lang="ko-KR" altLang="en-US" sz="700" b="1" dirty="0">
                          <a:latin typeface="맑은 고딕" panose="020B0503020000020004" pitchFamily="50" charset="-127"/>
                          <a:ea typeface="맑은 고딕" panose="020B0503020000020004" pitchFamily="50" charset="-127"/>
                        </a:rPr>
                        <a:t>주문관리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600">
                          <a:solidFill>
                            <a:schemeClr val="bg1">
                              <a:lumMod val="50000"/>
                            </a:schemeClr>
                          </a:solidFill>
                          <a:latin typeface="맑은 고딕" panose="020B0503020000020004" pitchFamily="50" charset="-127"/>
                          <a:ea typeface="맑은 고딕" panose="020B0503020000020004" pitchFamily="50" charset="-127"/>
                        </a:rPr>
                        <a:t>▼</a:t>
                      </a:r>
                      <a:endParaRPr lang="ko-KR" altLang="en-US" sz="600" dirty="0">
                        <a:solidFill>
                          <a:schemeClr val="bg1">
                            <a:lumMod val="50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10546011"/>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인수</a:t>
                      </a:r>
                      <a:r>
                        <a:rPr lang="en-US" altLang="ko-KR" sz="700" b="1" dirty="0">
                          <a:latin typeface="맑은 고딕" panose="020B0503020000020004" pitchFamily="50" charset="-127"/>
                          <a:ea typeface="맑은 고딕" panose="020B0503020000020004" pitchFamily="50" charset="-127"/>
                        </a:rPr>
                        <a:t>/</a:t>
                      </a:r>
                      <a:r>
                        <a:rPr lang="ko-KR" altLang="en-US" sz="700" b="1" dirty="0">
                          <a:latin typeface="맑은 고딕" panose="020B0503020000020004" pitchFamily="50" charset="-127"/>
                          <a:ea typeface="맑은 고딕" panose="020B0503020000020004" pitchFamily="50" charset="-127"/>
                        </a:rPr>
                        <a:t>반품</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86943986"/>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상품관리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18442972"/>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재고</a:t>
                      </a:r>
                      <a:r>
                        <a:rPr lang="en-US" altLang="ko-KR" sz="700" b="1" dirty="0">
                          <a:latin typeface="맑은 고딕" panose="020B0503020000020004" pitchFamily="50" charset="-127"/>
                          <a:ea typeface="맑은 고딕" panose="020B0503020000020004" pitchFamily="50" charset="-127"/>
                        </a:rPr>
                        <a:t>/</a:t>
                      </a:r>
                      <a:r>
                        <a:rPr lang="ko-KR" altLang="en-US" sz="700" b="1" dirty="0">
                          <a:latin typeface="맑은 고딕" panose="020B0503020000020004" pitchFamily="50" charset="-127"/>
                          <a:ea typeface="맑은 고딕" panose="020B0503020000020004" pitchFamily="50" charset="-127"/>
                        </a:rPr>
                        <a:t>예산</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51151355"/>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고객센터</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10479185"/>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운영관리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94068551"/>
                  </a:ext>
                </a:extLst>
              </a:tr>
              <a:tr h="169620">
                <a:tc>
                  <a:txBody>
                    <a:bodyPr/>
                    <a:lstStyle/>
                    <a:p>
                      <a:pPr latinLnBrk="1"/>
                      <a:r>
                        <a:rPr lang="ko-KR" altLang="en-US" sz="600" dirty="0">
                          <a:solidFill>
                            <a:schemeClr val="tx1"/>
                          </a:solidFill>
                          <a:latin typeface="맑은 고딕" panose="020B0503020000020004" pitchFamily="50" charset="-127"/>
                          <a:ea typeface="맑은 고딕" panose="020B0503020000020004" pitchFamily="50" charset="-127"/>
                        </a:rPr>
                        <a:t>  조직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5790522"/>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사업장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6790786"/>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사용자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0571546"/>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실적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7798295"/>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실적조회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9698973"/>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세금계산서</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262545"/>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채무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051882"/>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재고 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0137550"/>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사업장별 재고</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6062721"/>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재고 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7135368"/>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예산운영</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8445541"/>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상품관리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739634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상품승인</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3538490"/>
                  </a:ext>
                </a:extLst>
              </a:tr>
              <a:tr h="169620">
                <a:tc>
                  <a:txBody>
                    <a:bodyPr/>
                    <a:lstStyle/>
                    <a:p>
                      <a:pPr latinLnBrk="1"/>
                      <a:r>
                        <a:rPr lang="ko-KR" altLang="en-US" sz="600" b="0" dirty="0">
                          <a:solidFill>
                            <a:srgbClr val="FF0000"/>
                          </a:solidFill>
                          <a:latin typeface="맑은 고딕" panose="020B0503020000020004" pitchFamily="50" charset="-127"/>
                          <a:ea typeface="맑은 고딕" panose="020B0503020000020004" pitchFamily="50" charset="-127"/>
                        </a:rPr>
                        <a:t>    </a:t>
                      </a:r>
                      <a:r>
                        <a:rPr lang="ko-KR" altLang="en-US" sz="600" b="0" dirty="0" err="1">
                          <a:solidFill>
                            <a:schemeClr val="tx1">
                              <a:lumMod val="75000"/>
                              <a:lumOff val="25000"/>
                            </a:schemeClr>
                          </a:solidFill>
                          <a:latin typeface="맑은 고딕" panose="020B0503020000020004" pitchFamily="50" charset="-127"/>
                          <a:ea typeface="맑은 고딕" panose="020B0503020000020004" pitchFamily="50" charset="-127"/>
                        </a:rPr>
                        <a:t>상품진열</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4392938"/>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산업안전보건관리비</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609304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산업안전보건관리비</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511787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산업안전관리비 </a:t>
                      </a:r>
                      <a:endParaRPr lang="en-US" altLang="ko-KR" sz="600" b="0" dirty="0">
                        <a:latin typeface="맑은 고딕" panose="020B0503020000020004" pitchFamily="50" charset="-127"/>
                        <a:ea typeface="맑은 고딕" panose="020B0503020000020004" pitchFamily="50" charset="-127"/>
                      </a:endParaRPr>
                    </a:p>
                    <a:p>
                      <a:pPr latinLnBrk="1"/>
                      <a:r>
                        <a:rPr lang="ko-KR" altLang="en-US" sz="600" b="0" dirty="0">
                          <a:latin typeface="맑은 고딕" panose="020B0503020000020004" pitchFamily="50" charset="-127"/>
                          <a:ea typeface="맑은 고딕" panose="020B0503020000020004" pitchFamily="50" charset="-127"/>
                        </a:rPr>
                        <a:t>    월별 사용내역</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907562"/>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a:t>
                      </a:r>
                      <a:r>
                        <a:rPr lang="en-US" altLang="ko-KR" sz="600" b="0" dirty="0">
                          <a:latin typeface="맑은 고딕" panose="020B0503020000020004" pitchFamily="50" charset="-127"/>
                          <a:ea typeface="맑은 고딕" panose="020B0503020000020004" pitchFamily="50" charset="-127"/>
                        </a:rPr>
                        <a:t>SKB</a:t>
                      </a:r>
                      <a:r>
                        <a:rPr lang="ko-KR" altLang="en-US" sz="600" b="0" dirty="0">
                          <a:latin typeface="맑은 고딕" panose="020B0503020000020004" pitchFamily="50" charset="-127"/>
                          <a:ea typeface="맑은 고딕" panose="020B0503020000020004" pitchFamily="50" charset="-127"/>
                        </a:rPr>
                        <a:t>산업안전보건</a:t>
                      </a:r>
                      <a:endParaRPr lang="en-US" altLang="ko-KR" sz="600" b="0" dirty="0">
                        <a:latin typeface="맑은 고딕" panose="020B0503020000020004" pitchFamily="50" charset="-127"/>
                        <a:ea typeface="맑은 고딕" panose="020B0503020000020004" pitchFamily="50" charset="-127"/>
                      </a:endParaRPr>
                    </a:p>
                    <a:p>
                      <a:pPr latinLnBrk="1"/>
                      <a:r>
                        <a:rPr lang="ko-KR" altLang="en-US" sz="600" b="0" dirty="0">
                          <a:latin typeface="맑은 고딕" panose="020B0503020000020004" pitchFamily="50" charset="-127"/>
                          <a:ea typeface="맑은 고딕" panose="020B0503020000020004" pitchFamily="50" charset="-127"/>
                        </a:rPr>
                        <a:t>    관리비 월별 사용내역</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3553019"/>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운영관리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a:t>
            </a:r>
            <a:r>
              <a:rPr kumimoji="1" lang="en-US" altLang="ko-KR" sz="800" b="1" dirty="0">
                <a:solidFill>
                  <a:schemeClr val="tx1">
                    <a:lumMod val="75000"/>
                    <a:lumOff val="25000"/>
                  </a:schemeClr>
                </a:solidFill>
              </a:rPr>
              <a:t>SKB </a:t>
            </a:r>
            <a:r>
              <a:rPr kumimoji="1" lang="ko-KR" altLang="en-US" sz="800" b="1" dirty="0">
                <a:solidFill>
                  <a:schemeClr val="tx1">
                    <a:lumMod val="75000"/>
                    <a:lumOff val="25000"/>
                  </a:schemeClr>
                </a:solidFill>
              </a:rPr>
              <a:t>산업안전보건관리비 월별 사용내역</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en" altLang="ko-KR" sz="700" dirty="0">
                <a:solidFill>
                  <a:schemeClr val="tx1">
                    <a:lumMod val="75000"/>
                    <a:lumOff val="25000"/>
                  </a:schemeClr>
                </a:solidFill>
                <a:latin typeface="Malgun Gothic" panose="020B0503020000020004" pitchFamily="34" charset="-127"/>
                <a:ea typeface="Malgun Gothic" panose="020B0503020000020004" pitchFamily="34" charset="-127"/>
              </a:rPr>
              <a:t>SKB </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산업안전보건관리비 월별 사용내역을 관리를 할 수 있습니다</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a:t>
            </a:r>
            <a:r>
              <a:rPr lang="ko-KR" altLang="en-US" sz="700" dirty="0">
                <a:effectLst/>
                <a:latin typeface="Malgun Gothic" panose="020B0503020000020004" pitchFamily="34" charset="-127"/>
                <a:ea typeface="Malgun Gothic" panose="020B0503020000020004" pitchFamily="34" charset="-127"/>
              </a:rPr>
              <a:t> </a:t>
            </a:r>
            <a:endParaRPr lang="en-US" altLang="ko-KR" sz="700" dirty="0">
              <a:effectLst/>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정산대상 금액의 기준은 당월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20</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일까지의 인수 완료된 주문 건을 기준으로 합니다</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54486"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54097" y="335468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엑셀다운 </a:t>
            </a:r>
          </a:p>
        </p:txBody>
      </p:sp>
      <p:sp>
        <p:nvSpPr>
          <p:cNvPr id="49" name="모서리가 둥근 직사각형 48">
            <a:extLst>
              <a:ext uri="{FF2B5EF4-FFF2-40B4-BE49-F238E27FC236}">
                <a16:creationId xmlns:a16="http://schemas.microsoft.com/office/drawing/2014/main" id="{B78976D5-C6C3-AE13-9C4A-BBD0B2147A4E}"/>
              </a:ext>
            </a:extLst>
          </p:cNvPr>
          <p:cNvSpPr>
            <a:spLocks/>
          </p:cNvSpPr>
          <p:nvPr/>
        </p:nvSpPr>
        <p:spPr>
          <a:xfrm>
            <a:off x="6660007" y="2090360"/>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집계 기준</a:t>
            </a: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52185"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주문일 기준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9" name="모서리가 둥근 직사각형 8">
            <a:extLst>
              <a:ext uri="{FF2B5EF4-FFF2-40B4-BE49-F238E27FC236}">
                <a16:creationId xmlns:a16="http://schemas.microsoft.com/office/drawing/2014/main" id="{6E70E971-A314-AFEC-50F1-DE0FA1DAA8D9}"/>
              </a:ext>
            </a:extLst>
          </p:cNvPr>
          <p:cNvSpPr>
            <a:spLocks/>
          </p:cNvSpPr>
          <p:nvPr/>
        </p:nvSpPr>
        <p:spPr>
          <a:xfrm>
            <a:off x="2602874"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사용년도</a:t>
            </a:r>
            <a:endParaRPr kumimoji="1" lang="ko-KR" altLang="en-US" sz="700" dirty="0">
              <a:solidFill>
                <a:schemeClr val="tx1">
                  <a:lumMod val="75000"/>
                  <a:lumOff val="25000"/>
                </a:schemeClr>
              </a:solidFill>
            </a:endParaRPr>
          </a:p>
        </p:txBody>
      </p:sp>
      <p:sp>
        <p:nvSpPr>
          <p:cNvPr id="10" name="모서리가 둥근 직사각형 9">
            <a:extLst>
              <a:ext uri="{FF2B5EF4-FFF2-40B4-BE49-F238E27FC236}">
                <a16:creationId xmlns:a16="http://schemas.microsoft.com/office/drawing/2014/main" id="{85080242-5CE9-02E4-A294-DC7C093F063D}"/>
              </a:ext>
            </a:extLst>
          </p:cNvPr>
          <p:cNvSpPr>
            <a:spLocks/>
          </p:cNvSpPr>
          <p:nvPr/>
        </p:nvSpPr>
        <p:spPr>
          <a:xfrm>
            <a:off x="3322874"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2024</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graphicFrame>
        <p:nvGraphicFramePr>
          <p:cNvPr id="3" name="표 2">
            <a:extLst>
              <a:ext uri="{FF2B5EF4-FFF2-40B4-BE49-F238E27FC236}">
                <a16:creationId xmlns:a16="http://schemas.microsoft.com/office/drawing/2014/main" id="{A476B011-2ABB-D86A-D39A-B6F33F77F859}"/>
              </a:ext>
            </a:extLst>
          </p:cNvPr>
          <p:cNvGraphicFramePr>
            <a:graphicFrameLocks noGrp="1"/>
          </p:cNvGraphicFramePr>
          <p:nvPr>
            <p:extLst>
              <p:ext uri="{D42A27DB-BD31-4B8C-83A1-F6EECF244321}">
                <p14:modId xmlns:p14="http://schemas.microsoft.com/office/powerpoint/2010/main" val="3239782196"/>
              </p:ext>
            </p:extLst>
          </p:nvPr>
        </p:nvGraphicFramePr>
        <p:xfrm>
          <a:off x="359995" y="2967473"/>
          <a:ext cx="7199999" cy="294604"/>
        </p:xfrm>
        <a:graphic>
          <a:graphicData uri="http://schemas.openxmlformats.org/drawingml/2006/table">
            <a:tbl>
              <a:tblPr firstRow="1" bandRow="1">
                <a:tableStyleId>{5940675A-B579-460E-94D1-54222C63F5DA}</a:tableStyleId>
              </a:tblPr>
              <a:tblGrid>
                <a:gridCol w="1650058">
                  <a:extLst>
                    <a:ext uri="{9D8B030D-6E8A-4147-A177-3AD203B41FA5}">
                      <a16:colId xmlns:a16="http://schemas.microsoft.com/office/drawing/2014/main" val="2510876853"/>
                    </a:ext>
                  </a:extLst>
                </a:gridCol>
                <a:gridCol w="5549941">
                  <a:extLst>
                    <a:ext uri="{9D8B030D-6E8A-4147-A177-3AD203B41FA5}">
                      <a16:colId xmlns:a16="http://schemas.microsoft.com/office/drawing/2014/main" val="3114694411"/>
                    </a:ext>
                  </a:extLst>
                </a:gridCol>
              </a:tblGrid>
              <a:tr h="294604">
                <a:tc>
                  <a:txBody>
                    <a:bodyPr/>
                    <a:lstStyle/>
                    <a:p>
                      <a:pPr algn="ctr" latinLnBrk="1"/>
                      <a:r>
                        <a:rPr lang="ko-KR" altLang="en-US" sz="800" b="1" dirty="0">
                          <a:solidFill>
                            <a:schemeClr val="tx1"/>
                          </a:solidFill>
                          <a:latin typeface="맑은 고딕" panose="020B0503020000020004" pitchFamily="50" charset="-127"/>
                          <a:ea typeface="맑은 고딕" panose="020B0503020000020004" pitchFamily="50" charset="-127"/>
                        </a:rPr>
                        <a:t>월별 사용내역 총계</a:t>
                      </a:r>
                      <a:endParaRPr lang="en-US" altLang="ko-KR" sz="800" b="1" dirty="0">
                        <a:solidFill>
                          <a:schemeClr val="tx1"/>
                        </a:solidFill>
                        <a:latin typeface="맑은 고딕" panose="020B0503020000020004" pitchFamily="50" charset="-127"/>
                        <a:ea typeface="맑은 고딕" panose="020B0503020000020004" pitchFamily="50" charset="-127"/>
                      </a:endParaRPr>
                    </a:p>
                  </a:txBody>
                  <a:tcPr marL="72000" marR="72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0" lvl="0" indent="0" algn="ctr" rtl="0">
                        <a:spcBef>
                          <a:spcPts val="0"/>
                        </a:spcBef>
                        <a:spcAft>
                          <a:spcPts val="0"/>
                        </a:spcAft>
                        <a:buClr>
                          <a:schemeClr val="dk1"/>
                        </a:buClr>
                        <a:buSzPts val="1100"/>
                        <a:buFont typeface="Arial"/>
                        <a:buNone/>
                      </a:pPr>
                      <a:r>
                        <a:rPr lang="ko-KR" altLang="en-US" sz="900" b="0" i="0" dirty="0">
                          <a:solidFill>
                            <a:srgbClr val="000000"/>
                          </a:solidFill>
                          <a:effectLst/>
                          <a:latin typeface="Noto Sans KR"/>
                        </a:rPr>
                        <a:t>총 예산 </a:t>
                      </a:r>
                      <a:r>
                        <a:rPr lang="en-US" altLang="ko-KR" sz="900" b="0" i="0" dirty="0">
                          <a:solidFill>
                            <a:srgbClr val="000000"/>
                          </a:solidFill>
                          <a:effectLst/>
                          <a:latin typeface="Noto Sans KR"/>
                        </a:rPr>
                        <a:t>: 0     </a:t>
                      </a:r>
                      <a:r>
                        <a:rPr lang="ko-KR" altLang="en-US" sz="900" b="0" i="0" dirty="0">
                          <a:solidFill>
                            <a:srgbClr val="000000"/>
                          </a:solidFill>
                          <a:effectLst/>
                          <a:latin typeface="Noto Sans KR"/>
                        </a:rPr>
                        <a:t>총 </a:t>
                      </a:r>
                      <a:r>
                        <a:rPr lang="ko-KR" altLang="en-US" sz="900" b="0" i="0" dirty="0" err="1">
                          <a:solidFill>
                            <a:srgbClr val="000000"/>
                          </a:solidFill>
                          <a:effectLst/>
                          <a:latin typeface="Noto Sans KR"/>
                        </a:rPr>
                        <a:t>사용액</a:t>
                      </a:r>
                      <a:r>
                        <a:rPr lang="ko-KR" altLang="en-US" sz="900" b="0" i="0" dirty="0">
                          <a:solidFill>
                            <a:srgbClr val="000000"/>
                          </a:solidFill>
                          <a:effectLst/>
                          <a:latin typeface="Noto Sans KR"/>
                        </a:rPr>
                        <a:t> </a:t>
                      </a:r>
                      <a:r>
                        <a:rPr lang="en-US" altLang="ko-KR" sz="900" b="0" i="0" dirty="0">
                          <a:solidFill>
                            <a:srgbClr val="000000"/>
                          </a:solidFill>
                          <a:effectLst/>
                          <a:latin typeface="Noto Sans KR"/>
                        </a:rPr>
                        <a:t>: 121,593,844     </a:t>
                      </a:r>
                      <a:r>
                        <a:rPr lang="ko-KR" altLang="en-US" sz="900" b="0" i="0" dirty="0">
                          <a:solidFill>
                            <a:srgbClr val="000000"/>
                          </a:solidFill>
                          <a:effectLst/>
                          <a:latin typeface="Noto Sans KR"/>
                        </a:rPr>
                        <a:t>총 </a:t>
                      </a:r>
                      <a:r>
                        <a:rPr lang="ko-KR" altLang="en-US" sz="900" b="0" i="0" dirty="0" err="1">
                          <a:solidFill>
                            <a:srgbClr val="000000"/>
                          </a:solidFill>
                          <a:effectLst/>
                          <a:latin typeface="Noto Sans KR"/>
                        </a:rPr>
                        <a:t>집행율</a:t>
                      </a:r>
                      <a:r>
                        <a:rPr lang="ko-KR" altLang="en-US" sz="900" b="0" i="0" dirty="0">
                          <a:solidFill>
                            <a:srgbClr val="000000"/>
                          </a:solidFill>
                          <a:effectLst/>
                          <a:latin typeface="Noto Sans KR"/>
                        </a:rPr>
                        <a:t> </a:t>
                      </a:r>
                      <a:r>
                        <a:rPr lang="en-US" altLang="ko-KR" sz="900" b="0" i="0" dirty="0">
                          <a:solidFill>
                            <a:srgbClr val="000000"/>
                          </a:solidFill>
                          <a:effectLst/>
                          <a:latin typeface="Noto Sans KR"/>
                        </a:rPr>
                        <a:t>: 0 %    </a:t>
                      </a:r>
                      <a:endParaRPr lang="ko-KR" altLang="en-US" sz="1000" dirty="0">
                        <a:solidFill>
                          <a:schemeClr val="tx1"/>
                        </a:solidFill>
                        <a:latin typeface="맑은 고딕" panose="020B0503020000020004" pitchFamily="50" charset="-127"/>
                        <a:ea typeface="맑은 고딕" panose="020B0503020000020004" pitchFamily="50" charset="-127"/>
                        <a:cs typeface="Malgun Gothic"/>
                        <a:sym typeface="Malgun Gothic"/>
                      </a:endParaRPr>
                    </a:p>
                  </a:txBody>
                  <a:tcPr marL="36000" marR="36000" marT="36000" marB="36000"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49238644"/>
                  </a:ext>
                </a:extLst>
              </a:tr>
            </a:tbl>
          </a:graphicData>
        </a:graphic>
      </p:graphicFrame>
      <p:graphicFrame>
        <p:nvGraphicFramePr>
          <p:cNvPr id="20" name="표 19">
            <a:extLst>
              <a:ext uri="{FF2B5EF4-FFF2-40B4-BE49-F238E27FC236}">
                <a16:creationId xmlns:a16="http://schemas.microsoft.com/office/drawing/2014/main" id="{4ADE63E2-6167-9C8F-C359-71AED4378FB3}"/>
              </a:ext>
            </a:extLst>
          </p:cNvPr>
          <p:cNvGraphicFramePr>
            <a:graphicFrameLocks noGrp="1"/>
          </p:cNvGraphicFramePr>
          <p:nvPr>
            <p:extLst>
              <p:ext uri="{D42A27DB-BD31-4B8C-83A1-F6EECF244321}">
                <p14:modId xmlns:p14="http://schemas.microsoft.com/office/powerpoint/2010/main" val="1747814017"/>
              </p:ext>
            </p:extLst>
          </p:nvPr>
        </p:nvGraphicFramePr>
        <p:xfrm>
          <a:off x="366228" y="3397288"/>
          <a:ext cx="5253034" cy="1874354"/>
        </p:xfrm>
        <a:graphic>
          <a:graphicData uri="http://schemas.openxmlformats.org/drawingml/2006/table">
            <a:tbl>
              <a:tblPr firstRow="1" bandRow="1">
                <a:tableStyleId>{5940675A-B579-460E-94D1-54222C63F5DA}</a:tableStyleId>
              </a:tblPr>
              <a:tblGrid>
                <a:gridCol w="1424151">
                  <a:extLst>
                    <a:ext uri="{9D8B030D-6E8A-4147-A177-3AD203B41FA5}">
                      <a16:colId xmlns:a16="http://schemas.microsoft.com/office/drawing/2014/main" val="3774396735"/>
                    </a:ext>
                  </a:extLst>
                </a:gridCol>
                <a:gridCol w="691857">
                  <a:extLst>
                    <a:ext uri="{9D8B030D-6E8A-4147-A177-3AD203B41FA5}">
                      <a16:colId xmlns:a16="http://schemas.microsoft.com/office/drawing/2014/main" val="3082568325"/>
                    </a:ext>
                  </a:extLst>
                </a:gridCol>
                <a:gridCol w="471979">
                  <a:extLst>
                    <a:ext uri="{9D8B030D-6E8A-4147-A177-3AD203B41FA5}">
                      <a16:colId xmlns:a16="http://schemas.microsoft.com/office/drawing/2014/main" val="2135116775"/>
                    </a:ext>
                  </a:extLst>
                </a:gridCol>
                <a:gridCol w="617416">
                  <a:extLst>
                    <a:ext uri="{9D8B030D-6E8A-4147-A177-3AD203B41FA5}">
                      <a16:colId xmlns:a16="http://schemas.microsoft.com/office/drawing/2014/main" val="3996311364"/>
                    </a:ext>
                  </a:extLst>
                </a:gridCol>
                <a:gridCol w="687754">
                  <a:extLst>
                    <a:ext uri="{9D8B030D-6E8A-4147-A177-3AD203B41FA5}">
                      <a16:colId xmlns:a16="http://schemas.microsoft.com/office/drawing/2014/main" val="1382948806"/>
                    </a:ext>
                  </a:extLst>
                </a:gridCol>
                <a:gridCol w="406400">
                  <a:extLst>
                    <a:ext uri="{9D8B030D-6E8A-4147-A177-3AD203B41FA5}">
                      <a16:colId xmlns:a16="http://schemas.microsoft.com/office/drawing/2014/main" val="1849918670"/>
                    </a:ext>
                  </a:extLst>
                </a:gridCol>
                <a:gridCol w="500184">
                  <a:extLst>
                    <a:ext uri="{9D8B030D-6E8A-4147-A177-3AD203B41FA5}">
                      <a16:colId xmlns:a16="http://schemas.microsoft.com/office/drawing/2014/main" val="3287994484"/>
                    </a:ext>
                  </a:extLst>
                </a:gridCol>
                <a:gridCol w="453293">
                  <a:extLst>
                    <a:ext uri="{9D8B030D-6E8A-4147-A177-3AD203B41FA5}">
                      <a16:colId xmlns:a16="http://schemas.microsoft.com/office/drawing/2014/main" val="377456632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사업장명</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팀명</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예산</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사용액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당월 정산대상 금액</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집행율</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7815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68,988,182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2,122,910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0 %</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u="sng" dirty="0">
                          <a:effectLst/>
                          <a:latin typeface="Malgun Gothic" panose="020B0503020000020004" pitchFamily="34" charset="-127"/>
                          <a:ea typeface="Malgun Gothic" panose="020B0503020000020004" pitchFamily="34" charset="-127"/>
                        </a:rPr>
                        <a:t>4,703,191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u="sng" dirty="0">
                          <a:effectLst/>
                          <a:latin typeface="Malgun Gothic" panose="020B0503020000020004" pitchFamily="34" charset="-127"/>
                          <a:ea typeface="Malgun Gothic" panose="020B0503020000020004" pitchFamily="34" charset="-127"/>
                        </a:rPr>
                        <a:t>3,157,000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8,232,000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0 %</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77,220,182</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2,122,910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0 %</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4,703,191</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ct val="100000"/>
                        </a:lnSpc>
                      </a:pPr>
                      <a:r>
                        <a:rPr lang="en-US" altLang="ko-KR" sz="500" b="0">
                          <a:effectLst/>
                          <a:latin typeface="Malgun Gothic" panose="020B0503020000020004" pitchFamily="34" charset="-127"/>
                          <a:ea typeface="Malgun Gothic" panose="020B0503020000020004" pitchFamily="34" charset="-127"/>
                        </a:rPr>
                        <a:t>3,157,000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37652981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1140424737"/>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테스트사업장</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 팀</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graphicFrame>
        <p:nvGraphicFramePr>
          <p:cNvPr id="23" name="표 22">
            <a:extLst>
              <a:ext uri="{FF2B5EF4-FFF2-40B4-BE49-F238E27FC236}">
                <a16:creationId xmlns:a16="http://schemas.microsoft.com/office/drawing/2014/main" id="{EAA521DB-B8F6-1E09-216C-270B30D259AE}"/>
              </a:ext>
            </a:extLst>
          </p:cNvPr>
          <p:cNvGraphicFramePr>
            <a:graphicFrameLocks noGrp="1"/>
          </p:cNvGraphicFramePr>
          <p:nvPr>
            <p:extLst>
              <p:ext uri="{D42A27DB-BD31-4B8C-83A1-F6EECF244321}">
                <p14:modId xmlns:p14="http://schemas.microsoft.com/office/powerpoint/2010/main" val="1220360597"/>
              </p:ext>
            </p:extLst>
          </p:nvPr>
        </p:nvGraphicFramePr>
        <p:xfrm>
          <a:off x="6459590" y="3401489"/>
          <a:ext cx="1100404" cy="1865820"/>
        </p:xfrm>
        <a:graphic>
          <a:graphicData uri="http://schemas.openxmlformats.org/drawingml/2006/table">
            <a:tbl>
              <a:tblPr firstRow="1" bandRow="1">
                <a:tableStyleId>{5940675A-B579-460E-94D1-54222C63F5DA}</a:tableStyleId>
              </a:tblPr>
              <a:tblGrid>
                <a:gridCol w="566441">
                  <a:extLst>
                    <a:ext uri="{9D8B030D-6E8A-4147-A177-3AD203B41FA5}">
                      <a16:colId xmlns:a16="http://schemas.microsoft.com/office/drawing/2014/main" val="726118174"/>
                    </a:ext>
                  </a:extLst>
                </a:gridCol>
                <a:gridCol w="533963">
                  <a:extLst>
                    <a:ext uri="{9D8B030D-6E8A-4147-A177-3AD203B41FA5}">
                      <a16:colId xmlns:a16="http://schemas.microsoft.com/office/drawing/2014/main" val="3202315202"/>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월</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48207439"/>
                  </a:ext>
                </a:extLst>
              </a:tr>
              <a:tr h="169620">
                <a:tc>
                  <a:txBody>
                    <a:bodyPr/>
                    <a:lstStyle/>
                    <a:p>
                      <a:pPr algn="r">
                        <a:lnSpc>
                          <a:spcPct val="100000"/>
                        </a:lnSpc>
                      </a:pPr>
                      <a:r>
                        <a:rPr lang="en-US" altLang="ko-KR" sz="500" b="0" u="sng" dirty="0">
                          <a:effectLst/>
                          <a:latin typeface="Malgun Gothic" panose="020B0503020000020004" pitchFamily="34" charset="-127"/>
                          <a:ea typeface="Malgun Gothic" panose="020B0503020000020004" pitchFamily="34" charset="-127"/>
                        </a:rPr>
                        <a:t>13,745,400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151643"/>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72303673"/>
                  </a:ext>
                </a:extLst>
              </a:tr>
              <a:tr h="169620">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819539"/>
                  </a:ext>
                </a:extLst>
              </a:tr>
              <a:tr h="169620">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8156115"/>
                  </a:ext>
                </a:extLst>
              </a:tr>
              <a:tr h="169620">
                <a:tc>
                  <a:txBody>
                    <a:bodyPr/>
                    <a:lstStyle/>
                    <a:p>
                      <a:pPr algn="r">
                        <a:lnSpc>
                          <a:spcPts val="1200"/>
                        </a:lnSpc>
                      </a:pPr>
                      <a:r>
                        <a:rPr lang="en-US" altLang="ko-KR" sz="500" b="0" dirty="0">
                          <a:effectLst/>
                          <a:latin typeface="Malgun Gothic" panose="020B0503020000020004" pitchFamily="34" charset="-127"/>
                          <a:ea typeface="Malgun Gothic" panose="020B0503020000020004" pitchFamily="34" charset="-127"/>
                        </a:rPr>
                        <a:t>13,745,400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algn="r">
                        <a:lnSpc>
                          <a:spcPts val="1200"/>
                        </a:lnSpc>
                      </a:pPr>
                      <a:r>
                        <a:rPr lang="en-US" altLang="ko-KR" sz="500" b="0" dirty="0">
                          <a:effectLst/>
                          <a:latin typeface="Malgun Gothic" panose="020B0503020000020004" pitchFamily="34" charset="-127"/>
                          <a:ea typeface="Malgun Gothic" panose="020B0503020000020004" pitchFamily="34" charset="-127"/>
                        </a:rPr>
                        <a:t>0</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210118659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185378"/>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04083869"/>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6727060"/>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45595355"/>
                  </a:ext>
                </a:extLst>
              </a:tr>
              <a:tr h="169620">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6722944"/>
                  </a:ext>
                </a:extLst>
              </a:tr>
            </a:tbl>
          </a:graphicData>
        </a:graphic>
      </p:graphicFrame>
      <p:sp>
        <p:nvSpPr>
          <p:cNvPr id="24" name="천공 테이프 23">
            <a:extLst>
              <a:ext uri="{FF2B5EF4-FFF2-40B4-BE49-F238E27FC236}">
                <a16:creationId xmlns:a16="http://schemas.microsoft.com/office/drawing/2014/main" id="{1097ADCF-9DD3-2AF0-83F6-DF043481F3C6}"/>
              </a:ext>
            </a:extLst>
          </p:cNvPr>
          <p:cNvSpPr/>
          <p:nvPr/>
        </p:nvSpPr>
        <p:spPr>
          <a:xfrm>
            <a:off x="5611446" y="4065281"/>
            <a:ext cx="829089" cy="477283"/>
          </a:xfrm>
          <a:prstGeom prst="flowChartPunchedTape">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1200" dirty="0">
                <a:solidFill>
                  <a:schemeClr val="tx1">
                    <a:lumMod val="75000"/>
                    <a:lumOff val="25000"/>
                  </a:schemeClr>
                </a:solidFill>
              </a:rPr>
              <a:t>중략</a:t>
            </a:r>
          </a:p>
        </p:txBody>
      </p:sp>
      <p:graphicFrame>
        <p:nvGraphicFramePr>
          <p:cNvPr id="25" name="표 24">
            <a:extLst>
              <a:ext uri="{FF2B5EF4-FFF2-40B4-BE49-F238E27FC236}">
                <a16:creationId xmlns:a16="http://schemas.microsoft.com/office/drawing/2014/main" id="{AAE7D73B-90F1-4FC0-A49A-CAEBAFF51CA7}"/>
              </a:ext>
            </a:extLst>
          </p:cNvPr>
          <p:cNvGraphicFramePr>
            <a:graphicFrameLocks noGrp="1"/>
          </p:cNvGraphicFramePr>
          <p:nvPr>
            <p:extLst>
              <p:ext uri="{D42A27DB-BD31-4B8C-83A1-F6EECF244321}">
                <p14:modId xmlns:p14="http://schemas.microsoft.com/office/powerpoint/2010/main" val="1445866449"/>
              </p:ext>
            </p:extLst>
          </p:nvPr>
        </p:nvGraphicFramePr>
        <p:xfrm>
          <a:off x="366228" y="5286098"/>
          <a:ext cx="5245218" cy="148200"/>
        </p:xfrm>
        <a:graphic>
          <a:graphicData uri="http://schemas.openxmlformats.org/drawingml/2006/table">
            <a:tbl>
              <a:tblPr firstRow="1" bandRow="1">
                <a:tableStyleId>{5940675A-B579-460E-94D1-54222C63F5DA}</a:tableStyleId>
              </a:tblPr>
              <a:tblGrid>
                <a:gridCol w="2116008">
                  <a:extLst>
                    <a:ext uri="{9D8B030D-6E8A-4147-A177-3AD203B41FA5}">
                      <a16:colId xmlns:a16="http://schemas.microsoft.com/office/drawing/2014/main" val="3774396735"/>
                    </a:ext>
                  </a:extLst>
                </a:gridCol>
                <a:gridCol w="464164">
                  <a:extLst>
                    <a:ext uri="{9D8B030D-6E8A-4147-A177-3AD203B41FA5}">
                      <a16:colId xmlns:a16="http://schemas.microsoft.com/office/drawing/2014/main" val="2135116775"/>
                    </a:ext>
                  </a:extLst>
                </a:gridCol>
                <a:gridCol w="633046">
                  <a:extLst>
                    <a:ext uri="{9D8B030D-6E8A-4147-A177-3AD203B41FA5}">
                      <a16:colId xmlns:a16="http://schemas.microsoft.com/office/drawing/2014/main" val="3996311364"/>
                    </a:ext>
                  </a:extLst>
                </a:gridCol>
                <a:gridCol w="672123">
                  <a:extLst>
                    <a:ext uri="{9D8B030D-6E8A-4147-A177-3AD203B41FA5}">
                      <a16:colId xmlns:a16="http://schemas.microsoft.com/office/drawing/2014/main" val="1382948806"/>
                    </a:ext>
                  </a:extLst>
                </a:gridCol>
                <a:gridCol w="414216">
                  <a:extLst>
                    <a:ext uri="{9D8B030D-6E8A-4147-A177-3AD203B41FA5}">
                      <a16:colId xmlns:a16="http://schemas.microsoft.com/office/drawing/2014/main" val="1849918670"/>
                    </a:ext>
                  </a:extLst>
                </a:gridCol>
                <a:gridCol w="508000">
                  <a:extLst>
                    <a:ext uri="{9D8B030D-6E8A-4147-A177-3AD203B41FA5}">
                      <a16:colId xmlns:a16="http://schemas.microsoft.com/office/drawing/2014/main" val="3287994484"/>
                    </a:ext>
                  </a:extLst>
                </a:gridCol>
                <a:gridCol w="437661">
                  <a:extLst>
                    <a:ext uri="{9D8B030D-6E8A-4147-A177-3AD203B41FA5}">
                      <a16:colId xmlns:a16="http://schemas.microsoft.com/office/drawing/2014/main" val="3774566324"/>
                    </a:ext>
                  </a:extLst>
                </a:gridCol>
              </a:tblGrid>
              <a:tr h="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합계</a:t>
                      </a:r>
                    </a:p>
                  </a:txBody>
                  <a:tcPr marL="0" marR="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a:t>
                      </a:r>
                      <a:endParaRPr kumimoji="0" lang="ko-KR" altLang="en-US" sz="500" b="1"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121,593,844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6,332,726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0 %</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5,895,425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8,420,432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graphicFrame>
        <p:nvGraphicFramePr>
          <p:cNvPr id="26" name="표 25">
            <a:extLst>
              <a:ext uri="{FF2B5EF4-FFF2-40B4-BE49-F238E27FC236}">
                <a16:creationId xmlns:a16="http://schemas.microsoft.com/office/drawing/2014/main" id="{641D6228-48CC-3BBD-5A5F-D50EA5A4AB12}"/>
              </a:ext>
            </a:extLst>
          </p:cNvPr>
          <p:cNvGraphicFramePr>
            <a:graphicFrameLocks noGrp="1"/>
          </p:cNvGraphicFramePr>
          <p:nvPr>
            <p:extLst>
              <p:ext uri="{D42A27DB-BD31-4B8C-83A1-F6EECF244321}">
                <p14:modId xmlns:p14="http://schemas.microsoft.com/office/powerpoint/2010/main" val="3998633372"/>
              </p:ext>
            </p:extLst>
          </p:nvPr>
        </p:nvGraphicFramePr>
        <p:xfrm>
          <a:off x="6459590" y="5276592"/>
          <a:ext cx="1100404" cy="148200"/>
        </p:xfrm>
        <a:graphic>
          <a:graphicData uri="http://schemas.openxmlformats.org/drawingml/2006/table">
            <a:tbl>
              <a:tblPr firstRow="1" bandRow="1">
                <a:tableStyleId>{5940675A-B579-460E-94D1-54222C63F5DA}</a:tableStyleId>
              </a:tblPr>
              <a:tblGrid>
                <a:gridCol w="574256">
                  <a:extLst>
                    <a:ext uri="{9D8B030D-6E8A-4147-A177-3AD203B41FA5}">
                      <a16:colId xmlns:a16="http://schemas.microsoft.com/office/drawing/2014/main" val="3774566324"/>
                    </a:ext>
                  </a:extLst>
                </a:gridCol>
                <a:gridCol w="526148">
                  <a:extLst>
                    <a:ext uri="{9D8B030D-6E8A-4147-A177-3AD203B41FA5}">
                      <a16:colId xmlns:a16="http://schemas.microsoft.com/office/drawing/2014/main" val="282315940"/>
                    </a:ext>
                  </a:extLst>
                </a:gridCol>
              </a:tblGrid>
              <a:tr h="0">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14,670,876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r">
                        <a:lnSpc>
                          <a:spcPct val="100000"/>
                        </a:lnSpc>
                      </a:pPr>
                      <a:r>
                        <a:rPr lang="en-US" altLang="ko-KR" sz="500" b="1" dirty="0">
                          <a:effectLst/>
                          <a:latin typeface="Malgun Gothic" panose="020B0503020000020004" pitchFamily="34" charset="-127"/>
                          <a:ea typeface="Malgun Gothic" panose="020B0503020000020004" pitchFamily="34" charset="-127"/>
                        </a:rPr>
                        <a:t>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bl>
          </a:graphicData>
        </a:graphic>
      </p:graphicFrame>
      <p:sp>
        <p:nvSpPr>
          <p:cNvPr id="85" name="모서리가 둥근 직사각형 84">
            <a:extLst>
              <a:ext uri="{FF2B5EF4-FFF2-40B4-BE49-F238E27FC236}">
                <a16:creationId xmlns:a16="http://schemas.microsoft.com/office/drawing/2014/main" id="{AFCEE154-0FBC-A820-D232-FEDC0F5C4D34}"/>
              </a:ext>
            </a:extLst>
          </p:cNvPr>
          <p:cNvSpPr>
            <a:spLocks/>
          </p:cNvSpPr>
          <p:nvPr/>
        </p:nvSpPr>
        <p:spPr>
          <a:xfrm>
            <a:off x="5602358" y="357830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6</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8" name="모서리가 둥근 직사각형 7">
            <a:extLst>
              <a:ext uri="{FF2B5EF4-FFF2-40B4-BE49-F238E27FC236}">
                <a16:creationId xmlns:a16="http://schemas.microsoft.com/office/drawing/2014/main" id="{53A8771E-D568-55EF-983C-AFFC0ECEFA10}"/>
              </a:ext>
            </a:extLst>
          </p:cNvPr>
          <p:cNvSpPr>
            <a:spLocks/>
          </p:cNvSpPr>
          <p:nvPr/>
        </p:nvSpPr>
        <p:spPr>
          <a:xfrm>
            <a:off x="540000" y="244899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사업장명</a:t>
            </a:r>
          </a:p>
        </p:txBody>
      </p:sp>
      <p:sp>
        <p:nvSpPr>
          <p:cNvPr id="11" name="모서리가 둥근 직사각형 10">
            <a:extLst>
              <a:ext uri="{FF2B5EF4-FFF2-40B4-BE49-F238E27FC236}">
                <a16:creationId xmlns:a16="http://schemas.microsoft.com/office/drawing/2014/main" id="{D42E1ED3-15DF-D8B6-345A-CE7A71F11B91}"/>
              </a:ext>
            </a:extLst>
          </p:cNvPr>
          <p:cNvSpPr>
            <a:spLocks/>
          </p:cNvSpPr>
          <p:nvPr/>
        </p:nvSpPr>
        <p:spPr>
          <a:xfrm>
            <a:off x="1260000" y="244899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sp>
        <p:nvSpPr>
          <p:cNvPr id="13" name="모서리가 둥근 직사각형 12">
            <a:extLst>
              <a:ext uri="{FF2B5EF4-FFF2-40B4-BE49-F238E27FC236}">
                <a16:creationId xmlns:a16="http://schemas.microsoft.com/office/drawing/2014/main" id="{DEC52996-1C2B-E934-A1F7-F55478064191}"/>
              </a:ext>
            </a:extLst>
          </p:cNvPr>
          <p:cNvSpPr>
            <a:spLocks/>
          </p:cNvSpPr>
          <p:nvPr/>
        </p:nvSpPr>
        <p:spPr>
          <a:xfrm>
            <a:off x="157036" y="1347307"/>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4" name="모서리가 둥근 직사각형 13">
            <a:extLst>
              <a:ext uri="{FF2B5EF4-FFF2-40B4-BE49-F238E27FC236}">
                <a16:creationId xmlns:a16="http://schemas.microsoft.com/office/drawing/2014/main" id="{8E9900A7-6E82-A7A3-A26F-FD4354033253}"/>
              </a:ext>
            </a:extLst>
          </p:cNvPr>
          <p:cNvSpPr>
            <a:spLocks/>
          </p:cNvSpPr>
          <p:nvPr/>
        </p:nvSpPr>
        <p:spPr>
          <a:xfrm>
            <a:off x="173060" y="2967473"/>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5" name="모서리가 둥근 직사각형 14">
            <a:extLst>
              <a:ext uri="{FF2B5EF4-FFF2-40B4-BE49-F238E27FC236}">
                <a16:creationId xmlns:a16="http://schemas.microsoft.com/office/drawing/2014/main" id="{0DD7D0B0-7DB7-B17D-1F82-7871F486A305}"/>
              </a:ext>
            </a:extLst>
          </p:cNvPr>
          <p:cNvSpPr>
            <a:spLocks/>
          </p:cNvSpPr>
          <p:nvPr/>
        </p:nvSpPr>
        <p:spPr>
          <a:xfrm>
            <a:off x="7559994" y="3397289"/>
            <a:ext cx="92126" cy="2037010"/>
          </a:xfrm>
          <a:prstGeom prst="roundRect">
            <a:avLst>
              <a:gd name="adj" fmla="val 50000"/>
            </a:avLst>
          </a:prstGeom>
          <a:solidFill>
            <a:schemeClr val="bg1">
              <a:lumMod val="95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16" name="모서리가 둥근 직사각형 15">
            <a:extLst>
              <a:ext uri="{FF2B5EF4-FFF2-40B4-BE49-F238E27FC236}">
                <a16:creationId xmlns:a16="http://schemas.microsoft.com/office/drawing/2014/main" id="{1088E255-E46D-DD16-C616-94F4E41ED837}"/>
              </a:ext>
            </a:extLst>
          </p:cNvPr>
          <p:cNvSpPr>
            <a:spLocks/>
          </p:cNvSpPr>
          <p:nvPr/>
        </p:nvSpPr>
        <p:spPr>
          <a:xfrm>
            <a:off x="7581797" y="3466595"/>
            <a:ext cx="48561" cy="265700"/>
          </a:xfrm>
          <a:prstGeom prst="roundRect">
            <a:avLst>
              <a:gd name="adj" fmla="val 50000"/>
            </a:avLst>
          </a:prstGeom>
          <a:solidFill>
            <a:schemeClr val="bg1">
              <a:lumMod val="5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ko-KR" altLang="en-US" sz="700" dirty="0">
              <a:solidFill>
                <a:schemeClr val="tx1">
                  <a:lumMod val="75000"/>
                  <a:lumOff val="25000"/>
                </a:schemeClr>
              </a:solidFill>
            </a:endParaRPr>
          </a:p>
        </p:txBody>
      </p:sp>
      <p:sp>
        <p:nvSpPr>
          <p:cNvPr id="18" name="모서리가 둥근 직사각형 17">
            <a:extLst>
              <a:ext uri="{FF2B5EF4-FFF2-40B4-BE49-F238E27FC236}">
                <a16:creationId xmlns:a16="http://schemas.microsoft.com/office/drawing/2014/main" id="{8BD359A1-7BE1-811B-3977-212D80DBD63F}"/>
              </a:ext>
            </a:extLst>
          </p:cNvPr>
          <p:cNvSpPr>
            <a:spLocks/>
          </p:cNvSpPr>
          <p:nvPr/>
        </p:nvSpPr>
        <p:spPr>
          <a:xfrm>
            <a:off x="991414" y="424439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7</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183180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CA662FC3-B346-AA8C-C6F4-F42C4A6D52ED}"/>
              </a:ext>
            </a:extLst>
          </p:cNvPr>
          <p:cNvSpPr>
            <a:spLocks noGrp="1"/>
          </p:cNvSpPr>
          <p:nvPr>
            <p:ph type="sldNum" sz="quarter" idx="12"/>
          </p:nvPr>
        </p:nvSpPr>
        <p:spPr/>
        <p:txBody>
          <a:bodyPr/>
          <a:lstStyle/>
          <a:p>
            <a:fld id="{F144BD32-4B9B-4F24-A4E9-E22E202C55FA}" type="slidenum">
              <a:rPr lang="ko-KR" altLang="en-US" smtClean="0"/>
              <a:pPr/>
              <a:t>12</a:t>
            </a:fld>
            <a:r>
              <a:rPr lang="ko-KR" altLang="en-US"/>
              <a:t> </a:t>
            </a:r>
            <a:r>
              <a:rPr lang="en-US" altLang="ko-KR"/>
              <a:t>/ 30</a:t>
            </a:r>
            <a:endParaRPr lang="ko-KR" altLang="en-US" dirty="0"/>
          </a:p>
        </p:txBody>
      </p:sp>
      <p:sp>
        <p:nvSpPr>
          <p:cNvPr id="3" name="TextBox 2">
            <a:extLst>
              <a:ext uri="{FF2B5EF4-FFF2-40B4-BE49-F238E27FC236}">
                <a16:creationId xmlns:a16="http://schemas.microsoft.com/office/drawing/2014/main" id="{362821E9-53A6-89A3-1478-A434E716C7C1}"/>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홈앤서비스</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kumimoji="0" lang="ko-KR" altLang="en-US" sz="7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7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p:txBody>
      </p:sp>
      <p:graphicFrame>
        <p:nvGraphicFramePr>
          <p:cNvPr id="4" name="표 3">
            <a:extLst>
              <a:ext uri="{FF2B5EF4-FFF2-40B4-BE49-F238E27FC236}">
                <a16:creationId xmlns:a16="http://schemas.microsoft.com/office/drawing/2014/main" id="{C860A258-A195-2E77-48B8-A336E7574EAB}"/>
              </a:ext>
            </a:extLst>
          </p:cNvPr>
          <p:cNvGraphicFramePr>
            <a:graphicFrameLocks noGrp="1"/>
          </p:cNvGraphicFramePr>
          <p:nvPr>
            <p:extLst>
              <p:ext uri="{D42A27DB-BD31-4B8C-83A1-F6EECF244321}">
                <p14:modId xmlns:p14="http://schemas.microsoft.com/office/powerpoint/2010/main" val="3324595120"/>
              </p:ext>
            </p:extLst>
          </p:nvPr>
        </p:nvGraphicFramePr>
        <p:xfrm>
          <a:off x="7858125" y="426720"/>
          <a:ext cx="2047875" cy="133096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en-US" altLang="ko-KR"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사용내역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SKB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월별 주문상세내역</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bl>
          </a:graphicData>
        </a:graphic>
      </p:graphicFrame>
      <p:sp>
        <p:nvSpPr>
          <p:cNvPr id="5" name="Google Shape;1694;p44">
            <a:extLst>
              <a:ext uri="{FF2B5EF4-FFF2-40B4-BE49-F238E27FC236}">
                <a16:creationId xmlns:a16="http://schemas.microsoft.com/office/drawing/2014/main" id="{A7BB3399-6F4A-C620-2441-43C11306A92C}"/>
              </a:ext>
            </a:extLst>
          </p:cNvPr>
          <p:cNvSpPr/>
          <p:nvPr/>
        </p:nvSpPr>
        <p:spPr>
          <a:xfrm>
            <a:off x="449878" y="1340624"/>
            <a:ext cx="5523818" cy="3534881"/>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graphicFrame>
        <p:nvGraphicFramePr>
          <p:cNvPr id="6" name="Google Shape;1695;p44">
            <a:extLst>
              <a:ext uri="{FF2B5EF4-FFF2-40B4-BE49-F238E27FC236}">
                <a16:creationId xmlns:a16="http://schemas.microsoft.com/office/drawing/2014/main" id="{1E27B13F-1D22-BDA8-97DB-0039ADFC1C38}"/>
              </a:ext>
            </a:extLst>
          </p:cNvPr>
          <p:cNvGraphicFramePr/>
          <p:nvPr>
            <p:extLst>
              <p:ext uri="{D42A27DB-BD31-4B8C-83A1-F6EECF244321}">
                <p14:modId xmlns:p14="http://schemas.microsoft.com/office/powerpoint/2010/main" val="3070485224"/>
              </p:ext>
            </p:extLst>
          </p:nvPr>
        </p:nvGraphicFramePr>
        <p:xfrm>
          <a:off x="593206" y="1443995"/>
          <a:ext cx="5237716" cy="304775"/>
        </p:xfrm>
        <a:graphic>
          <a:graphicData uri="http://schemas.openxmlformats.org/drawingml/2006/table">
            <a:tbl>
              <a:tblPr>
                <a:noFill/>
              </a:tblPr>
              <a:tblGrid>
                <a:gridCol w="2618858">
                  <a:extLst>
                    <a:ext uri="{9D8B030D-6E8A-4147-A177-3AD203B41FA5}">
                      <a16:colId xmlns:a16="http://schemas.microsoft.com/office/drawing/2014/main" val="20000"/>
                    </a:ext>
                  </a:extLst>
                </a:gridCol>
                <a:gridCol w="2618858">
                  <a:extLst>
                    <a:ext uri="{9D8B030D-6E8A-4147-A177-3AD203B41FA5}">
                      <a16:colId xmlns:a16="http://schemas.microsoft.com/office/drawing/2014/main" val="3339663757"/>
                    </a:ext>
                  </a:extLst>
                </a:gridCol>
              </a:tblGrid>
              <a:tr h="304775">
                <a:tc>
                  <a:txBody>
                    <a:bodyPr/>
                    <a:lstStyle/>
                    <a:p>
                      <a:pPr marL="0" marR="0" lvl="0" indent="0" algn="l" rtl="0">
                        <a:lnSpc>
                          <a:spcPct val="100000"/>
                        </a:lnSpc>
                        <a:spcBef>
                          <a:spcPts val="0"/>
                        </a:spcBef>
                        <a:spcAft>
                          <a:spcPts val="0"/>
                        </a:spcAft>
                        <a:buClr>
                          <a:srgbClr val="000000"/>
                        </a:buClr>
                        <a:buSzPts val="800"/>
                        <a:buFont typeface="Arial"/>
                        <a:buNone/>
                      </a:pPr>
                      <a:r>
                        <a:rPr lang="ko-KR" altLang="en-US" sz="800" b="1" u="none" strike="noStrike" cap="none" dirty="0"/>
                        <a:t>주문상세내역</a:t>
                      </a:r>
                      <a:endParaRPr sz="800" b="1" u="none" strike="noStrike" cap="none" dirty="0"/>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99999"/>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rgbClr val="000000"/>
                        </a:buClr>
                        <a:buSzPts val="800"/>
                        <a:buFont typeface="Arial"/>
                        <a:buNone/>
                      </a:pPr>
                      <a:r>
                        <a:rPr lang="en-US" sz="800" b="1" u="none" strike="noStrike" cap="none" dirty="0"/>
                        <a:t>X</a:t>
                      </a:r>
                      <a:endParaRPr sz="800" b="1" u="none" strike="noStrike" cap="none" dirty="0"/>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99999"/>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 name="모서리가 둥근 직사각형 6">
            <a:extLst>
              <a:ext uri="{FF2B5EF4-FFF2-40B4-BE49-F238E27FC236}">
                <a16:creationId xmlns:a16="http://schemas.microsoft.com/office/drawing/2014/main" id="{5BF8B4D4-89A5-19C7-D789-E855BF276D4D}"/>
              </a:ext>
            </a:extLst>
          </p:cNvPr>
          <p:cNvSpPr/>
          <p:nvPr/>
        </p:nvSpPr>
        <p:spPr>
          <a:xfrm>
            <a:off x="3031639" y="4633626"/>
            <a:ext cx="360000" cy="174314"/>
          </a:xfrm>
          <a:prstGeom prst="roundRect">
            <a:avLst>
              <a:gd name="adj" fmla="val 0"/>
            </a:avLst>
          </a:prstGeom>
          <a:solidFill>
            <a:schemeClr val="bg1">
              <a:lumMod val="95000"/>
            </a:schemeClr>
          </a:solidFill>
          <a:ln w="6350">
            <a:solidFill>
              <a:schemeClr val="tx1">
                <a:lumMod val="50000"/>
                <a:lumOff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닫기</a:t>
            </a:r>
          </a:p>
        </p:txBody>
      </p:sp>
      <p:graphicFrame>
        <p:nvGraphicFramePr>
          <p:cNvPr id="11" name="표 10">
            <a:extLst>
              <a:ext uri="{FF2B5EF4-FFF2-40B4-BE49-F238E27FC236}">
                <a16:creationId xmlns:a16="http://schemas.microsoft.com/office/drawing/2014/main" id="{3B834F75-4927-979B-1377-88928D9336D5}"/>
              </a:ext>
            </a:extLst>
          </p:cNvPr>
          <p:cNvGraphicFramePr>
            <a:graphicFrameLocks noGrp="1"/>
          </p:cNvGraphicFramePr>
          <p:nvPr>
            <p:extLst>
              <p:ext uri="{D42A27DB-BD31-4B8C-83A1-F6EECF244321}">
                <p14:modId xmlns:p14="http://schemas.microsoft.com/office/powerpoint/2010/main" val="65050119"/>
              </p:ext>
            </p:extLst>
          </p:nvPr>
        </p:nvGraphicFramePr>
        <p:xfrm>
          <a:off x="592356" y="1852141"/>
          <a:ext cx="5144565" cy="2713920"/>
        </p:xfrm>
        <a:graphic>
          <a:graphicData uri="http://schemas.openxmlformats.org/drawingml/2006/table">
            <a:tbl>
              <a:tblPr firstRow="1" bandRow="1">
                <a:tableStyleId>{5940675A-B579-460E-94D1-54222C63F5DA}</a:tableStyleId>
              </a:tblPr>
              <a:tblGrid>
                <a:gridCol w="685414">
                  <a:extLst>
                    <a:ext uri="{9D8B030D-6E8A-4147-A177-3AD203B41FA5}">
                      <a16:colId xmlns:a16="http://schemas.microsoft.com/office/drawing/2014/main" val="2923108080"/>
                    </a:ext>
                  </a:extLst>
                </a:gridCol>
                <a:gridCol w="2138575">
                  <a:extLst>
                    <a:ext uri="{9D8B030D-6E8A-4147-A177-3AD203B41FA5}">
                      <a16:colId xmlns:a16="http://schemas.microsoft.com/office/drawing/2014/main" val="3363256915"/>
                    </a:ext>
                  </a:extLst>
                </a:gridCol>
                <a:gridCol w="729273">
                  <a:extLst>
                    <a:ext uri="{9D8B030D-6E8A-4147-A177-3AD203B41FA5}">
                      <a16:colId xmlns:a16="http://schemas.microsoft.com/office/drawing/2014/main" val="2554143765"/>
                    </a:ext>
                  </a:extLst>
                </a:gridCol>
                <a:gridCol w="729273">
                  <a:extLst>
                    <a:ext uri="{9D8B030D-6E8A-4147-A177-3AD203B41FA5}">
                      <a16:colId xmlns:a16="http://schemas.microsoft.com/office/drawing/2014/main" val="3643036566"/>
                    </a:ext>
                  </a:extLst>
                </a:gridCol>
                <a:gridCol w="862030">
                  <a:extLst>
                    <a:ext uri="{9D8B030D-6E8A-4147-A177-3AD203B41FA5}">
                      <a16:colId xmlns:a16="http://schemas.microsoft.com/office/drawing/2014/main" val="674610066"/>
                    </a:ext>
                  </a:extLst>
                </a:gridCol>
              </a:tblGrid>
              <a:tr h="169620">
                <a:tc>
                  <a:txBody>
                    <a:bodyPr/>
                    <a:lstStyle/>
                    <a:p>
                      <a:pPr algn="ctr" fontAlgn="ctr">
                        <a:lnSpc>
                          <a:spcPct val="100000"/>
                        </a:lnSpc>
                      </a:pPr>
                      <a:r>
                        <a:rPr lang="ko-KR" altLang="en-US" sz="500" b="0" dirty="0">
                          <a:effectLst/>
                          <a:latin typeface="Malgun Gothic" panose="020B0503020000020004" pitchFamily="34" charset="-127"/>
                          <a:ea typeface="Malgun Gothic" panose="020B0503020000020004" pitchFamily="34" charset="-127"/>
                        </a:rPr>
                        <a:t>주문일</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a:effectLst/>
                          <a:latin typeface="Malgun Gothic" panose="020B0503020000020004" pitchFamily="34" charset="-127"/>
                          <a:ea typeface="Malgun Gothic" panose="020B0503020000020004" pitchFamily="34" charset="-127"/>
                        </a:rPr>
                        <a:t>상품명</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a:effectLst/>
                          <a:latin typeface="Malgun Gothic" panose="020B0503020000020004" pitchFamily="34" charset="-127"/>
                          <a:ea typeface="Malgun Gothic" panose="020B0503020000020004" pitchFamily="34" charset="-127"/>
                        </a:rPr>
                        <a:t>수량</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a:effectLst/>
                          <a:latin typeface="Malgun Gothic" panose="020B0503020000020004" pitchFamily="34" charset="-127"/>
                          <a:ea typeface="Malgun Gothic" panose="020B0503020000020004" pitchFamily="34" charset="-127"/>
                        </a:rPr>
                        <a:t>주문단가</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fontAlgn="ctr">
                        <a:lnSpc>
                          <a:spcPct val="100000"/>
                        </a:lnSpc>
                      </a:pPr>
                      <a:r>
                        <a:rPr lang="ko-KR" altLang="en-US" sz="500" b="0">
                          <a:effectLst/>
                          <a:latin typeface="Malgun Gothic" panose="020B0503020000020004" pitchFamily="34" charset="-127"/>
                          <a:ea typeface="Malgun Gothic" panose="020B0503020000020004" pitchFamily="34" charset="-127"/>
                        </a:rPr>
                        <a:t>주문금액</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635897277"/>
                  </a:ext>
                </a:extLst>
              </a:tr>
              <a:tr h="169620">
                <a:tc>
                  <a:txBody>
                    <a:bodyPr/>
                    <a:lstStyle/>
                    <a:p>
                      <a:pPr algn="ctr">
                        <a:lnSpc>
                          <a:spcPct val="100000"/>
                        </a:lnSpc>
                      </a:pPr>
                      <a:r>
                        <a:rPr lang="en-US" altLang="ko-KR" sz="500" dirty="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각반</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3,700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33,300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5048438"/>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안전화 네파 </a:t>
                      </a:r>
                      <a:r>
                        <a:rPr lang="en" sz="500">
                          <a:effectLst/>
                          <a:latin typeface="Malgun Gothic" panose="020B0503020000020004" pitchFamily="34" charset="-127"/>
                          <a:ea typeface="Malgun Gothic" panose="020B0503020000020004" pitchFamily="34" charset="-127"/>
                        </a:rPr>
                        <a:t>GT-34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57,732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519,588</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83574555"/>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안전모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5,100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45,900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66372202"/>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절단방지장갑</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9,460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85,140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63467495"/>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안전조끼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52524393"/>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안전조끼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148,410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656206"/>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안전조끼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148,410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632463"/>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안전조끼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49,470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98,940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64284576"/>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개인보호구 보관가방</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34,900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34,900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65377529"/>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전체식안전대 스왈록 </a:t>
                      </a:r>
                      <a:r>
                        <a:rPr lang="en" sz="500">
                          <a:effectLst/>
                          <a:latin typeface="Malgun Gothic" panose="020B0503020000020004" pitchFamily="34" charset="-127"/>
                          <a:ea typeface="Malgun Gothic" panose="020B0503020000020004" pitchFamily="34" charset="-127"/>
                        </a:rPr>
                        <a:t>CLOCK STW</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2</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20,430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40,860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96733664"/>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네파 방한귀마개</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4,516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40,644</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15820701"/>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2024-01-03</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en" sz="500">
                          <a:effectLst/>
                          <a:latin typeface="Malgun Gothic" panose="020B0503020000020004" pitchFamily="34" charset="-127"/>
                          <a:ea typeface="Malgun Gothic" panose="020B0503020000020004" pitchFamily="34" charset="-127"/>
                        </a:rPr>
                        <a:t>K2 </a:t>
                      </a:r>
                      <a:r>
                        <a:rPr lang="ko-KR" altLang="en-US" sz="500">
                          <a:effectLst/>
                          <a:latin typeface="Malgun Gothic" panose="020B0503020000020004" pitchFamily="34" charset="-127"/>
                          <a:ea typeface="Malgun Gothic" panose="020B0503020000020004" pitchFamily="34" charset="-127"/>
                        </a:rPr>
                        <a:t>웜넥게이터</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9,700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87,300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11138457"/>
                  </a:ext>
                </a:extLst>
              </a:tr>
              <a:tr h="169620">
                <a:tc>
                  <a:txBody>
                    <a:bodyPr/>
                    <a:lstStyle/>
                    <a:p>
                      <a:pPr algn="ctr">
                        <a:lnSpc>
                          <a:spcPct val="100000"/>
                        </a:lnSpc>
                      </a:pPr>
                      <a:r>
                        <a:rPr lang="en-US" altLang="ko-KR" sz="500">
                          <a:effectLst/>
                          <a:latin typeface="Malgun Gothic" panose="020B0503020000020004" pitchFamily="34" charset="-127"/>
                          <a:ea typeface="Malgun Gothic" panose="020B0503020000020004" pitchFamily="34" charset="-127"/>
                        </a:rPr>
                        <a:t>2024-01-05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a:effectLst/>
                          <a:latin typeface="Malgun Gothic" panose="020B0503020000020004" pitchFamily="34" charset="-127"/>
                          <a:ea typeface="Malgun Gothic" panose="020B0503020000020004" pitchFamily="34" charset="-127"/>
                        </a:rPr>
                        <a:t>안전모 </a:t>
                      </a:r>
                      <a:r>
                        <a:rPr lang="en-US" altLang="ko-KR" sz="500">
                          <a:effectLst/>
                          <a:latin typeface="Malgun Gothic" panose="020B0503020000020004" pitchFamily="34" charset="-127"/>
                          <a:ea typeface="Malgun Gothic" panose="020B0503020000020004" pitchFamily="34" charset="-127"/>
                        </a:rPr>
                        <a:t>(</a:t>
                      </a:r>
                      <a:r>
                        <a:rPr lang="en" sz="500">
                          <a:effectLst/>
                          <a:latin typeface="Malgun Gothic" panose="020B0503020000020004" pitchFamily="34" charset="-127"/>
                          <a:ea typeface="Malgun Gothic" panose="020B0503020000020004" pitchFamily="34" charset="-127"/>
                        </a:rPr>
                        <a:t>SKB </a:t>
                      </a:r>
                      <a:r>
                        <a:rPr lang="ko-KR" altLang="en-US" sz="500">
                          <a:effectLst/>
                          <a:latin typeface="Malgun Gothic" panose="020B0503020000020004" pitchFamily="34" charset="-127"/>
                          <a:ea typeface="Malgun Gothic" panose="020B0503020000020004" pitchFamily="34" charset="-127"/>
                        </a:rPr>
                        <a:t>구성원용</a:t>
                      </a:r>
                      <a:r>
                        <a:rPr lang="en-US" altLang="ko-KR" sz="500">
                          <a:effectLst/>
                          <a:latin typeface="Malgun Gothic" panose="020B0503020000020004" pitchFamily="34" charset="-127"/>
                          <a:ea typeface="Malgun Gothic" panose="020B0503020000020004" pitchFamily="34" charset="-127"/>
                        </a:rPr>
                        <a:t>)</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5,100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5,100</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73202698"/>
                  </a:ext>
                </a:extLst>
              </a:tr>
              <a:tr h="169620">
                <a:tc>
                  <a:txBody>
                    <a:bodyPr/>
                    <a:lstStyle/>
                    <a:p>
                      <a:pPr algn="ctr">
                        <a:lnSpc>
                          <a:spcPct val="100000"/>
                        </a:lnSpc>
                      </a:pPr>
                      <a:r>
                        <a:rPr lang="en-US" altLang="ko-KR" sz="500" dirty="0">
                          <a:effectLst/>
                          <a:latin typeface="Malgun Gothic" panose="020B0503020000020004" pitchFamily="34" charset="-127"/>
                          <a:ea typeface="Malgun Gothic" panose="020B0503020000020004" pitchFamily="34" charset="-127"/>
                        </a:rPr>
                        <a:t>2024-01-15</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lnSpc>
                          <a:spcPct val="100000"/>
                        </a:lnSpc>
                      </a:pPr>
                      <a:r>
                        <a:rPr lang="ko-KR" altLang="en-US" sz="500" dirty="0" err="1">
                          <a:effectLst/>
                          <a:latin typeface="Malgun Gothic" panose="020B0503020000020004" pitchFamily="34" charset="-127"/>
                          <a:ea typeface="Malgun Gothic" panose="020B0503020000020004" pitchFamily="34" charset="-127"/>
                        </a:rPr>
                        <a:t>네파</a:t>
                      </a:r>
                      <a:r>
                        <a:rPr lang="ko-KR" altLang="en-US" sz="500" dirty="0">
                          <a:effectLst/>
                          <a:latin typeface="Malgun Gothic" panose="020B0503020000020004" pitchFamily="34" charset="-127"/>
                          <a:ea typeface="Malgun Gothic" panose="020B0503020000020004" pitchFamily="34" charset="-127"/>
                        </a:rPr>
                        <a:t> </a:t>
                      </a:r>
                      <a:r>
                        <a:rPr lang="ko-KR" altLang="en-US" sz="500" dirty="0" err="1">
                          <a:effectLst/>
                          <a:latin typeface="Malgun Gothic" panose="020B0503020000020004" pitchFamily="34" charset="-127"/>
                          <a:ea typeface="Malgun Gothic" panose="020B0503020000020004" pitchFamily="34" charset="-127"/>
                        </a:rPr>
                        <a:t>방한귀마개</a:t>
                      </a: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a:effectLst/>
                          <a:latin typeface="Malgun Gothic" panose="020B0503020000020004" pitchFamily="34" charset="-127"/>
                          <a:ea typeface="Malgun Gothic" panose="020B0503020000020004" pitchFamily="34" charset="-127"/>
                        </a:rPr>
                        <a:t>4,516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4,516</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4520006"/>
                  </a:ext>
                </a:extLst>
              </a:tr>
              <a:tr h="169620">
                <a:tc gridSpan="4">
                  <a:txBody>
                    <a:bodyPr/>
                    <a:lstStyle/>
                    <a:p>
                      <a:pPr algn="ctr">
                        <a:lnSpc>
                          <a:spcPct val="100000"/>
                        </a:lnSpc>
                      </a:pPr>
                      <a:r>
                        <a:rPr lang="ko-KR" altLang="en-US" sz="500" dirty="0">
                          <a:effectLst/>
                          <a:latin typeface="Malgun Gothic" panose="020B0503020000020004" pitchFamily="34" charset="-127"/>
                          <a:ea typeface="Malgun Gothic" panose="020B0503020000020004" pitchFamily="34" charset="-127"/>
                        </a:rPr>
                        <a:t>합계</a:t>
                      </a: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tc hMerge="1">
                  <a:txBody>
                    <a:bodyPr/>
                    <a:lstStyle/>
                    <a:p>
                      <a:pPr algn="l">
                        <a:lnSpc>
                          <a:spcPct val="100000"/>
                        </a:lnSpc>
                      </a:pPr>
                      <a:endParaRPr lang="ko-KR" altLang="en-US"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r">
                        <a:lnSpc>
                          <a:spcPct val="100000"/>
                        </a:lnSpc>
                      </a:pPr>
                      <a:endParaRPr lang="en-US" altLang="ko-KR" sz="500" dirty="0">
                        <a:effectLst/>
                        <a:latin typeface="Malgun Gothic" panose="020B0503020000020004" pitchFamily="34" charset="-127"/>
                        <a:ea typeface="Malgun Gothic" panose="020B0503020000020004" pitchFamily="34" charset="-127"/>
                      </a:endParaRP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lnSpc>
                          <a:spcPct val="100000"/>
                        </a:lnSpc>
                      </a:pPr>
                      <a:r>
                        <a:rPr lang="en-US" altLang="ko-KR" sz="500" dirty="0">
                          <a:effectLst/>
                          <a:latin typeface="Malgun Gothic" panose="020B0503020000020004" pitchFamily="34" charset="-127"/>
                          <a:ea typeface="Malgun Gothic" panose="020B0503020000020004" pitchFamily="34" charset="-127"/>
                        </a:rPr>
                        <a:t>4,703,191</a:t>
                      </a:r>
                    </a:p>
                  </a:txBody>
                  <a:tcPr marL="36000" marR="36000" marT="36000" marB="36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65000"/>
                      </a:schemeClr>
                    </a:solidFill>
                  </a:tcPr>
                </a:tc>
                <a:extLst>
                  <a:ext uri="{0D108BD9-81ED-4DB2-BD59-A6C34878D82A}">
                    <a16:rowId xmlns:a16="http://schemas.microsoft.com/office/drawing/2014/main" val="3528298116"/>
                  </a:ext>
                </a:extLst>
              </a:tr>
            </a:tbl>
          </a:graphicData>
        </a:graphic>
      </p:graphicFrame>
      <p:graphicFrame>
        <p:nvGraphicFramePr>
          <p:cNvPr id="23" name="표 22">
            <a:extLst>
              <a:ext uri="{FF2B5EF4-FFF2-40B4-BE49-F238E27FC236}">
                <a16:creationId xmlns:a16="http://schemas.microsoft.com/office/drawing/2014/main" id="{E67F56F0-3838-4364-BAD8-7E418E911024}"/>
              </a:ext>
            </a:extLst>
          </p:cNvPr>
          <p:cNvGraphicFramePr>
            <a:graphicFrameLocks noGrp="1"/>
          </p:cNvGraphicFramePr>
          <p:nvPr>
            <p:extLst>
              <p:ext uri="{D42A27DB-BD31-4B8C-83A1-F6EECF244321}">
                <p14:modId xmlns:p14="http://schemas.microsoft.com/office/powerpoint/2010/main" val="1598478453"/>
              </p:ext>
            </p:extLst>
          </p:nvPr>
        </p:nvGraphicFramePr>
        <p:xfrm>
          <a:off x="5736921" y="1852140"/>
          <a:ext cx="103462" cy="2713919"/>
        </p:xfrm>
        <a:graphic>
          <a:graphicData uri="http://schemas.openxmlformats.org/drawingml/2006/table">
            <a:tbl>
              <a:tblPr/>
              <a:tblGrid>
                <a:gridCol w="103462">
                  <a:extLst>
                    <a:ext uri="{9D8B030D-6E8A-4147-A177-3AD203B41FA5}">
                      <a16:colId xmlns:a16="http://schemas.microsoft.com/office/drawing/2014/main" val="697058069"/>
                    </a:ext>
                  </a:extLst>
                </a:gridCol>
              </a:tblGrid>
              <a:tr h="2713919">
                <a:tc>
                  <a:txBody>
                    <a:bodyPr/>
                    <a:lstStyle/>
                    <a:p>
                      <a:pPr rtl="0" fontAlgn="ctr">
                        <a:spcBef>
                          <a:spcPts val="0"/>
                        </a:spcBef>
                        <a:spcAft>
                          <a:spcPts val="0"/>
                        </a:spcAft>
                      </a:pPr>
                      <a:r>
                        <a:rPr lang="ko-KR" altLang="en-US" sz="500" b="0" i="0" u="none" strike="noStrike" dirty="0">
                          <a:solidFill>
                            <a:srgbClr val="000000"/>
                          </a:solidFill>
                          <a:effectLst/>
                          <a:latin typeface="Malgun Gothic" panose="020B0503020000020004" pitchFamily="34" charset="-127"/>
                          <a:ea typeface="Malgun Gothic" panose="020B0503020000020004" pitchFamily="34" charset="-127"/>
                        </a:rPr>
                        <a:t>▲</a:t>
                      </a: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endParaRPr lang="en-US" altLang="ko-KR" sz="500" b="0" i="0" u="none" strike="noStrike" dirty="0">
                        <a:solidFill>
                          <a:srgbClr val="000000"/>
                        </a:solidFill>
                        <a:effectLst/>
                        <a:latin typeface="Malgun Gothic" panose="020B0503020000020004" pitchFamily="34" charset="-127"/>
                        <a:ea typeface="Malgun Gothic" panose="020B0503020000020004" pitchFamily="34" charset="-127"/>
                      </a:endParaRPr>
                    </a:p>
                    <a:p>
                      <a:pPr rtl="0" fontAlgn="ctr">
                        <a:spcBef>
                          <a:spcPts val="0"/>
                        </a:spcBef>
                        <a:spcAft>
                          <a:spcPts val="0"/>
                        </a:spcAft>
                      </a:pPr>
                      <a:r>
                        <a:rPr lang="ko-KR" altLang="en-US" sz="500" b="0" i="0" u="none" strike="noStrike" dirty="0">
                          <a:solidFill>
                            <a:srgbClr val="000000"/>
                          </a:solidFill>
                          <a:effectLst/>
                          <a:latin typeface="Malgun Gothic" panose="020B0503020000020004" pitchFamily="34" charset="-127"/>
                          <a:ea typeface="Malgun Gothic" panose="020B0503020000020004" pitchFamily="34" charset="-127"/>
                        </a:rPr>
                        <a:t>▼</a:t>
                      </a:r>
                      <a:endParaRPr lang="en" sz="500" dirty="0">
                        <a:effectLst/>
                      </a:endParaRPr>
                    </a:p>
                  </a:txBody>
                  <a:tcPr marL="19050" marR="19050" marT="19050" marB="19050" anchor="ctr">
                    <a:lnL w="9525" cap="flat" cmpd="sng" algn="ctr">
                      <a:solidFill>
                        <a:srgbClr val="D9D9D9"/>
                      </a:solidFill>
                      <a:prstDash val="solid"/>
                      <a:round/>
                      <a:headEnd type="none" w="med" len="med"/>
                      <a:tailEnd type="none" w="med" len="med"/>
                    </a:lnL>
                    <a:lnR w="9525" cap="flat" cmpd="sng" algn="ctr">
                      <a:solidFill>
                        <a:srgbClr val="D9D9D9"/>
                      </a:solidFill>
                      <a:prstDash val="solid"/>
                      <a:round/>
                      <a:headEnd type="none" w="med" len="med"/>
                      <a:tailEnd type="none" w="med" len="med"/>
                    </a:lnR>
                    <a:lnT w="9525" cap="flat" cmpd="sng" algn="ctr">
                      <a:solidFill>
                        <a:srgbClr val="D9D9D9"/>
                      </a:solidFill>
                      <a:prstDash val="solid"/>
                      <a:round/>
                      <a:headEnd type="none" w="med" len="med"/>
                      <a:tailEnd type="none" w="med" len="med"/>
                    </a:lnT>
                    <a:lnB w="9525" cap="flat" cmpd="sng" algn="ctr">
                      <a:solidFill>
                        <a:srgbClr val="D9D9D9"/>
                      </a:solidFill>
                      <a:prstDash val="solid"/>
                      <a:round/>
                      <a:headEnd type="none" w="med" len="med"/>
                      <a:tailEnd type="none" w="med" len="med"/>
                    </a:lnB>
                    <a:solidFill>
                      <a:srgbClr val="EFEFEF"/>
                    </a:solidFill>
                  </a:tcPr>
                </a:tc>
                <a:extLst>
                  <a:ext uri="{0D108BD9-81ED-4DB2-BD59-A6C34878D82A}">
                    <a16:rowId xmlns:a16="http://schemas.microsoft.com/office/drawing/2014/main" val="438875047"/>
                  </a:ext>
                </a:extLst>
              </a:tr>
            </a:tbl>
          </a:graphicData>
        </a:graphic>
      </p:graphicFrame>
    </p:spTree>
    <p:extLst>
      <p:ext uri="{BB962C8B-B14F-4D97-AF65-F5344CB8AC3E}">
        <p14:creationId xmlns:p14="http://schemas.microsoft.com/office/powerpoint/2010/main" val="3095962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941041690"/>
              </p:ext>
            </p:extLst>
          </p:nvPr>
        </p:nvGraphicFramePr>
        <p:xfrm>
          <a:off x="266700" y="3050540"/>
          <a:ext cx="9410700" cy="77216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운영</a:t>
                      </a:r>
                      <a:r>
                        <a:rPr lang="en-US" altLang="ko-KR" sz="1600" b="1" i="0" u="none" strike="noStrike" dirty="0">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1600" b="1" i="0" u="none" strike="noStrike" dirty="0">
                          <a:solidFill>
                            <a:srgbClr val="262626"/>
                          </a:solidFill>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rPr>
                        <a:t>관리</a:t>
                      </a:r>
                      <a:endParaRPr lang="ko-KR" altLang="en-US" sz="1600" dirty="0">
                        <a:effectLst/>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ko-KR" altLang="en-US" dirty="0">
                          <a:effectLst/>
                        </a:rPr>
                        <a:t> </a:t>
                      </a: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16622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2398709563"/>
              </p:ext>
            </p:extLst>
          </p:nvPr>
        </p:nvGraphicFramePr>
        <p:xfrm>
          <a:off x="266700" y="3050540"/>
          <a:ext cx="9410700" cy="68072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운영 관리</a:t>
                      </a:r>
                      <a:endParaRPr lang="ko-KR" altLang="en-US" sz="1600" dirty="0">
                        <a:effectLst/>
                        <a:latin typeface="Malgun Gothic" panose="020B0503020000020004" pitchFamily="34" charset="-127"/>
                        <a:ea typeface="Malgun Gothic" panose="020B0503020000020004" pitchFamily="34"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ko-KR" altLang="en-US" sz="1200" dirty="0">
                          <a:effectLst/>
                          <a:latin typeface="Malgun Gothic" panose="020B0503020000020004" pitchFamily="34" charset="-127"/>
                          <a:ea typeface="Malgun Gothic" panose="020B0503020000020004" pitchFamily="34" charset="-127"/>
                        </a:rPr>
                        <a:t>구매사별 운영관리 </a:t>
                      </a:r>
                      <a:r>
                        <a:rPr lang="en-US" altLang="ko-KR" sz="1200" dirty="0">
                          <a:effectLst/>
                          <a:latin typeface="Malgun Gothic" panose="020B0503020000020004" pitchFamily="34" charset="-127"/>
                          <a:ea typeface="Malgun Gothic" panose="020B0503020000020004" pitchFamily="34" charset="-127"/>
                        </a:rPr>
                        <a:t>sub menu</a:t>
                      </a:r>
                      <a:r>
                        <a:rPr lang="ko-KR" altLang="en-US" sz="1200" dirty="0">
                          <a:effectLst/>
                          <a:latin typeface="Malgun Gothic" panose="020B0503020000020004" pitchFamily="34" charset="-127"/>
                          <a:ea typeface="Malgun Gothic" panose="020B0503020000020004" pitchFamily="34" charset="-127"/>
                        </a:rPr>
                        <a:t> </a:t>
                      </a:r>
                      <a:r>
                        <a:rPr lang="ko-KR" altLang="en-US" sz="1200" dirty="0" err="1">
                          <a:effectLst/>
                          <a:latin typeface="Malgun Gothic" panose="020B0503020000020004" pitchFamily="34" charset="-127"/>
                          <a:ea typeface="Malgun Gothic" panose="020B0503020000020004" pitchFamily="34" charset="-127"/>
                        </a:rPr>
                        <a:t>노출표</a:t>
                      </a:r>
                      <a:endParaRPr lang="ko-KR" altLang="en-US" sz="1200" dirty="0">
                        <a:effectLst/>
                        <a:latin typeface="Malgun Gothic" panose="020B0503020000020004" pitchFamily="34" charset="-127"/>
                        <a:ea typeface="Malgun Gothic" panose="020B0503020000020004" pitchFamily="34"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198572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11" name="표 10">
            <a:extLst>
              <a:ext uri="{FF2B5EF4-FFF2-40B4-BE49-F238E27FC236}">
                <a16:creationId xmlns:a16="http://schemas.microsoft.com/office/drawing/2014/main" id="{C63C57BE-43DD-C36A-BB2C-F78477A8C95D}"/>
              </a:ext>
            </a:extLst>
          </p:cNvPr>
          <p:cNvGraphicFramePr>
            <a:graphicFrameLocks noGrp="1"/>
          </p:cNvGraphicFramePr>
          <p:nvPr>
            <p:extLst>
              <p:ext uri="{D42A27DB-BD31-4B8C-83A1-F6EECF244321}">
                <p14:modId xmlns:p14="http://schemas.microsoft.com/office/powerpoint/2010/main" val="2122691362"/>
              </p:ext>
            </p:extLst>
          </p:nvPr>
        </p:nvGraphicFramePr>
        <p:xfrm>
          <a:off x="1819564" y="1226945"/>
          <a:ext cx="1274162" cy="5060880"/>
        </p:xfrm>
        <a:graphic>
          <a:graphicData uri="http://schemas.openxmlformats.org/drawingml/2006/table">
            <a:tbl>
              <a:tblPr firstRow="1" bandRow="1">
                <a:tableStyleId>{5940675A-B579-460E-94D1-54222C63F5DA}</a:tableStyleId>
              </a:tblPr>
              <a:tblGrid>
                <a:gridCol w="1067322">
                  <a:extLst>
                    <a:ext uri="{9D8B030D-6E8A-4147-A177-3AD203B41FA5}">
                      <a16:colId xmlns:a16="http://schemas.microsoft.com/office/drawing/2014/main" val="2859381039"/>
                    </a:ext>
                  </a:extLst>
                </a:gridCol>
                <a:gridCol w="206840">
                  <a:extLst>
                    <a:ext uri="{9D8B030D-6E8A-4147-A177-3AD203B41FA5}">
                      <a16:colId xmlns:a16="http://schemas.microsoft.com/office/drawing/2014/main" val="4159137683"/>
                    </a:ext>
                  </a:extLst>
                </a:gridCol>
              </a:tblGrid>
              <a:tr h="169620">
                <a:tc>
                  <a:txBody>
                    <a:bodyPr/>
                    <a:lstStyle/>
                    <a:p>
                      <a:pPr latinLnBrk="1"/>
                      <a:r>
                        <a:rPr lang="ko-KR" altLang="en-US" sz="700" b="1" dirty="0">
                          <a:latin typeface="맑은 고딕" panose="020B0503020000020004" pitchFamily="50" charset="-127"/>
                          <a:ea typeface="맑은 고딕" panose="020B0503020000020004" pitchFamily="50" charset="-127"/>
                        </a:rPr>
                        <a:t>주문관리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latinLnBrk="1"/>
                      <a:r>
                        <a:rPr lang="ko-KR" altLang="en-US" sz="600">
                          <a:solidFill>
                            <a:schemeClr val="bg1">
                              <a:lumMod val="50000"/>
                            </a:schemeClr>
                          </a:solidFill>
                          <a:latin typeface="맑은 고딕" panose="020B0503020000020004" pitchFamily="50" charset="-127"/>
                          <a:ea typeface="맑은 고딕" panose="020B0503020000020004" pitchFamily="50" charset="-127"/>
                        </a:rPr>
                        <a:t>▼</a:t>
                      </a:r>
                      <a:endParaRPr lang="ko-KR" altLang="en-US" sz="600" dirty="0">
                        <a:solidFill>
                          <a:schemeClr val="bg1">
                            <a:lumMod val="50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10546011"/>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인수</a:t>
                      </a:r>
                      <a:r>
                        <a:rPr lang="en-US" altLang="ko-KR" sz="700" b="1" dirty="0">
                          <a:latin typeface="맑은 고딕" panose="020B0503020000020004" pitchFamily="50" charset="-127"/>
                          <a:ea typeface="맑은 고딕" panose="020B0503020000020004" pitchFamily="50" charset="-127"/>
                        </a:rPr>
                        <a:t>/</a:t>
                      </a:r>
                      <a:r>
                        <a:rPr lang="ko-KR" altLang="en-US" sz="700" b="1" dirty="0">
                          <a:latin typeface="맑은 고딕" panose="020B0503020000020004" pitchFamily="50" charset="-127"/>
                          <a:ea typeface="맑은 고딕" panose="020B0503020000020004" pitchFamily="50" charset="-127"/>
                        </a:rPr>
                        <a:t>반품</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86943986"/>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상품관리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818442972"/>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재고</a:t>
                      </a:r>
                      <a:r>
                        <a:rPr lang="en-US" altLang="ko-KR" sz="700" b="1" dirty="0">
                          <a:latin typeface="맑은 고딕" panose="020B0503020000020004" pitchFamily="50" charset="-127"/>
                          <a:ea typeface="맑은 고딕" panose="020B0503020000020004" pitchFamily="50" charset="-127"/>
                        </a:rPr>
                        <a:t>/</a:t>
                      </a:r>
                      <a:r>
                        <a:rPr lang="ko-KR" altLang="en-US" sz="700" b="1" dirty="0">
                          <a:latin typeface="맑은 고딕" panose="020B0503020000020004" pitchFamily="50" charset="-127"/>
                          <a:ea typeface="맑은 고딕" panose="020B0503020000020004" pitchFamily="50" charset="-127"/>
                        </a:rPr>
                        <a:t>예산</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951151355"/>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고객센터</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10479185"/>
                  </a:ext>
                </a:extLst>
              </a:tr>
              <a:tr h="169620">
                <a:tc>
                  <a:txBody>
                    <a:bodyPr/>
                    <a:lstStyle/>
                    <a:p>
                      <a:pPr latinLnBrk="1"/>
                      <a:r>
                        <a:rPr lang="ko-KR" altLang="en-US" sz="700" b="1" dirty="0">
                          <a:latin typeface="맑은 고딕" panose="020B0503020000020004" pitchFamily="50" charset="-127"/>
                          <a:ea typeface="맑은 고딕" panose="020B0503020000020004" pitchFamily="50" charset="-127"/>
                        </a:rPr>
                        <a:t>운영관리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794068551"/>
                  </a:ext>
                </a:extLst>
              </a:tr>
              <a:tr h="169620">
                <a:tc>
                  <a:txBody>
                    <a:bodyPr/>
                    <a:lstStyle/>
                    <a:p>
                      <a:pPr latinLnBrk="1"/>
                      <a:r>
                        <a:rPr lang="ko-KR" altLang="en-US" sz="600" dirty="0">
                          <a:solidFill>
                            <a:schemeClr val="tx1"/>
                          </a:solidFill>
                          <a:latin typeface="맑은 고딕" panose="020B0503020000020004" pitchFamily="50" charset="-127"/>
                          <a:ea typeface="맑은 고딕" panose="020B0503020000020004" pitchFamily="50" charset="-127"/>
                        </a:rPr>
                        <a:t>  조직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05790522"/>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사업장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6790786"/>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사용자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0571546"/>
                  </a:ext>
                </a:extLst>
              </a:tr>
              <a:tr h="169620">
                <a:tc>
                  <a:txBody>
                    <a:bodyPr/>
                    <a:lstStyle/>
                    <a:p>
                      <a:pPr latinLnBrk="1"/>
                      <a:r>
                        <a:rPr lang="ko-KR" altLang="en-US" sz="600" dirty="0">
                          <a:latin typeface="맑은 고딕" panose="020B0503020000020004" pitchFamily="50" charset="-127"/>
                          <a:ea typeface="맑은 고딕" panose="020B0503020000020004" pitchFamily="50" charset="-127"/>
                        </a:rPr>
                        <a:t>  실적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7798295"/>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실적조회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9698973"/>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세금계산서</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8262545"/>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채무 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051882"/>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재고 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70137550"/>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사업장별 재고</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6062721"/>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재고 조회</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7135368"/>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예산운영</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8445541"/>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상품관리</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7739634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상품승인</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33538490"/>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a:t>
                      </a:r>
                      <a:r>
                        <a:rPr lang="ko-KR" altLang="en-US" sz="600" b="0" dirty="0" err="1">
                          <a:latin typeface="맑은 고딕" panose="020B0503020000020004" pitchFamily="50" charset="-127"/>
                          <a:ea typeface="맑은 고딕" panose="020B0503020000020004" pitchFamily="50" charset="-127"/>
                        </a:rPr>
                        <a:t>상품진열</a:t>
                      </a:r>
                      <a:endParaRPr lang="ko-KR" altLang="en-US" sz="600" b="0" dirty="0">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14392938"/>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산업안전보건관리비</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rPr>
                        <a:t>▼</a:t>
                      </a: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609304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산업안전보건관리비</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45117876"/>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산업안전관리비 </a:t>
                      </a:r>
                      <a:endParaRPr lang="en-US" altLang="ko-KR" sz="600" b="0" dirty="0">
                        <a:latin typeface="맑은 고딕" panose="020B0503020000020004" pitchFamily="50" charset="-127"/>
                        <a:ea typeface="맑은 고딕" panose="020B0503020000020004" pitchFamily="50" charset="-127"/>
                      </a:endParaRPr>
                    </a:p>
                    <a:p>
                      <a:pPr latinLnBrk="1"/>
                      <a:r>
                        <a:rPr lang="ko-KR" altLang="en-US" sz="600" b="0" dirty="0">
                          <a:latin typeface="맑은 고딕" panose="020B0503020000020004" pitchFamily="50" charset="-127"/>
                          <a:ea typeface="맑은 고딕" panose="020B0503020000020004" pitchFamily="50" charset="-127"/>
                        </a:rPr>
                        <a:t>    월별 사용내역</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4907562"/>
                  </a:ext>
                </a:extLst>
              </a:tr>
              <a:tr h="169620">
                <a:tc>
                  <a:txBody>
                    <a:bodyPr/>
                    <a:lstStyle/>
                    <a:p>
                      <a:pPr latinLnBrk="1"/>
                      <a:r>
                        <a:rPr lang="ko-KR" altLang="en-US" sz="600" b="0" dirty="0">
                          <a:latin typeface="맑은 고딕" panose="020B0503020000020004" pitchFamily="50" charset="-127"/>
                          <a:ea typeface="맑은 고딕" panose="020B0503020000020004" pitchFamily="50" charset="-127"/>
                        </a:rPr>
                        <a:t>    </a:t>
                      </a:r>
                      <a:r>
                        <a:rPr lang="en-US" altLang="ko-KR" sz="600" b="0" dirty="0">
                          <a:latin typeface="맑은 고딕" panose="020B0503020000020004" pitchFamily="50" charset="-127"/>
                          <a:ea typeface="맑은 고딕" panose="020B0503020000020004" pitchFamily="50" charset="-127"/>
                        </a:rPr>
                        <a:t>SKB</a:t>
                      </a:r>
                      <a:r>
                        <a:rPr lang="ko-KR" altLang="en-US" sz="600" b="0" dirty="0">
                          <a:latin typeface="맑은 고딕" panose="020B0503020000020004" pitchFamily="50" charset="-127"/>
                          <a:ea typeface="맑은 고딕" panose="020B0503020000020004" pitchFamily="50" charset="-127"/>
                        </a:rPr>
                        <a:t>산업안전보건</a:t>
                      </a:r>
                      <a:endParaRPr lang="en-US" altLang="ko-KR" sz="600" b="0" dirty="0">
                        <a:latin typeface="맑은 고딕" panose="020B0503020000020004" pitchFamily="50" charset="-127"/>
                        <a:ea typeface="맑은 고딕" panose="020B0503020000020004" pitchFamily="50" charset="-127"/>
                      </a:endParaRPr>
                    </a:p>
                    <a:p>
                      <a:pPr latinLnBrk="1"/>
                      <a:r>
                        <a:rPr lang="ko-KR" altLang="en-US" sz="600" b="0" dirty="0">
                          <a:latin typeface="맑은 고딕" panose="020B0503020000020004" pitchFamily="50" charset="-127"/>
                          <a:ea typeface="맑은 고딕" panose="020B0503020000020004" pitchFamily="50" charset="-127"/>
                        </a:rPr>
                        <a:t>    관리비 월별 사용내역</a:t>
                      </a:r>
                    </a:p>
                  </a:txBody>
                  <a:tcPr marR="90000" marT="54000" marB="54000" anchor="ct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bg1">
                            <a:lumMod val="50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83553019"/>
                  </a:ext>
                </a:extLst>
              </a:tr>
            </a:tbl>
          </a:graphicData>
        </a:graphic>
      </p:graphicFrame>
      <p:graphicFrame>
        <p:nvGraphicFramePr>
          <p:cNvPr id="12" name="표 11">
            <a:extLst>
              <a:ext uri="{FF2B5EF4-FFF2-40B4-BE49-F238E27FC236}">
                <a16:creationId xmlns:a16="http://schemas.microsoft.com/office/drawing/2014/main" id="{9928BF04-8989-0F6A-5282-430B4A8332C1}"/>
              </a:ext>
            </a:extLst>
          </p:cNvPr>
          <p:cNvGraphicFramePr>
            <a:graphicFrameLocks noGrp="1"/>
          </p:cNvGraphicFramePr>
          <p:nvPr>
            <p:extLst>
              <p:ext uri="{D42A27DB-BD31-4B8C-83A1-F6EECF244321}">
                <p14:modId xmlns:p14="http://schemas.microsoft.com/office/powerpoint/2010/main" val="1262293562"/>
              </p:ext>
            </p:extLst>
          </p:nvPr>
        </p:nvGraphicFramePr>
        <p:xfrm>
          <a:off x="3144486" y="2229090"/>
          <a:ext cx="4741628" cy="4063680"/>
        </p:xfrm>
        <a:graphic>
          <a:graphicData uri="http://schemas.openxmlformats.org/drawingml/2006/table">
            <a:tbl>
              <a:tblPr firstRow="1" bandRow="1">
                <a:tableStyleId>{5940675A-B579-460E-94D1-54222C63F5DA}</a:tableStyleId>
              </a:tblPr>
              <a:tblGrid>
                <a:gridCol w="1185407">
                  <a:extLst>
                    <a:ext uri="{9D8B030D-6E8A-4147-A177-3AD203B41FA5}">
                      <a16:colId xmlns:a16="http://schemas.microsoft.com/office/drawing/2014/main" val="2675675922"/>
                    </a:ext>
                  </a:extLst>
                </a:gridCol>
                <a:gridCol w="1185407">
                  <a:extLst>
                    <a:ext uri="{9D8B030D-6E8A-4147-A177-3AD203B41FA5}">
                      <a16:colId xmlns:a16="http://schemas.microsoft.com/office/drawing/2014/main" val="2726850600"/>
                    </a:ext>
                  </a:extLst>
                </a:gridCol>
                <a:gridCol w="1185407">
                  <a:extLst>
                    <a:ext uri="{9D8B030D-6E8A-4147-A177-3AD203B41FA5}">
                      <a16:colId xmlns:a16="http://schemas.microsoft.com/office/drawing/2014/main" val="4192029694"/>
                    </a:ext>
                  </a:extLst>
                </a:gridCol>
                <a:gridCol w="1185407">
                  <a:extLst>
                    <a:ext uri="{9D8B030D-6E8A-4147-A177-3AD203B41FA5}">
                      <a16:colId xmlns:a16="http://schemas.microsoft.com/office/drawing/2014/main" val="1328551162"/>
                    </a:ext>
                  </a:extLst>
                </a:gridCol>
              </a:tblGrid>
              <a:tr h="169620">
                <a:tc>
                  <a:txBody>
                    <a:bodyPr/>
                    <a:lstStyle/>
                    <a:p>
                      <a:pPr algn="ctr" latinLnBrk="1"/>
                      <a:r>
                        <a:rPr lang="ko-KR" altLang="en-US" sz="600" dirty="0" err="1">
                          <a:solidFill>
                            <a:schemeClr val="tx1">
                              <a:lumMod val="75000"/>
                              <a:lumOff val="25000"/>
                            </a:schemeClr>
                          </a:solidFill>
                          <a:latin typeface="맑은 고딕" panose="020B0503020000020004" pitchFamily="50" charset="-127"/>
                          <a:ea typeface="맑은 고딕" panose="020B0503020000020004" pitchFamily="50" charset="-127"/>
                        </a:rPr>
                        <a:t>구매사</a:t>
                      </a:r>
                      <a:endPar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a:t>
                      </a:r>
                      <a:r>
                        <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rPr>
                        <a:t>법인담당자</a:t>
                      </a: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(HNS</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그룹관리자</a:t>
                      </a: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본사관리자</a:t>
                      </a: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p>
                      <a:pPr marL="0" marR="0" lvl="0" indent="0" algn="ctr" defTabSz="914400" rtl="0" eaLnBrk="1" fontAlgn="auto" latinLnBrk="1" hangingPunct="1">
                        <a:lnSpc>
                          <a:spcPct val="100000"/>
                        </a:lnSpc>
                        <a:spcBef>
                          <a:spcPts val="0"/>
                        </a:spcBef>
                        <a:spcAft>
                          <a:spcPts val="0"/>
                        </a:spcAft>
                        <a:buClrTx/>
                        <a:buSzTx/>
                        <a:buFontTx/>
                        <a:buNone/>
                        <a:tabLst/>
                        <a:defRPr/>
                      </a:pP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r>
                        <a:rPr kumimoji="0" lang="ko-KR" altLang="en-US" sz="6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kumimoji="0" lang="en-US" altLang="ko-KR"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8568624"/>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2375906"/>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4230221"/>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665066150"/>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r h="169620">
                <a:tc>
                  <a:txBody>
                    <a:bodyPr/>
                    <a:lstStyle/>
                    <a:p>
                      <a:pPr algn="ctr" latinLnBrk="1"/>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732849784"/>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3185766"/>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25847361"/>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4610689"/>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7310405"/>
                  </a:ext>
                </a:extLst>
              </a:tr>
              <a:tr h="169620">
                <a:tc>
                  <a:txBody>
                    <a:bodyPr/>
                    <a:lstStyle/>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35500142"/>
                  </a:ext>
                </a:extLst>
              </a:tr>
              <a:tr h="169620">
                <a:tc>
                  <a:txBody>
                    <a:bodyPr/>
                    <a:lstStyle/>
                    <a:p>
                      <a:pPr algn="ctr" latinLnBrk="1"/>
                      <a:endParaRPr lang="en-US" altLang="ko-KR" sz="600" b="0"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14895185"/>
                  </a:ext>
                </a:extLst>
              </a:tr>
              <a:tr h="169620">
                <a:tc>
                  <a:txBody>
                    <a:bodyPr/>
                    <a:lstStyle/>
                    <a:p>
                      <a:pPr algn="ctr" latinLnBrk="1"/>
                      <a:endParaRPr lang="en-US" altLang="ko-KR" sz="600" b="0" dirty="0">
                        <a:solidFill>
                          <a:schemeClr val="tx1">
                            <a:lumMod val="75000"/>
                            <a:lumOff val="25000"/>
                          </a:schemeClr>
                        </a:solidFill>
                        <a:latin typeface="맑은 고딕" panose="020B0503020000020004" pitchFamily="50" charset="-127"/>
                        <a:ea typeface="맑은 고딕" panose="020B0503020000020004" pitchFamily="50" charset="-127"/>
                      </a:endParaRPr>
                    </a:p>
                    <a:p>
                      <a:pPr algn="ctr" latinLnBrk="1"/>
                      <a:endParaRPr lang="ko-KR" altLang="en-US" sz="600" b="0" dirty="0">
                        <a:solidFill>
                          <a:schemeClr val="tx1">
                            <a:lumMod val="75000"/>
                            <a:lumOff val="25000"/>
                          </a:schemeClr>
                        </a:solidFill>
                        <a:latin typeface="맑은 고딕" panose="020B0503020000020004" pitchFamily="50" charset="-127"/>
                        <a:ea typeface="맑은 고딕" panose="020B0503020000020004" pitchFamily="50" charset="-127"/>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en-US" altLang="ko-KR" sz="600" dirty="0">
                          <a:solidFill>
                            <a:schemeClr val="tx1">
                              <a:lumMod val="75000"/>
                              <a:lumOff val="25000"/>
                            </a:schemeClr>
                          </a:solidFill>
                          <a:latin typeface="맑은 고딕" panose="020B0503020000020004" pitchFamily="50" charset="-127"/>
                          <a:ea typeface="맑은 고딕" panose="020B0503020000020004" pitchFamily="50" charset="-127"/>
                        </a:rPr>
                        <a:t>O</a:t>
                      </a:r>
                      <a:endParaRPr kumimoji="0" lang="ko-KR" altLang="en-US" sz="6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R="90000" marT="54000" marB="5400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19452105"/>
                  </a:ext>
                </a:extLst>
              </a:tr>
            </a:tbl>
          </a:graphicData>
        </a:graphic>
      </p:graphicFrame>
      <p:sp>
        <p:nvSpPr>
          <p:cNvPr id="13" name="Google Shape;105;g2ec99f20382_0_257">
            <a:extLst>
              <a:ext uri="{FF2B5EF4-FFF2-40B4-BE49-F238E27FC236}">
                <a16:creationId xmlns:a16="http://schemas.microsoft.com/office/drawing/2014/main" id="{51DE307D-1B12-6A99-5EE9-BA9AFE96CD0F}"/>
              </a:ext>
            </a:extLst>
          </p:cNvPr>
          <p:cNvSpPr/>
          <p:nvPr/>
        </p:nvSpPr>
        <p:spPr>
          <a:xfrm>
            <a:off x="1819564" y="213091"/>
            <a:ext cx="6066550" cy="540000"/>
          </a:xfrm>
          <a:prstGeom prst="roundRect">
            <a:avLst>
              <a:gd name="adj" fmla="val 0"/>
            </a:avLst>
          </a:prstGeom>
          <a:solidFill>
            <a:schemeClr val="bg1"/>
          </a:solidFill>
          <a:ln>
            <a:solidFill>
              <a:schemeClr val="bg1">
                <a:lumMod val="50000"/>
              </a:schemeClr>
            </a:solid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ko-KR" altLang="en-US" sz="900" b="1" i="0" u="none" strike="noStrike" cap="none" dirty="0">
                <a:solidFill>
                  <a:srgbClr val="000000"/>
                </a:solidFill>
                <a:latin typeface="Malgun Gothic"/>
                <a:ea typeface="Malgun Gothic"/>
                <a:cs typeface="Malgun Gothic"/>
                <a:sym typeface="Malgun Gothic"/>
              </a:rPr>
              <a:t>구매사별</a:t>
            </a:r>
            <a:r>
              <a:rPr lang="ko-KR" altLang="en-US" sz="900" b="1" dirty="0">
                <a:solidFill>
                  <a:srgbClr val="000000"/>
                </a:solidFill>
                <a:latin typeface="Malgun Gothic"/>
                <a:ea typeface="Malgun Gothic"/>
                <a:cs typeface="Malgun Gothic"/>
                <a:sym typeface="Malgun Gothic"/>
              </a:rPr>
              <a:t> 운영관리 </a:t>
            </a:r>
            <a:r>
              <a:rPr lang="en-US" altLang="ko-KR" sz="900" b="1" dirty="0">
                <a:solidFill>
                  <a:srgbClr val="000000"/>
                </a:solidFill>
                <a:latin typeface="Malgun Gothic"/>
                <a:ea typeface="Malgun Gothic"/>
                <a:cs typeface="Malgun Gothic"/>
                <a:sym typeface="Malgun Gothic"/>
              </a:rPr>
              <a:t>sub menu </a:t>
            </a:r>
            <a:r>
              <a:rPr lang="ko-KR" altLang="en-US" sz="900" b="1" dirty="0" err="1">
                <a:solidFill>
                  <a:srgbClr val="000000"/>
                </a:solidFill>
                <a:latin typeface="Malgun Gothic"/>
                <a:ea typeface="Malgun Gothic"/>
                <a:cs typeface="Malgun Gothic"/>
                <a:sym typeface="Malgun Gothic"/>
              </a:rPr>
              <a:t>노출표</a:t>
            </a:r>
            <a:endParaRPr sz="900" b="1" i="0" u="none" strike="noStrike" cap="none" dirty="0">
              <a:solidFill>
                <a:srgbClr val="000000"/>
              </a:solidFill>
              <a:latin typeface="Malgun Gothic"/>
              <a:ea typeface="Malgun Gothic"/>
              <a:cs typeface="Malgun Gothic"/>
              <a:sym typeface="Malgun Gothic"/>
            </a:endParaRPr>
          </a:p>
        </p:txBody>
      </p:sp>
      <p:sp>
        <p:nvSpPr>
          <p:cNvPr id="2" name="모서리가 둥근 직사각형 1">
            <a:extLst>
              <a:ext uri="{FF2B5EF4-FFF2-40B4-BE49-F238E27FC236}">
                <a16:creationId xmlns:a16="http://schemas.microsoft.com/office/drawing/2014/main" id="{37E77903-E052-A492-7EBB-E7B60E273842}"/>
              </a:ext>
            </a:extLst>
          </p:cNvPr>
          <p:cNvSpPr>
            <a:spLocks/>
          </p:cNvSpPr>
          <p:nvPr/>
        </p:nvSpPr>
        <p:spPr>
          <a:xfrm>
            <a:off x="1819564" y="885444"/>
            <a:ext cx="6066550" cy="27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ko-KR" altLang="en-US" sz="700" dirty="0">
                <a:solidFill>
                  <a:schemeClr val="tx1">
                    <a:lumMod val="75000"/>
                    <a:lumOff val="25000"/>
                  </a:schemeClr>
                </a:solidFill>
              </a:rPr>
              <a:t>운영관리 메뉴는 관리권한을 가진 사용자</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아래 표 참조</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에게만 노출한다</a:t>
            </a:r>
            <a:r>
              <a:rPr kumimoji="1" lang="en-US" altLang="ko-KR" sz="700" dirty="0">
                <a:solidFill>
                  <a:schemeClr val="tx1">
                    <a:lumMod val="75000"/>
                    <a:lumOff val="25000"/>
                  </a:schemeClr>
                </a:solidFill>
              </a:rPr>
              <a:t>.</a:t>
            </a:r>
          </a:p>
          <a:p>
            <a:pPr marL="171450" indent="-171450">
              <a:buFont typeface="Arial" panose="020B0604020202020204" pitchFamily="34" charset="0"/>
              <a:buChar char="•"/>
            </a:pPr>
            <a:r>
              <a:rPr kumimoji="1" lang="ko-KR" altLang="en-US" sz="700" dirty="0">
                <a:solidFill>
                  <a:schemeClr val="tx1">
                    <a:lumMod val="75000"/>
                    <a:lumOff val="25000"/>
                  </a:schemeClr>
                </a:solidFill>
              </a:rPr>
              <a:t>하위 메뉴는 노출 기준은 아래 표를 참조한다</a:t>
            </a:r>
            <a:r>
              <a:rPr kumimoji="1" lang="en-US" altLang="ko-KR" sz="700" dirty="0">
                <a:solidFill>
                  <a:schemeClr val="tx1">
                    <a:lumMod val="75000"/>
                    <a:lumOff val="25000"/>
                  </a:schemeClr>
                </a:solidFill>
              </a:rPr>
              <a:t>.</a:t>
            </a:r>
            <a:endParaRPr kumimoji="1" lang="ko-KR" altLang="en-US" sz="700" dirty="0">
              <a:solidFill>
                <a:schemeClr val="tx1">
                  <a:lumMod val="75000"/>
                  <a:lumOff val="25000"/>
                </a:schemeClr>
              </a:solidFill>
            </a:endParaRPr>
          </a:p>
        </p:txBody>
      </p:sp>
    </p:spTree>
    <p:extLst>
      <p:ext uri="{BB962C8B-B14F-4D97-AF65-F5344CB8AC3E}">
        <p14:creationId xmlns:p14="http://schemas.microsoft.com/office/powerpoint/2010/main" val="1286987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1635807692"/>
              </p:ext>
            </p:extLst>
          </p:nvPr>
        </p:nvGraphicFramePr>
        <p:xfrm>
          <a:off x="266700" y="3050540"/>
          <a:ext cx="9410700" cy="68072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운영</a:t>
                      </a:r>
                      <a:r>
                        <a:rPr lang="en-US" altLang="ko-KR"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관리</a:t>
                      </a:r>
                      <a:endParaRPr lang="ko-KR" altLang="en-US" sz="1600" dirty="0">
                        <a:effectLst/>
                        <a:latin typeface="Malgun Gothic" panose="020B0503020000020004" pitchFamily="34" charset="-127"/>
                        <a:ea typeface="Malgun Gothic" panose="020B0503020000020004" pitchFamily="34"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en-US" altLang="ko-KR" sz="1200" b="0" dirty="0">
                          <a:effectLst/>
                          <a:latin typeface="Malgun Gothic" panose="020B0503020000020004" pitchFamily="34" charset="-127"/>
                          <a:ea typeface="Malgun Gothic" panose="020B0503020000020004" pitchFamily="34" charset="-127"/>
                        </a:rPr>
                        <a:t>content </a:t>
                      </a:r>
                      <a:r>
                        <a:rPr lang="ko-KR" altLang="en-US" sz="1200" b="0" dirty="0">
                          <a:effectLst/>
                          <a:latin typeface="Malgun Gothic" panose="020B0503020000020004" pitchFamily="34" charset="-127"/>
                          <a:ea typeface="Malgun Gothic" panose="020B0503020000020004" pitchFamily="34" charset="-127"/>
                        </a:rPr>
                        <a:t>영역 </a:t>
                      </a:r>
                      <a:r>
                        <a:rPr lang="en-US" altLang="ko-KR" sz="1200" b="0" dirty="0">
                          <a:effectLst/>
                          <a:latin typeface="Malgun Gothic" panose="020B0503020000020004" pitchFamily="34" charset="-127"/>
                          <a:ea typeface="Malgun Gothic" panose="020B0503020000020004" pitchFamily="34" charset="-127"/>
                        </a:rPr>
                        <a:t>layout </a:t>
                      </a:r>
                      <a:r>
                        <a:rPr lang="ko-KR" altLang="en-US" sz="1200" b="0" dirty="0">
                          <a:effectLst/>
                          <a:latin typeface="Malgun Gothic" panose="020B0503020000020004" pitchFamily="34" charset="-127"/>
                          <a:ea typeface="Malgun Gothic" panose="020B0503020000020004" pitchFamily="34" charset="-127"/>
                        </a:rPr>
                        <a:t>정의</a:t>
                      </a: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258602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82" name="모서리가 둥근 직사각형 81">
            <a:extLst>
              <a:ext uri="{FF2B5EF4-FFF2-40B4-BE49-F238E27FC236}">
                <a16:creationId xmlns:a16="http://schemas.microsoft.com/office/drawing/2014/main" id="{F0C9301F-7543-CDC3-15CA-C61D38B4B1EE}"/>
              </a:ext>
            </a:extLst>
          </p:cNvPr>
          <p:cNvSpPr>
            <a:spLocks/>
          </p:cNvSpPr>
          <p:nvPr/>
        </p:nvSpPr>
        <p:spPr>
          <a:xfrm>
            <a:off x="84915" y="542812"/>
            <a:ext cx="7669304" cy="5742578"/>
          </a:xfrm>
          <a:prstGeom prst="roundRect">
            <a:avLst>
              <a:gd name="adj"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ko-KR" sz="700" dirty="0">
                <a:solidFill>
                  <a:schemeClr val="tx1">
                    <a:lumMod val="75000"/>
                    <a:lumOff val="25000"/>
                  </a:schemeClr>
                </a:solidFill>
              </a:rPr>
              <a:t>content </a:t>
            </a:r>
            <a:r>
              <a:rPr kumimoji="1" lang="ko-KR" altLang="en-US" sz="700" dirty="0">
                <a:solidFill>
                  <a:schemeClr val="tx1">
                    <a:lumMod val="75000"/>
                    <a:lumOff val="25000"/>
                  </a:schemeClr>
                </a:solidFill>
              </a:rPr>
              <a:t>영역</a:t>
            </a:r>
          </a:p>
        </p:txBody>
      </p:sp>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6</a:t>
            </a:fld>
            <a:endParaRPr lang="ko-KR" altLang="en-US" dirty="0"/>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2658406108"/>
              </p:ext>
            </p:extLst>
          </p:nvPr>
        </p:nvGraphicFramePr>
        <p:xfrm>
          <a:off x="7858125" y="426720"/>
          <a:ext cx="2047875" cy="643128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조회 화면 </a:t>
                      </a:r>
                      <a:r>
                        <a:rPr lang="en-US" altLang="ko-KR" sz="7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layout</a:t>
                      </a:r>
                      <a:endParaRPr lang="ko-KR" altLang="en-US" sz="700" dirty="0">
                        <a:solidFill>
                          <a:srgbClr val="0070C0"/>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l" latinLnBrk="1"/>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화면명을 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화면에 대한 기능 설명 및 사용방법</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주의사항을 서술한다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 영역은 기획에서 선택적으로 사용한다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N</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개의 검색 조건을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AND</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 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기간 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예시</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세금계산서가 발급된 기간을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년</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월 로 조회한다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calendar (input type = month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또는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date)</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preset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 월 포함 기준</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1.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최근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개월</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최근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개월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최근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개월</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검색범위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최대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12</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개월</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검색가능일자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제한 없음</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현재 월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현재 월</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부가정보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결과에 대한 부가 정보를 표기한다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특정 항목 합계</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해당 영역은 기획에서 선택적으로 사용한다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533056563"/>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검색결과 카운트</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검색조건에 해당하는 결과값 전체 수를 표기한다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페이지네이션</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설정</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100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150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개씩보기</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30</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개씩보기</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소팅</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결과를 사전에 정의한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sorting</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기준으로 정렬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버튼 영역</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관리를 위한 기능 버튼을 제공한다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예</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엑셀다운로드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등록</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기타</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18526589"/>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6</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결과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영역에서 검색한 값을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304756173"/>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7</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l" latinLnBrk="1"/>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페이지네이션</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171450" indent="-171450" algn="l" latinLnBrk="1">
                        <a:buFontTx/>
                        <a:buChar cha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페이지네이션</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설정값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만큼 검색결과를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171450" indent="-171450" algn="l" latinLnBrk="1">
                        <a:buFontTx/>
                        <a:buChar cha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페이지 이동 기능을 제공한다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437155161"/>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4206452554"/>
                  </a:ext>
                </a:extLst>
              </a:tr>
              <a:tr h="264160">
                <a:tc>
                  <a:txBody>
                    <a:bodyPr/>
                    <a:lstStyle/>
                    <a:p>
                      <a:pPr algn="ctr" latinLnBrk="1"/>
                      <a:endParaRPr lang="ko-KR" altLang="en-US" sz="80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l" latinLnBrk="1"/>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95816182"/>
                  </a:ext>
                </a:extLst>
              </a:tr>
              <a:tr h="264160">
                <a:tc>
                  <a:txBody>
                    <a:bodyPr/>
                    <a:lstStyle/>
                    <a:p>
                      <a:pPr algn="ctr" latinLnBrk="1"/>
                      <a:endParaRPr lang="ko-KR" altLang="en-US" sz="80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l" latinLnBrk="1"/>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2287202741"/>
                  </a:ext>
                </a:extLst>
              </a:tr>
              <a:tr h="264160">
                <a:tc>
                  <a:txBody>
                    <a:bodyPr/>
                    <a:lstStyle/>
                    <a:p>
                      <a:pPr algn="ctr" latinLnBrk="1"/>
                      <a:endParaRPr lang="ko-KR" altLang="en-US" sz="80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algn="l" latinLnBrk="1"/>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23449708"/>
                  </a:ext>
                </a:extLst>
              </a:tr>
            </a:tbl>
          </a:graphicData>
        </a:graphic>
      </p:graphicFrame>
      <p:sp>
        <p:nvSpPr>
          <p:cNvPr id="70" name="모서리가 둥근 직사각형 69">
            <a:extLst>
              <a:ext uri="{FF2B5EF4-FFF2-40B4-BE49-F238E27FC236}">
                <a16:creationId xmlns:a16="http://schemas.microsoft.com/office/drawing/2014/main" id="{E203722F-684C-664C-6A15-5F81F3075ABB}"/>
              </a:ext>
            </a:extLst>
          </p:cNvPr>
          <p:cNvSpPr>
            <a:spLocks/>
          </p:cNvSpPr>
          <p:nvPr/>
        </p:nvSpPr>
        <p:spPr>
          <a:xfrm>
            <a:off x="336169" y="1030166"/>
            <a:ext cx="7200000" cy="27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화면명</a:t>
            </a:r>
            <a:r>
              <a:rPr kumimoji="1" lang="ko-KR" altLang="en-US" sz="700" dirty="0">
                <a:solidFill>
                  <a:schemeClr val="tx1">
                    <a:lumMod val="75000"/>
                    <a:lumOff val="25000"/>
                  </a:schemeClr>
                </a:solidFill>
              </a:rPr>
              <a:t> 영역</a:t>
            </a:r>
          </a:p>
        </p:txBody>
      </p:sp>
      <p:sp>
        <p:nvSpPr>
          <p:cNvPr id="71" name="모서리가 둥근 직사각형 70">
            <a:extLst>
              <a:ext uri="{FF2B5EF4-FFF2-40B4-BE49-F238E27FC236}">
                <a16:creationId xmlns:a16="http://schemas.microsoft.com/office/drawing/2014/main" id="{31AD8F67-DB15-FB46-B0C8-00B4B9FC2C0A}"/>
              </a:ext>
            </a:extLst>
          </p:cNvPr>
          <p:cNvSpPr>
            <a:spLocks/>
          </p:cNvSpPr>
          <p:nvPr/>
        </p:nvSpPr>
        <p:spPr>
          <a:xfrm>
            <a:off x="336169" y="1379048"/>
            <a:ext cx="7200000"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안내문구 영역</a:t>
            </a:r>
          </a:p>
        </p:txBody>
      </p:sp>
      <p:sp>
        <p:nvSpPr>
          <p:cNvPr id="72" name="모서리가 둥근 직사각형 71">
            <a:extLst>
              <a:ext uri="{FF2B5EF4-FFF2-40B4-BE49-F238E27FC236}">
                <a16:creationId xmlns:a16="http://schemas.microsoft.com/office/drawing/2014/main" id="{3A352EB7-A5C5-A316-C596-F63D7C01823C}"/>
              </a:ext>
            </a:extLst>
          </p:cNvPr>
          <p:cNvSpPr>
            <a:spLocks/>
          </p:cNvSpPr>
          <p:nvPr/>
        </p:nvSpPr>
        <p:spPr>
          <a:xfrm>
            <a:off x="336169" y="1817929"/>
            <a:ext cx="7200000" cy="936509"/>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ko-KR" altLang="en-US" sz="700" dirty="0">
                <a:solidFill>
                  <a:schemeClr val="tx1">
                    <a:lumMod val="75000"/>
                    <a:lumOff val="25000"/>
                  </a:schemeClr>
                </a:solidFill>
              </a:rPr>
              <a:t>검색 영역</a:t>
            </a:r>
          </a:p>
        </p:txBody>
      </p:sp>
      <p:sp>
        <p:nvSpPr>
          <p:cNvPr id="73" name="모서리가 둥근 직사각형 72">
            <a:extLst>
              <a:ext uri="{FF2B5EF4-FFF2-40B4-BE49-F238E27FC236}">
                <a16:creationId xmlns:a16="http://schemas.microsoft.com/office/drawing/2014/main" id="{5CC69410-D5F0-55EF-46D6-DE6D2B3AD91E}"/>
              </a:ext>
            </a:extLst>
          </p:cNvPr>
          <p:cNvSpPr>
            <a:spLocks/>
          </p:cNvSpPr>
          <p:nvPr/>
        </p:nvSpPr>
        <p:spPr>
          <a:xfrm>
            <a:off x="336169" y="3287507"/>
            <a:ext cx="7200000" cy="527576"/>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ko-KR" altLang="en-US" sz="700" dirty="0">
                <a:solidFill>
                  <a:schemeClr val="tx1">
                    <a:lumMod val="75000"/>
                    <a:lumOff val="25000"/>
                  </a:schemeClr>
                </a:solidFill>
              </a:rPr>
              <a:t>검색결과 </a:t>
            </a:r>
            <a:r>
              <a:rPr kumimoji="1" lang="en-US" altLang="ko-KR" sz="700" dirty="0">
                <a:solidFill>
                  <a:schemeClr val="tx1">
                    <a:lumMod val="75000"/>
                    <a:lumOff val="25000"/>
                  </a:schemeClr>
                </a:solidFill>
              </a:rPr>
              <a:t>count,</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pagination </a:t>
            </a:r>
            <a:r>
              <a:rPr kumimoji="1" lang="ko-KR" altLang="en-US" sz="700" dirty="0">
                <a:solidFill>
                  <a:schemeClr val="tx1">
                    <a:lumMod val="75000"/>
                    <a:lumOff val="25000"/>
                  </a:schemeClr>
                </a:solidFill>
              </a:rPr>
              <a:t>설정</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button </a:t>
            </a:r>
            <a:r>
              <a:rPr kumimoji="1" lang="ko-KR" altLang="en-US" sz="700" dirty="0">
                <a:solidFill>
                  <a:schemeClr val="tx1">
                    <a:lumMod val="75000"/>
                    <a:lumOff val="25000"/>
                  </a:schemeClr>
                </a:solidFill>
              </a:rPr>
              <a:t>영역</a:t>
            </a:r>
          </a:p>
        </p:txBody>
      </p:sp>
      <p:sp>
        <p:nvSpPr>
          <p:cNvPr id="74" name="모서리가 둥근 직사각형 73">
            <a:extLst>
              <a:ext uri="{FF2B5EF4-FFF2-40B4-BE49-F238E27FC236}">
                <a16:creationId xmlns:a16="http://schemas.microsoft.com/office/drawing/2014/main" id="{5A366D0A-3928-50FE-25DE-C5034844B662}"/>
              </a:ext>
            </a:extLst>
          </p:cNvPr>
          <p:cNvSpPr>
            <a:spLocks/>
          </p:cNvSpPr>
          <p:nvPr/>
        </p:nvSpPr>
        <p:spPr>
          <a:xfrm>
            <a:off x="336169" y="3858023"/>
            <a:ext cx="7200000" cy="180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검색 결과 영역</a:t>
            </a:r>
          </a:p>
        </p:txBody>
      </p:sp>
      <p:sp>
        <p:nvSpPr>
          <p:cNvPr id="75" name="모서리가 둥근 직사각형 74">
            <a:extLst>
              <a:ext uri="{FF2B5EF4-FFF2-40B4-BE49-F238E27FC236}">
                <a16:creationId xmlns:a16="http://schemas.microsoft.com/office/drawing/2014/main" id="{E6C4E6E8-12B0-3D17-4F01-C4048F73B084}"/>
              </a:ext>
            </a:extLst>
          </p:cNvPr>
          <p:cNvSpPr>
            <a:spLocks/>
          </p:cNvSpPr>
          <p:nvPr/>
        </p:nvSpPr>
        <p:spPr>
          <a:xfrm>
            <a:off x="336169" y="5736905"/>
            <a:ext cx="7200000"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pagination </a:t>
            </a:r>
            <a:r>
              <a:rPr kumimoji="1" lang="ko-KR" altLang="en-US" sz="700" dirty="0">
                <a:solidFill>
                  <a:schemeClr val="tx1">
                    <a:lumMod val="75000"/>
                    <a:lumOff val="25000"/>
                  </a:schemeClr>
                </a:solidFill>
              </a:rPr>
              <a:t>영역</a:t>
            </a:r>
          </a:p>
        </p:txBody>
      </p:sp>
      <p:sp>
        <p:nvSpPr>
          <p:cNvPr id="76" name="모서리가 둥근 직사각형 75">
            <a:extLst>
              <a:ext uri="{FF2B5EF4-FFF2-40B4-BE49-F238E27FC236}">
                <a16:creationId xmlns:a16="http://schemas.microsoft.com/office/drawing/2014/main" id="{C9A8DDCF-C2EB-403A-2D47-822289070A25}"/>
              </a:ext>
            </a:extLst>
          </p:cNvPr>
          <p:cNvSpPr>
            <a:spLocks/>
          </p:cNvSpPr>
          <p:nvPr/>
        </p:nvSpPr>
        <p:spPr>
          <a:xfrm>
            <a:off x="156169" y="1069607"/>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77" name="모서리가 둥근 직사각형 76">
            <a:extLst>
              <a:ext uri="{FF2B5EF4-FFF2-40B4-BE49-F238E27FC236}">
                <a16:creationId xmlns:a16="http://schemas.microsoft.com/office/drawing/2014/main" id="{E5890642-392C-DA28-89F4-54CBB69DD1D9}"/>
              </a:ext>
            </a:extLst>
          </p:cNvPr>
          <p:cNvSpPr>
            <a:spLocks/>
          </p:cNvSpPr>
          <p:nvPr/>
        </p:nvSpPr>
        <p:spPr>
          <a:xfrm>
            <a:off x="156169" y="146904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78" name="모서리가 둥근 직사각형 77">
            <a:extLst>
              <a:ext uri="{FF2B5EF4-FFF2-40B4-BE49-F238E27FC236}">
                <a16:creationId xmlns:a16="http://schemas.microsoft.com/office/drawing/2014/main" id="{FCAA00EE-6905-2E66-7643-28B5DDE90A64}"/>
              </a:ext>
            </a:extLst>
          </p:cNvPr>
          <p:cNvSpPr>
            <a:spLocks/>
          </p:cNvSpPr>
          <p:nvPr/>
        </p:nvSpPr>
        <p:spPr>
          <a:xfrm>
            <a:off x="142263" y="220567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79" name="모서리가 둥근 직사각형 78">
            <a:extLst>
              <a:ext uri="{FF2B5EF4-FFF2-40B4-BE49-F238E27FC236}">
                <a16:creationId xmlns:a16="http://schemas.microsoft.com/office/drawing/2014/main" id="{2287A003-7EAA-350C-200C-1B320C733844}"/>
              </a:ext>
            </a:extLst>
          </p:cNvPr>
          <p:cNvSpPr>
            <a:spLocks/>
          </p:cNvSpPr>
          <p:nvPr/>
        </p:nvSpPr>
        <p:spPr>
          <a:xfrm>
            <a:off x="156169" y="353952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5</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80" name="모서리가 둥근 직사각형 79">
            <a:extLst>
              <a:ext uri="{FF2B5EF4-FFF2-40B4-BE49-F238E27FC236}">
                <a16:creationId xmlns:a16="http://schemas.microsoft.com/office/drawing/2014/main" id="{EB607D57-E672-7054-E13D-AAD3E3FC98CE}"/>
              </a:ext>
            </a:extLst>
          </p:cNvPr>
          <p:cNvSpPr>
            <a:spLocks/>
          </p:cNvSpPr>
          <p:nvPr/>
        </p:nvSpPr>
        <p:spPr>
          <a:xfrm>
            <a:off x="177220" y="4668023"/>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6</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81" name="모서리가 둥근 직사각형 80">
            <a:extLst>
              <a:ext uri="{FF2B5EF4-FFF2-40B4-BE49-F238E27FC236}">
                <a16:creationId xmlns:a16="http://schemas.microsoft.com/office/drawing/2014/main" id="{5E392E97-119D-313F-4E84-F14FF7C0E804}"/>
              </a:ext>
            </a:extLst>
          </p:cNvPr>
          <p:cNvSpPr>
            <a:spLocks/>
          </p:cNvSpPr>
          <p:nvPr/>
        </p:nvSpPr>
        <p:spPr>
          <a:xfrm>
            <a:off x="173825" y="583246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7</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 name="모서리가 둥근 직사각형 2">
            <a:extLst>
              <a:ext uri="{FF2B5EF4-FFF2-40B4-BE49-F238E27FC236}">
                <a16:creationId xmlns:a16="http://schemas.microsoft.com/office/drawing/2014/main" id="{89A9409A-3BC6-1F57-3580-DC9A36B514FD}"/>
              </a:ext>
            </a:extLst>
          </p:cNvPr>
          <p:cNvSpPr>
            <a:spLocks/>
          </p:cNvSpPr>
          <p:nvPr/>
        </p:nvSpPr>
        <p:spPr>
          <a:xfrm>
            <a:off x="336169" y="2848877"/>
            <a:ext cx="7200000" cy="360000"/>
          </a:xfrm>
          <a:prstGeom prst="roundRect">
            <a:avLst>
              <a:gd name="adj" fmla="val 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부가 정보 영역</a:t>
            </a:r>
          </a:p>
        </p:txBody>
      </p:sp>
      <p:sp>
        <p:nvSpPr>
          <p:cNvPr id="4" name="모서리가 둥근 직사각형 3">
            <a:extLst>
              <a:ext uri="{FF2B5EF4-FFF2-40B4-BE49-F238E27FC236}">
                <a16:creationId xmlns:a16="http://schemas.microsoft.com/office/drawing/2014/main" id="{33E2248F-6174-D439-C259-D41029D06C53}"/>
              </a:ext>
            </a:extLst>
          </p:cNvPr>
          <p:cNvSpPr>
            <a:spLocks/>
          </p:cNvSpPr>
          <p:nvPr/>
        </p:nvSpPr>
        <p:spPr>
          <a:xfrm>
            <a:off x="156169" y="2938877"/>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5" name="모서리가 둥근 직사각형 4">
            <a:extLst>
              <a:ext uri="{FF2B5EF4-FFF2-40B4-BE49-F238E27FC236}">
                <a16:creationId xmlns:a16="http://schemas.microsoft.com/office/drawing/2014/main" id="{C92AFE41-2CFE-9229-2F83-01FF362FB184}"/>
              </a:ext>
            </a:extLst>
          </p:cNvPr>
          <p:cNvSpPr>
            <a:spLocks/>
          </p:cNvSpPr>
          <p:nvPr/>
        </p:nvSpPr>
        <p:spPr>
          <a:xfrm>
            <a:off x="407423" y="1995263"/>
            <a:ext cx="6135420" cy="659160"/>
          </a:xfrm>
          <a:prstGeom prst="roundRect">
            <a:avLst>
              <a:gd name="adj" fmla="val 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solidFill>
              </a:rPr>
              <a:t>검색 조건 영역</a:t>
            </a:r>
          </a:p>
        </p:txBody>
      </p:sp>
      <p:sp>
        <p:nvSpPr>
          <p:cNvPr id="7" name="모서리가 둥근 직사각형 6">
            <a:extLst>
              <a:ext uri="{FF2B5EF4-FFF2-40B4-BE49-F238E27FC236}">
                <a16:creationId xmlns:a16="http://schemas.microsoft.com/office/drawing/2014/main" id="{FD296854-4F32-DC29-EA2F-2094B0F4AF8A}"/>
              </a:ext>
            </a:extLst>
          </p:cNvPr>
          <p:cNvSpPr>
            <a:spLocks/>
          </p:cNvSpPr>
          <p:nvPr/>
        </p:nvSpPr>
        <p:spPr>
          <a:xfrm>
            <a:off x="6614098" y="2181696"/>
            <a:ext cx="825390" cy="215277"/>
          </a:xfrm>
          <a:prstGeom prst="roundRect">
            <a:avLst>
              <a:gd name="adj" fmla="val 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700" dirty="0">
                <a:solidFill>
                  <a:schemeClr val="bg1"/>
                </a:solidFill>
              </a:rPr>
              <a:t>조회 </a:t>
            </a:r>
          </a:p>
        </p:txBody>
      </p:sp>
      <p:sp>
        <p:nvSpPr>
          <p:cNvPr id="8" name="모서리가 둥근 직사각형 7">
            <a:extLst>
              <a:ext uri="{FF2B5EF4-FFF2-40B4-BE49-F238E27FC236}">
                <a16:creationId xmlns:a16="http://schemas.microsoft.com/office/drawing/2014/main" id="{1C473720-EECD-1815-E499-DB0B52E77CC1}"/>
              </a:ext>
            </a:extLst>
          </p:cNvPr>
          <p:cNvSpPr>
            <a:spLocks/>
          </p:cNvSpPr>
          <p:nvPr/>
        </p:nvSpPr>
        <p:spPr>
          <a:xfrm>
            <a:off x="6614098" y="2430270"/>
            <a:ext cx="825390" cy="215277"/>
          </a:xfrm>
          <a:prstGeom prst="roundRect">
            <a:avLst>
              <a:gd name="adj" fmla="val 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700" dirty="0">
                <a:solidFill>
                  <a:schemeClr val="bg1"/>
                </a:solidFill>
              </a:rPr>
              <a:t>엑셀</a:t>
            </a:r>
          </a:p>
        </p:txBody>
      </p:sp>
      <p:sp>
        <p:nvSpPr>
          <p:cNvPr id="9" name="모서리가 둥근 직사각형 8">
            <a:extLst>
              <a:ext uri="{FF2B5EF4-FFF2-40B4-BE49-F238E27FC236}">
                <a16:creationId xmlns:a16="http://schemas.microsoft.com/office/drawing/2014/main" id="{D39C787B-B833-1C0A-75B2-E0A94D0E4C32}"/>
              </a:ext>
            </a:extLst>
          </p:cNvPr>
          <p:cNvSpPr>
            <a:spLocks/>
          </p:cNvSpPr>
          <p:nvPr/>
        </p:nvSpPr>
        <p:spPr>
          <a:xfrm>
            <a:off x="407423" y="3535705"/>
            <a:ext cx="825390" cy="215277"/>
          </a:xfrm>
          <a:prstGeom prst="roundRect">
            <a:avLst>
              <a:gd name="adj" fmla="val 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700" dirty="0">
                <a:solidFill>
                  <a:schemeClr val="bg1"/>
                </a:solidFill>
              </a:rPr>
              <a:t>검색결과 </a:t>
            </a:r>
            <a:r>
              <a:rPr kumimoji="1" lang="en-US" altLang="ko-KR" sz="700" dirty="0">
                <a:solidFill>
                  <a:schemeClr val="bg1"/>
                </a:solidFill>
              </a:rPr>
              <a:t>count</a:t>
            </a:r>
            <a:endParaRPr kumimoji="1" lang="ko-KR" altLang="en-US" sz="700" dirty="0">
              <a:solidFill>
                <a:schemeClr val="bg1"/>
              </a:solidFill>
            </a:endParaRPr>
          </a:p>
        </p:txBody>
      </p:sp>
      <p:sp>
        <p:nvSpPr>
          <p:cNvPr id="11" name="모서리가 둥근 직사각형 10">
            <a:extLst>
              <a:ext uri="{FF2B5EF4-FFF2-40B4-BE49-F238E27FC236}">
                <a16:creationId xmlns:a16="http://schemas.microsoft.com/office/drawing/2014/main" id="{06888405-5752-126B-1579-103A3619D40E}"/>
              </a:ext>
            </a:extLst>
          </p:cNvPr>
          <p:cNvSpPr>
            <a:spLocks/>
          </p:cNvSpPr>
          <p:nvPr/>
        </p:nvSpPr>
        <p:spPr>
          <a:xfrm>
            <a:off x="3711396" y="3521885"/>
            <a:ext cx="3728092" cy="215277"/>
          </a:xfrm>
          <a:prstGeom prst="roundRect">
            <a:avLst>
              <a:gd name="adj" fmla="val 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700" dirty="0">
                <a:solidFill>
                  <a:schemeClr val="bg1"/>
                </a:solidFill>
              </a:rPr>
              <a:t>button </a:t>
            </a:r>
            <a:r>
              <a:rPr kumimoji="1" lang="ko-KR" altLang="en-US" sz="700" dirty="0">
                <a:solidFill>
                  <a:schemeClr val="bg1"/>
                </a:solidFill>
              </a:rPr>
              <a:t>영역</a:t>
            </a:r>
          </a:p>
        </p:txBody>
      </p:sp>
      <p:sp>
        <p:nvSpPr>
          <p:cNvPr id="13" name="모서리가 둥근 직사각형 12">
            <a:extLst>
              <a:ext uri="{FF2B5EF4-FFF2-40B4-BE49-F238E27FC236}">
                <a16:creationId xmlns:a16="http://schemas.microsoft.com/office/drawing/2014/main" id="{B240D47D-9589-2F66-96B5-678620070DC6}"/>
              </a:ext>
            </a:extLst>
          </p:cNvPr>
          <p:cNvSpPr>
            <a:spLocks/>
          </p:cNvSpPr>
          <p:nvPr/>
        </p:nvSpPr>
        <p:spPr>
          <a:xfrm>
            <a:off x="1316781" y="3535704"/>
            <a:ext cx="825390" cy="215277"/>
          </a:xfrm>
          <a:prstGeom prst="roundRect">
            <a:avLst>
              <a:gd name="adj" fmla="val 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700" dirty="0">
                <a:solidFill>
                  <a:schemeClr val="bg1"/>
                </a:solidFill>
              </a:rPr>
              <a:t>pagination </a:t>
            </a:r>
            <a:r>
              <a:rPr kumimoji="1" lang="ko-KR" altLang="en-US" sz="700" dirty="0">
                <a:solidFill>
                  <a:schemeClr val="bg1"/>
                </a:solidFill>
              </a:rPr>
              <a:t>설정</a:t>
            </a:r>
          </a:p>
        </p:txBody>
      </p:sp>
      <p:sp>
        <p:nvSpPr>
          <p:cNvPr id="6" name="모서리가 둥근 직사각형 5">
            <a:extLst>
              <a:ext uri="{FF2B5EF4-FFF2-40B4-BE49-F238E27FC236}">
                <a16:creationId xmlns:a16="http://schemas.microsoft.com/office/drawing/2014/main" id="{A57E8769-B18F-E428-71FC-72530255367A}"/>
              </a:ext>
            </a:extLst>
          </p:cNvPr>
          <p:cNvSpPr>
            <a:spLocks/>
          </p:cNvSpPr>
          <p:nvPr/>
        </p:nvSpPr>
        <p:spPr>
          <a:xfrm>
            <a:off x="2207778" y="3531609"/>
            <a:ext cx="825390" cy="215277"/>
          </a:xfrm>
          <a:prstGeom prst="roundRect">
            <a:avLst>
              <a:gd name="adj" fmla="val 0"/>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ko-KR" sz="700" dirty="0">
                <a:solidFill>
                  <a:schemeClr val="bg1"/>
                </a:solidFill>
              </a:rPr>
              <a:t>sorting</a:t>
            </a:r>
            <a:endParaRPr kumimoji="1" lang="ko-KR" altLang="en-US" sz="700" dirty="0">
              <a:solidFill>
                <a:schemeClr val="bg1"/>
              </a:solidFill>
            </a:endParaRPr>
          </a:p>
        </p:txBody>
      </p:sp>
    </p:spTree>
    <p:extLst>
      <p:ext uri="{BB962C8B-B14F-4D97-AF65-F5344CB8AC3E}">
        <p14:creationId xmlns:p14="http://schemas.microsoft.com/office/powerpoint/2010/main" val="228723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17705-4E1B-23D6-DB66-4B80CE2A3C97}"/>
            </a:ext>
          </a:extLst>
        </p:cNvPr>
        <p:cNvGrpSpPr/>
        <p:nvPr/>
      </p:nvGrpSpPr>
      <p:grpSpPr>
        <a:xfrm>
          <a:off x="0" y="0"/>
          <a:ext cx="0" cy="0"/>
          <a:chOff x="0" y="0"/>
          <a:chExt cx="0" cy="0"/>
        </a:xfrm>
      </p:grpSpPr>
      <p:graphicFrame>
        <p:nvGraphicFramePr>
          <p:cNvPr id="40" name="표 39">
            <a:extLst>
              <a:ext uri="{FF2B5EF4-FFF2-40B4-BE49-F238E27FC236}">
                <a16:creationId xmlns:a16="http://schemas.microsoft.com/office/drawing/2014/main" id="{91AA4DED-F35D-CF75-8382-B336DCC6E7B0}"/>
              </a:ext>
            </a:extLst>
          </p:cNvPr>
          <p:cNvGraphicFramePr>
            <a:graphicFrameLocks noGrp="1"/>
          </p:cNvGraphicFramePr>
          <p:nvPr>
            <p:extLst>
              <p:ext uri="{D42A27DB-BD31-4B8C-83A1-F6EECF244321}">
                <p14:modId xmlns:p14="http://schemas.microsoft.com/office/powerpoint/2010/main" val="3522035014"/>
              </p:ext>
            </p:extLst>
          </p:nvPr>
        </p:nvGraphicFramePr>
        <p:xfrm>
          <a:off x="266700" y="3050540"/>
          <a:ext cx="9410700" cy="680720"/>
        </p:xfrm>
        <a:graphic>
          <a:graphicData uri="http://schemas.openxmlformats.org/drawingml/2006/table">
            <a:tbl>
              <a:tblPr/>
              <a:tblGrid>
                <a:gridCol w="9410700">
                  <a:extLst>
                    <a:ext uri="{9D8B030D-6E8A-4147-A177-3AD203B41FA5}">
                      <a16:colId xmlns:a16="http://schemas.microsoft.com/office/drawing/2014/main" val="653420919"/>
                    </a:ext>
                  </a:extLst>
                </a:gridCol>
              </a:tblGrid>
              <a:tr h="254000">
                <a:tc>
                  <a:txBody>
                    <a:bodyPr/>
                    <a:lstStyle/>
                    <a:p>
                      <a:pPr algn="ctr" rtl="0" fontAlgn="t">
                        <a:spcBef>
                          <a:spcPts val="0"/>
                        </a:spcBef>
                        <a:spcAft>
                          <a:spcPts val="0"/>
                        </a:spcAft>
                      </a:pP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운영</a:t>
                      </a:r>
                      <a:r>
                        <a:rPr lang="en-US" altLang="ko-KR"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1600" b="1" i="0" u="none" strike="noStrike" dirty="0">
                          <a:solidFill>
                            <a:srgbClr val="262626"/>
                          </a:solidFill>
                          <a:effectLst/>
                          <a:latin typeface="Malgun Gothic" panose="020B0503020000020004" pitchFamily="34" charset="-127"/>
                          <a:ea typeface="Malgun Gothic" panose="020B0503020000020004" pitchFamily="34" charset="-127"/>
                          <a:cs typeface="Malgun Gothic Semilight" panose="020B0502040204020203" pitchFamily="50" charset="-127"/>
                        </a:rPr>
                        <a:t>관리</a:t>
                      </a:r>
                      <a:endParaRPr lang="ko-KR" altLang="en-US" sz="1600" dirty="0">
                        <a:effectLst/>
                        <a:latin typeface="Malgun Gothic" panose="020B0503020000020004" pitchFamily="34" charset="-127"/>
                        <a:ea typeface="Malgun Gothic" panose="020B0503020000020004" pitchFamily="34" charset="-127"/>
                        <a:cs typeface="Malgun Gothic Semilight" panose="020B0502040204020203" pitchFamily="50" charset="-127"/>
                      </a:endParaRP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672672622"/>
                  </a:ext>
                </a:extLst>
              </a:tr>
              <a:tr h="254000">
                <a:tc>
                  <a:txBody>
                    <a:bodyPr/>
                    <a:lstStyle/>
                    <a:p>
                      <a:pPr fontAlgn="t"/>
                      <a:r>
                        <a:rPr lang="ko-KR" altLang="en-US" sz="1200" b="0" dirty="0">
                          <a:effectLst/>
                          <a:latin typeface="Malgun Gothic" panose="020B0503020000020004" pitchFamily="34" charset="-127"/>
                          <a:ea typeface="Malgun Gothic" panose="020B0503020000020004" pitchFamily="34" charset="-127"/>
                        </a:rPr>
                        <a:t>산업안전보건관리비</a:t>
                      </a:r>
                    </a:p>
                  </a:txBody>
                  <a:tcPr marL="63500" marR="63500" marT="63500" marB="6350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noFill/>
                      <a:prstDash val="solid"/>
                      <a:round/>
                      <a:headEnd type="none" w="med" len="med"/>
                      <a:tailEnd type="none" w="med" len="med"/>
                    </a:lnB>
                    <a:noFill/>
                  </a:tcPr>
                </a:tc>
                <a:extLst>
                  <a:ext uri="{0D108BD9-81ED-4DB2-BD59-A6C34878D82A}">
                    <a16:rowId xmlns:a16="http://schemas.microsoft.com/office/drawing/2014/main" val="2826595733"/>
                  </a:ext>
                </a:extLst>
              </a:tr>
            </a:tbl>
          </a:graphicData>
        </a:graphic>
      </p:graphicFrame>
    </p:spTree>
    <p:extLst>
      <p:ext uri="{BB962C8B-B14F-4D97-AF65-F5344CB8AC3E}">
        <p14:creationId xmlns:p14="http://schemas.microsoft.com/office/powerpoint/2010/main" val="1903521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8</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kumimoji="0" lang="ko-KR" altLang="en-US" sz="8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2116238597"/>
              </p:ext>
            </p:extLst>
          </p:nvPr>
        </p:nvGraphicFramePr>
        <p:xfrm>
          <a:off x="7858125" y="426720"/>
          <a:ext cx="2047875" cy="592328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산업안전보건관리비 페이지 구성요소 정의</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접근 권한</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안정몰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SKB</a:t>
                      </a:r>
                      <a:r>
                        <a:rPr lang="ko-KR" altLang="en-US" sz="6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관리자 권한만 해당 메뉴를 노출한다</a:t>
                      </a:r>
                      <a:endPar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4513847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구현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breadcrumb</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스토리보드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공통정의</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공통기능정의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&gt;breadcrumb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참조</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안내문구</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화면설계 참조</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 영역</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like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처리상태</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처리상태 값 선택</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전체</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임시저장</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결재중</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승인</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반려</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default :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전체</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서업년월</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equals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구현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calendar (input type = month)</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기능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목록 호출</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선택</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SAF_OUTSOURCE</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&gt;</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코드명</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1</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호출</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SAF_BIZ_KIND</a:t>
                      </a: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조회</a:t>
                      </a:r>
                      <a:b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b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검색조건 </a:t>
                      </a:r>
                      <a:r>
                        <a:rPr lang="en-US" altLang="ko-KR" sz="600" b="0" i="0" kern="1200" dirty="0">
                          <a:solidFill>
                            <a:schemeClr val="tx1"/>
                          </a:solidFill>
                          <a:effectLst/>
                          <a:latin typeface="Malgun Gothic" panose="020B0503020000020004" pitchFamily="34" charset="-127"/>
                          <a:ea typeface="Malgun Gothic" panose="020B0503020000020004" pitchFamily="34" charset="-127"/>
                          <a:cs typeface="+mn-cs"/>
                        </a:rPr>
                        <a:t>AND</a:t>
                      </a:r>
                      <a:r>
                        <a:rPr lang="ko-KR" altLang="en-US" sz="600" b="0" i="0" kern="1200" dirty="0">
                          <a:solidFill>
                            <a:schemeClr val="tx1"/>
                          </a:solidFill>
                          <a:effectLst/>
                          <a:latin typeface="Malgun Gothic" panose="020B0503020000020004" pitchFamily="34" charset="-127"/>
                          <a:ea typeface="Malgun Gothic" panose="020B0503020000020004" pitchFamily="34" charset="-127"/>
                          <a:cs typeface="+mn-cs"/>
                        </a:rPr>
                        <a:t> 검색</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검색결과</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검색조건을 만족하는 산업안전관리비 정보를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값</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30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코드관리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&gt;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 altLang="ko-KR" sz="600" b="0" i="0" kern="1200" dirty="0">
                          <a:solidFill>
                            <a:schemeClr val="tx1"/>
                          </a:solidFill>
                          <a:effectLst/>
                          <a:latin typeface="Malgun Gothic" panose="020B0503020000020004" pitchFamily="34" charset="-127"/>
                          <a:ea typeface="Malgun Gothic" panose="020B0503020000020004" pitchFamily="34" charset="-127"/>
                          <a:cs typeface="+mn-cs"/>
                        </a:rPr>
                        <a:t>SAF_OUTSOURCE</a:t>
                      </a: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구매사</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구매사명 값</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20</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자 초과시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말줄임</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적용</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사업구분</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사업구분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marR="0" lvl="0" indent="-228600" algn="l" defTabSz="914400" rtl="0" eaLnBrk="1" fontAlgn="auto" latinLnBrk="1" hangingPunct="1">
                        <a:lnSpc>
                          <a:spcPct val="100000"/>
                        </a:lnSpc>
                        <a:spcBef>
                          <a:spcPts val="0"/>
                        </a:spcBef>
                        <a:spcAft>
                          <a:spcPts val="0"/>
                        </a:spcAft>
                        <a:buClrTx/>
                        <a:buSzTx/>
                        <a:buFontTx/>
                        <a:buAutoNum type="arabicPeriod"/>
                        <a:tabLst/>
                        <a:defRPr/>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사업금액</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사업금액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지역</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BRANCH_KIND_NM</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상태</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상태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p>
                      <a:pPr marL="228600" indent="-228600" algn="l" latinLnBrk="1">
                        <a:buAutoNum type="arabicPeriod"/>
                      </a:pP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호출값</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사업년월</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값</a:t>
                      </a: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안전보건관리비 상세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p>
                    <a:p>
                      <a:pPr marL="228600" indent="-228600" algn="l" latinLnBrk="1">
                        <a:buAutoNum type="arabicPeriod"/>
                      </a:pP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처리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안전보건관리비 상세 </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 </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호출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다음 페이지 참조</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bl>
          </a:graphicData>
        </a:graphic>
      </p:graphicFrame>
      <p:sp>
        <p:nvSpPr>
          <p:cNvPr id="33" name="모서리가 둥근 직사각형 32">
            <a:extLst>
              <a:ext uri="{FF2B5EF4-FFF2-40B4-BE49-F238E27FC236}">
                <a16:creationId xmlns:a16="http://schemas.microsoft.com/office/drawing/2014/main" id="{DC3AACF2-FF83-ADEB-2BBC-DFD8CE1960D4}"/>
              </a:ext>
            </a:extLst>
          </p:cNvPr>
          <p:cNvSpPr>
            <a:spLocks/>
          </p:cNvSpPr>
          <p:nvPr/>
        </p:nvSpPr>
        <p:spPr>
          <a:xfrm>
            <a:off x="360000" y="900000"/>
            <a:ext cx="7200000" cy="270000"/>
          </a:xfrm>
          <a:prstGeom prst="roundRect">
            <a:avLst>
              <a:gd name="adj" fmla="val 0"/>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800" b="1" dirty="0">
                <a:solidFill>
                  <a:schemeClr val="tx1">
                    <a:lumMod val="75000"/>
                    <a:lumOff val="25000"/>
                  </a:schemeClr>
                </a:solidFill>
              </a:rPr>
              <a:t>홈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 </a:t>
            </a:r>
            <a:r>
              <a:rPr kumimoji="1" lang="en-US" altLang="ko-KR" sz="800" b="1" dirty="0">
                <a:solidFill>
                  <a:schemeClr val="tx1">
                    <a:lumMod val="75000"/>
                    <a:lumOff val="25000"/>
                  </a:schemeClr>
                </a:solidFill>
              </a:rPr>
              <a:t>&gt;</a:t>
            </a:r>
            <a:r>
              <a:rPr kumimoji="1" lang="ko-KR" altLang="en-US" sz="800" b="1" dirty="0">
                <a:solidFill>
                  <a:schemeClr val="tx1">
                    <a:lumMod val="75000"/>
                    <a:lumOff val="25000"/>
                  </a:schemeClr>
                </a:solidFill>
              </a:rPr>
              <a:t> 산업안전보건관리비</a:t>
            </a:r>
          </a:p>
        </p:txBody>
      </p:sp>
      <p:sp>
        <p:nvSpPr>
          <p:cNvPr id="98" name="모서리가 둥근 직사각형 97">
            <a:extLst>
              <a:ext uri="{FF2B5EF4-FFF2-40B4-BE49-F238E27FC236}">
                <a16:creationId xmlns:a16="http://schemas.microsoft.com/office/drawing/2014/main" id="{6742F003-8C88-85E5-5210-39DC345A594B}"/>
              </a:ext>
            </a:extLst>
          </p:cNvPr>
          <p:cNvSpPr>
            <a:spLocks/>
          </p:cNvSpPr>
          <p:nvPr/>
        </p:nvSpPr>
        <p:spPr>
          <a:xfrm>
            <a:off x="156955" y="9450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112" name="Google Shape;2233;g27fe52d962f_1_4247">
            <a:extLst>
              <a:ext uri="{FF2B5EF4-FFF2-40B4-BE49-F238E27FC236}">
                <a16:creationId xmlns:a16="http://schemas.microsoft.com/office/drawing/2014/main" id="{77CBAB8C-ADAB-2CBB-57D6-136563AE1587}"/>
              </a:ext>
            </a:extLst>
          </p:cNvPr>
          <p:cNvSpPr/>
          <p:nvPr/>
        </p:nvSpPr>
        <p:spPr>
          <a:xfrm>
            <a:off x="617780" y="5186404"/>
            <a:ext cx="2165195" cy="270000"/>
          </a:xfrm>
          <a:prstGeom prst="roundRect">
            <a:avLst>
              <a:gd name="adj" fmla="val 50000"/>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r>
              <a:rPr lang="ko-KR" altLang="en-US" sz="500" dirty="0" err="1">
                <a:solidFill>
                  <a:schemeClr val="tx1">
                    <a:lumMod val="75000"/>
                    <a:lumOff val="25000"/>
                  </a:schemeClr>
                </a:solidFill>
                <a:latin typeface="Malgun Gothic"/>
                <a:ea typeface="Malgun Gothic"/>
                <a:cs typeface="Malgun Gothic"/>
                <a:sym typeface="Malgun Gothic"/>
              </a:rPr>
              <a:t>테스트공사명테스트공사명테스트공사명테스트공사명테스트공사명</a:t>
            </a:r>
            <a:r>
              <a:rPr lang="en-US" altLang="ko-KR" sz="500" dirty="0">
                <a:solidFill>
                  <a:schemeClr val="tx1">
                    <a:lumMod val="75000"/>
                    <a:lumOff val="25000"/>
                  </a:schemeClr>
                </a:solidFill>
                <a:latin typeface="Malgun Gothic"/>
                <a:ea typeface="Malgun Gothic"/>
                <a:cs typeface="Malgun Gothic"/>
                <a:sym typeface="Malgun Gothic"/>
              </a:rPr>
              <a:t>10</a:t>
            </a:r>
            <a:endParaRPr sz="500" dirty="0">
              <a:solidFill>
                <a:schemeClr val="tx1">
                  <a:lumMod val="75000"/>
                  <a:lumOff val="25000"/>
                </a:schemeClr>
              </a:solidFill>
              <a:latin typeface="Malgun Gothic"/>
              <a:ea typeface="Malgun Gothic"/>
              <a:cs typeface="Malgun Gothic"/>
              <a:sym typeface="Malgun Gothic"/>
            </a:endParaRPr>
          </a:p>
        </p:txBody>
      </p:sp>
      <p:sp>
        <p:nvSpPr>
          <p:cNvPr id="4" name="모서리가 둥근 직사각형 3">
            <a:extLst>
              <a:ext uri="{FF2B5EF4-FFF2-40B4-BE49-F238E27FC236}">
                <a16:creationId xmlns:a16="http://schemas.microsoft.com/office/drawing/2014/main" id="{8FCC1F3A-873D-D009-BCF0-A2C3678CAA9E}"/>
              </a:ext>
            </a:extLst>
          </p:cNvPr>
          <p:cNvSpPr>
            <a:spLocks/>
          </p:cNvSpPr>
          <p:nvPr/>
        </p:nvSpPr>
        <p:spPr>
          <a:xfrm>
            <a:off x="360000" y="1354989"/>
            <a:ext cx="7200000" cy="489793"/>
          </a:xfrm>
          <a:prstGeom prst="roundRect">
            <a:avLst>
              <a:gd name="adj" fmla="val 0"/>
            </a:avLst>
          </a:prstGeom>
          <a:solidFill>
            <a:schemeClr val="bg1">
              <a:lumMod val="95000"/>
            </a:schemeClr>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산업안전보건관리비 관련 공사 정보를 조회할 수 있습니다</a:t>
            </a:r>
            <a:r>
              <a:rPr kumimoji="1"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en-US" altLang="ko-KR" sz="700" dirty="0">
              <a:effectLst/>
              <a:latin typeface="Malgun Gothic" panose="020B0503020000020004" pitchFamily="34" charset="-127"/>
              <a:ea typeface="Malgun Gothic" panose="020B0503020000020004" pitchFamily="34" charset="-127"/>
            </a:endParaRPr>
          </a:p>
          <a:p>
            <a:pPr marL="171450" indent="-171450">
              <a:buFont typeface="Arial" panose="020B0604020202020204" pitchFamily="34" charset="0"/>
              <a:buChar char="•"/>
            </a:pP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공사 도급사가 </a:t>
            </a:r>
            <a:r>
              <a:rPr lang="en"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SKCIS</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인 경우 </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IOMS </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시스템에서 산업안전보건관리비를 등록해주세요</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 </a:t>
            </a:r>
          </a:p>
          <a:p>
            <a:pPr marL="171450" indent="-171450">
              <a:buFont typeface="Arial" panose="020B0604020202020204" pitchFamily="34" charset="0"/>
              <a:buChar char="•"/>
            </a:pPr>
            <a:r>
              <a:rPr lang="en"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SKCIS</a:t>
            </a:r>
            <a:r>
              <a:rPr lang="ko-KR" altLang="en-US" sz="700" dirty="0" err="1">
                <a:solidFill>
                  <a:schemeClr val="tx1">
                    <a:lumMod val="75000"/>
                    <a:lumOff val="25000"/>
                  </a:schemeClr>
                </a:solidFill>
                <a:effectLst/>
                <a:latin typeface="Malgun Gothic" panose="020B0503020000020004" pitchFamily="34" charset="-127"/>
                <a:ea typeface="Malgun Gothic" panose="020B0503020000020004" pitchFamily="34" charset="-127"/>
              </a:rPr>
              <a:t>에</a:t>
            </a:r>
            <a:r>
              <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rPr>
              <a:t> 대한 산업안전보건관리비는 승인된 공사만 조회 가능합니다</a:t>
            </a:r>
            <a:r>
              <a:rPr lang="en-US" altLang="ko-KR" sz="700" dirty="0">
                <a:solidFill>
                  <a:schemeClr val="tx1">
                    <a:lumMod val="75000"/>
                    <a:lumOff val="25000"/>
                  </a:schemeClr>
                </a:solidFill>
                <a:effectLst/>
                <a:latin typeface="Malgun Gothic" panose="020B0503020000020004" pitchFamily="34" charset="-127"/>
                <a:ea typeface="Malgun Gothic" panose="020B0503020000020004" pitchFamily="34" charset="-127"/>
              </a:rPr>
              <a:t>.</a:t>
            </a:r>
            <a:endParaRPr lang="ko-KR" altLang="en-US" sz="700" dirty="0">
              <a:solidFill>
                <a:schemeClr val="tx1">
                  <a:lumMod val="75000"/>
                  <a:lumOff val="25000"/>
                </a:schemeClr>
              </a:solidFill>
              <a:effectLst/>
              <a:latin typeface="Malgun Gothic" panose="020B0503020000020004" pitchFamily="34" charset="-127"/>
              <a:ea typeface="Malgun Gothic" panose="020B0503020000020004" pitchFamily="34" charset="-127"/>
            </a:endParaRPr>
          </a:p>
        </p:txBody>
      </p:sp>
      <p:sp>
        <p:nvSpPr>
          <p:cNvPr id="27" name="모서리가 둥근 직사각형 26">
            <a:extLst>
              <a:ext uri="{FF2B5EF4-FFF2-40B4-BE49-F238E27FC236}">
                <a16:creationId xmlns:a16="http://schemas.microsoft.com/office/drawing/2014/main" id="{25BEB6EB-39CF-F20E-2670-914ECC7055C1}"/>
              </a:ext>
            </a:extLst>
          </p:cNvPr>
          <p:cNvSpPr>
            <a:spLocks/>
          </p:cNvSpPr>
          <p:nvPr/>
        </p:nvSpPr>
        <p:spPr>
          <a:xfrm>
            <a:off x="360000" y="1979568"/>
            <a:ext cx="7200000" cy="892078"/>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kumimoji="1" lang="ko-KR" altLang="en-US" sz="800" b="1" dirty="0">
              <a:solidFill>
                <a:schemeClr val="tx1">
                  <a:lumMod val="75000"/>
                  <a:lumOff val="25000"/>
                </a:schemeClr>
              </a:solidFill>
            </a:endParaRPr>
          </a:p>
        </p:txBody>
      </p:sp>
      <p:sp>
        <p:nvSpPr>
          <p:cNvPr id="34" name="모서리가 둥근 직사각형 33">
            <a:extLst>
              <a:ext uri="{FF2B5EF4-FFF2-40B4-BE49-F238E27FC236}">
                <a16:creationId xmlns:a16="http://schemas.microsoft.com/office/drawing/2014/main" id="{BC25C476-990A-3693-8345-E8197D6F3E36}"/>
              </a:ext>
            </a:extLst>
          </p:cNvPr>
          <p:cNvSpPr>
            <a:spLocks/>
          </p:cNvSpPr>
          <p:nvPr/>
        </p:nvSpPr>
        <p:spPr>
          <a:xfrm>
            <a:off x="154486" y="1979568"/>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6" name="모서리가 둥근 직사각형 35">
            <a:extLst>
              <a:ext uri="{FF2B5EF4-FFF2-40B4-BE49-F238E27FC236}">
                <a16:creationId xmlns:a16="http://schemas.microsoft.com/office/drawing/2014/main" id="{2226E6B5-997D-E4EC-B200-26DB8983691E}"/>
              </a:ext>
            </a:extLst>
          </p:cNvPr>
          <p:cNvSpPr>
            <a:spLocks/>
          </p:cNvSpPr>
          <p:nvPr/>
        </p:nvSpPr>
        <p:spPr>
          <a:xfrm>
            <a:off x="154097" y="3325151"/>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38" name="모서리가 둥근 직사각형 37">
            <a:extLst>
              <a:ext uri="{FF2B5EF4-FFF2-40B4-BE49-F238E27FC236}">
                <a16:creationId xmlns:a16="http://schemas.microsoft.com/office/drawing/2014/main" id="{6DF9106C-4978-2F8E-EEF7-C1705CD87375}"/>
              </a:ext>
            </a:extLst>
          </p:cNvPr>
          <p:cNvSpPr>
            <a:spLocks/>
          </p:cNvSpPr>
          <p:nvPr/>
        </p:nvSpPr>
        <p:spPr>
          <a:xfrm>
            <a:off x="360000" y="2965151"/>
            <a:ext cx="54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총  </a:t>
            </a:r>
            <a:r>
              <a:rPr kumimoji="1" lang="en-US" altLang="ko-KR" sz="700" dirty="0">
                <a:solidFill>
                  <a:schemeClr val="tx1">
                    <a:lumMod val="75000"/>
                    <a:lumOff val="25000"/>
                  </a:schemeClr>
                </a:solidFill>
              </a:rPr>
              <a:t>5</a:t>
            </a:r>
            <a:r>
              <a:rPr kumimoji="1" lang="ko-KR" altLang="en-US" sz="700" dirty="0">
                <a:solidFill>
                  <a:schemeClr val="tx1">
                    <a:lumMod val="75000"/>
                    <a:lumOff val="25000"/>
                  </a:schemeClr>
                </a:solidFill>
              </a:rPr>
              <a:t> 건</a:t>
            </a:r>
          </a:p>
        </p:txBody>
      </p:sp>
      <p:sp>
        <p:nvSpPr>
          <p:cNvPr id="47" name="모서리가 둥근 직사각형 46">
            <a:extLst>
              <a:ext uri="{FF2B5EF4-FFF2-40B4-BE49-F238E27FC236}">
                <a16:creationId xmlns:a16="http://schemas.microsoft.com/office/drawing/2014/main" id="{FBBC9988-4F44-4692-4FC6-C8E994821394}"/>
              </a:ext>
            </a:extLst>
          </p:cNvPr>
          <p:cNvSpPr>
            <a:spLocks/>
          </p:cNvSpPr>
          <p:nvPr/>
        </p:nvSpPr>
        <p:spPr>
          <a:xfrm>
            <a:off x="942687" y="2973683"/>
            <a:ext cx="90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30</a:t>
            </a:r>
            <a:r>
              <a:rPr kumimoji="1" lang="ko-KR" altLang="en-US" sz="700" dirty="0">
                <a:solidFill>
                  <a:schemeClr val="tx1">
                    <a:lumMod val="75000"/>
                    <a:lumOff val="25000"/>
                  </a:schemeClr>
                </a:solidFill>
              </a:rPr>
              <a:t>개씩 보기 </a:t>
            </a:r>
            <a:r>
              <a:rPr kumimoji="1" lang="en-US" altLang="ko-KR" sz="700" dirty="0">
                <a:solidFill>
                  <a:schemeClr val="tx1">
                    <a:lumMod val="75000"/>
                    <a:lumOff val="25000"/>
                  </a:schemeClr>
                </a:solidFill>
              </a:rPr>
              <a:t> </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48" name="모서리가 둥근 직사각형 47">
            <a:extLst>
              <a:ext uri="{FF2B5EF4-FFF2-40B4-BE49-F238E27FC236}">
                <a16:creationId xmlns:a16="http://schemas.microsoft.com/office/drawing/2014/main" id="{1B10180C-6AC7-0C10-52FD-A5C39981C8A8}"/>
              </a:ext>
            </a:extLst>
          </p:cNvPr>
          <p:cNvSpPr>
            <a:spLocks/>
          </p:cNvSpPr>
          <p:nvPr/>
        </p:nvSpPr>
        <p:spPr>
          <a:xfrm>
            <a:off x="6669718" y="2451167"/>
            <a:ext cx="720000" cy="270000"/>
          </a:xfrm>
          <a:prstGeom prst="roundRect">
            <a:avLst>
              <a:gd name="adj" fmla="val 0"/>
            </a:avLst>
          </a:prstGeom>
          <a:solidFill>
            <a:schemeClr val="bg1"/>
          </a:solidFill>
          <a:ln w="127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ko-KR" altLang="en-US" sz="600" dirty="0">
                <a:solidFill>
                  <a:srgbClr val="C00000"/>
                </a:solidFill>
              </a:rPr>
              <a:t>조회</a:t>
            </a:r>
          </a:p>
        </p:txBody>
      </p:sp>
      <p:grpSp>
        <p:nvGrpSpPr>
          <p:cNvPr id="179" name="그룹 178">
            <a:extLst>
              <a:ext uri="{FF2B5EF4-FFF2-40B4-BE49-F238E27FC236}">
                <a16:creationId xmlns:a16="http://schemas.microsoft.com/office/drawing/2014/main" id="{243431F0-C489-372E-93E2-BBD2D2DABCA2}"/>
              </a:ext>
            </a:extLst>
          </p:cNvPr>
          <p:cNvGrpSpPr/>
          <p:nvPr/>
        </p:nvGrpSpPr>
        <p:grpSpPr>
          <a:xfrm>
            <a:off x="3150841" y="5564818"/>
            <a:ext cx="2105082" cy="186100"/>
            <a:chOff x="19175035" y="-2703341"/>
            <a:chExt cx="2105082" cy="186100"/>
          </a:xfrm>
        </p:grpSpPr>
        <p:sp>
          <p:nvSpPr>
            <p:cNvPr id="180" name="모서리가 둥근 직사각형 179">
              <a:extLst>
                <a:ext uri="{FF2B5EF4-FFF2-40B4-BE49-F238E27FC236}">
                  <a16:creationId xmlns:a16="http://schemas.microsoft.com/office/drawing/2014/main" id="{181DEB29-CB83-395B-F713-E8E276E83A8D}"/>
                </a:ext>
              </a:extLst>
            </p:cNvPr>
            <p:cNvSpPr/>
            <p:nvPr/>
          </p:nvSpPr>
          <p:spPr>
            <a:xfrm>
              <a:off x="19175035" y="-269724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&lt;&lt;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1" name="모서리가 둥근 직사각형 180">
              <a:extLst>
                <a:ext uri="{FF2B5EF4-FFF2-40B4-BE49-F238E27FC236}">
                  <a16:creationId xmlns:a16="http://schemas.microsoft.com/office/drawing/2014/main" id="{BD111570-DD28-6268-159E-DFE0A38F8C0A}"/>
                </a:ext>
              </a:extLst>
            </p:cNvPr>
            <p:cNvSpPr/>
            <p:nvPr/>
          </p:nvSpPr>
          <p:spPr>
            <a:xfrm>
              <a:off x="19390219" y="-269860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&lt;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2" name="모서리가 둥근 직사각형 181">
              <a:extLst>
                <a:ext uri="{FF2B5EF4-FFF2-40B4-BE49-F238E27FC236}">
                  <a16:creationId xmlns:a16="http://schemas.microsoft.com/office/drawing/2014/main" id="{E6346586-9029-E7F0-294F-85EA3E0D1A1B}"/>
                </a:ext>
              </a:extLst>
            </p:cNvPr>
            <p:cNvSpPr/>
            <p:nvPr/>
          </p:nvSpPr>
          <p:spPr>
            <a:xfrm>
              <a:off x="2045188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5</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3" name="모서리가 둥근 직사각형 182">
              <a:extLst>
                <a:ext uri="{FF2B5EF4-FFF2-40B4-BE49-F238E27FC236}">
                  <a16:creationId xmlns:a16="http://schemas.microsoft.com/office/drawing/2014/main" id="{EC774543-45C7-BF85-C05E-3E2FBFA17EA9}"/>
                </a:ext>
              </a:extLst>
            </p:cNvPr>
            <p:cNvSpPr/>
            <p:nvPr/>
          </p:nvSpPr>
          <p:spPr>
            <a:xfrm>
              <a:off x="20667068" y="-270198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4" name="모서리가 둥근 직사각형 183">
              <a:extLst>
                <a:ext uri="{FF2B5EF4-FFF2-40B4-BE49-F238E27FC236}">
                  <a16:creationId xmlns:a16="http://schemas.microsoft.com/office/drawing/2014/main" id="{024C033E-6970-C650-7557-0F57ED00D0CC}"/>
                </a:ext>
              </a:extLst>
            </p:cNvPr>
            <p:cNvSpPr/>
            <p:nvPr/>
          </p:nvSpPr>
          <p:spPr>
            <a:xfrm>
              <a:off x="19605403" y="-2698601"/>
              <a:ext cx="180000" cy="180000"/>
            </a:xfrm>
            <a:prstGeom prst="roundRect">
              <a:avLst>
                <a:gd name="adj" fmla="val 50000"/>
              </a:avLst>
            </a:prstGeom>
            <a:solidFill>
              <a:schemeClr val="tx1">
                <a:lumMod val="50000"/>
                <a:lumOff val="50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bg1"/>
                  </a:solidFill>
                  <a:latin typeface="Malgun Gothic" panose="020B0503020000020004" pitchFamily="34" charset="-127"/>
                  <a:ea typeface="Malgun Gothic" panose="020B0503020000020004" pitchFamily="34" charset="-127"/>
                </a:rPr>
                <a:t>1</a:t>
              </a:r>
              <a:endParaRPr kumimoji="1" lang="ko-KR" altLang="en-US" sz="500" b="1" dirty="0">
                <a:solidFill>
                  <a:schemeClr val="bg1"/>
                </a:solidFill>
                <a:latin typeface="Malgun Gothic" panose="020B0503020000020004" pitchFamily="34" charset="-127"/>
                <a:ea typeface="Malgun Gothic" panose="020B0503020000020004" pitchFamily="34" charset="-127"/>
              </a:endParaRPr>
            </a:p>
          </p:txBody>
        </p:sp>
        <p:sp>
          <p:nvSpPr>
            <p:cNvPr id="185" name="모서리가 둥근 직사각형 184">
              <a:extLst>
                <a:ext uri="{FF2B5EF4-FFF2-40B4-BE49-F238E27FC236}">
                  <a16:creationId xmlns:a16="http://schemas.microsoft.com/office/drawing/2014/main" id="{15CE293D-820C-E0E4-7560-C49F197C9B7E}"/>
                </a:ext>
              </a:extLst>
            </p:cNvPr>
            <p:cNvSpPr/>
            <p:nvPr/>
          </p:nvSpPr>
          <p:spPr>
            <a:xfrm>
              <a:off x="19816353" y="-269860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2</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6" name="모서리가 둥근 직사각형 185">
              <a:extLst>
                <a:ext uri="{FF2B5EF4-FFF2-40B4-BE49-F238E27FC236}">
                  <a16:creationId xmlns:a16="http://schemas.microsoft.com/office/drawing/2014/main" id="{BA88CECE-421D-2160-23D1-5BDCCA6EBD65}"/>
                </a:ext>
              </a:extLst>
            </p:cNvPr>
            <p:cNvSpPr/>
            <p:nvPr/>
          </p:nvSpPr>
          <p:spPr>
            <a:xfrm>
              <a:off x="2002998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3</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7" name="모서리가 둥근 직사각형 186">
              <a:extLst>
                <a:ext uri="{FF2B5EF4-FFF2-40B4-BE49-F238E27FC236}">
                  <a16:creationId xmlns:a16="http://schemas.microsoft.com/office/drawing/2014/main" id="{E39F125C-4E0A-285F-397D-6F2A58D5F92A}"/>
                </a:ext>
              </a:extLst>
            </p:cNvPr>
            <p:cNvSpPr/>
            <p:nvPr/>
          </p:nvSpPr>
          <p:spPr>
            <a:xfrm>
              <a:off x="20240934" y="-2700621"/>
              <a:ext cx="180000" cy="180000"/>
            </a:xfrm>
            <a:prstGeom prst="roundRect">
              <a:avLst>
                <a:gd name="adj" fmla="val 0"/>
              </a:avLst>
            </a:prstGeom>
            <a:no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4</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8" name="모서리가 둥근 직사각형 187">
              <a:extLst>
                <a:ext uri="{FF2B5EF4-FFF2-40B4-BE49-F238E27FC236}">
                  <a16:creationId xmlns:a16="http://schemas.microsoft.com/office/drawing/2014/main" id="{B00F4C60-D6C2-2EC5-BCCF-251D225707B8}"/>
                </a:ext>
              </a:extLst>
            </p:cNvPr>
            <p:cNvSpPr/>
            <p:nvPr/>
          </p:nvSpPr>
          <p:spPr>
            <a:xfrm>
              <a:off x="20884933" y="-270198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&gt;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sp>
          <p:nvSpPr>
            <p:cNvPr id="189" name="모서리가 둥근 직사각형 188">
              <a:extLst>
                <a:ext uri="{FF2B5EF4-FFF2-40B4-BE49-F238E27FC236}">
                  <a16:creationId xmlns:a16="http://schemas.microsoft.com/office/drawing/2014/main" id="{7F86167D-4A0E-059A-E0C7-B0CCE7CFE8D5}"/>
                </a:ext>
              </a:extLst>
            </p:cNvPr>
            <p:cNvSpPr/>
            <p:nvPr/>
          </p:nvSpPr>
          <p:spPr>
            <a:xfrm>
              <a:off x="21100117" y="-2703341"/>
              <a:ext cx="180000" cy="180000"/>
            </a:xfrm>
            <a:prstGeom prst="roundRect">
              <a:avLst>
                <a:gd name="adj" fmla="val 50000"/>
              </a:avLst>
            </a:prstGeom>
            <a:solidFill>
              <a:schemeClr val="bg1">
                <a:lumMod val="95000"/>
              </a:schemeClr>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500" b="1" dirty="0">
                  <a:solidFill>
                    <a:schemeClr val="tx1">
                      <a:lumMod val="75000"/>
                      <a:lumOff val="25000"/>
                    </a:schemeClr>
                  </a:solidFill>
                  <a:latin typeface="Malgun Gothic" panose="020B0503020000020004" pitchFamily="34" charset="-127"/>
                  <a:ea typeface="Malgun Gothic" panose="020B0503020000020004" pitchFamily="34" charset="-127"/>
                </a:rPr>
                <a:t>&gt;&gt;</a:t>
              </a:r>
              <a:endParaRPr kumimoji="1" lang="ko-KR" altLang="en-US" sz="500" b="1"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grpSp>
      <p:sp>
        <p:nvSpPr>
          <p:cNvPr id="5" name="모서리가 둥근 직사각형 4">
            <a:extLst>
              <a:ext uri="{FF2B5EF4-FFF2-40B4-BE49-F238E27FC236}">
                <a16:creationId xmlns:a16="http://schemas.microsoft.com/office/drawing/2014/main" id="{911116D1-6745-F60F-0B0D-A86846CE8C0C}"/>
              </a:ext>
            </a:extLst>
          </p:cNvPr>
          <p:cNvSpPr>
            <a:spLocks/>
          </p:cNvSpPr>
          <p:nvPr/>
        </p:nvSpPr>
        <p:spPr>
          <a:xfrm>
            <a:off x="540000"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공사명</a:t>
            </a:r>
            <a:endParaRPr kumimoji="1" lang="ko-KR" altLang="en-US" sz="700" dirty="0">
              <a:solidFill>
                <a:schemeClr val="tx1">
                  <a:lumMod val="75000"/>
                  <a:lumOff val="25000"/>
                </a:schemeClr>
              </a:solidFill>
            </a:endParaRPr>
          </a:p>
        </p:txBody>
      </p:sp>
      <p:sp>
        <p:nvSpPr>
          <p:cNvPr id="6" name="모서리가 둥근 직사각형 5">
            <a:extLst>
              <a:ext uri="{FF2B5EF4-FFF2-40B4-BE49-F238E27FC236}">
                <a16:creationId xmlns:a16="http://schemas.microsoft.com/office/drawing/2014/main" id="{957E2888-A688-FD74-524E-F442C7A0C6BC}"/>
              </a:ext>
            </a:extLst>
          </p:cNvPr>
          <p:cNvSpPr>
            <a:spLocks/>
          </p:cNvSpPr>
          <p:nvPr/>
        </p:nvSpPr>
        <p:spPr>
          <a:xfrm>
            <a:off x="1260000"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sp>
        <p:nvSpPr>
          <p:cNvPr id="7" name="모서리가 둥근 직사각형 6">
            <a:extLst>
              <a:ext uri="{FF2B5EF4-FFF2-40B4-BE49-F238E27FC236}">
                <a16:creationId xmlns:a16="http://schemas.microsoft.com/office/drawing/2014/main" id="{A168270B-9407-732C-0A55-EACB12CC9E54}"/>
              </a:ext>
            </a:extLst>
          </p:cNvPr>
          <p:cNvSpPr>
            <a:spLocks/>
          </p:cNvSpPr>
          <p:nvPr/>
        </p:nvSpPr>
        <p:spPr>
          <a:xfrm>
            <a:off x="2526001" y="2090360"/>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구매사</a:t>
            </a:r>
            <a:endParaRPr kumimoji="1" lang="ko-KR" altLang="en-US" sz="700" dirty="0">
              <a:solidFill>
                <a:schemeClr val="tx1">
                  <a:lumMod val="75000"/>
                  <a:lumOff val="25000"/>
                </a:schemeClr>
              </a:solidFill>
            </a:endParaRPr>
          </a:p>
        </p:txBody>
      </p:sp>
      <p:sp>
        <p:nvSpPr>
          <p:cNvPr id="8" name="모서리가 둥근 직사각형 7">
            <a:extLst>
              <a:ext uri="{FF2B5EF4-FFF2-40B4-BE49-F238E27FC236}">
                <a16:creationId xmlns:a16="http://schemas.microsoft.com/office/drawing/2014/main" id="{EBE9CFDF-1D04-78AB-53D6-9698896FDC23}"/>
              </a:ext>
            </a:extLst>
          </p:cNvPr>
          <p:cNvSpPr>
            <a:spLocks/>
          </p:cNvSpPr>
          <p:nvPr/>
        </p:nvSpPr>
        <p:spPr>
          <a:xfrm>
            <a:off x="3246001" y="2090360"/>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bg1">
                    <a:lumMod val="75000"/>
                  </a:schemeClr>
                </a:solidFill>
              </a:rPr>
              <a:t>입력해 주세요</a:t>
            </a:r>
            <a:r>
              <a:rPr kumimoji="1" lang="en-US" altLang="ko-KR" sz="700" dirty="0">
                <a:solidFill>
                  <a:schemeClr val="bg1">
                    <a:lumMod val="75000"/>
                  </a:schemeClr>
                </a:solidFill>
              </a:rPr>
              <a:t>.</a:t>
            </a:r>
            <a:endParaRPr kumimoji="1" lang="ko-KR" altLang="en-US" sz="700" dirty="0">
              <a:solidFill>
                <a:schemeClr val="bg1">
                  <a:lumMod val="75000"/>
                </a:schemeClr>
              </a:solidFill>
            </a:endParaRPr>
          </a:p>
        </p:txBody>
      </p:sp>
      <p:sp>
        <p:nvSpPr>
          <p:cNvPr id="9" name="모서리가 둥근 직사각형 8">
            <a:extLst>
              <a:ext uri="{FF2B5EF4-FFF2-40B4-BE49-F238E27FC236}">
                <a16:creationId xmlns:a16="http://schemas.microsoft.com/office/drawing/2014/main" id="{6E70E971-A314-AFEC-50F1-DE0FA1DAA8D9}"/>
              </a:ext>
            </a:extLst>
          </p:cNvPr>
          <p:cNvSpPr>
            <a:spLocks/>
          </p:cNvSpPr>
          <p:nvPr/>
        </p:nvSpPr>
        <p:spPr>
          <a:xfrm>
            <a:off x="4514390" y="2091627"/>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처리상태</a:t>
            </a:r>
          </a:p>
        </p:txBody>
      </p:sp>
      <p:sp>
        <p:nvSpPr>
          <p:cNvPr id="10" name="모서리가 둥근 직사각형 9">
            <a:extLst>
              <a:ext uri="{FF2B5EF4-FFF2-40B4-BE49-F238E27FC236}">
                <a16:creationId xmlns:a16="http://schemas.microsoft.com/office/drawing/2014/main" id="{85080242-5CE9-02E4-A294-DC7C093F063D}"/>
              </a:ext>
            </a:extLst>
          </p:cNvPr>
          <p:cNvSpPr>
            <a:spLocks/>
          </p:cNvSpPr>
          <p:nvPr/>
        </p:nvSpPr>
        <p:spPr>
          <a:xfrm>
            <a:off x="5234390" y="2091627"/>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11" name="모서리가 둥근 직사각형 10">
            <a:extLst>
              <a:ext uri="{FF2B5EF4-FFF2-40B4-BE49-F238E27FC236}">
                <a16:creationId xmlns:a16="http://schemas.microsoft.com/office/drawing/2014/main" id="{86233447-CDB9-360F-4B1A-53BB7A99F2A8}"/>
              </a:ext>
            </a:extLst>
          </p:cNvPr>
          <p:cNvSpPr>
            <a:spLocks/>
          </p:cNvSpPr>
          <p:nvPr/>
        </p:nvSpPr>
        <p:spPr>
          <a:xfrm>
            <a:off x="540000"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사업년월</a:t>
            </a:r>
            <a:endParaRPr kumimoji="1" lang="ko-KR" altLang="en-US" sz="700" dirty="0">
              <a:solidFill>
                <a:schemeClr val="tx1">
                  <a:lumMod val="75000"/>
                  <a:lumOff val="25000"/>
                </a:schemeClr>
              </a:solidFill>
            </a:endParaRPr>
          </a:p>
        </p:txBody>
      </p:sp>
      <p:sp>
        <p:nvSpPr>
          <p:cNvPr id="13" name="모서리가 둥근 직사각형 12">
            <a:extLst>
              <a:ext uri="{FF2B5EF4-FFF2-40B4-BE49-F238E27FC236}">
                <a16:creationId xmlns:a16="http://schemas.microsoft.com/office/drawing/2014/main" id="{529EB836-566F-F7AE-3DCC-E9437113BB1E}"/>
              </a:ext>
            </a:extLst>
          </p:cNvPr>
          <p:cNvSpPr>
            <a:spLocks/>
          </p:cNvSpPr>
          <p:nvPr/>
        </p:nvSpPr>
        <p:spPr>
          <a:xfrm>
            <a:off x="1260000"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50000"/>
                    <a:lumOff val="50000"/>
                  </a:schemeClr>
                </a:solidFill>
                <a:latin typeface="Malgun Gothic" panose="020B0503020000020004" pitchFamily="34" charset="-127"/>
                <a:ea typeface="Malgun Gothic" panose="020B0503020000020004" pitchFamily="34" charset="-127"/>
              </a:rPr>
              <a:t>2023.11                    📅</a:t>
            </a:r>
            <a:endParaRPr kumimoji="1" lang="ko-KR" altLang="en-US" sz="700" dirty="0">
              <a:solidFill>
                <a:schemeClr val="tx1">
                  <a:lumMod val="50000"/>
                  <a:lumOff val="50000"/>
                </a:schemeClr>
              </a:solidFill>
              <a:latin typeface="Malgun Gothic" panose="020B0503020000020004" pitchFamily="34" charset="-127"/>
              <a:ea typeface="Malgun Gothic" panose="020B0503020000020004" pitchFamily="34" charset="-127"/>
            </a:endParaRPr>
          </a:p>
        </p:txBody>
      </p:sp>
      <p:sp>
        <p:nvSpPr>
          <p:cNvPr id="14" name="모서리가 둥근 직사각형 13">
            <a:extLst>
              <a:ext uri="{FF2B5EF4-FFF2-40B4-BE49-F238E27FC236}">
                <a16:creationId xmlns:a16="http://schemas.microsoft.com/office/drawing/2014/main" id="{391789E8-8F57-3B53-4761-F76C8BD36632}"/>
              </a:ext>
            </a:extLst>
          </p:cNvPr>
          <p:cNvSpPr>
            <a:spLocks/>
          </p:cNvSpPr>
          <p:nvPr/>
        </p:nvSpPr>
        <p:spPr>
          <a:xfrm>
            <a:off x="2526001" y="2461654"/>
            <a:ext cx="720000"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도급사</a:t>
            </a:r>
            <a:endParaRPr kumimoji="1" lang="ko-KR" altLang="en-US" sz="700" dirty="0">
              <a:solidFill>
                <a:schemeClr val="tx1">
                  <a:lumMod val="75000"/>
                  <a:lumOff val="25000"/>
                </a:schemeClr>
              </a:solidFill>
            </a:endParaRPr>
          </a:p>
        </p:txBody>
      </p:sp>
      <p:sp>
        <p:nvSpPr>
          <p:cNvPr id="15" name="모서리가 둥근 직사각형 14">
            <a:extLst>
              <a:ext uri="{FF2B5EF4-FFF2-40B4-BE49-F238E27FC236}">
                <a16:creationId xmlns:a16="http://schemas.microsoft.com/office/drawing/2014/main" id="{9122F54E-F16E-324F-588E-9CA714E8EC3B}"/>
              </a:ext>
            </a:extLst>
          </p:cNvPr>
          <p:cNvSpPr>
            <a:spLocks/>
          </p:cNvSpPr>
          <p:nvPr/>
        </p:nvSpPr>
        <p:spPr>
          <a:xfrm>
            <a:off x="3246001" y="2461654"/>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sp>
        <p:nvSpPr>
          <p:cNvPr id="16" name="모서리가 둥근 직사각형 15">
            <a:extLst>
              <a:ext uri="{FF2B5EF4-FFF2-40B4-BE49-F238E27FC236}">
                <a16:creationId xmlns:a16="http://schemas.microsoft.com/office/drawing/2014/main" id="{C89F4880-96DA-DD65-85A4-D32BB800D51D}"/>
              </a:ext>
            </a:extLst>
          </p:cNvPr>
          <p:cNvSpPr>
            <a:spLocks/>
          </p:cNvSpPr>
          <p:nvPr/>
        </p:nvSpPr>
        <p:spPr>
          <a:xfrm>
            <a:off x="4514390" y="2462921"/>
            <a:ext cx="711612" cy="270000"/>
          </a:xfrm>
          <a:prstGeom prst="roundRect">
            <a:avLst>
              <a:gd name="adj" fmla="val 0"/>
            </a:avLst>
          </a:prstGeom>
          <a:solidFill>
            <a:schemeClr val="bg1"/>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사업구분</a:t>
            </a:r>
          </a:p>
        </p:txBody>
      </p:sp>
      <p:sp>
        <p:nvSpPr>
          <p:cNvPr id="18" name="모서리가 둥근 직사각형 17">
            <a:extLst>
              <a:ext uri="{FF2B5EF4-FFF2-40B4-BE49-F238E27FC236}">
                <a16:creationId xmlns:a16="http://schemas.microsoft.com/office/drawing/2014/main" id="{D2301681-7942-BFF6-1378-2EF413A4D298}"/>
              </a:ext>
            </a:extLst>
          </p:cNvPr>
          <p:cNvSpPr>
            <a:spLocks/>
          </p:cNvSpPr>
          <p:nvPr/>
        </p:nvSpPr>
        <p:spPr>
          <a:xfrm>
            <a:off x="5234390" y="2462921"/>
            <a:ext cx="1260000" cy="270000"/>
          </a:xfrm>
          <a:prstGeom prst="roundRect">
            <a:avLst>
              <a:gd name="adj" fmla="val 0"/>
            </a:avLst>
          </a:prstGeom>
          <a:solidFill>
            <a:schemeClr val="bg1"/>
          </a:solidFill>
          <a:ln w="3175">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전체                                               </a:t>
            </a:r>
            <a:r>
              <a:rPr kumimoji="1" lang="en-US" altLang="ko-KR" sz="700" dirty="0">
                <a:solidFill>
                  <a:schemeClr val="tx1">
                    <a:lumMod val="75000"/>
                    <a:lumOff val="25000"/>
                  </a:schemeClr>
                </a:solidFill>
              </a:rPr>
              <a:t>v</a:t>
            </a:r>
            <a:endParaRPr kumimoji="1" lang="ko-KR" altLang="en-US" sz="700" dirty="0">
              <a:solidFill>
                <a:schemeClr val="tx1">
                  <a:lumMod val="75000"/>
                  <a:lumOff val="25000"/>
                </a:schemeClr>
              </a:solidFill>
            </a:endParaRPr>
          </a:p>
        </p:txBody>
      </p:sp>
      <p:graphicFrame>
        <p:nvGraphicFramePr>
          <p:cNvPr id="22" name="표 21">
            <a:extLst>
              <a:ext uri="{FF2B5EF4-FFF2-40B4-BE49-F238E27FC236}">
                <a16:creationId xmlns:a16="http://schemas.microsoft.com/office/drawing/2014/main" id="{3A30FB00-B38D-D3F2-13F5-AF016225C967}"/>
              </a:ext>
            </a:extLst>
          </p:cNvPr>
          <p:cNvGraphicFramePr>
            <a:graphicFrameLocks noGrp="1"/>
          </p:cNvGraphicFramePr>
          <p:nvPr>
            <p:extLst>
              <p:ext uri="{D42A27DB-BD31-4B8C-83A1-F6EECF244321}">
                <p14:modId xmlns:p14="http://schemas.microsoft.com/office/powerpoint/2010/main" val="2887755657"/>
              </p:ext>
            </p:extLst>
          </p:nvPr>
        </p:nvGraphicFramePr>
        <p:xfrm>
          <a:off x="359996" y="3338009"/>
          <a:ext cx="7199999" cy="1865820"/>
        </p:xfrm>
        <a:graphic>
          <a:graphicData uri="http://schemas.openxmlformats.org/drawingml/2006/table">
            <a:tbl>
              <a:tblPr firstRow="1" bandRow="1">
                <a:tableStyleId>{5940675A-B579-460E-94D1-54222C63F5DA}</a:tableStyleId>
              </a:tblPr>
              <a:tblGrid>
                <a:gridCol w="2190040">
                  <a:extLst>
                    <a:ext uri="{9D8B030D-6E8A-4147-A177-3AD203B41FA5}">
                      <a16:colId xmlns:a16="http://schemas.microsoft.com/office/drawing/2014/main" val="2726850600"/>
                    </a:ext>
                  </a:extLst>
                </a:gridCol>
                <a:gridCol w="382677">
                  <a:extLst>
                    <a:ext uri="{9D8B030D-6E8A-4147-A177-3AD203B41FA5}">
                      <a16:colId xmlns:a16="http://schemas.microsoft.com/office/drawing/2014/main" val="4192029694"/>
                    </a:ext>
                  </a:extLst>
                </a:gridCol>
                <a:gridCol w="1495107">
                  <a:extLst>
                    <a:ext uri="{9D8B030D-6E8A-4147-A177-3AD203B41FA5}">
                      <a16:colId xmlns:a16="http://schemas.microsoft.com/office/drawing/2014/main" val="3774396735"/>
                    </a:ext>
                  </a:extLst>
                </a:gridCol>
                <a:gridCol w="783153">
                  <a:extLst>
                    <a:ext uri="{9D8B030D-6E8A-4147-A177-3AD203B41FA5}">
                      <a16:colId xmlns:a16="http://schemas.microsoft.com/office/drawing/2014/main" val="2135116775"/>
                    </a:ext>
                  </a:extLst>
                </a:gridCol>
                <a:gridCol w="738654">
                  <a:extLst>
                    <a:ext uri="{9D8B030D-6E8A-4147-A177-3AD203B41FA5}">
                      <a16:colId xmlns:a16="http://schemas.microsoft.com/office/drawing/2014/main" val="3996311364"/>
                    </a:ext>
                  </a:extLst>
                </a:gridCol>
                <a:gridCol w="489469">
                  <a:extLst>
                    <a:ext uri="{9D8B030D-6E8A-4147-A177-3AD203B41FA5}">
                      <a16:colId xmlns:a16="http://schemas.microsoft.com/office/drawing/2014/main" val="1849918670"/>
                    </a:ext>
                  </a:extLst>
                </a:gridCol>
                <a:gridCol w="505225">
                  <a:extLst>
                    <a:ext uri="{9D8B030D-6E8A-4147-A177-3AD203B41FA5}">
                      <a16:colId xmlns:a16="http://schemas.microsoft.com/office/drawing/2014/main" val="3287994484"/>
                    </a:ext>
                  </a:extLst>
                </a:gridCol>
                <a:gridCol w="615674">
                  <a:extLst>
                    <a:ext uri="{9D8B030D-6E8A-4147-A177-3AD203B41FA5}">
                      <a16:colId xmlns:a16="http://schemas.microsoft.com/office/drawing/2014/main" val="3774566324"/>
                    </a:ext>
                  </a:extLst>
                </a:gridCol>
              </a:tblGrid>
              <a:tr h="169620">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공사명</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도급사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구매사</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사업구분</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사업긍액</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지역</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상태</a:t>
                      </a: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사업년월</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0" marR="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525406413"/>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01</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endPar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2375906"/>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02</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983279"/>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03</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5788796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04</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423022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05</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05</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수도권</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52981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06</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CIS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06</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a:t>
                      </a: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군 구축</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임시저장</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1536151"/>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07</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TNIS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077</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결재중</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25981462"/>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08</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UBS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08</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승인</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65066150"/>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09</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XLX</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09</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반려</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0424737"/>
                  </a:ext>
                </a:extLst>
              </a:tr>
              <a:tr h="16962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sng"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테스트공사명테스트공사명테스트공사명테스트공사명테스트공사명</a:t>
                      </a:r>
                      <a:r>
                        <a:rPr kumimoji="0" lang="en-US" altLang="ko-KR"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endParaRPr kumimoji="0" lang="ko-KR" altLang="en-US" sz="500" b="0" i="0" u="sng"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ONS</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테스트구매사테스트구매사테스트구매사테스</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 </a:t>
                      </a: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사급</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1,000,000</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중부</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임시저장</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20203-11</a:t>
                      </a:r>
                      <a:endParaRPr kumimoji="0" lang="ko-KR" altLang="en-US"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3807055"/>
                  </a:ext>
                </a:extLst>
              </a:tr>
            </a:tbl>
          </a:graphicData>
        </a:graphic>
      </p:graphicFrame>
      <p:sp>
        <p:nvSpPr>
          <p:cNvPr id="85" name="모서리가 둥근 직사각형 84">
            <a:extLst>
              <a:ext uri="{FF2B5EF4-FFF2-40B4-BE49-F238E27FC236}">
                <a16:creationId xmlns:a16="http://schemas.microsoft.com/office/drawing/2014/main" id="{AFCEE154-0FBC-A820-D232-FEDC0F5C4D34}"/>
              </a:ext>
            </a:extLst>
          </p:cNvPr>
          <p:cNvSpPr>
            <a:spLocks/>
          </p:cNvSpPr>
          <p:nvPr/>
        </p:nvSpPr>
        <p:spPr>
          <a:xfrm>
            <a:off x="150564" y="4833219"/>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4</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29" name="모서리가 둥근 직사각형 28">
            <a:extLst>
              <a:ext uri="{FF2B5EF4-FFF2-40B4-BE49-F238E27FC236}">
                <a16:creationId xmlns:a16="http://schemas.microsoft.com/office/drawing/2014/main" id="{F16689B6-4328-5D01-5217-3009767C7A81}"/>
              </a:ext>
            </a:extLst>
          </p:cNvPr>
          <p:cNvSpPr>
            <a:spLocks/>
          </p:cNvSpPr>
          <p:nvPr/>
        </p:nvSpPr>
        <p:spPr>
          <a:xfrm>
            <a:off x="10093894" y="154523"/>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ko-KR" sz="700" dirty="0">
                <a:solidFill>
                  <a:schemeClr val="tx1">
                    <a:lumMod val="75000"/>
                    <a:lumOff val="25000"/>
                  </a:schemeClr>
                </a:solidFill>
              </a:rPr>
              <a:t>2.</a:t>
            </a:r>
            <a:r>
              <a:rPr kumimoji="1" lang="ko-KR" altLang="en-US" sz="700" dirty="0">
                <a:solidFill>
                  <a:schemeClr val="tx1">
                    <a:lumMod val="75000"/>
                    <a:lumOff val="25000"/>
                  </a:schemeClr>
                </a:solidFill>
              </a:rPr>
              <a:t> </a:t>
            </a:r>
            <a:r>
              <a:rPr kumimoji="1" lang="en-US" altLang="ko-KR" sz="700" dirty="0">
                <a:solidFill>
                  <a:schemeClr val="tx1">
                    <a:lumMod val="75000"/>
                    <a:lumOff val="25000"/>
                  </a:schemeClr>
                </a:solidFill>
              </a:rPr>
              <a:t>5.</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코드관리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a:t>
            </a:r>
            <a:r>
              <a:rPr lang="en" altLang="ko-KR" sz="700" b="0" i="0" kern="1200" dirty="0">
                <a:solidFill>
                  <a:schemeClr val="tx1"/>
                </a:solidFill>
                <a:effectLst/>
                <a:latin typeface="Malgun Gothic" panose="020B0503020000020004" pitchFamily="34" charset="-127"/>
                <a:ea typeface="Malgun Gothic" panose="020B0503020000020004" pitchFamily="34" charset="-127"/>
                <a:cs typeface="+mn-cs"/>
              </a:rPr>
              <a:t>SAF_OUTSOURCE</a:t>
            </a:r>
            <a:endParaRPr kumimoji="1" lang="en-US" altLang="ko-KR" sz="700" dirty="0">
              <a:solidFill>
                <a:schemeClr val="tx1">
                  <a:lumMod val="75000"/>
                  <a:lumOff val="25000"/>
                </a:schemeClr>
              </a:solidFill>
            </a:endParaRPr>
          </a:p>
          <a:p>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 호출 조건 확인 필요</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 월별 사용내역</a:t>
            </a:r>
            <a:endParaRPr kumimoji="1" lang="en-US" altLang="ko-KR" sz="700" dirty="0">
              <a:solidFill>
                <a:schemeClr val="tx1">
                  <a:lumMod val="75000"/>
                  <a:lumOff val="25000"/>
                </a:schemeClr>
              </a:solidFill>
            </a:endParaRPr>
          </a:p>
          <a:p>
            <a:r>
              <a:rPr kumimoji="1" lang="ko-KR" altLang="en-US" sz="700" dirty="0">
                <a:solidFill>
                  <a:schemeClr val="tx1">
                    <a:lumMod val="75000"/>
                    <a:lumOff val="25000"/>
                  </a:schemeClr>
                </a:solidFill>
              </a:rPr>
              <a:t>의 목록이 다름</a:t>
            </a:r>
            <a:endParaRPr kumimoji="1" lang="en-US" altLang="ko-KR" sz="700" dirty="0">
              <a:solidFill>
                <a:schemeClr val="tx1">
                  <a:lumMod val="75000"/>
                  <a:lumOff val="25000"/>
                </a:schemeClr>
              </a:solidFill>
            </a:endParaRPr>
          </a:p>
          <a:p>
            <a:endParaRPr kumimoji="1" lang="en-US" altLang="ko-KR" sz="700" dirty="0">
              <a:solidFill>
                <a:schemeClr val="tx1">
                  <a:lumMod val="75000"/>
                  <a:lumOff val="25000"/>
                </a:schemeClr>
              </a:solidFill>
            </a:endParaRPr>
          </a:p>
          <a:p>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a:t>
            </a:r>
            <a:endParaRPr kumimoji="1" lang="en-US" altLang="ko-KR" sz="700" dirty="0">
              <a:solidFill>
                <a:schemeClr val="tx1">
                  <a:lumMod val="75000"/>
                  <a:lumOff val="25000"/>
                </a:schemeClr>
              </a:solidFill>
            </a:endParaRPr>
          </a:p>
          <a:p>
            <a:r>
              <a:rPr kumimoji="1" lang="en-US" altLang="ko-KR" sz="700" dirty="0">
                <a:solidFill>
                  <a:schemeClr val="tx1">
                    <a:lumMod val="75000"/>
                    <a:lumOff val="25000"/>
                  </a:schemeClr>
                </a:solidFill>
              </a:rPr>
              <a:t>SKCIS :</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도급사</a:t>
            </a:r>
            <a:r>
              <a:rPr kumimoji="1" lang="ko-KR" altLang="en-US" sz="700" dirty="0">
                <a:solidFill>
                  <a:schemeClr val="tx1">
                    <a:lumMod val="75000"/>
                    <a:lumOff val="25000"/>
                  </a:schemeClr>
                </a:solidFill>
              </a:rPr>
              <a:t> 목록에 없음 </a:t>
            </a:r>
            <a:r>
              <a:rPr kumimoji="1" lang="en-US" altLang="ko-KR" sz="700" dirty="0">
                <a:solidFill>
                  <a:schemeClr val="tx1">
                    <a:lumMod val="75000"/>
                    <a:lumOff val="25000"/>
                  </a:schemeClr>
                </a:solidFill>
              </a:rPr>
              <a:t>(</a:t>
            </a:r>
            <a:r>
              <a:rPr kumimoji="1" lang="ko-KR" altLang="en-US" sz="700" dirty="0">
                <a:solidFill>
                  <a:schemeClr val="tx1">
                    <a:lumMod val="75000"/>
                    <a:lumOff val="25000"/>
                  </a:schemeClr>
                </a:solidFill>
              </a:rPr>
              <a:t>확인 필요</a:t>
            </a:r>
            <a:r>
              <a:rPr kumimoji="1" lang="en-US" altLang="ko-KR" sz="700" dirty="0">
                <a:solidFill>
                  <a:schemeClr val="tx1">
                    <a:lumMod val="75000"/>
                    <a:lumOff val="25000"/>
                  </a:schemeClr>
                </a:solidFill>
              </a:rPr>
              <a:t>)</a:t>
            </a:r>
          </a:p>
        </p:txBody>
      </p:sp>
      <p:sp>
        <p:nvSpPr>
          <p:cNvPr id="35" name="Google Shape;2233;g27fe52d962f_1_4247">
            <a:extLst>
              <a:ext uri="{FF2B5EF4-FFF2-40B4-BE49-F238E27FC236}">
                <a16:creationId xmlns:a16="http://schemas.microsoft.com/office/drawing/2014/main" id="{741EF439-D991-38B8-FC1D-E2B4A19A35F7}"/>
              </a:ext>
            </a:extLst>
          </p:cNvPr>
          <p:cNvSpPr/>
          <p:nvPr/>
        </p:nvSpPr>
        <p:spPr>
          <a:xfrm>
            <a:off x="2900333" y="5203829"/>
            <a:ext cx="1858469" cy="270000"/>
          </a:xfrm>
          <a:prstGeom prst="roundRect">
            <a:avLst>
              <a:gd name="adj" fmla="val 50000"/>
            </a:avLst>
          </a:prstGeom>
          <a:solidFill>
            <a:schemeClr val="bg1">
              <a:lumMod val="85000"/>
            </a:schemeClr>
          </a:solidFill>
          <a:ln w="9525" cap="flat" cmpd="sng">
            <a:noFill/>
            <a:prstDash val="solid"/>
            <a:round/>
            <a:headEnd type="none" w="sm" len="sm"/>
            <a:tailEnd type="none" w="sm" len="sm"/>
          </a:ln>
        </p:spPr>
        <p:txBody>
          <a:bodyPr spcFirstLastPara="1" wrap="square" lIns="36000" tIns="91425" rIns="39600" bIns="90000" anchor="ctr" anchorCtr="0">
            <a:noAutofit/>
          </a:bodyPr>
          <a:lstStyle/>
          <a:p>
            <a:pPr marL="0" marR="0" lvl="0" indent="0" rtl="0">
              <a:lnSpc>
                <a:spcPct val="100000"/>
              </a:lnSpc>
              <a:spcBef>
                <a:spcPts val="0"/>
              </a:spcBef>
              <a:spcAft>
                <a:spcPts val="0"/>
              </a:spcAft>
              <a:buClr>
                <a:srgbClr val="000000"/>
              </a:buClr>
              <a:buSzPts val="800"/>
              <a:buFont typeface="Arial"/>
              <a:buNone/>
            </a:pPr>
            <a:r>
              <a:rPr kumimoji="0" lang="ko-KR" altLang="en-US" sz="5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테스트구매사테스트구매사테스트구매사테스트구매사</a:t>
            </a:r>
            <a:r>
              <a:rPr kumimoji="0" lang="en-US" altLang="ko-KR" sz="5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10</a:t>
            </a:r>
            <a:endParaRPr sz="500" dirty="0">
              <a:solidFill>
                <a:schemeClr val="tx1">
                  <a:lumMod val="75000"/>
                  <a:lumOff val="25000"/>
                </a:schemeClr>
              </a:solidFill>
              <a:latin typeface="Malgun Gothic"/>
              <a:ea typeface="Malgun Gothic"/>
              <a:cs typeface="Malgun Gothic"/>
              <a:sym typeface="Malgun Gothic"/>
            </a:endParaRPr>
          </a:p>
        </p:txBody>
      </p:sp>
      <p:sp>
        <p:nvSpPr>
          <p:cNvPr id="37" name="모서리가 둥근 직사각형 36">
            <a:extLst>
              <a:ext uri="{FF2B5EF4-FFF2-40B4-BE49-F238E27FC236}">
                <a16:creationId xmlns:a16="http://schemas.microsoft.com/office/drawing/2014/main" id="{B5A4445A-A5C5-6E31-7803-42BB5AED7EAA}"/>
              </a:ext>
            </a:extLst>
          </p:cNvPr>
          <p:cNvSpPr>
            <a:spLocks/>
          </p:cNvSpPr>
          <p:nvPr/>
        </p:nvSpPr>
        <p:spPr>
          <a:xfrm>
            <a:off x="10029762" y="3901430"/>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지역 </a:t>
            </a:r>
            <a:r>
              <a:rPr kumimoji="1" lang="en-US" altLang="ko-KR" sz="700" dirty="0">
                <a:solidFill>
                  <a:schemeClr val="tx1">
                    <a:lumMod val="75000"/>
                    <a:lumOff val="25000"/>
                  </a:schemeClr>
                </a:solidFill>
              </a:rPr>
              <a:t>column</a:t>
            </a:r>
            <a:r>
              <a:rPr kumimoji="1" lang="ko-KR" altLang="en-US" sz="700" dirty="0">
                <a:solidFill>
                  <a:schemeClr val="tx1">
                    <a:lumMod val="75000"/>
                    <a:lumOff val="25000"/>
                  </a:schemeClr>
                </a:solidFill>
              </a:rPr>
              <a:t> </a:t>
            </a:r>
            <a:r>
              <a:rPr kumimoji="1" lang="ko-KR" altLang="en-US" sz="700" dirty="0" err="1">
                <a:solidFill>
                  <a:schemeClr val="tx1">
                    <a:lumMod val="75000"/>
                    <a:lumOff val="25000"/>
                  </a:schemeClr>
                </a:solidFill>
              </a:rPr>
              <a:t>에</a:t>
            </a:r>
            <a:r>
              <a:rPr kumimoji="1" lang="ko-KR" altLang="en-US" sz="700" dirty="0">
                <a:solidFill>
                  <a:schemeClr val="tx1">
                    <a:lumMod val="75000"/>
                    <a:lumOff val="25000"/>
                  </a:schemeClr>
                </a:solidFill>
              </a:rPr>
              <a:t> 값이 호출되지 않는 이유</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확인 필요</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산업안전보건관리비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지역 </a:t>
            </a:r>
            <a:r>
              <a:rPr kumimoji="1" lang="en-US" altLang="ko-KR" sz="700" dirty="0">
                <a:solidFill>
                  <a:schemeClr val="tx1">
                    <a:lumMod val="75000"/>
                    <a:lumOff val="25000"/>
                  </a:schemeClr>
                </a:solidFill>
              </a:rPr>
              <a:t>field</a:t>
            </a:r>
            <a:r>
              <a:rPr kumimoji="1" lang="ko-KR" altLang="en-US" sz="700" dirty="0">
                <a:solidFill>
                  <a:schemeClr val="tx1">
                    <a:lumMod val="75000"/>
                    <a:lumOff val="25000"/>
                  </a:schemeClr>
                </a:solidFill>
              </a:rPr>
              <a:t> 있음</a:t>
            </a:r>
            <a:endParaRPr kumimoji="1" lang="en-US" altLang="ko-KR" sz="700" dirty="0">
              <a:solidFill>
                <a:schemeClr val="tx1">
                  <a:lumMod val="75000"/>
                  <a:lumOff val="25000"/>
                </a:schemeClr>
              </a:solidFill>
            </a:endParaRPr>
          </a:p>
          <a:p>
            <a:pPr marL="228600" indent="-228600">
              <a:buAutoNum type="arabicPeriod"/>
            </a:pPr>
            <a:r>
              <a:rPr kumimoji="1" lang="ko-KR" altLang="en-US" sz="700" dirty="0">
                <a:solidFill>
                  <a:schemeClr val="tx1">
                    <a:lumMod val="75000"/>
                    <a:lumOff val="25000"/>
                  </a:schemeClr>
                </a:solidFill>
              </a:rPr>
              <a:t>검색 결과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지역 </a:t>
            </a:r>
            <a:r>
              <a:rPr kumimoji="1" lang="en-US" altLang="ko-KR" sz="700" dirty="0">
                <a:solidFill>
                  <a:schemeClr val="tx1">
                    <a:lumMod val="75000"/>
                    <a:lumOff val="25000"/>
                  </a:schemeClr>
                </a:solidFill>
              </a:rPr>
              <a:t>column</a:t>
            </a:r>
            <a:r>
              <a:rPr kumimoji="1" lang="ko-KR" altLang="en-US" sz="700" dirty="0">
                <a:solidFill>
                  <a:schemeClr val="tx1">
                    <a:lumMod val="75000"/>
                    <a:lumOff val="25000"/>
                  </a:schemeClr>
                </a:solidFill>
              </a:rPr>
              <a:t>에는 </a:t>
            </a:r>
            <a:r>
              <a:rPr kumimoji="1" lang="ko-KR" altLang="en-US" sz="700" dirty="0" err="1">
                <a:solidFill>
                  <a:schemeClr val="tx1">
                    <a:lumMod val="75000"/>
                    <a:lumOff val="25000"/>
                  </a:schemeClr>
                </a:solidFill>
              </a:rPr>
              <a:t>호출값</a:t>
            </a:r>
            <a:r>
              <a:rPr kumimoji="1" lang="ko-KR" altLang="en-US" sz="700" dirty="0">
                <a:solidFill>
                  <a:schemeClr val="tx1">
                    <a:lumMod val="75000"/>
                    <a:lumOff val="25000"/>
                  </a:schemeClr>
                </a:solidFill>
              </a:rPr>
              <a:t> 없음</a:t>
            </a:r>
            <a:endParaRPr kumimoji="1" lang="en-US" altLang="ko-KR" sz="700" dirty="0">
              <a:solidFill>
                <a:schemeClr val="tx1">
                  <a:lumMod val="75000"/>
                  <a:lumOff val="25000"/>
                </a:schemeClr>
              </a:solidFill>
            </a:endParaRPr>
          </a:p>
        </p:txBody>
      </p:sp>
      <p:sp>
        <p:nvSpPr>
          <p:cNvPr id="3" name="모서리가 둥근 직사각형 2">
            <a:extLst>
              <a:ext uri="{FF2B5EF4-FFF2-40B4-BE49-F238E27FC236}">
                <a16:creationId xmlns:a16="http://schemas.microsoft.com/office/drawing/2014/main" id="{226A9BE6-7CEA-BA36-EAF3-7D4FA7ADD8C6}"/>
              </a:ext>
            </a:extLst>
          </p:cNvPr>
          <p:cNvSpPr>
            <a:spLocks/>
          </p:cNvSpPr>
          <p:nvPr/>
        </p:nvSpPr>
        <p:spPr>
          <a:xfrm>
            <a:off x="10093894" y="1334535"/>
            <a:ext cx="2880000" cy="1014651"/>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rPr>
              <a:t>강용준님 답변</a:t>
            </a:r>
            <a:endParaRPr kumimoji="1" lang="en-US" altLang="ko-KR" sz="700" dirty="0">
              <a:solidFill>
                <a:schemeClr val="tx1">
                  <a:lumMod val="75000"/>
                  <a:lumOff val="25000"/>
                </a:schemeClr>
              </a:solidFill>
            </a:endParaRPr>
          </a:p>
          <a:p>
            <a:pPr marL="171450" indent="-171450">
              <a:buFontTx/>
              <a:buChar char="-"/>
            </a:pPr>
            <a:r>
              <a:rPr kumimoji="1" lang="ko-KR" altLang="en-US" sz="700" dirty="0">
                <a:solidFill>
                  <a:schemeClr val="tx1">
                    <a:lumMod val="75000"/>
                    <a:lumOff val="25000"/>
                  </a:schemeClr>
                </a:solidFill>
              </a:rPr>
              <a:t>코드관리 </a:t>
            </a:r>
            <a:r>
              <a:rPr kumimoji="1" lang="en-US" altLang="ko-KR" sz="700" dirty="0">
                <a:solidFill>
                  <a:schemeClr val="tx1">
                    <a:lumMod val="75000"/>
                    <a:lumOff val="25000"/>
                  </a:schemeClr>
                </a:solidFill>
              </a:rPr>
              <a:t>&gt;</a:t>
            </a:r>
            <a:r>
              <a:rPr kumimoji="1" lang="ko-KR" altLang="en-US" sz="700" dirty="0">
                <a:solidFill>
                  <a:schemeClr val="tx1">
                    <a:lumMod val="75000"/>
                    <a:lumOff val="25000"/>
                  </a:schemeClr>
                </a:solidFill>
              </a:rPr>
              <a:t> </a:t>
            </a:r>
            <a:r>
              <a:rPr lang="en" altLang="ko-KR" sz="700" b="0" i="0" kern="1200" dirty="0">
                <a:solidFill>
                  <a:schemeClr val="tx1"/>
                </a:solidFill>
                <a:effectLst/>
                <a:latin typeface="Malgun Gothic" panose="020B0503020000020004" pitchFamily="34" charset="-127"/>
                <a:ea typeface="Malgun Gothic" panose="020B0503020000020004" pitchFamily="34" charset="-127"/>
                <a:cs typeface="+mn-cs"/>
              </a:rPr>
              <a:t>SAF_OUTSOURCE</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&gt;</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코드명</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1</a:t>
            </a: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 사용해야 함</a:t>
            </a:r>
            <a:endPar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endParaRPr>
          </a:p>
        </p:txBody>
      </p:sp>
      <p:cxnSp>
        <p:nvCxnSpPr>
          <p:cNvPr id="21" name="꺾인 연결선[E] 20">
            <a:extLst>
              <a:ext uri="{FF2B5EF4-FFF2-40B4-BE49-F238E27FC236}">
                <a16:creationId xmlns:a16="http://schemas.microsoft.com/office/drawing/2014/main" id="{50D66FB6-88A9-6B59-77FF-5A8C1B62FB25}"/>
              </a:ext>
            </a:extLst>
          </p:cNvPr>
          <p:cNvCxnSpPr>
            <a:cxnSpLocks/>
            <a:stCxn id="29" idx="2"/>
            <a:endCxn id="3" idx="0"/>
          </p:cNvCxnSpPr>
          <p:nvPr/>
        </p:nvCxnSpPr>
        <p:spPr>
          <a:xfrm rot="5400000">
            <a:off x="11451214" y="1251854"/>
            <a:ext cx="165361"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모서리가 둥근 직사각형 22">
            <a:extLst>
              <a:ext uri="{FF2B5EF4-FFF2-40B4-BE49-F238E27FC236}">
                <a16:creationId xmlns:a16="http://schemas.microsoft.com/office/drawing/2014/main" id="{13867CB8-7F93-0B89-8925-A43186DDEE80}"/>
              </a:ext>
            </a:extLst>
          </p:cNvPr>
          <p:cNvSpPr>
            <a:spLocks/>
          </p:cNvSpPr>
          <p:nvPr/>
        </p:nvSpPr>
        <p:spPr>
          <a:xfrm>
            <a:off x="10029762" y="5166055"/>
            <a:ext cx="2880000" cy="384363"/>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err="1">
                <a:solidFill>
                  <a:schemeClr val="tx1">
                    <a:lumMod val="75000"/>
                    <a:lumOff val="25000"/>
                  </a:schemeClr>
                </a:solidFill>
              </a:rPr>
              <a:t>김은별님</a:t>
            </a:r>
            <a:r>
              <a:rPr kumimoji="1" lang="ko-KR" altLang="en-US" sz="700" dirty="0">
                <a:solidFill>
                  <a:schemeClr val="tx1">
                    <a:lumMod val="75000"/>
                    <a:lumOff val="25000"/>
                  </a:schemeClr>
                </a:solidFill>
              </a:rPr>
              <a:t> 소스 확인</a:t>
            </a:r>
            <a:endParaRPr kumimoji="1" lang="en-US" altLang="ko-KR" sz="700" dirty="0">
              <a:solidFill>
                <a:schemeClr val="tx1">
                  <a:lumMod val="75000"/>
                  <a:lumOff val="25000"/>
                </a:schemeClr>
              </a:solidFill>
            </a:endParaRPr>
          </a:p>
          <a:p>
            <a:pPr marL="171450" indent="-171450">
              <a:buFontTx/>
              <a:buChar char="-"/>
            </a:pPr>
            <a:r>
              <a:rPr kumimoji="1" lang="ko-KR" altLang="en-US"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지역 </a:t>
            </a:r>
            <a:r>
              <a:rPr kumimoji="1" lang="en-US" altLang="ko-KR" sz="700" b="0" i="0" kern="1200" dirty="0">
                <a:solidFill>
                  <a:schemeClr val="tx1">
                    <a:lumMod val="75000"/>
                    <a:lumOff val="25000"/>
                  </a:schemeClr>
                </a:solidFill>
                <a:effectLst/>
                <a:latin typeface="Malgun Gothic" panose="020B0503020000020004" pitchFamily="34" charset="-127"/>
                <a:ea typeface="Malgun Gothic" panose="020B0503020000020004" pitchFamily="34" charset="-127"/>
                <a:cs typeface="+mn-cs"/>
              </a:rPr>
              <a:t>column</a:t>
            </a:r>
            <a:r>
              <a:rPr kumimoji="1" lang="ko-KR" altLang="en-US" sz="700" dirty="0" err="1">
                <a:solidFill>
                  <a:schemeClr val="tx1">
                    <a:lumMod val="75000"/>
                    <a:lumOff val="25000"/>
                  </a:schemeClr>
                </a:solidFill>
                <a:latin typeface="Malgun Gothic" panose="020B0503020000020004" pitchFamily="34" charset="-127"/>
                <a:ea typeface="Malgun Gothic" panose="020B0503020000020004" pitchFamily="34" charset="-127"/>
              </a:rPr>
              <a:t>으로</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 호출하는 값이 없음</a:t>
            </a:r>
            <a:endPar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cxnSp>
        <p:nvCxnSpPr>
          <p:cNvPr id="24" name="꺾인 연결선[E] 23">
            <a:extLst>
              <a:ext uri="{FF2B5EF4-FFF2-40B4-BE49-F238E27FC236}">
                <a16:creationId xmlns:a16="http://schemas.microsoft.com/office/drawing/2014/main" id="{E813B29D-522C-8851-A479-6113B43379EF}"/>
              </a:ext>
            </a:extLst>
          </p:cNvPr>
          <p:cNvCxnSpPr>
            <a:cxnSpLocks/>
            <a:stCxn id="37" idx="2"/>
            <a:endCxn id="23" idx="0"/>
          </p:cNvCxnSpPr>
          <p:nvPr/>
        </p:nvCxnSpPr>
        <p:spPr>
          <a:xfrm rot="5400000">
            <a:off x="11344775" y="5041068"/>
            <a:ext cx="249974"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모서리가 둥근 직사각형 27">
            <a:extLst>
              <a:ext uri="{FF2B5EF4-FFF2-40B4-BE49-F238E27FC236}">
                <a16:creationId xmlns:a16="http://schemas.microsoft.com/office/drawing/2014/main" id="{D9CE4951-1C31-8EE6-F7F9-936463E9BAB6}"/>
              </a:ext>
            </a:extLst>
          </p:cNvPr>
          <p:cNvSpPr>
            <a:spLocks/>
          </p:cNvSpPr>
          <p:nvPr/>
        </p:nvSpPr>
        <p:spPr>
          <a:xfrm>
            <a:off x="10029762" y="5782945"/>
            <a:ext cx="2880000" cy="389850"/>
          </a:xfrm>
          <a:prstGeom prst="roundRect">
            <a:avLst>
              <a:gd name="adj" fmla="val 15679"/>
            </a:avLst>
          </a:prstGeom>
          <a:solidFill>
            <a:srgbClr val="FFC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기획 </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&gt;</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 </a:t>
            </a:r>
            <a:r>
              <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rPr>
              <a:t>BRANCH_KIND_NM </a:t>
            </a:r>
            <a:r>
              <a:rPr kumimoji="1" lang="ko-KR" altLang="en-US" sz="700" dirty="0">
                <a:solidFill>
                  <a:schemeClr val="tx1">
                    <a:lumMod val="75000"/>
                    <a:lumOff val="25000"/>
                  </a:schemeClr>
                </a:solidFill>
                <a:latin typeface="Malgun Gothic" panose="020B0503020000020004" pitchFamily="34" charset="-127"/>
                <a:ea typeface="Malgun Gothic" panose="020B0503020000020004" pitchFamily="34" charset="-127"/>
              </a:rPr>
              <a:t>호출로 기획 예정</a:t>
            </a:r>
            <a:endParaRPr kumimoji="1" lang="en-US" altLang="ko-KR" sz="700" dirty="0">
              <a:solidFill>
                <a:schemeClr val="tx1">
                  <a:lumMod val="75000"/>
                  <a:lumOff val="25000"/>
                </a:schemeClr>
              </a:solidFill>
              <a:latin typeface="Malgun Gothic" panose="020B0503020000020004" pitchFamily="34" charset="-127"/>
              <a:ea typeface="Malgun Gothic" panose="020B0503020000020004" pitchFamily="34" charset="-127"/>
            </a:endParaRPr>
          </a:p>
        </p:txBody>
      </p:sp>
      <p:cxnSp>
        <p:nvCxnSpPr>
          <p:cNvPr id="31" name="꺾인 연결선[E] 30">
            <a:extLst>
              <a:ext uri="{FF2B5EF4-FFF2-40B4-BE49-F238E27FC236}">
                <a16:creationId xmlns:a16="http://schemas.microsoft.com/office/drawing/2014/main" id="{B2842480-9F25-46EF-FA36-FCF7A8DA8CFB}"/>
              </a:ext>
            </a:extLst>
          </p:cNvPr>
          <p:cNvCxnSpPr>
            <a:cxnSpLocks/>
            <a:stCxn id="23" idx="2"/>
            <a:endCxn id="28" idx="0"/>
          </p:cNvCxnSpPr>
          <p:nvPr/>
        </p:nvCxnSpPr>
        <p:spPr>
          <a:xfrm rot="5400000">
            <a:off x="11353499" y="5666681"/>
            <a:ext cx="232527" cy="12700"/>
          </a:xfrm>
          <a:prstGeom prst="bentConnector3">
            <a:avLst>
              <a:gd name="adj1" fmla="val 50000"/>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32" name="그림 31" descr="텍스트, 번호, 스크린샷, 폰트이(가) 표시된 사진&#10;&#10;자동 생성된 설명">
            <a:extLst>
              <a:ext uri="{FF2B5EF4-FFF2-40B4-BE49-F238E27FC236}">
                <a16:creationId xmlns:a16="http://schemas.microsoft.com/office/drawing/2014/main" id="{2BBC90AA-87E1-E40B-170A-95CC352A7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4606" y="2048436"/>
            <a:ext cx="3365807" cy="1209501"/>
          </a:xfrm>
          <a:prstGeom prst="rect">
            <a:avLst/>
          </a:prstGeom>
        </p:spPr>
      </p:pic>
    </p:spTree>
    <p:extLst>
      <p:ext uri="{BB962C8B-B14F-4D97-AF65-F5344CB8AC3E}">
        <p14:creationId xmlns:p14="http://schemas.microsoft.com/office/powerpoint/2010/main" val="163343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0820-97E0-B766-9420-72A29903758F}"/>
            </a:ext>
          </a:extLst>
        </p:cNvPr>
        <p:cNvGrpSpPr/>
        <p:nvPr/>
      </p:nvGrpSpPr>
      <p:grpSpPr>
        <a:xfrm>
          <a:off x="0" y="0"/>
          <a:ext cx="0" cy="0"/>
          <a:chOff x="0" y="0"/>
          <a:chExt cx="0" cy="0"/>
        </a:xfrm>
      </p:grpSpPr>
      <p:sp>
        <p:nvSpPr>
          <p:cNvPr id="12" name="슬라이드 번호 개체 틀 11">
            <a:extLst>
              <a:ext uri="{FF2B5EF4-FFF2-40B4-BE49-F238E27FC236}">
                <a16:creationId xmlns:a16="http://schemas.microsoft.com/office/drawing/2014/main" id="{F6A99E93-A835-704F-CF84-D100F814AA60}"/>
              </a:ext>
            </a:extLst>
          </p:cNvPr>
          <p:cNvSpPr>
            <a:spLocks noGrp="1"/>
          </p:cNvSpPr>
          <p:nvPr>
            <p:ph type="sldNum" sz="quarter" idx="12"/>
          </p:nvPr>
        </p:nvSpPr>
        <p:spPr/>
        <p:txBody>
          <a:bodyPr/>
          <a:lstStyle/>
          <a:p>
            <a:fld id="{F144BD32-4B9B-4F24-A4E9-E22E202C55FA}" type="slidenum">
              <a:rPr lang="ko-KR" altLang="en-US" smtClean="0"/>
              <a:t>9</a:t>
            </a:fld>
            <a:endParaRPr lang="ko-KR" altLang="en-US" dirty="0"/>
          </a:p>
        </p:txBody>
      </p:sp>
      <p:sp>
        <p:nvSpPr>
          <p:cNvPr id="17" name="TextBox 16">
            <a:extLst>
              <a:ext uri="{FF2B5EF4-FFF2-40B4-BE49-F238E27FC236}">
                <a16:creationId xmlns:a16="http://schemas.microsoft.com/office/drawing/2014/main" id="{5AE45EAF-D232-FC84-6831-C6F935E42E14}"/>
              </a:ext>
            </a:extLst>
          </p:cNvPr>
          <p:cNvSpPr txBox="1"/>
          <p:nvPr/>
        </p:nvSpPr>
        <p:spPr>
          <a:xfrm>
            <a:off x="3952874" y="203122"/>
            <a:ext cx="3794565" cy="338554"/>
          </a:xfrm>
          <a:prstGeom prst="rect">
            <a:avLst/>
          </a:prstGeom>
          <a:noFill/>
        </p:spPr>
        <p:txBody>
          <a:bodyPr wrap="square" rtlCol="0">
            <a:spAutoFit/>
          </a:bodyPr>
          <a:lstStyle/>
          <a:p>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안전몰</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8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도급사</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kumimoji="0" lang="ko-KR" altLang="en-US" sz="800" b="0" i="0" u="none" strike="noStrike" kern="1200" cap="none" spc="0" normalizeH="0" baseline="0" noProof="0" dirty="0" err="1">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안전몰</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a:t>
            </a:r>
            <a:r>
              <a:rPr kumimoji="0" lang="en-US" altLang="ko-KR"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SKB</a:t>
            </a:r>
            <a:r>
              <a:rPr kumimoji="0" lang="ko-KR" altLang="en-US" sz="800" b="0" i="0" u="none" strike="noStrike" kern="1200" cap="none" spc="0" normalizeH="0" baseline="0" noProof="0" dirty="0">
                <a:ln>
                  <a:noFill/>
                </a:ln>
                <a:solidFill>
                  <a:schemeClr val="tx1">
                    <a:lumMod val="75000"/>
                    <a:lumOff val="25000"/>
                  </a:schemeClr>
                </a:solidFill>
                <a:effectLst/>
                <a:uLnTx/>
                <a:uFillTx/>
                <a:latin typeface="맑은 고딕" panose="020B0503020000020004" pitchFamily="50" charset="-127"/>
                <a:ea typeface="맑은 고딕" panose="020B0503020000020004" pitchFamily="50" charset="-127"/>
                <a:cs typeface="+mn-cs"/>
              </a:rPr>
              <a:t> 관리자</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운영관리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 </a:t>
            </a:r>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&gt;</a:t>
            </a:r>
            <a:r>
              <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산업안전보건관리비</a:t>
            </a:r>
          </a:p>
        </p:txBody>
      </p:sp>
      <p:graphicFrame>
        <p:nvGraphicFramePr>
          <p:cNvPr id="2" name="표 1">
            <a:extLst>
              <a:ext uri="{FF2B5EF4-FFF2-40B4-BE49-F238E27FC236}">
                <a16:creationId xmlns:a16="http://schemas.microsoft.com/office/drawing/2014/main" id="{ED766BCE-2612-E036-234F-B1D8616DC274}"/>
              </a:ext>
            </a:extLst>
          </p:cNvPr>
          <p:cNvGraphicFramePr>
            <a:graphicFrameLocks noGrp="1"/>
          </p:cNvGraphicFramePr>
          <p:nvPr>
            <p:extLst>
              <p:ext uri="{D42A27DB-BD31-4B8C-83A1-F6EECF244321}">
                <p14:modId xmlns:p14="http://schemas.microsoft.com/office/powerpoint/2010/main" val="2086283852"/>
              </p:ext>
            </p:extLst>
          </p:nvPr>
        </p:nvGraphicFramePr>
        <p:xfrm>
          <a:off x="7858125" y="426720"/>
          <a:ext cx="2047875" cy="2600960"/>
        </p:xfrm>
        <a:graphic>
          <a:graphicData uri="http://schemas.openxmlformats.org/drawingml/2006/table">
            <a:tbl>
              <a:tblPr firstRow="1" bandRow="1">
                <a:tableStyleId>{5940675A-B579-460E-94D1-54222C63F5DA}</a:tableStyleId>
              </a:tblPr>
              <a:tblGrid>
                <a:gridCol w="280318">
                  <a:extLst>
                    <a:ext uri="{9D8B030D-6E8A-4147-A177-3AD203B41FA5}">
                      <a16:colId xmlns:a16="http://schemas.microsoft.com/office/drawing/2014/main" val="710290028"/>
                    </a:ext>
                  </a:extLst>
                </a:gridCol>
                <a:gridCol w="1767557">
                  <a:extLst>
                    <a:ext uri="{9D8B030D-6E8A-4147-A177-3AD203B41FA5}">
                      <a16:colId xmlns:a16="http://schemas.microsoft.com/office/drawing/2014/main" val="1844684163"/>
                    </a:ext>
                  </a:extLst>
                </a:gridCol>
              </a:tblGrid>
              <a:tr h="264160">
                <a:tc gridSpan="2">
                  <a:txBody>
                    <a:bodyPr/>
                    <a:lstStyle/>
                    <a:p>
                      <a:pPr algn="ctr" latinLnBrk="1"/>
                      <a:r>
                        <a:rPr lang="ko-KR" altLang="en-US" sz="800" dirty="0">
                          <a:solidFill>
                            <a:schemeClr val="bg1"/>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화면설명</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tx1">
                        <a:lumMod val="50000"/>
                        <a:lumOff val="50000"/>
                      </a:schemeClr>
                    </a:solidFill>
                  </a:tcPr>
                </a:tc>
                <a:tc hMerge="1">
                  <a:txBody>
                    <a:bodyPr/>
                    <a:lstStyle/>
                    <a:p>
                      <a:pP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810931949"/>
                  </a:ext>
                </a:extLst>
              </a:tr>
              <a:tr h="264160">
                <a:tc gridSpan="2">
                  <a:txBody>
                    <a:bodyPr/>
                    <a:lstStyle/>
                    <a:p>
                      <a:pPr algn="l" latinLnBrk="1"/>
                      <a:r>
                        <a:rPr lang="ko-KR" altLang="en-US" sz="7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공사명</a:t>
                      </a:r>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ko-KR" altLang="en-US" sz="700" dirty="0" err="1">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호출되는 </a:t>
                      </a:r>
                      <a:r>
                        <a:rPr lang="en-US" altLang="ko-KR"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700" dirty="0">
                          <a:solidFill>
                            <a:schemeClr val="tx1">
                              <a:lumMod val="75000"/>
                              <a:lumOff val="25000"/>
                            </a:schemeClr>
                          </a:solidFill>
                          <a:latin typeface="Malgun Gothic Semilight" panose="020B0502040204020203" pitchFamily="50" charset="-127"/>
                          <a:ea typeface="Malgun Gothic Semilight" panose="020B0502040204020203" pitchFamily="50" charset="-127"/>
                          <a:cs typeface="Malgun Gothic Semilight" panose="020B0502040204020203" pitchFamily="50" charset="-127"/>
                        </a:rPr>
                        <a:t> 정의</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hMerge="1">
                  <a:txBody>
                    <a:bodyPr/>
                    <a:lstStyle/>
                    <a:p>
                      <a:pPr algn="ctr" latinLnBrk="1"/>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645194882"/>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1</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IOMS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에서 해당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호출한다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p>
                      <a:pPr marL="0" indent="0" algn="l" latinLnBrk="1">
                        <a:buNone/>
                      </a:pP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IOMS</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호출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이기때문에</a:t>
                      </a:r>
                      <a:b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b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명 변경 불가</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821641571"/>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2</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닫기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button </a:t>
                      </a:r>
                      <a:r>
                        <a:rPr lang="ko-KR" altLang="en-US" sz="600" dirty="0" err="1">
                          <a:latin typeface="Malgun Gothic Semilight" panose="020B0502040204020203" pitchFamily="50" charset="-127"/>
                          <a:ea typeface="Malgun Gothic Semilight" panose="020B0502040204020203" pitchFamily="50" charset="-127"/>
                          <a:cs typeface="Malgun Gothic Semilight" panose="020B0502040204020203" pitchFamily="50" charset="-127"/>
                        </a:rPr>
                        <a:t>클릭시</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 해당 </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popup</a:t>
                      </a:r>
                      <a:r>
                        <a:rPr lang="ko-KR" altLang="en-US"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을 닫는다</a:t>
                      </a:r>
                      <a:r>
                        <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a:t>
                      </a: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25813609"/>
                  </a:ext>
                </a:extLst>
              </a:tr>
              <a:tr h="264160">
                <a:tc>
                  <a:txBody>
                    <a:bodyPr/>
                    <a:lstStyle/>
                    <a:p>
                      <a:pPr algn="ctr" latinLnBrk="1"/>
                      <a:r>
                        <a:rPr lang="en-US" altLang="ko-KR" sz="800">
                          <a:latin typeface="Malgun Gothic Semilight" panose="020B0502040204020203" pitchFamily="50" charset="-127"/>
                          <a:ea typeface="Malgun Gothic Semilight" panose="020B0502040204020203" pitchFamily="50" charset="-127"/>
                          <a:cs typeface="Malgun Gothic Semilight" panose="020B0502040204020203" pitchFamily="50" charset="-127"/>
                        </a:rPr>
                        <a:t>3</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안전보건관리비 상세내역</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err="1">
                          <a:latin typeface="Malgun Gothic" panose="020B0503020000020004" pitchFamily="34" charset="-127"/>
                          <a:ea typeface="Malgun Gothic" panose="020B0503020000020004" pitchFamily="34" charset="-127"/>
                          <a:cs typeface="Malgun Gothic Semilight" panose="020B0502040204020203" pitchFamily="50" charset="-127"/>
                        </a:rPr>
                        <a:t>호출값</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해당 내역은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IOMS</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에서 값 호출</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171450" marR="0" lvl="0" indent="-171450" algn="l" defTabSz="914400" rtl="0" eaLnBrk="1" fontAlgn="auto" latinLnBrk="1" hangingPunct="1">
                        <a:lnSpc>
                          <a:spcPct val="100000"/>
                        </a:lnSpc>
                        <a:spcBef>
                          <a:spcPts val="0"/>
                        </a:spcBef>
                        <a:spcAft>
                          <a:spcPts val="0"/>
                        </a:spcAft>
                        <a:buClrTx/>
                        <a:buSzTx/>
                        <a:buFontTx/>
                        <a:buChar char="-"/>
                        <a:tabLst/>
                        <a:defRPr/>
                      </a:pP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처리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read only</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제한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업로드 제한</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삭제 제한</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b. </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허용</a:t>
                      </a:r>
                      <a:b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b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a:t>
                      </a:r>
                      <a:r>
                        <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rPr>
                        <a:t>-</a:t>
                      </a:r>
                      <a:r>
                        <a:rPr lang="ko-KR" altLang="en-US" sz="600" dirty="0">
                          <a:latin typeface="Malgun Gothic" panose="020B0503020000020004" pitchFamily="34" charset="-127"/>
                          <a:ea typeface="Malgun Gothic" panose="020B0503020000020004" pitchFamily="34" charset="-127"/>
                          <a:cs typeface="Malgun Gothic Semilight" panose="020B0502040204020203" pitchFamily="50" charset="-127"/>
                        </a:rPr>
                        <a:t> 파일 다운로드 허용</a:t>
                      </a: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600" dirty="0">
                        <a:latin typeface="Malgun Gothic" panose="020B0503020000020004" pitchFamily="34" charset="-127"/>
                        <a:ea typeface="Malgun Gothic" panose="020B0503020000020004" pitchFamily="34"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77340488"/>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4</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algn="l" latinLnBrk="1"/>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121868284"/>
                  </a:ext>
                </a:extLst>
              </a:tr>
              <a:tr h="264160">
                <a:tc>
                  <a:txBody>
                    <a:bodyPr/>
                    <a:lstStyle/>
                    <a:p>
                      <a:pPr algn="ctr" latinLnBrk="1"/>
                      <a:r>
                        <a:rPr lang="en-US" altLang="ko-KR"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rPr>
                        <a:t>5</a:t>
                      </a:r>
                      <a:endParaRPr lang="ko-KR" altLang="en-US" sz="8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algn="l" latinLnBrk="1">
                        <a:buNone/>
                      </a:pPr>
                      <a:endParaRPr lang="en-US" altLang="ko-KR" sz="600" dirty="0">
                        <a:latin typeface="Malgun Gothic Semilight" panose="020B0502040204020203" pitchFamily="50" charset="-127"/>
                        <a:ea typeface="Malgun Gothic Semilight" panose="020B0502040204020203" pitchFamily="50" charset="-127"/>
                        <a:cs typeface="Malgun Gothic Semilight" panose="020B0502040204020203" pitchFamily="50" charset="-127"/>
                      </a:endParaRPr>
                    </a:p>
                  </a:txBody>
                  <a:tcPr anchor="ct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5389480"/>
                  </a:ext>
                </a:extLst>
              </a:tr>
            </a:tbl>
          </a:graphicData>
        </a:graphic>
      </p:graphicFrame>
      <p:sp>
        <p:nvSpPr>
          <p:cNvPr id="49" name="Google Shape;1694;p44">
            <a:extLst>
              <a:ext uri="{FF2B5EF4-FFF2-40B4-BE49-F238E27FC236}">
                <a16:creationId xmlns:a16="http://schemas.microsoft.com/office/drawing/2014/main" id="{64D5BF24-8186-673A-0550-8F58E4D05CBE}"/>
              </a:ext>
            </a:extLst>
          </p:cNvPr>
          <p:cNvSpPr/>
          <p:nvPr/>
        </p:nvSpPr>
        <p:spPr>
          <a:xfrm>
            <a:off x="799850" y="541677"/>
            <a:ext cx="6320865" cy="6316324"/>
          </a:xfrm>
          <a:prstGeom prst="roundRect">
            <a:avLst>
              <a:gd name="adj" fmla="val 1663"/>
            </a:avLst>
          </a:prstGeom>
          <a:solidFill>
            <a:srgbClr val="FFFFFF"/>
          </a:solidFill>
          <a:ln>
            <a:solidFill>
              <a:schemeClr val="bg1">
                <a:lumMod val="50000"/>
              </a:schemeClr>
            </a:solidFill>
          </a:ln>
          <a:effectLst>
            <a:outerShdw blurRad="57150" dist="19050" dir="5400000" algn="bl" rotWithShape="0">
              <a:srgbClr val="000000">
                <a:alpha val="49411"/>
              </a:srgbClr>
            </a:outerShdw>
          </a:effectLst>
        </p:spPr>
        <p:txBody>
          <a:bodyPr spcFirstLastPara="1" wrap="square" lIns="78825" tIns="78825" rIns="78825" bIns="78825" anchor="t" anchorCtr="0">
            <a:noAutofit/>
          </a:bodyPr>
          <a:lstStyle/>
          <a:p>
            <a:pPr marL="0" marR="0" lvl="0" indent="0" algn="l" rtl="0">
              <a:lnSpc>
                <a:spcPct val="100000"/>
              </a:lnSpc>
              <a:spcBef>
                <a:spcPts val="0"/>
              </a:spcBef>
              <a:spcAft>
                <a:spcPts val="0"/>
              </a:spcAft>
              <a:buClr>
                <a:srgbClr val="000000"/>
              </a:buClr>
              <a:buSzPts val="500"/>
              <a:buFont typeface="Arial"/>
              <a:buNone/>
            </a:pPr>
            <a:endParaRPr sz="500" b="0" i="0" u="none" strike="noStrike" cap="none">
              <a:solidFill>
                <a:srgbClr val="434343"/>
              </a:solidFill>
              <a:latin typeface="Malgun Gothic" panose="020B0503020000020004" pitchFamily="34" charset="-127"/>
              <a:ea typeface="Malgun Gothic" panose="020B0503020000020004" pitchFamily="34" charset="-127"/>
              <a:cs typeface="Arial"/>
              <a:sym typeface="Arial"/>
            </a:endParaRPr>
          </a:p>
        </p:txBody>
      </p:sp>
      <p:pic>
        <p:nvPicPr>
          <p:cNvPr id="59" name="그림 58" descr="텍스트, 스크린샷, 번호, 소프트웨어이(가) 표시된 사진&#10;&#10;자동 생성된 설명">
            <a:extLst>
              <a:ext uri="{FF2B5EF4-FFF2-40B4-BE49-F238E27FC236}">
                <a16:creationId xmlns:a16="http://schemas.microsoft.com/office/drawing/2014/main" id="{1FC855E5-24F1-B379-FE52-26E97228DF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4" y="812800"/>
            <a:ext cx="6286500" cy="6045200"/>
          </a:xfrm>
          <a:prstGeom prst="rect">
            <a:avLst/>
          </a:prstGeom>
        </p:spPr>
      </p:pic>
      <p:sp>
        <p:nvSpPr>
          <p:cNvPr id="60" name="모서리가 둥근 직사각형 59">
            <a:extLst>
              <a:ext uri="{FF2B5EF4-FFF2-40B4-BE49-F238E27FC236}">
                <a16:creationId xmlns:a16="http://schemas.microsoft.com/office/drawing/2014/main" id="{CFCD45C5-BA75-BA91-DC11-3F3D5BB48588}"/>
              </a:ext>
            </a:extLst>
          </p:cNvPr>
          <p:cNvSpPr>
            <a:spLocks/>
          </p:cNvSpPr>
          <p:nvPr/>
        </p:nvSpPr>
        <p:spPr>
          <a:xfrm>
            <a:off x="695033" y="722800"/>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1</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1" name="모서리가 둥근 직사각형 60">
            <a:extLst>
              <a:ext uri="{FF2B5EF4-FFF2-40B4-BE49-F238E27FC236}">
                <a16:creationId xmlns:a16="http://schemas.microsoft.com/office/drawing/2014/main" id="{1CE1431D-69E3-CE4E-F959-5C87DCA6BF94}"/>
              </a:ext>
            </a:extLst>
          </p:cNvPr>
          <p:cNvSpPr>
            <a:spLocks/>
          </p:cNvSpPr>
          <p:nvPr/>
        </p:nvSpPr>
        <p:spPr>
          <a:xfrm>
            <a:off x="6740233" y="726212"/>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2</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
        <p:nvSpPr>
          <p:cNvPr id="62" name="모서리가 둥근 직사각형 61">
            <a:extLst>
              <a:ext uri="{FF2B5EF4-FFF2-40B4-BE49-F238E27FC236}">
                <a16:creationId xmlns:a16="http://schemas.microsoft.com/office/drawing/2014/main" id="{1E045B01-5A13-1BA1-AF10-CD11B7727C08}"/>
              </a:ext>
            </a:extLst>
          </p:cNvPr>
          <p:cNvSpPr>
            <a:spLocks/>
          </p:cNvSpPr>
          <p:nvPr/>
        </p:nvSpPr>
        <p:spPr>
          <a:xfrm>
            <a:off x="695033" y="1151354"/>
            <a:ext cx="180000" cy="180000"/>
          </a:xfrm>
          <a:prstGeom prst="roundRect">
            <a:avLst>
              <a:gd name="adj" fmla="val 50000"/>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ko-KR" sz="700" b="1" dirty="0">
                <a:solidFill>
                  <a:schemeClr val="bg1"/>
                </a:solidFill>
                <a:latin typeface="Malgun Gothic" panose="020B0503020000020004" pitchFamily="34" charset="-127"/>
                <a:ea typeface="Malgun Gothic" panose="020B0503020000020004" pitchFamily="34" charset="-127"/>
              </a:rPr>
              <a:t>3</a:t>
            </a:r>
            <a:endParaRPr kumimoji="1" lang="ko-KR" altLang="en-US" sz="700" b="1" dirty="0">
              <a:solidFill>
                <a:schemeClr val="bg1"/>
              </a:solidFill>
              <a:latin typeface="Malgun Gothic" panose="020B0503020000020004" pitchFamily="34" charset="-127"/>
              <a:ea typeface="Malgun Gothic" panose="020B0503020000020004" pitchFamily="34" charset="-127"/>
            </a:endParaRPr>
          </a:p>
        </p:txBody>
      </p:sp>
    </p:spTree>
    <p:extLst>
      <p:ext uri="{BB962C8B-B14F-4D97-AF65-F5344CB8AC3E}">
        <p14:creationId xmlns:p14="http://schemas.microsoft.com/office/powerpoint/2010/main" val="369041542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테마">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31840</TotalTime>
  <Words>2275</Words>
  <Application>Microsoft Macintosh PowerPoint</Application>
  <PresentationFormat>A4 용지(210x297mm)</PresentationFormat>
  <Paragraphs>864</Paragraphs>
  <Slides>12</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12</vt:i4>
      </vt:variant>
    </vt:vector>
  </HeadingPairs>
  <TitlesOfParts>
    <vt:vector size="20" baseType="lpstr">
      <vt:lpstr>Malgun Gothic</vt:lpstr>
      <vt:lpstr>Malgun Gothic</vt:lpstr>
      <vt:lpstr>Malgun Gothic Semilight</vt:lpstr>
      <vt:lpstr>Noto Sans KR</vt:lpstr>
      <vt:lpstr>Aptos</vt:lpstr>
      <vt:lpstr>Aptos Display</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민기 김</dc:creator>
  <cp:lastModifiedBy>DA41707</cp:lastModifiedBy>
  <cp:revision>76</cp:revision>
  <dcterms:created xsi:type="dcterms:W3CDTF">2024-10-08T00:49:16Z</dcterms:created>
  <dcterms:modified xsi:type="dcterms:W3CDTF">2024-12-10T01:48:13Z</dcterms:modified>
</cp:coreProperties>
</file>