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99" r:id="rId4"/>
    <p:sldId id="363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21" r:id="rId13"/>
    <p:sldId id="317" r:id="rId14"/>
    <p:sldId id="322" r:id="rId15"/>
    <p:sldId id="318" r:id="rId16"/>
    <p:sldId id="319" r:id="rId17"/>
    <p:sldId id="308" r:id="rId18"/>
    <p:sldId id="320" r:id="rId19"/>
    <p:sldId id="361" r:id="rId20"/>
    <p:sldId id="362" r:id="rId2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6259"/>
  </p:normalViewPr>
  <p:slideViewPr>
    <p:cSldViewPr snapToGrid="0">
      <p:cViewPr varScale="1">
        <p:scale>
          <a:sx n="157" d="100"/>
          <a:sy n="157" d="100"/>
        </p:scale>
        <p:origin x="992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2025. 2. 17.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65019"/>
              </p:ext>
            </p:extLst>
          </p:nvPr>
        </p:nvGraphicFramePr>
        <p:xfrm>
          <a:off x="7858125" y="426720"/>
          <a:ext cx="2047875" cy="440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본사관리자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소속 부서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부서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 포함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부서의 재고 조회 범위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하위조직의 재고 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미포함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05174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권한별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en-US" altLang="ko-KR" sz="700" dirty="0">
                <a:solidFill>
                  <a:srgbClr val="FF0000"/>
                </a:solidFill>
              </a:rPr>
              <a:t>default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>
                <a:solidFill>
                  <a:srgbClr val="FF0000"/>
                </a:solidFill>
              </a:rPr>
              <a:t>수정 허용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그룹명</a:t>
            </a:r>
            <a:r>
              <a:rPr kumimoji="1" lang="ko-KR" altLang="en-US" sz="700" dirty="0">
                <a:solidFill>
                  <a:srgbClr val="FF0000"/>
                </a:solidFill>
              </a:rPr>
              <a:t> 호출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본사명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ko-KR" altLang="en-US" sz="700" dirty="0">
                <a:solidFill>
                  <a:srgbClr val="FF0000"/>
                </a:solidFill>
              </a:rPr>
              <a:t> 주식회사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  <a:r>
              <a:rPr kumimoji="1" lang="ko-KR" altLang="en-US" sz="700" dirty="0">
                <a:solidFill>
                  <a:srgbClr val="FF0000"/>
                </a:solidFill>
              </a:rPr>
              <a:t> 호출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rgbClr val="FF0000"/>
                </a:solidFill>
              </a:rPr>
              <a:t>조회 범위 </a:t>
            </a:r>
            <a:r>
              <a:rPr kumimoji="1" lang="en-US" altLang="ko-KR" sz="700" dirty="0">
                <a:solidFill>
                  <a:srgbClr val="FF0000"/>
                </a:solidFill>
              </a:rPr>
              <a:t>: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ko-KR" altLang="en-US" sz="700" dirty="0">
                <a:solidFill>
                  <a:srgbClr val="FF0000"/>
                </a:solidFill>
              </a:rPr>
              <a:t> 전체 부서 조회 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권한에 관계없이 전체 부서를 조회 가능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818701"/>
            <a:ext cx="4226885" cy="2785932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ko-KR" altLang="en-US" sz="700" dirty="0">
                <a:solidFill>
                  <a:srgbClr val="FF0000"/>
                </a:solidFill>
              </a:rPr>
              <a:t> 전체 부서 목록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2758688" y="4205669"/>
            <a:ext cx="301511" cy="5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088080" y="4927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FDD567-66B4-4999-A167-8E8C5FEC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57452"/>
              </p:ext>
            </p:extLst>
          </p:nvPr>
        </p:nvGraphicFramePr>
        <p:xfrm>
          <a:off x="4320805" y="702372"/>
          <a:ext cx="2387163" cy="27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08">
                  <a:extLst>
                    <a:ext uri="{9D8B030D-6E8A-4147-A177-3AD203B41FA5}">
                      <a16:colId xmlns:a16="http://schemas.microsoft.com/office/drawing/2014/main" val="2582623940"/>
                    </a:ext>
                  </a:extLst>
                </a:gridCol>
                <a:gridCol w="1502255">
                  <a:extLst>
                    <a:ext uri="{9D8B030D-6E8A-4147-A177-3AD203B41FA5}">
                      <a16:colId xmlns:a16="http://schemas.microsoft.com/office/drawing/2014/main" val="2181751274"/>
                    </a:ext>
                  </a:extLst>
                </a:gridCol>
              </a:tblGrid>
              <a:tr h="2707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●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○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12208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6DBC6B2-6D6D-FCC0-3E63-21822D87A802}"/>
              </a:ext>
            </a:extLst>
          </p:cNvPr>
          <p:cNvSpPr>
            <a:spLocks/>
          </p:cNvSpPr>
          <p:nvPr/>
        </p:nvSpPr>
        <p:spPr>
          <a:xfrm>
            <a:off x="4301346" y="5498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2388"/>
              </p:ext>
            </p:extLst>
          </p:nvPr>
        </p:nvGraphicFramePr>
        <p:xfrm>
          <a:off x="205419" y="3321542"/>
          <a:ext cx="6360244" cy="3215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88144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78986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29858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0700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75694"/>
              </p:ext>
            </p:extLst>
          </p:nvPr>
        </p:nvGraphicFramePr>
        <p:xfrm>
          <a:off x="7858125" y="426720"/>
          <a:ext cx="2074262" cy="656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전산 시스템을 통해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등록된 상품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구매사에서 수동으로 입력한 상품의 수량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관리품품등록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재고품목관리 팝업 호출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7555"/>
              </p:ext>
            </p:extLst>
          </p:nvPr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7820"/>
              </p:ext>
            </p:extLst>
          </p:nvPr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119"/>
              </p:ext>
            </p:extLst>
          </p:nvPr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8590"/>
              </p:ext>
            </p:extLst>
          </p:nvPr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82426"/>
              </p:ext>
            </p:extLst>
          </p:nvPr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094946" y="3636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90861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658115" y="3630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784719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196056" y="1002767"/>
            <a:ext cx="6369609" cy="2861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01085"/>
              </p:ext>
            </p:extLst>
          </p:nvPr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20154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7858123" y="3915295"/>
            <a:ext cx="2074264" cy="1637607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54BD3036-A23A-3C7D-9AE0-DAF8DB12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58346"/>
              </p:ext>
            </p:extLst>
          </p:nvPr>
        </p:nvGraphicFramePr>
        <p:xfrm>
          <a:off x="205420" y="3321542"/>
          <a:ext cx="6361648" cy="3215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8" name="그래픽 97" descr="확인란 선택됨 단색으로 채워진">
            <a:extLst>
              <a:ext uri="{FF2B5EF4-FFF2-40B4-BE49-F238E27FC236}">
                <a16:creationId xmlns:a16="http://schemas.microsoft.com/office/drawing/2014/main" id="{2C63DB1A-B15D-188F-7223-462493C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99" name="그래픽 98" descr="확인란 선택됨 단색으로 채워진">
            <a:extLst>
              <a:ext uri="{FF2B5EF4-FFF2-40B4-BE49-F238E27FC236}">
                <a16:creationId xmlns:a16="http://schemas.microsoft.com/office/drawing/2014/main" id="{787CA52D-839B-152A-601B-300D39A4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100" name="그래픽 99" descr="확인란 선택됨 단색으로 채워진">
            <a:extLst>
              <a:ext uri="{FF2B5EF4-FFF2-40B4-BE49-F238E27FC236}">
                <a16:creationId xmlns:a16="http://schemas.microsoft.com/office/drawing/2014/main" id="{3BF085B4-3AA7-908A-649F-A3CC4772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101" name="그래픽 100" descr="확인란 선택됨 단색으로 채워진">
            <a:extLst>
              <a:ext uri="{FF2B5EF4-FFF2-40B4-BE49-F238E27FC236}">
                <a16:creationId xmlns:a16="http://schemas.microsoft.com/office/drawing/2014/main" id="{A0C43E5D-1B4E-E5C0-B49F-C48702D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102" name="그래픽 101" descr="확인란 선택됨 단색으로 채워진">
            <a:extLst>
              <a:ext uri="{FF2B5EF4-FFF2-40B4-BE49-F238E27FC236}">
                <a16:creationId xmlns:a16="http://schemas.microsoft.com/office/drawing/2014/main" id="{E238B112-CF2B-6F08-57C7-EA23C06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103" name="그래픽 102" descr="확인란 선택됨 단색으로 채워진">
            <a:extLst>
              <a:ext uri="{FF2B5EF4-FFF2-40B4-BE49-F238E27FC236}">
                <a16:creationId xmlns:a16="http://schemas.microsoft.com/office/drawing/2014/main" id="{92EF326E-82DD-78FB-C1F2-11961217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104" name="그래픽 103" descr="확인란 선택됨 단색으로 채워진">
            <a:extLst>
              <a:ext uri="{FF2B5EF4-FFF2-40B4-BE49-F238E27FC236}">
                <a16:creationId xmlns:a16="http://schemas.microsoft.com/office/drawing/2014/main" id="{CF97137C-27B4-2965-DA04-AAFFAD0F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46480"/>
              </p:ext>
            </p:extLst>
          </p:nvPr>
        </p:nvGraphicFramePr>
        <p:xfrm>
          <a:off x="7858125" y="426720"/>
          <a:ext cx="2074262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목록에서 사업장을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/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/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/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/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/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53666"/>
            <a:ext cx="6369609" cy="3620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/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8" name="꺾인 연결선[E] 41">
            <a:extLst>
              <a:ext uri="{FF2B5EF4-FFF2-40B4-BE49-F238E27FC236}">
                <a16:creationId xmlns:a16="http://schemas.microsoft.com/office/drawing/2014/main" id="{283FB094-66FC-34A5-32FF-60F5B7DC9C6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14284" y="1586196"/>
            <a:ext cx="4477582" cy="18815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59B1C1E-4523-DE0D-5DF6-AC451FA81829}"/>
              </a:ext>
            </a:extLst>
          </p:cNvPr>
          <p:cNvSpPr/>
          <p:nvPr/>
        </p:nvSpPr>
        <p:spPr>
          <a:xfrm>
            <a:off x="2005400" y="13449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BE82AF1C-724D-67D1-FEDA-7C8D675CF25A}"/>
              </a:ext>
            </a:extLst>
          </p:cNvPr>
          <p:cNvSpPr/>
          <p:nvPr/>
        </p:nvSpPr>
        <p:spPr>
          <a:xfrm>
            <a:off x="6729411" y="3282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4;p44">
            <a:extLst>
              <a:ext uri="{FF2B5EF4-FFF2-40B4-BE49-F238E27FC236}">
                <a16:creationId xmlns:a16="http://schemas.microsoft.com/office/drawing/2014/main" id="{5B9D6B4E-EC2F-E7B8-6926-8BA071E9C163}"/>
              </a:ext>
            </a:extLst>
          </p:cNvPr>
          <p:cNvSpPr/>
          <p:nvPr/>
        </p:nvSpPr>
        <p:spPr>
          <a:xfrm>
            <a:off x="5371072" y="3477915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1786175-25EC-44BD-DA51-465160B3C56F}"/>
              </a:ext>
            </a:extLst>
          </p:cNvPr>
          <p:cNvSpPr/>
          <p:nvPr/>
        </p:nvSpPr>
        <p:spPr>
          <a:xfrm>
            <a:off x="6798917" y="7105789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5C2A1F7-C605-9E38-F392-CD964B8C049E}"/>
              </a:ext>
            </a:extLst>
          </p:cNvPr>
          <p:cNvSpPr/>
          <p:nvPr/>
        </p:nvSpPr>
        <p:spPr>
          <a:xfrm>
            <a:off x="6281052" y="710578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E0C56B02-5172-8AC2-F328-7CCDDA0C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98590"/>
              </p:ext>
            </p:extLst>
          </p:nvPr>
        </p:nvGraphicFramePr>
        <p:xfrm>
          <a:off x="5479458" y="3507398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B1C6018-505D-766E-F1EC-472B2A88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7758"/>
              </p:ext>
            </p:extLst>
          </p:nvPr>
        </p:nvGraphicFramePr>
        <p:xfrm>
          <a:off x="5481108" y="4474139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CCF81D-3C46-8B42-A434-5939C6905FCB}"/>
              </a:ext>
            </a:extLst>
          </p:cNvPr>
          <p:cNvSpPr>
            <a:spLocks/>
          </p:cNvSpPr>
          <p:nvPr/>
        </p:nvSpPr>
        <p:spPr>
          <a:xfrm>
            <a:off x="5482049" y="391531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346817D-C79D-8F9B-3EB4-8519DEEE1A18}"/>
              </a:ext>
            </a:extLst>
          </p:cNvPr>
          <p:cNvSpPr>
            <a:spLocks/>
          </p:cNvSpPr>
          <p:nvPr/>
        </p:nvSpPr>
        <p:spPr>
          <a:xfrm>
            <a:off x="6208524" y="391531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37190F77-6D91-9DA8-23E3-09A7463A51C4}"/>
              </a:ext>
            </a:extLst>
          </p:cNvPr>
          <p:cNvSpPr/>
          <p:nvPr/>
        </p:nvSpPr>
        <p:spPr>
          <a:xfrm>
            <a:off x="7498934" y="3936218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B72152-A8F6-E5AC-74A1-F75C4AD6064E}"/>
              </a:ext>
            </a:extLst>
          </p:cNvPr>
          <p:cNvGrpSpPr/>
          <p:nvPr/>
        </p:nvGrpSpPr>
        <p:grpSpPr>
          <a:xfrm>
            <a:off x="5643088" y="6742470"/>
            <a:ext cx="2105082" cy="186100"/>
            <a:chOff x="19175035" y="-2703341"/>
            <a:chExt cx="2105082" cy="186100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E2FB560-A3EB-A263-5E8D-2B6B91E610A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9D1F1A4B-C32C-7C33-302B-904F1D7CE4B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D7270514-3D6F-5879-713A-F4E2D65FC1D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5FF0770-C250-7545-2902-23AE79C9427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AA82C84C-BF7F-F5F0-C294-9E09CBB45A4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9153C26C-C9D6-D25B-0FEC-2015A346FBF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F17EEBB7-A042-A0F1-7BCE-5EB1DF2A77A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D9C7F6F-C9BA-B54D-F3DA-E707E70F7A2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AF272E9D-FD97-BE14-42A1-60EBAE0C38FC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78870BD6-AC7A-B526-F59D-DC8AE558D39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6A505F9-6ED4-71B5-57A2-BE0D543AC4B8}"/>
              </a:ext>
            </a:extLst>
          </p:cNvPr>
          <p:cNvSpPr>
            <a:spLocks/>
          </p:cNvSpPr>
          <p:nvPr/>
        </p:nvSpPr>
        <p:spPr>
          <a:xfrm>
            <a:off x="5486668" y="4246074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28165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86457"/>
              </p:ext>
            </p:extLst>
          </p:nvPr>
        </p:nvGraphicFramePr>
        <p:xfrm>
          <a:off x="7858125" y="426720"/>
          <a:ext cx="2047875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권한에 따라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다르게한다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소속 부서명 호출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범위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부서 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권한 동일한 검색 범위를 가진다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1778742" y="2038130"/>
            <a:ext cx="5207915" cy="457381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669607" y="4972511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097452" y="86003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579587" y="860038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90504"/>
              </p:ext>
            </p:extLst>
          </p:nvPr>
        </p:nvGraphicFramePr>
        <p:xfrm>
          <a:off x="6777993" y="5001994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99055"/>
              </p:ext>
            </p:extLst>
          </p:nvPr>
        </p:nvGraphicFramePr>
        <p:xfrm>
          <a:off x="6779643" y="5968735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780584" y="540991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07059" y="540991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테스트그룹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797469" y="5430814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41623" y="8237066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785203" y="5740670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06425"/>
              </p:ext>
            </p:extLst>
          </p:nvPr>
        </p:nvGraphicFramePr>
        <p:xfrm>
          <a:off x="205420" y="3006782"/>
          <a:ext cx="6361643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6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2C8597-0129-5105-029E-5CC044A365FE}"/>
              </a:ext>
            </a:extLst>
          </p:cNvPr>
          <p:cNvSpPr/>
          <p:nvPr/>
        </p:nvSpPr>
        <p:spPr>
          <a:xfrm>
            <a:off x="7849043" y="3519577"/>
            <a:ext cx="2074264" cy="1063998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538"/>
              </p:ext>
            </p:extLst>
          </p:nvPr>
        </p:nvGraphicFramePr>
        <p:xfrm>
          <a:off x="205420" y="3006782"/>
          <a:ext cx="6361643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13550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13550" y="39834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13550" y="44742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13550" y="49649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13550" y="54556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13550" y="59463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490209"/>
            <a:ext cx="4117975" cy="27712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532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532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80264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1695192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6167"/>
              </p:ext>
            </p:extLst>
          </p:nvPr>
        </p:nvGraphicFramePr>
        <p:xfrm>
          <a:off x="831453" y="1700518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427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7" y="1780917"/>
            <a:ext cx="2077067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6" y="4375633"/>
            <a:ext cx="2079618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37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297484" y="4399564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4798"/>
              </p:ext>
            </p:extLst>
          </p:nvPr>
        </p:nvGraphicFramePr>
        <p:xfrm>
          <a:off x="831453" y="4404890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233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899826"/>
            <a:ext cx="3962828" cy="390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작업자를 입력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출고수량을 입력하시고 출고처리를 하실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716625" y="1331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운영관리의 재고조회는 출고 및 반납입고 처리 기능 제외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B88FD5-4CF4-A133-82E6-89B1B962BB1D}"/>
              </a:ext>
            </a:extLst>
          </p:cNvPr>
          <p:cNvSpPr/>
          <p:nvPr/>
        </p:nvSpPr>
        <p:spPr>
          <a:xfrm>
            <a:off x="1" y="424815"/>
            <a:ext cx="9905998" cy="643318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r>
              <a:rPr lang="ko-KR" altLang="en-US" sz="1000" dirty="0"/>
              <a:t>사유</a:t>
            </a:r>
            <a:endParaRPr lang="en-US" altLang="ko-KR" sz="1000" dirty="0"/>
          </a:p>
          <a:p>
            <a:r>
              <a:rPr lang="ko-KR" altLang="en-US" sz="1000" dirty="0"/>
              <a:t>운영관리 </a:t>
            </a:r>
            <a:r>
              <a:rPr lang="en-US" altLang="ko-KR" sz="1000" dirty="0"/>
              <a:t>&gt;</a:t>
            </a:r>
            <a:r>
              <a:rPr lang="ko-KR" altLang="en-US" sz="1000" dirty="0"/>
              <a:t> 재고조회 </a:t>
            </a:r>
            <a:r>
              <a:rPr lang="en-US" altLang="ko-KR" sz="1000" dirty="0"/>
              <a:t>page</a:t>
            </a:r>
            <a:r>
              <a:rPr lang="ko-KR" altLang="en-US" sz="1000" dirty="0"/>
              <a:t>는 재고 출고</a:t>
            </a:r>
            <a:r>
              <a:rPr lang="en-US" altLang="ko-KR" sz="1000" dirty="0"/>
              <a:t>/</a:t>
            </a:r>
            <a:r>
              <a:rPr lang="ko-KR" altLang="en-US" sz="1000" dirty="0"/>
              <a:t>반납입고 기능을 제공하지 않는다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재고 조회 기능만 제공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운영관리의 재고조회는 출고 및 반납입고 처리 기능 제외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30CAC8-CDDF-3392-2170-3ED948993280}"/>
              </a:ext>
            </a:extLst>
          </p:cNvPr>
          <p:cNvSpPr/>
          <p:nvPr/>
        </p:nvSpPr>
        <p:spPr>
          <a:xfrm>
            <a:off x="1" y="424815"/>
            <a:ext cx="9905998" cy="643318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r>
              <a:rPr lang="ko-KR" altLang="en-US" sz="1000" dirty="0"/>
              <a:t>사유</a:t>
            </a:r>
            <a:endParaRPr lang="en-US" altLang="ko-KR" sz="1000" dirty="0"/>
          </a:p>
          <a:p>
            <a:r>
              <a:rPr lang="ko-KR" altLang="en-US" sz="1000" dirty="0"/>
              <a:t>운영관리 </a:t>
            </a:r>
            <a:r>
              <a:rPr lang="en-US" altLang="ko-KR" sz="1000" dirty="0"/>
              <a:t>&gt;</a:t>
            </a:r>
            <a:r>
              <a:rPr lang="ko-KR" altLang="en-US" sz="1000" dirty="0"/>
              <a:t> 재고조회 </a:t>
            </a:r>
            <a:r>
              <a:rPr lang="en-US" altLang="ko-KR" sz="1000" dirty="0"/>
              <a:t>page</a:t>
            </a:r>
            <a:r>
              <a:rPr lang="ko-KR" altLang="en-US" sz="1000" dirty="0"/>
              <a:t>는 재고 출고</a:t>
            </a:r>
            <a:r>
              <a:rPr lang="en-US" altLang="ko-KR" sz="1000" dirty="0"/>
              <a:t>/</a:t>
            </a:r>
            <a:r>
              <a:rPr lang="ko-KR" altLang="en-US" sz="1000" dirty="0"/>
              <a:t>반납입고 기능을 제공하지 않는다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재고 조회 기능만 제공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운영관리의 재고조회는 출고 및 반납입고 처리 기능 제외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8A0F19-3827-6EFA-E03C-BDE52339ADAC}"/>
              </a:ext>
            </a:extLst>
          </p:cNvPr>
          <p:cNvSpPr/>
          <p:nvPr/>
        </p:nvSpPr>
        <p:spPr>
          <a:xfrm>
            <a:off x="1" y="424815"/>
            <a:ext cx="9905998" cy="643318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r>
              <a:rPr lang="ko-KR" altLang="en-US" sz="1000" dirty="0"/>
              <a:t>사유</a:t>
            </a:r>
            <a:endParaRPr lang="en-US" altLang="ko-KR" sz="1000" dirty="0"/>
          </a:p>
          <a:p>
            <a:r>
              <a:rPr lang="ko-KR" altLang="en-US" sz="1000" dirty="0"/>
              <a:t>운영관리 </a:t>
            </a:r>
            <a:r>
              <a:rPr lang="en-US" altLang="ko-KR" sz="1000" dirty="0"/>
              <a:t>&gt;</a:t>
            </a:r>
            <a:r>
              <a:rPr lang="ko-KR" altLang="en-US" sz="1000" dirty="0"/>
              <a:t> 재고조회 </a:t>
            </a:r>
            <a:r>
              <a:rPr lang="en-US" altLang="ko-KR" sz="1000" dirty="0"/>
              <a:t>page</a:t>
            </a:r>
            <a:r>
              <a:rPr lang="ko-KR" altLang="en-US" sz="1000" dirty="0"/>
              <a:t>는 재고 출고</a:t>
            </a:r>
            <a:r>
              <a:rPr lang="en-US" altLang="ko-KR" sz="1000" dirty="0"/>
              <a:t>/</a:t>
            </a:r>
            <a:r>
              <a:rPr lang="ko-KR" altLang="en-US" sz="1000" dirty="0"/>
              <a:t>반납입고 기능을 제공하지 않는다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재고 조회 기능만 제공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/>
        </p:nvGraphicFramePr>
        <p:xfrm>
          <a:off x="204656" y="2472341"/>
          <a:ext cx="6361642" cy="27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57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57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8323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메뉴는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그룹관리자에게만 노출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Homs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의 모든 사용자가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재고관리재고조회탭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출고팝업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조직간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자재출고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에서 요청한 항목을 검색결과에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값 호출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불가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/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/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1743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700" baseline="0">
                          <a:effectLst/>
                        </a:rPr>
                        <a:t> </a:t>
                      </a:r>
                      <a:r>
                        <a:rPr lang="ko-KR" altLang="en-US" sz="700" baseline="0">
                          <a:effectLst/>
                        </a:rPr>
                        <a:t>자신의 그룹사업장명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/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/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/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 rot="10800000" flipV="1">
            <a:off x="2989866" y="2333554"/>
            <a:ext cx="2702058" cy="357560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/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5782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재고이동승인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55519"/>
              </p:ext>
            </p:extLst>
          </p:nvPr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아니오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48445"/>
              </p:ext>
            </p:extLst>
          </p:nvPr>
        </p:nvGraphicFramePr>
        <p:xfrm>
          <a:off x="7858125" y="426720"/>
          <a:ext cx="2047875" cy="550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메뉴는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본사관리자에게만 노출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Homs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의 모든 사용자가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 에서 등록한 항목을 검색결과에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반려사유  팝업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사유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 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5102"/>
              </p:ext>
            </p:extLst>
          </p:nvPr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76641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45847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말일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일전 새벽에 사업장별 재고를 집계한 내역을 토대로 재고조사를 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 ([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재고조사 등록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시 재고내용은 집계를 토대로한 정보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각 사업장의 재고조사를 등록하면 감독관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지점장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이 승인을 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전월말 단가 기준입니다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/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/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/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/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31033" y="1429930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재고조사이력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2A769-A1FC-AEFD-983F-B77202D5BE0E}"/>
              </a:ext>
            </a:extLst>
          </p:cNvPr>
          <p:cNvSpPr/>
          <p:nvPr/>
        </p:nvSpPr>
        <p:spPr>
          <a:xfrm>
            <a:off x="7862755" y="2158727"/>
            <a:ext cx="2074264" cy="30302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</a:p>
        </p:txBody>
      </p:sp>
    </p:spTree>
    <p:extLst>
      <p:ext uri="{BB962C8B-B14F-4D97-AF65-F5344CB8AC3E}">
        <p14:creationId xmlns:p14="http://schemas.microsoft.com/office/powerpoint/2010/main" val="13337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1798216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/>
        </p:nvGraphicFramePr>
        <p:xfrm>
          <a:off x="1459266" y="1614016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303259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5105" y="3425760"/>
            <a:ext cx="7700995" cy="98238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4134" y="1055335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안전몰의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안전몰 일반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도급사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</a:t>
            </a:r>
            <a:r>
              <a:rPr lang="en-US" altLang="ko-KR" sz="1000">
                <a:solidFill>
                  <a:srgbClr val="FF0000"/>
                </a:solidFill>
              </a:rPr>
              <a:t>SKB </a:t>
            </a:r>
            <a:r>
              <a:rPr lang="ko-KR" altLang="en-US" sz="1000">
                <a:solidFill>
                  <a:srgbClr val="FF0000"/>
                </a:solidFill>
              </a:rPr>
              <a:t>관리자</a:t>
            </a:r>
            <a:r>
              <a:rPr lang="en-US" altLang="ko-KR" sz="1000">
                <a:solidFill>
                  <a:srgbClr val="FF0000"/>
                </a:solidFill>
              </a:rPr>
              <a:t>]</a:t>
            </a:r>
            <a:r>
              <a:rPr lang="ko-KR" altLang="en-US" sz="1000">
                <a:solidFill>
                  <a:srgbClr val="FF0000"/>
                </a:solidFill>
              </a:rPr>
              <a:t>는 </a:t>
            </a:r>
            <a:r>
              <a:rPr lang="en-US" altLang="ko-KR" sz="1000">
                <a:solidFill>
                  <a:srgbClr val="FF0000"/>
                </a:solidFill>
              </a:rPr>
              <a:t>OK</a:t>
            </a:r>
            <a:r>
              <a:rPr lang="ko-KR" altLang="en-US" sz="1000">
                <a:solidFill>
                  <a:srgbClr val="FF0000"/>
                </a:solidFill>
              </a:rPr>
              <a:t>플라자 일반의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법인담당자</a:t>
            </a:r>
            <a:r>
              <a:rPr lang="en-US" altLang="ko-KR" sz="1000">
                <a:solidFill>
                  <a:srgbClr val="FF0000"/>
                </a:solidFill>
              </a:rPr>
              <a:t>] </a:t>
            </a:r>
            <a:r>
              <a:rPr lang="ko-KR" altLang="en-US" sz="1000">
                <a:solidFill>
                  <a:srgbClr val="FF0000"/>
                </a:solidFill>
              </a:rPr>
              <a:t>권한을 포함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2683" y="1600004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12" idx="3"/>
            <a:endCxn id="11" idx="3"/>
          </p:cNvCxnSpPr>
          <p:nvPr/>
        </p:nvCxnSpPr>
        <p:spPr>
          <a:xfrm flipV="1">
            <a:off x="7886100" y="1292248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86700" y="2302552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자신법인의 모든 조직 조회 가능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59264" y="3440670"/>
            <a:ext cx="1067805" cy="15259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17" idx="0"/>
            <a:endCxn id="16" idx="1"/>
          </p:cNvCxnSpPr>
          <p:nvPr/>
        </p:nvCxnSpPr>
        <p:spPr>
          <a:xfrm rot="5400000" flipH="1" flipV="1">
            <a:off x="2089331" y="2443302"/>
            <a:ext cx="901205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04877" y="3440670"/>
            <a:ext cx="4281223" cy="31427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0" name="꺾인 연결선 19"/>
          <p:cNvCxnSpPr>
            <a:stCxn id="19" idx="0"/>
            <a:endCxn id="16" idx="3"/>
          </p:cNvCxnSpPr>
          <p:nvPr/>
        </p:nvCxnSpPr>
        <p:spPr>
          <a:xfrm rot="16200000" flipV="1">
            <a:off x="5005906" y="2701086"/>
            <a:ext cx="901205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56401" y="3425946"/>
            <a:ext cx="1015942" cy="15693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32571" y="5619265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자신조직과 하위그룹만 조회가능</a:t>
            </a:r>
          </a:p>
        </p:txBody>
      </p:sp>
      <p:cxnSp>
        <p:nvCxnSpPr>
          <p:cNvPr id="25" name="꺾인 연결선 24"/>
          <p:cNvCxnSpPr>
            <a:stCxn id="24" idx="0"/>
            <a:endCxn id="21" idx="2"/>
          </p:cNvCxnSpPr>
          <p:nvPr/>
        </p:nvCxnSpPr>
        <p:spPr>
          <a:xfrm rot="5400000" flipH="1" flipV="1">
            <a:off x="2356672" y="4911565"/>
            <a:ext cx="624012" cy="791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관리 권한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5835"/>
              </p:ext>
            </p:extLst>
          </p:nvPr>
        </p:nvGraphicFramePr>
        <p:xfrm>
          <a:off x="7858125" y="426720"/>
          <a:ext cx="2047875" cy="577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3D09D49-117D-7971-458E-D8C4DBC4EA20}"/>
              </a:ext>
            </a:extLst>
          </p:cNvPr>
          <p:cNvSpPr>
            <a:spLocks/>
          </p:cNvSpPr>
          <p:nvPr/>
        </p:nvSpPr>
        <p:spPr>
          <a:xfrm>
            <a:off x="504781" y="20849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B6B475-E0EF-8707-1813-20CF4A604A0F}"/>
              </a:ext>
            </a:extLst>
          </p:cNvPr>
          <p:cNvSpPr>
            <a:spLocks/>
          </p:cNvSpPr>
          <p:nvPr/>
        </p:nvSpPr>
        <p:spPr>
          <a:xfrm>
            <a:off x="1231256" y="20849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22132F93-06EC-A630-45D0-4B38E806E7F3}"/>
              </a:ext>
            </a:extLst>
          </p:cNvPr>
          <p:cNvSpPr/>
          <p:nvPr/>
        </p:nvSpPr>
        <p:spPr>
          <a:xfrm>
            <a:off x="2521666" y="21058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794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8090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02341"/>
              </p:ext>
            </p:extLst>
          </p:nvPr>
        </p:nvGraphicFramePr>
        <p:xfrm>
          <a:off x="4140159" y="2111652"/>
          <a:ext cx="2387163" cy="27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08">
                  <a:extLst>
                    <a:ext uri="{9D8B030D-6E8A-4147-A177-3AD203B41FA5}">
                      <a16:colId xmlns:a16="http://schemas.microsoft.com/office/drawing/2014/main" val="2582623940"/>
                    </a:ext>
                  </a:extLst>
                </a:gridCol>
                <a:gridCol w="1502255">
                  <a:extLst>
                    <a:ext uri="{9D8B030D-6E8A-4147-A177-3AD203B41FA5}">
                      <a16:colId xmlns:a16="http://schemas.microsoft.com/office/drawing/2014/main" val="2181751274"/>
                    </a:ext>
                  </a:extLst>
                </a:gridCol>
              </a:tblGrid>
              <a:tr h="2707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●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○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1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39928</TotalTime>
  <Words>6059</Words>
  <Application>Microsoft Macintosh PowerPoint</Application>
  <PresentationFormat>A4 용지(210x297mm)</PresentationFormat>
  <Paragraphs>2147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Malgun Gothic</vt:lpstr>
      <vt:lpstr>Malgun Gothic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120</cp:revision>
  <dcterms:created xsi:type="dcterms:W3CDTF">2024-10-08T00:49:16Z</dcterms:created>
  <dcterms:modified xsi:type="dcterms:W3CDTF">2025-02-17T05:47:50Z</dcterms:modified>
</cp:coreProperties>
</file>