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62" r:id="rId3"/>
    <p:sldId id="299" r:id="rId4"/>
    <p:sldId id="300" r:id="rId5"/>
    <p:sldId id="302" r:id="rId6"/>
    <p:sldId id="268" r:id="rId7"/>
    <p:sldId id="301" r:id="rId8"/>
    <p:sldId id="342" r:id="rId9"/>
    <p:sldId id="343" r:id="rId10"/>
    <p:sldId id="338" r:id="rId11"/>
    <p:sldId id="339" r:id="rId12"/>
    <p:sldId id="304" r:id="rId13"/>
    <p:sldId id="344" r:id="rId14"/>
    <p:sldId id="341" r:id="rId15"/>
    <p:sldId id="340" r:id="rId16"/>
    <p:sldId id="350" r:id="rId17"/>
    <p:sldId id="345" r:id="rId18"/>
    <p:sldId id="351" r:id="rId19"/>
    <p:sldId id="352" r:id="rId20"/>
    <p:sldId id="353" r:id="rId21"/>
    <p:sldId id="354" r:id="rId22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FFC000"/>
    <a:srgbClr val="0000FF"/>
    <a:srgbClr val="E35600"/>
    <a:srgbClr val="0283A0"/>
    <a:srgbClr val="009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71" autoAdjust="0"/>
    <p:restoredTop sz="96259"/>
  </p:normalViewPr>
  <p:slideViewPr>
    <p:cSldViewPr snapToGrid="0">
      <p:cViewPr varScale="1">
        <p:scale>
          <a:sx n="115" d="100"/>
          <a:sy n="115" d="100"/>
        </p:scale>
        <p:origin x="1722" y="9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18140950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OK PLAZA_</a:t>
                      </a:r>
                      <a:r>
                        <a:rPr lang="ko-KR" altLang="en-US" sz="18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endParaRPr lang="ko-KR" altLang="en-US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97215209"/>
              </p:ext>
            </p:extLst>
          </p:nvPr>
        </p:nvGraphicFramePr>
        <p:xfrm>
          <a:off x="0" y="0"/>
          <a:ext cx="9906000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5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30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김민기</a:t>
            </a: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집">
            <a:extLst>
              <a:ext uri="{FF2B5EF4-FFF2-40B4-BE49-F238E27FC236}">
                <a16:creationId xmlns:a16="http://schemas.microsoft.com/office/drawing/2014/main" id="{EA630918-77E2-8869-71CB-7C2720047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0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5" y="203122"/>
            <a:ext cx="3793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일반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구매사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en-US" altLang="ko-KR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OKSafety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조직관리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사업장 관리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523026"/>
              </p:ext>
            </p:extLst>
          </p:nvPr>
        </p:nvGraphicFramePr>
        <p:xfrm>
          <a:off x="7858125" y="426720"/>
          <a:ext cx="2047875" cy="3992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en-US" altLang="ko-KR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OKSafety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법인 사업자 사업장 등록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구성요소 및 기능 정의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담당자 입력 필수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 설계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중복체크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중복된 아이디 일 경우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중복체크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아래 조건을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AND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만족할 경우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신규 아이디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아이디 생성 조건 만족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숫자 허용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15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담당자없이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하단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숨김 처리한다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담당자 선택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담당자 선택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담당자 선택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노출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담당자 선택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법인에 속한 사용자 목록 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220453B-1322-3FBF-03ED-3CDE4DAE588A}"/>
              </a:ext>
            </a:extLst>
          </p:cNvPr>
          <p:cNvSpPr txBox="1"/>
          <p:nvPr/>
        </p:nvSpPr>
        <p:spPr>
          <a:xfrm>
            <a:off x="2009775" y="219075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사업장 관리</a:t>
            </a:r>
          </a:p>
        </p:txBody>
      </p:sp>
      <p:sp>
        <p:nvSpPr>
          <p:cNvPr id="157" name="모서리가 둥근 직사각형 156">
            <a:extLst>
              <a:ext uri="{FF2B5EF4-FFF2-40B4-BE49-F238E27FC236}">
                <a16:creationId xmlns:a16="http://schemas.microsoft.com/office/drawing/2014/main" id="{93B6A42D-C264-CF09-A671-2756DB2F9970}"/>
              </a:ext>
            </a:extLst>
          </p:cNvPr>
          <p:cNvSpPr>
            <a:spLocks/>
          </p:cNvSpPr>
          <p:nvPr/>
        </p:nvSpPr>
        <p:spPr>
          <a:xfrm>
            <a:off x="1191980" y="44230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8" name="모서리가 둥근 직사각형 127">
            <a:extLst>
              <a:ext uri="{FF2B5EF4-FFF2-40B4-BE49-F238E27FC236}">
                <a16:creationId xmlns:a16="http://schemas.microsoft.com/office/drawing/2014/main" id="{A17931EA-51BA-22F4-35DE-DB21C0C55ED4}"/>
              </a:ext>
            </a:extLst>
          </p:cNvPr>
          <p:cNvSpPr>
            <a:spLocks/>
          </p:cNvSpPr>
          <p:nvPr/>
        </p:nvSpPr>
        <p:spPr>
          <a:xfrm>
            <a:off x="442786" y="608179"/>
            <a:ext cx="3271903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담당자 정보</a:t>
            </a:r>
          </a:p>
        </p:txBody>
      </p:sp>
      <p:sp>
        <p:nvSpPr>
          <p:cNvPr id="139" name="모서리가 둥근 직사각형 138">
            <a:extLst>
              <a:ext uri="{FF2B5EF4-FFF2-40B4-BE49-F238E27FC236}">
                <a16:creationId xmlns:a16="http://schemas.microsoft.com/office/drawing/2014/main" id="{DF6381C3-FFE7-9369-CE2F-8E477614223F}"/>
              </a:ext>
            </a:extLst>
          </p:cNvPr>
          <p:cNvSpPr>
            <a:spLocks/>
          </p:cNvSpPr>
          <p:nvPr/>
        </p:nvSpPr>
        <p:spPr>
          <a:xfrm>
            <a:off x="1195198" y="610379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담당자 입력 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v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8" name="모서리가 둥근 직사각형 157">
            <a:extLst>
              <a:ext uri="{FF2B5EF4-FFF2-40B4-BE49-F238E27FC236}">
                <a16:creationId xmlns:a16="http://schemas.microsoft.com/office/drawing/2014/main" id="{93C1E978-C600-4136-8397-61FC089609A9}"/>
              </a:ext>
            </a:extLst>
          </p:cNvPr>
          <p:cNvSpPr>
            <a:spLocks/>
          </p:cNvSpPr>
          <p:nvPr/>
        </p:nvSpPr>
        <p:spPr>
          <a:xfrm>
            <a:off x="450763" y="3841351"/>
            <a:ext cx="3271903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담당자 정보</a:t>
            </a:r>
          </a:p>
        </p:txBody>
      </p:sp>
      <p:sp>
        <p:nvSpPr>
          <p:cNvPr id="165" name="모서리가 둥근 직사각형 164">
            <a:extLst>
              <a:ext uri="{FF2B5EF4-FFF2-40B4-BE49-F238E27FC236}">
                <a16:creationId xmlns:a16="http://schemas.microsoft.com/office/drawing/2014/main" id="{CDE97589-2B8E-F759-5A87-ACB2BE915E4C}"/>
              </a:ext>
            </a:extLst>
          </p:cNvPr>
          <p:cNvSpPr>
            <a:spLocks/>
          </p:cNvSpPr>
          <p:nvPr/>
        </p:nvSpPr>
        <p:spPr>
          <a:xfrm>
            <a:off x="1203175" y="3843551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담당자없이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등록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v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4" name="모서리가 둥근 직사각형 173">
            <a:extLst>
              <a:ext uri="{FF2B5EF4-FFF2-40B4-BE49-F238E27FC236}">
                <a16:creationId xmlns:a16="http://schemas.microsoft.com/office/drawing/2014/main" id="{1257EF28-7202-46FB-8418-3A94AF559760}"/>
              </a:ext>
            </a:extLst>
          </p:cNvPr>
          <p:cNvSpPr>
            <a:spLocks/>
          </p:cNvSpPr>
          <p:nvPr/>
        </p:nvSpPr>
        <p:spPr>
          <a:xfrm>
            <a:off x="442786" y="4891270"/>
            <a:ext cx="3271903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담당자 정보</a:t>
            </a:r>
          </a:p>
        </p:txBody>
      </p:sp>
      <p:graphicFrame>
        <p:nvGraphicFramePr>
          <p:cNvPr id="175" name="표 174">
            <a:extLst>
              <a:ext uri="{FF2B5EF4-FFF2-40B4-BE49-F238E27FC236}">
                <a16:creationId xmlns:a16="http://schemas.microsoft.com/office/drawing/2014/main" id="{CA09CFE9-AF18-AB41-230A-80FB0AEEAA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351847"/>
              </p:ext>
            </p:extLst>
          </p:nvPr>
        </p:nvGraphicFramePr>
        <p:xfrm>
          <a:off x="447809" y="5168328"/>
          <a:ext cx="6115482" cy="3226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4810">
                  <a:extLst>
                    <a:ext uri="{9D8B030D-6E8A-4147-A177-3AD203B41FA5}">
                      <a16:colId xmlns:a16="http://schemas.microsoft.com/office/drawing/2014/main" val="514024141"/>
                    </a:ext>
                  </a:extLst>
                </a:gridCol>
                <a:gridCol w="1303684">
                  <a:extLst>
                    <a:ext uri="{9D8B030D-6E8A-4147-A177-3AD203B41FA5}">
                      <a16:colId xmlns:a16="http://schemas.microsoft.com/office/drawing/2014/main" val="3664175614"/>
                    </a:ext>
                  </a:extLst>
                </a:gridCol>
                <a:gridCol w="700962">
                  <a:extLst>
                    <a:ext uri="{9D8B030D-6E8A-4147-A177-3AD203B41FA5}">
                      <a16:colId xmlns:a16="http://schemas.microsoft.com/office/drawing/2014/main" val="855939914"/>
                    </a:ext>
                  </a:extLst>
                </a:gridCol>
                <a:gridCol w="1336431">
                  <a:extLst>
                    <a:ext uri="{9D8B030D-6E8A-4147-A177-3AD203B41FA5}">
                      <a16:colId xmlns:a16="http://schemas.microsoft.com/office/drawing/2014/main" val="140587869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571015924"/>
                    </a:ext>
                  </a:extLst>
                </a:gridCol>
                <a:gridCol w="1353795">
                  <a:extLst>
                    <a:ext uri="{9D8B030D-6E8A-4147-A177-3AD203B41FA5}">
                      <a16:colId xmlns:a16="http://schemas.microsoft.com/office/drawing/2014/main" val="1396609730"/>
                    </a:ext>
                  </a:extLst>
                </a:gridCol>
              </a:tblGrid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로그인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489112"/>
                  </a:ext>
                </a:extLst>
              </a:tr>
            </a:tbl>
          </a:graphicData>
        </a:graphic>
      </p:graphicFrame>
      <p:sp>
        <p:nvSpPr>
          <p:cNvPr id="176" name="모서리가 둥근 직사각형 175">
            <a:extLst>
              <a:ext uri="{FF2B5EF4-FFF2-40B4-BE49-F238E27FC236}">
                <a16:creationId xmlns:a16="http://schemas.microsoft.com/office/drawing/2014/main" id="{EF043EB9-BC6C-D405-2190-FE49F5FE7D6F}"/>
              </a:ext>
            </a:extLst>
          </p:cNvPr>
          <p:cNvSpPr>
            <a:spLocks/>
          </p:cNvSpPr>
          <p:nvPr/>
        </p:nvSpPr>
        <p:spPr>
          <a:xfrm>
            <a:off x="1203713" y="5235569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선택해 주세요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R" altLang="en-US" sz="600" dirty="0">
              <a:solidFill>
                <a:schemeClr val="bg1">
                  <a:lumMod val="7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7" name="모서리가 둥근 직사각형 176">
            <a:extLst>
              <a:ext uri="{FF2B5EF4-FFF2-40B4-BE49-F238E27FC236}">
                <a16:creationId xmlns:a16="http://schemas.microsoft.com/office/drawing/2014/main" id="{68AD016F-7BE1-3CC2-9BE1-AE0D3D2F866F}"/>
              </a:ext>
            </a:extLst>
          </p:cNvPr>
          <p:cNvSpPr>
            <a:spLocks/>
          </p:cNvSpPr>
          <p:nvPr/>
        </p:nvSpPr>
        <p:spPr>
          <a:xfrm>
            <a:off x="1195198" y="4893470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담당자 선택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	v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8" name="모서리가 둥근 직사각형 177">
            <a:extLst>
              <a:ext uri="{FF2B5EF4-FFF2-40B4-BE49-F238E27FC236}">
                <a16:creationId xmlns:a16="http://schemas.microsoft.com/office/drawing/2014/main" id="{C0C9CC92-FC94-005F-A4D1-465F4C9AC0D0}"/>
              </a:ext>
            </a:extLst>
          </p:cNvPr>
          <p:cNvSpPr>
            <a:spLocks/>
          </p:cNvSpPr>
          <p:nvPr/>
        </p:nvSpPr>
        <p:spPr>
          <a:xfrm>
            <a:off x="2517187" y="5235569"/>
            <a:ext cx="644462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담당자 선택</a:t>
            </a:r>
          </a:p>
        </p:txBody>
      </p:sp>
      <p:sp>
        <p:nvSpPr>
          <p:cNvPr id="179" name="모서리가 둥근 직사각형 178">
            <a:extLst>
              <a:ext uri="{FF2B5EF4-FFF2-40B4-BE49-F238E27FC236}">
                <a16:creationId xmlns:a16="http://schemas.microsoft.com/office/drawing/2014/main" id="{26D4364E-9374-AC87-EA24-7935747F490D}"/>
              </a:ext>
            </a:extLst>
          </p:cNvPr>
          <p:cNvSpPr>
            <a:spLocks/>
          </p:cNvSpPr>
          <p:nvPr/>
        </p:nvSpPr>
        <p:spPr>
          <a:xfrm>
            <a:off x="1129667" y="361366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0" name="모서리가 둥근 직사각형 179">
            <a:extLst>
              <a:ext uri="{FF2B5EF4-FFF2-40B4-BE49-F238E27FC236}">
                <a16:creationId xmlns:a16="http://schemas.microsoft.com/office/drawing/2014/main" id="{1382A257-D9E8-9130-3E91-7AB1BF9F5AC8}"/>
              </a:ext>
            </a:extLst>
          </p:cNvPr>
          <p:cNvSpPr>
            <a:spLocks/>
          </p:cNvSpPr>
          <p:nvPr/>
        </p:nvSpPr>
        <p:spPr>
          <a:xfrm>
            <a:off x="1105198" y="468494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3" name="Google Shape;1694;p44">
            <a:extLst>
              <a:ext uri="{FF2B5EF4-FFF2-40B4-BE49-F238E27FC236}">
                <a16:creationId xmlns:a16="http://schemas.microsoft.com/office/drawing/2014/main" id="{86D9B27C-F483-6858-6C10-5B2FD2B8A0C0}"/>
              </a:ext>
            </a:extLst>
          </p:cNvPr>
          <p:cNvSpPr/>
          <p:nvPr/>
        </p:nvSpPr>
        <p:spPr>
          <a:xfrm>
            <a:off x="4884949" y="3098494"/>
            <a:ext cx="4768667" cy="3743515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graphicFrame>
        <p:nvGraphicFramePr>
          <p:cNvPr id="184" name="Google Shape;1695;p44">
            <a:extLst>
              <a:ext uri="{FF2B5EF4-FFF2-40B4-BE49-F238E27FC236}">
                <a16:creationId xmlns:a16="http://schemas.microsoft.com/office/drawing/2014/main" id="{200D9EDB-C9B9-F36F-AC28-FF1BD3E88E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1899750"/>
              </p:ext>
            </p:extLst>
          </p:nvPr>
        </p:nvGraphicFramePr>
        <p:xfrm>
          <a:off x="5028277" y="3201865"/>
          <a:ext cx="4485910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42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2955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사용자 조회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5" name="모서리가 둥근 직사각형 184">
            <a:extLst>
              <a:ext uri="{FF2B5EF4-FFF2-40B4-BE49-F238E27FC236}">
                <a16:creationId xmlns:a16="http://schemas.microsoft.com/office/drawing/2014/main" id="{01F9B713-A70D-B310-B85C-C146A280AD69}"/>
              </a:ext>
            </a:extLst>
          </p:cNvPr>
          <p:cNvSpPr/>
          <p:nvPr/>
        </p:nvSpPr>
        <p:spPr>
          <a:xfrm>
            <a:off x="7224875" y="6533094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취소</a:t>
            </a:r>
          </a:p>
        </p:txBody>
      </p:sp>
      <p:graphicFrame>
        <p:nvGraphicFramePr>
          <p:cNvPr id="189" name="표 188">
            <a:extLst>
              <a:ext uri="{FF2B5EF4-FFF2-40B4-BE49-F238E27FC236}">
                <a16:creationId xmlns:a16="http://schemas.microsoft.com/office/drawing/2014/main" id="{3E0AC7B8-8C26-F216-4868-5BDA23690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376040"/>
              </p:ext>
            </p:extLst>
          </p:nvPr>
        </p:nvGraphicFramePr>
        <p:xfrm>
          <a:off x="5027427" y="4312647"/>
          <a:ext cx="4486759" cy="186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7132">
                  <a:extLst>
                    <a:ext uri="{9D8B030D-6E8A-4147-A177-3AD203B41FA5}">
                      <a16:colId xmlns:a16="http://schemas.microsoft.com/office/drawing/2014/main" val="2923108080"/>
                    </a:ext>
                  </a:extLst>
                </a:gridCol>
                <a:gridCol w="782294">
                  <a:extLst>
                    <a:ext uri="{9D8B030D-6E8A-4147-A177-3AD203B41FA5}">
                      <a16:colId xmlns:a16="http://schemas.microsoft.com/office/drawing/2014/main" val="3363256915"/>
                    </a:ext>
                  </a:extLst>
                </a:gridCol>
                <a:gridCol w="729673">
                  <a:extLst>
                    <a:ext uri="{9D8B030D-6E8A-4147-A177-3AD203B41FA5}">
                      <a16:colId xmlns:a16="http://schemas.microsoft.com/office/drawing/2014/main" val="2554143765"/>
                    </a:ext>
                  </a:extLst>
                </a:gridCol>
                <a:gridCol w="794327">
                  <a:extLst>
                    <a:ext uri="{9D8B030D-6E8A-4147-A177-3AD203B41FA5}">
                      <a16:colId xmlns:a16="http://schemas.microsoft.com/office/drawing/2014/main" val="3643036566"/>
                    </a:ext>
                  </a:extLst>
                </a:gridCol>
                <a:gridCol w="1883333">
                  <a:extLst>
                    <a:ext uri="{9D8B030D-6E8A-4147-A177-3AD203B41FA5}">
                      <a16:colId xmlns:a16="http://schemas.microsoft.com/office/drawing/2014/main" val="674610066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서비스유형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사용자명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tkdydwk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ID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업체조직명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89727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☑️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구매사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테스트법인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 &gt;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84285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구매사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테스트법인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 &gt;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60153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구매사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testuser03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테스트법인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 &gt;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3615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구매사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testuser04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테스트법인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 &gt;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9018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구매사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테스트법인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 &gt;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14675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구매사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testuser06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테스트법인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 &gt;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83429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구매사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testuser07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테스트법인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 &gt;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37274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구매사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testuser08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테스트법인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 &gt;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9630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구매사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testuser09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테스트법인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 &gt;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85319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구매사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testuser10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테스트법인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 &gt;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847194"/>
                  </a:ext>
                </a:extLst>
              </a:tr>
            </a:tbl>
          </a:graphicData>
        </a:graphic>
      </p:graphicFrame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865362D2-8AEC-7029-83C7-85682DF886B7}"/>
              </a:ext>
            </a:extLst>
          </p:cNvPr>
          <p:cNvGrpSpPr/>
          <p:nvPr/>
        </p:nvGrpSpPr>
        <p:grpSpPr>
          <a:xfrm>
            <a:off x="6140046" y="6278509"/>
            <a:ext cx="2105082" cy="186100"/>
            <a:chOff x="19175035" y="-2703341"/>
            <a:chExt cx="2105082" cy="186100"/>
          </a:xfrm>
        </p:grpSpPr>
        <p:sp>
          <p:nvSpPr>
            <p:cNvPr id="191" name="모서리가 둥근 직사각형 190">
              <a:extLst>
                <a:ext uri="{FF2B5EF4-FFF2-40B4-BE49-F238E27FC236}">
                  <a16:creationId xmlns:a16="http://schemas.microsoft.com/office/drawing/2014/main" id="{518C0704-8989-85F5-A9E8-2C5ADCCD33E8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92" name="모서리가 둥근 직사각형 191">
              <a:extLst>
                <a:ext uri="{FF2B5EF4-FFF2-40B4-BE49-F238E27FC236}">
                  <a16:creationId xmlns:a16="http://schemas.microsoft.com/office/drawing/2014/main" id="{610E2E9C-2BF3-E8E5-5402-7ECE2677B5C5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93" name="모서리가 둥근 직사각형 192">
              <a:extLst>
                <a:ext uri="{FF2B5EF4-FFF2-40B4-BE49-F238E27FC236}">
                  <a16:creationId xmlns:a16="http://schemas.microsoft.com/office/drawing/2014/main" id="{69823CF4-5673-9725-7AF3-5E16D94F63C1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94" name="모서리가 둥근 직사각형 193">
              <a:extLst>
                <a:ext uri="{FF2B5EF4-FFF2-40B4-BE49-F238E27FC236}">
                  <a16:creationId xmlns:a16="http://schemas.microsoft.com/office/drawing/2014/main" id="{0A5B0C5B-F9C1-BBC0-F85F-ABFEA5888A29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95" name="모서리가 둥근 직사각형 194">
              <a:extLst>
                <a:ext uri="{FF2B5EF4-FFF2-40B4-BE49-F238E27FC236}">
                  <a16:creationId xmlns:a16="http://schemas.microsoft.com/office/drawing/2014/main" id="{24862EA8-2CE9-BC5E-EFC9-8EE822CBD6E7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96" name="모서리가 둥근 직사각형 195">
              <a:extLst>
                <a:ext uri="{FF2B5EF4-FFF2-40B4-BE49-F238E27FC236}">
                  <a16:creationId xmlns:a16="http://schemas.microsoft.com/office/drawing/2014/main" id="{3F60BB2B-291C-462D-773A-F5D721769AEB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97" name="모서리가 둥근 직사각형 196">
              <a:extLst>
                <a:ext uri="{FF2B5EF4-FFF2-40B4-BE49-F238E27FC236}">
                  <a16:creationId xmlns:a16="http://schemas.microsoft.com/office/drawing/2014/main" id="{FE12A2BE-016A-5AA9-205D-FCE6289F8B0A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98" name="모서리가 둥근 직사각형 197">
              <a:extLst>
                <a:ext uri="{FF2B5EF4-FFF2-40B4-BE49-F238E27FC236}">
                  <a16:creationId xmlns:a16="http://schemas.microsoft.com/office/drawing/2014/main" id="{208D696B-F540-68E8-A76F-A5E6BDD3C618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99" name="모서리가 둥근 직사각형 198">
              <a:extLst>
                <a:ext uri="{FF2B5EF4-FFF2-40B4-BE49-F238E27FC236}">
                  <a16:creationId xmlns:a16="http://schemas.microsoft.com/office/drawing/2014/main" id="{DFD7AE05-1FB6-2ECE-0BE6-0ECC7946E4F0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00" name="모서리가 둥근 직사각형 199">
              <a:extLst>
                <a:ext uri="{FF2B5EF4-FFF2-40B4-BE49-F238E27FC236}">
                  <a16:creationId xmlns:a16="http://schemas.microsoft.com/office/drawing/2014/main" id="{3D09EE7E-8FB0-5EEF-D175-17F32516D7DB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201" name="모서리가 둥근 직사각형 200">
            <a:extLst>
              <a:ext uri="{FF2B5EF4-FFF2-40B4-BE49-F238E27FC236}">
                <a16:creationId xmlns:a16="http://schemas.microsoft.com/office/drawing/2014/main" id="{42732AA8-9D19-0270-9533-B402BFB3ACC9}"/>
              </a:ext>
            </a:extLst>
          </p:cNvPr>
          <p:cNvSpPr/>
          <p:nvPr/>
        </p:nvSpPr>
        <p:spPr>
          <a:xfrm>
            <a:off x="6798816" y="6539944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선택</a:t>
            </a:r>
          </a:p>
        </p:txBody>
      </p:sp>
      <p:graphicFrame>
        <p:nvGraphicFramePr>
          <p:cNvPr id="202" name="표 201">
            <a:extLst>
              <a:ext uri="{FF2B5EF4-FFF2-40B4-BE49-F238E27FC236}">
                <a16:creationId xmlns:a16="http://schemas.microsoft.com/office/drawing/2014/main" id="{68C48177-081E-3CF2-4F14-1AC182CEA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376026"/>
              </p:ext>
            </p:extLst>
          </p:nvPr>
        </p:nvGraphicFramePr>
        <p:xfrm>
          <a:off x="5024031" y="3578505"/>
          <a:ext cx="4485910" cy="6452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2253">
                  <a:extLst>
                    <a:ext uri="{9D8B030D-6E8A-4147-A177-3AD203B41FA5}">
                      <a16:colId xmlns:a16="http://schemas.microsoft.com/office/drawing/2014/main" val="869888377"/>
                    </a:ext>
                  </a:extLst>
                </a:gridCol>
                <a:gridCol w="1228180">
                  <a:extLst>
                    <a:ext uri="{9D8B030D-6E8A-4147-A177-3AD203B41FA5}">
                      <a16:colId xmlns:a16="http://schemas.microsoft.com/office/drawing/2014/main" val="2250516069"/>
                    </a:ext>
                  </a:extLst>
                </a:gridCol>
                <a:gridCol w="660365">
                  <a:extLst>
                    <a:ext uri="{9D8B030D-6E8A-4147-A177-3AD203B41FA5}">
                      <a16:colId xmlns:a16="http://schemas.microsoft.com/office/drawing/2014/main" val="248074959"/>
                    </a:ext>
                  </a:extLst>
                </a:gridCol>
                <a:gridCol w="1259031">
                  <a:extLst>
                    <a:ext uri="{9D8B030D-6E8A-4147-A177-3AD203B41FA5}">
                      <a16:colId xmlns:a16="http://schemas.microsoft.com/office/drawing/2014/main" val="661226762"/>
                    </a:ext>
                  </a:extLst>
                </a:gridCol>
                <a:gridCol w="646081">
                  <a:extLst>
                    <a:ext uri="{9D8B030D-6E8A-4147-A177-3AD203B41FA5}">
                      <a16:colId xmlns:a16="http://schemas.microsoft.com/office/drawing/2014/main" val="70133204"/>
                    </a:ext>
                  </a:extLst>
                </a:gridCol>
              </a:tblGrid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서비스 유형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고객사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법인명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테스트법인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043351"/>
                  </a:ext>
                </a:extLst>
              </a:tr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사용자명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사용자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125903"/>
                  </a:ext>
                </a:extLst>
              </a:tr>
            </a:tbl>
          </a:graphicData>
        </a:graphic>
      </p:graphicFrame>
      <p:sp>
        <p:nvSpPr>
          <p:cNvPr id="203" name="모서리가 둥근 직사각형 202">
            <a:extLst>
              <a:ext uri="{FF2B5EF4-FFF2-40B4-BE49-F238E27FC236}">
                <a16:creationId xmlns:a16="http://schemas.microsoft.com/office/drawing/2014/main" id="{2DD8F5A3-CBD9-1FB1-632F-5A589EED9C03}"/>
              </a:ext>
            </a:extLst>
          </p:cNvPr>
          <p:cNvSpPr/>
          <p:nvPr/>
        </p:nvSpPr>
        <p:spPr>
          <a:xfrm>
            <a:off x="9028072" y="3812337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조회</a:t>
            </a:r>
          </a:p>
        </p:txBody>
      </p:sp>
      <p:sp>
        <p:nvSpPr>
          <p:cNvPr id="204" name="모서리가 둥근 직사각형 203">
            <a:extLst>
              <a:ext uri="{FF2B5EF4-FFF2-40B4-BE49-F238E27FC236}">
                <a16:creationId xmlns:a16="http://schemas.microsoft.com/office/drawing/2014/main" id="{5DC608F7-92D6-5B3B-CA86-3ED541AA64AD}"/>
              </a:ext>
            </a:extLst>
          </p:cNvPr>
          <p:cNvSpPr>
            <a:spLocks/>
          </p:cNvSpPr>
          <p:nvPr/>
        </p:nvSpPr>
        <p:spPr>
          <a:xfrm>
            <a:off x="7655338" y="3964063"/>
            <a:ext cx="1138131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입력해 주세요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R" altLang="en-US" sz="600" dirty="0">
              <a:solidFill>
                <a:schemeClr val="bg1">
                  <a:lumMod val="7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5" name="모서리가 둥근 직사각형 204">
            <a:extLst>
              <a:ext uri="{FF2B5EF4-FFF2-40B4-BE49-F238E27FC236}">
                <a16:creationId xmlns:a16="http://schemas.microsoft.com/office/drawing/2014/main" id="{27EB8BA5-CF08-E25B-25E9-1854529DF921}"/>
              </a:ext>
            </a:extLst>
          </p:cNvPr>
          <p:cNvSpPr>
            <a:spLocks/>
          </p:cNvSpPr>
          <p:nvPr/>
        </p:nvSpPr>
        <p:spPr>
          <a:xfrm>
            <a:off x="5755714" y="3964063"/>
            <a:ext cx="1138131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입력해 주세요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R" altLang="en-US" sz="600" dirty="0">
              <a:solidFill>
                <a:schemeClr val="bg1">
                  <a:lumMod val="7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206" name="표 205">
            <a:extLst>
              <a:ext uri="{FF2B5EF4-FFF2-40B4-BE49-F238E27FC236}">
                <a16:creationId xmlns:a16="http://schemas.microsoft.com/office/drawing/2014/main" id="{18A2FA30-5550-DB8F-DB56-BAE160FDF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8392959"/>
              </p:ext>
            </p:extLst>
          </p:nvPr>
        </p:nvGraphicFramePr>
        <p:xfrm>
          <a:off x="442786" y="857611"/>
          <a:ext cx="6115482" cy="12905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4810">
                  <a:extLst>
                    <a:ext uri="{9D8B030D-6E8A-4147-A177-3AD203B41FA5}">
                      <a16:colId xmlns:a16="http://schemas.microsoft.com/office/drawing/2014/main" val="514024141"/>
                    </a:ext>
                  </a:extLst>
                </a:gridCol>
                <a:gridCol w="1303684">
                  <a:extLst>
                    <a:ext uri="{9D8B030D-6E8A-4147-A177-3AD203B41FA5}">
                      <a16:colId xmlns:a16="http://schemas.microsoft.com/office/drawing/2014/main" val="3664175614"/>
                    </a:ext>
                  </a:extLst>
                </a:gridCol>
                <a:gridCol w="700962">
                  <a:extLst>
                    <a:ext uri="{9D8B030D-6E8A-4147-A177-3AD203B41FA5}">
                      <a16:colId xmlns:a16="http://schemas.microsoft.com/office/drawing/2014/main" val="855939914"/>
                    </a:ext>
                  </a:extLst>
                </a:gridCol>
                <a:gridCol w="1336431">
                  <a:extLst>
                    <a:ext uri="{9D8B030D-6E8A-4147-A177-3AD203B41FA5}">
                      <a16:colId xmlns:a16="http://schemas.microsoft.com/office/drawing/2014/main" val="140587869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571015924"/>
                    </a:ext>
                  </a:extLst>
                </a:gridCol>
                <a:gridCol w="1353795">
                  <a:extLst>
                    <a:ext uri="{9D8B030D-6E8A-4147-A177-3AD203B41FA5}">
                      <a16:colId xmlns:a16="http://schemas.microsoft.com/office/drawing/2014/main" val="1396609730"/>
                    </a:ext>
                  </a:extLst>
                </a:gridCol>
              </a:tblGrid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아이디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*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489112"/>
                  </a:ext>
                </a:extLst>
              </a:tr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비밀번호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*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비밀번호 확인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*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209767"/>
                  </a:ext>
                </a:extLst>
              </a:tr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이름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*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전화번호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*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096663"/>
                  </a:ext>
                </a:extLst>
              </a:tr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이동전화번호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*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이메일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*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315893"/>
                  </a:ext>
                </a:extLst>
              </a:tr>
            </a:tbl>
          </a:graphicData>
        </a:graphic>
      </p:graphicFrame>
      <p:sp>
        <p:nvSpPr>
          <p:cNvPr id="207" name="모서리가 둥근 직사각형 206">
            <a:extLst>
              <a:ext uri="{FF2B5EF4-FFF2-40B4-BE49-F238E27FC236}">
                <a16:creationId xmlns:a16="http://schemas.microsoft.com/office/drawing/2014/main" id="{D8B15462-417E-4032-34EF-4E473154855F}"/>
              </a:ext>
            </a:extLst>
          </p:cNvPr>
          <p:cNvSpPr>
            <a:spLocks/>
          </p:cNvSpPr>
          <p:nvPr/>
        </p:nvSpPr>
        <p:spPr>
          <a:xfrm>
            <a:off x="1198690" y="924852"/>
            <a:ext cx="194618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영문</a:t>
            </a:r>
            <a:r>
              <a:rPr lang="en-US" altLang="ko-KR" sz="60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60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 입력</a:t>
            </a:r>
            <a:r>
              <a:rPr lang="en-US" altLang="ko-KR" sz="60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(15</a:t>
            </a:r>
            <a:r>
              <a:rPr lang="ko-KR" altLang="en-US" sz="60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자 이내</a:t>
            </a:r>
            <a:r>
              <a:rPr lang="en-US" altLang="ko-KR" sz="60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sz="60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후 중복체크</a:t>
            </a:r>
          </a:p>
        </p:txBody>
      </p:sp>
      <p:sp>
        <p:nvSpPr>
          <p:cNvPr id="208" name="모서리가 둥근 직사각형 207">
            <a:extLst>
              <a:ext uri="{FF2B5EF4-FFF2-40B4-BE49-F238E27FC236}">
                <a16:creationId xmlns:a16="http://schemas.microsoft.com/office/drawing/2014/main" id="{D4E0BF2C-A631-4659-EDCF-2811FFD71FCA}"/>
              </a:ext>
            </a:extLst>
          </p:cNvPr>
          <p:cNvSpPr>
            <a:spLocks/>
          </p:cNvSpPr>
          <p:nvPr/>
        </p:nvSpPr>
        <p:spPr>
          <a:xfrm>
            <a:off x="1198690" y="1244747"/>
            <a:ext cx="194618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대</a:t>
            </a:r>
            <a:r>
              <a:rPr lang="en-US" altLang="ko-KR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소문자</a:t>
            </a:r>
            <a:r>
              <a:rPr lang="en-US" altLang="ko-KR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</a:t>
            </a:r>
            <a:r>
              <a:rPr lang="en-US" altLang="ko-KR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특수문자 </a:t>
            </a:r>
            <a:r>
              <a:rPr lang="en-US" altLang="ko-KR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2 </a:t>
            </a:r>
            <a:r>
              <a:rPr lang="ko-KR" altLang="en-US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이상 조합</a:t>
            </a:r>
            <a:r>
              <a:rPr lang="en-US" altLang="ko-KR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길이 </a:t>
            </a:r>
            <a:r>
              <a:rPr lang="en-US" altLang="ko-KR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8~16</a:t>
            </a:r>
            <a:r>
              <a:rPr lang="ko-KR" altLang="en-US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자리</a:t>
            </a:r>
            <a:r>
              <a:rPr lang="en-US" altLang="ko-KR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sz="5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" name="모서리가 둥근 직사각형 208">
            <a:extLst>
              <a:ext uri="{FF2B5EF4-FFF2-40B4-BE49-F238E27FC236}">
                <a16:creationId xmlns:a16="http://schemas.microsoft.com/office/drawing/2014/main" id="{8E0C5B1B-DDF5-5747-9C10-A9044E7E8F8B}"/>
              </a:ext>
            </a:extLst>
          </p:cNvPr>
          <p:cNvSpPr>
            <a:spLocks/>
          </p:cNvSpPr>
          <p:nvPr/>
        </p:nvSpPr>
        <p:spPr>
          <a:xfrm>
            <a:off x="4546958" y="1225066"/>
            <a:ext cx="194618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비밀번호 확인</a:t>
            </a:r>
          </a:p>
        </p:txBody>
      </p:sp>
      <p:sp>
        <p:nvSpPr>
          <p:cNvPr id="210" name="모서리가 둥근 직사각형 209">
            <a:extLst>
              <a:ext uri="{FF2B5EF4-FFF2-40B4-BE49-F238E27FC236}">
                <a16:creationId xmlns:a16="http://schemas.microsoft.com/office/drawing/2014/main" id="{D36EFE0E-BDA5-DB13-C836-88874925272E}"/>
              </a:ext>
            </a:extLst>
          </p:cNvPr>
          <p:cNvSpPr>
            <a:spLocks/>
          </p:cNvSpPr>
          <p:nvPr/>
        </p:nvSpPr>
        <p:spPr>
          <a:xfrm>
            <a:off x="1198690" y="1564642"/>
            <a:ext cx="194618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이름 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(2~15</a:t>
            </a:r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자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이내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kumimoji="1" lang="ko-KR" altLang="en-US" sz="600" dirty="0">
              <a:solidFill>
                <a:schemeClr val="bg1">
                  <a:lumMod val="7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1" name="모서리가 둥근 직사각형 210">
            <a:extLst>
              <a:ext uri="{FF2B5EF4-FFF2-40B4-BE49-F238E27FC236}">
                <a16:creationId xmlns:a16="http://schemas.microsoft.com/office/drawing/2014/main" id="{25CD539D-A40C-7B77-067A-D670716CF7F3}"/>
              </a:ext>
            </a:extLst>
          </p:cNvPr>
          <p:cNvSpPr>
            <a:spLocks/>
          </p:cNvSpPr>
          <p:nvPr/>
        </p:nvSpPr>
        <p:spPr>
          <a:xfrm>
            <a:off x="4546958" y="1544961"/>
            <a:ext cx="194618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숫자만</a:t>
            </a:r>
          </a:p>
        </p:txBody>
      </p:sp>
      <p:sp>
        <p:nvSpPr>
          <p:cNvPr id="212" name="모서리가 둥근 직사각형 211">
            <a:extLst>
              <a:ext uri="{FF2B5EF4-FFF2-40B4-BE49-F238E27FC236}">
                <a16:creationId xmlns:a16="http://schemas.microsoft.com/office/drawing/2014/main" id="{BEA96648-0532-C77B-3886-E34A557D9C7C}"/>
              </a:ext>
            </a:extLst>
          </p:cNvPr>
          <p:cNvSpPr>
            <a:spLocks/>
          </p:cNvSpPr>
          <p:nvPr/>
        </p:nvSpPr>
        <p:spPr>
          <a:xfrm>
            <a:off x="4533475" y="1876131"/>
            <a:ext cx="194618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ex) </a:t>
            </a:r>
            <a:r>
              <a:rPr kumimoji="1" lang="en-US" altLang="ko-KR" sz="600" dirty="0" err="1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sample@pantech.com</a:t>
            </a:r>
            <a:endParaRPr kumimoji="1" lang="ko-KR" altLang="en-US" sz="600" dirty="0">
              <a:solidFill>
                <a:schemeClr val="bg1">
                  <a:lumMod val="7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3" name="모서리가 둥근 직사각형 212">
            <a:extLst>
              <a:ext uri="{FF2B5EF4-FFF2-40B4-BE49-F238E27FC236}">
                <a16:creationId xmlns:a16="http://schemas.microsoft.com/office/drawing/2014/main" id="{550AF596-2D9E-8F56-4103-04D99DB4E2B0}"/>
              </a:ext>
            </a:extLst>
          </p:cNvPr>
          <p:cNvSpPr>
            <a:spLocks/>
          </p:cNvSpPr>
          <p:nvPr/>
        </p:nvSpPr>
        <p:spPr>
          <a:xfrm>
            <a:off x="1198235" y="1895812"/>
            <a:ext cx="194618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숫자만</a:t>
            </a:r>
          </a:p>
        </p:txBody>
      </p:sp>
      <p:sp>
        <p:nvSpPr>
          <p:cNvPr id="214" name="모서리가 둥근 직사각형 213">
            <a:extLst>
              <a:ext uri="{FF2B5EF4-FFF2-40B4-BE49-F238E27FC236}">
                <a16:creationId xmlns:a16="http://schemas.microsoft.com/office/drawing/2014/main" id="{9158C808-99B5-98A0-FA61-90D2C019E9FD}"/>
              </a:ext>
            </a:extLst>
          </p:cNvPr>
          <p:cNvSpPr>
            <a:spLocks/>
          </p:cNvSpPr>
          <p:nvPr/>
        </p:nvSpPr>
        <p:spPr>
          <a:xfrm>
            <a:off x="3274773" y="924852"/>
            <a:ext cx="644462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중복체크</a:t>
            </a:r>
          </a:p>
        </p:txBody>
      </p:sp>
      <p:cxnSp>
        <p:nvCxnSpPr>
          <p:cNvPr id="215" name="꺾인 연결선[E] 214">
            <a:extLst>
              <a:ext uri="{FF2B5EF4-FFF2-40B4-BE49-F238E27FC236}">
                <a16:creationId xmlns:a16="http://schemas.microsoft.com/office/drawing/2014/main" id="{98C19D56-3EF8-5D9F-BA57-FC5E0608BF52}"/>
              </a:ext>
            </a:extLst>
          </p:cNvPr>
          <p:cNvCxnSpPr>
            <a:cxnSpLocks/>
            <a:stCxn id="178" idx="0"/>
            <a:endCxn id="183" idx="1"/>
          </p:cNvCxnSpPr>
          <p:nvPr/>
        </p:nvCxnSpPr>
        <p:spPr>
          <a:xfrm rot="5400000" flipH="1" flipV="1">
            <a:off x="3729525" y="4080146"/>
            <a:ext cx="265317" cy="2045531"/>
          </a:xfrm>
          <a:prstGeom prst="bentConnector2">
            <a:avLst/>
          </a:prstGeom>
          <a:ln w="1905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모서리가 둥근 직사각형 217">
            <a:extLst>
              <a:ext uri="{FF2B5EF4-FFF2-40B4-BE49-F238E27FC236}">
                <a16:creationId xmlns:a16="http://schemas.microsoft.com/office/drawing/2014/main" id="{C12D2E90-7A23-954F-AC6E-A727200543E4}"/>
              </a:ext>
            </a:extLst>
          </p:cNvPr>
          <p:cNvSpPr>
            <a:spLocks/>
          </p:cNvSpPr>
          <p:nvPr/>
        </p:nvSpPr>
        <p:spPr>
          <a:xfrm>
            <a:off x="2659418" y="506456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6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2" name="Google Shape;807;g28120bc8d10_0_307">
            <a:extLst>
              <a:ext uri="{FF2B5EF4-FFF2-40B4-BE49-F238E27FC236}">
                <a16:creationId xmlns:a16="http://schemas.microsoft.com/office/drawing/2014/main" id="{3D64B637-A1CB-AF92-465C-EEAE0226525C}"/>
              </a:ext>
            </a:extLst>
          </p:cNvPr>
          <p:cNvSpPr/>
          <p:nvPr/>
        </p:nvSpPr>
        <p:spPr>
          <a:xfrm>
            <a:off x="54658" y="2278974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3" name="Google Shape;810;g28120bc8d10_0_307">
            <a:extLst>
              <a:ext uri="{FF2B5EF4-FFF2-40B4-BE49-F238E27FC236}">
                <a16:creationId xmlns:a16="http://schemas.microsoft.com/office/drawing/2014/main" id="{F9508497-A517-2E54-785B-32556449824F}"/>
              </a:ext>
            </a:extLst>
          </p:cNvPr>
          <p:cNvSpPr/>
          <p:nvPr/>
        </p:nvSpPr>
        <p:spPr>
          <a:xfrm>
            <a:off x="837838" y="3096133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4" name="Google Shape;2802;g28120ce3749_2_4">
            <a:extLst>
              <a:ext uri="{FF2B5EF4-FFF2-40B4-BE49-F238E27FC236}">
                <a16:creationId xmlns:a16="http://schemas.microsoft.com/office/drawing/2014/main" id="{AF458F30-D15E-7AF3-01EF-4F378D21E2EA}"/>
              </a:ext>
            </a:extLst>
          </p:cNvPr>
          <p:cNvSpPr/>
          <p:nvPr/>
        </p:nvSpPr>
        <p:spPr>
          <a:xfrm>
            <a:off x="43984" y="2444066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 등록된 아이디 입니다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5" name="Google Shape;807;g28120bc8d10_0_307">
            <a:extLst>
              <a:ext uri="{FF2B5EF4-FFF2-40B4-BE49-F238E27FC236}">
                <a16:creationId xmlns:a16="http://schemas.microsoft.com/office/drawing/2014/main" id="{FAA4BEF0-83C3-202A-0C39-581274B5199C}"/>
              </a:ext>
            </a:extLst>
          </p:cNvPr>
          <p:cNvSpPr/>
          <p:nvPr/>
        </p:nvSpPr>
        <p:spPr>
          <a:xfrm>
            <a:off x="2448486" y="2285249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6" name="Google Shape;810;g28120bc8d10_0_307">
            <a:extLst>
              <a:ext uri="{FF2B5EF4-FFF2-40B4-BE49-F238E27FC236}">
                <a16:creationId xmlns:a16="http://schemas.microsoft.com/office/drawing/2014/main" id="{0C8CA7AF-F190-ED80-B27F-5A5E35E9C0C2}"/>
              </a:ext>
            </a:extLst>
          </p:cNvPr>
          <p:cNvSpPr/>
          <p:nvPr/>
        </p:nvSpPr>
        <p:spPr>
          <a:xfrm>
            <a:off x="3231666" y="3102408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" name="Google Shape;2802;g28120ce3749_2_4">
            <a:extLst>
              <a:ext uri="{FF2B5EF4-FFF2-40B4-BE49-F238E27FC236}">
                <a16:creationId xmlns:a16="http://schemas.microsoft.com/office/drawing/2014/main" id="{8F0EF877-EC05-8C01-3471-E21E6ECF6A1E}"/>
              </a:ext>
            </a:extLst>
          </p:cNvPr>
          <p:cNvSpPr/>
          <p:nvPr/>
        </p:nvSpPr>
        <p:spPr>
          <a:xfrm>
            <a:off x="2437812" y="2450341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 가능한 아이디 입니다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1" name="모서리가 둥근 직사각형 230">
            <a:extLst>
              <a:ext uri="{FF2B5EF4-FFF2-40B4-BE49-F238E27FC236}">
                <a16:creationId xmlns:a16="http://schemas.microsoft.com/office/drawing/2014/main" id="{84EA62BF-45F7-7CFF-D965-A94DE8A377FD}"/>
              </a:ext>
            </a:extLst>
          </p:cNvPr>
          <p:cNvSpPr>
            <a:spLocks/>
          </p:cNvSpPr>
          <p:nvPr/>
        </p:nvSpPr>
        <p:spPr>
          <a:xfrm>
            <a:off x="22840" y="226175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32" name="모서리가 둥근 직사각형 231">
            <a:extLst>
              <a:ext uri="{FF2B5EF4-FFF2-40B4-BE49-F238E27FC236}">
                <a16:creationId xmlns:a16="http://schemas.microsoft.com/office/drawing/2014/main" id="{135511FB-4FFA-AE3A-C1EC-EC38A90D35D3}"/>
              </a:ext>
            </a:extLst>
          </p:cNvPr>
          <p:cNvSpPr>
            <a:spLocks/>
          </p:cNvSpPr>
          <p:nvPr/>
        </p:nvSpPr>
        <p:spPr>
          <a:xfrm>
            <a:off x="2427187" y="228434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233" name="꺾인 연결선[E] 232">
            <a:extLst>
              <a:ext uri="{FF2B5EF4-FFF2-40B4-BE49-F238E27FC236}">
                <a16:creationId xmlns:a16="http://schemas.microsoft.com/office/drawing/2014/main" id="{B7F1351D-8995-72C2-76D1-5BC1427332B2}"/>
              </a:ext>
            </a:extLst>
          </p:cNvPr>
          <p:cNvCxnSpPr>
            <a:cxnSpLocks/>
            <a:stCxn id="214" idx="2"/>
            <a:endCxn id="222" idx="0"/>
          </p:cNvCxnSpPr>
          <p:nvPr/>
        </p:nvCxnSpPr>
        <p:spPr>
          <a:xfrm rot="5400000">
            <a:off x="1820069" y="502039"/>
            <a:ext cx="1160042" cy="2393829"/>
          </a:xfrm>
          <a:prstGeom prst="bentConnector3">
            <a:avLst>
              <a:gd name="adj1" fmla="val 50000"/>
            </a:avLst>
          </a:prstGeom>
          <a:ln w="1905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꺾인 연결선[E] 235">
            <a:extLst>
              <a:ext uri="{FF2B5EF4-FFF2-40B4-BE49-F238E27FC236}">
                <a16:creationId xmlns:a16="http://schemas.microsoft.com/office/drawing/2014/main" id="{F6A537C6-B0AC-5E3C-A04F-FAC1D5828508}"/>
              </a:ext>
            </a:extLst>
          </p:cNvPr>
          <p:cNvCxnSpPr>
            <a:cxnSpLocks/>
            <a:stCxn id="214" idx="2"/>
            <a:endCxn id="225" idx="0"/>
          </p:cNvCxnSpPr>
          <p:nvPr/>
        </p:nvCxnSpPr>
        <p:spPr>
          <a:xfrm rot="5400000">
            <a:off x="3013846" y="1702090"/>
            <a:ext cx="1166317" cy="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648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모서리가 둥근 직사각형 58">
            <a:extLst>
              <a:ext uri="{FF2B5EF4-FFF2-40B4-BE49-F238E27FC236}">
                <a16:creationId xmlns:a16="http://schemas.microsoft.com/office/drawing/2014/main" id="{C13B33B1-01B0-7BA2-937B-8DF4ADBE79C0}"/>
              </a:ext>
            </a:extLst>
          </p:cNvPr>
          <p:cNvSpPr>
            <a:spLocks/>
          </p:cNvSpPr>
          <p:nvPr/>
        </p:nvSpPr>
        <p:spPr>
          <a:xfrm>
            <a:off x="2746357" y="1158620"/>
            <a:ext cx="4499569" cy="4355489"/>
          </a:xfrm>
          <a:prstGeom prst="roundRect">
            <a:avLst>
              <a:gd name="adj" fmla="val 4546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4" y="203122"/>
            <a:ext cx="36286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일반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구매사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en-US" altLang="ko-KR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OKSafety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조직관리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사용자 관리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027116"/>
              </p:ext>
            </p:extLst>
          </p:nvPr>
        </p:nvGraphicFramePr>
        <p:xfrm>
          <a:off x="7858125" y="426720"/>
          <a:ext cx="2047875" cy="404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en-US" altLang="ko-KR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OKSafety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관리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공동인증서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공동 인증서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관리 메뉴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공동 인증서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공동 인증서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에서 인증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완료시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page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이동한다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 페이지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메뉴접근권한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법인담당자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안전몰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도급사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SKB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관리자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0681B26F-3DA4-F974-D270-61A755892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714" y="1441537"/>
            <a:ext cx="4209412" cy="3747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63A443D-45B5-15E6-09C9-F7DD28B56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262339"/>
              </p:ext>
            </p:extLst>
          </p:nvPr>
        </p:nvGraphicFramePr>
        <p:xfrm>
          <a:off x="132855" y="1435260"/>
          <a:ext cx="1274162" cy="3987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7322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4159137683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0685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조직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79052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사업장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79078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사용자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5715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실적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79829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실적조회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69897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세금계산서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6254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채무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5188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재고 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1375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사업장별 재고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0627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재고 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13536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예산운영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44554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상품관리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3963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상품승인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53849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6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상품진열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39293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산업안전보건관리비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0930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산업안전보건관리비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11787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산업안전관리비 </a:t>
                      </a:r>
                      <a:endParaRPr lang="en-US" altLang="ko-KR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월별 사용내역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9075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SKB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산업안전보건</a:t>
                      </a:r>
                      <a:endParaRPr lang="en-US" altLang="ko-KR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관리비 월별 사용내역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553019"/>
                  </a:ext>
                </a:extLst>
              </a:tr>
            </a:tbl>
          </a:graphicData>
        </a:graphic>
      </p:graphicFrame>
      <p:cxnSp>
        <p:nvCxnSpPr>
          <p:cNvPr id="4" name="꺾인 연결선[E] 3">
            <a:extLst>
              <a:ext uri="{FF2B5EF4-FFF2-40B4-BE49-F238E27FC236}">
                <a16:creationId xmlns:a16="http://schemas.microsoft.com/office/drawing/2014/main" id="{7F27C106-9395-832C-AB8E-73E680CEC4DA}"/>
              </a:ext>
            </a:extLst>
          </p:cNvPr>
          <p:cNvCxnSpPr>
            <a:cxnSpLocks/>
            <a:stCxn id="5" idx="2"/>
            <a:endCxn id="59" idx="1"/>
          </p:cNvCxnSpPr>
          <p:nvPr/>
        </p:nvCxnSpPr>
        <p:spPr>
          <a:xfrm rot="16200000" flipH="1">
            <a:off x="1210431" y="1800438"/>
            <a:ext cx="1095431" cy="1976421"/>
          </a:xfrm>
          <a:prstGeom prst="bentConnector2">
            <a:avLst/>
          </a:prstGeom>
          <a:ln w="1905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22E4C309-8CA4-D214-B980-22CF101D61A2}"/>
              </a:ext>
            </a:extLst>
          </p:cNvPr>
          <p:cNvSpPr>
            <a:spLocks/>
          </p:cNvSpPr>
          <p:nvPr/>
        </p:nvSpPr>
        <p:spPr>
          <a:xfrm>
            <a:off x="132855" y="2055969"/>
            <a:ext cx="1274162" cy="184965"/>
          </a:xfrm>
          <a:prstGeom prst="roundRect">
            <a:avLst>
              <a:gd name="adj" fmla="val 15679"/>
            </a:avLst>
          </a:prstGeom>
          <a:solidFill>
            <a:srgbClr val="FFC000">
              <a:alpha val="1176"/>
            </a:srgbClr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9A6FBE52-0C82-26E6-9A5F-ABED96CE7FDB}"/>
              </a:ext>
            </a:extLst>
          </p:cNvPr>
          <p:cNvSpPr>
            <a:spLocks/>
          </p:cNvSpPr>
          <p:nvPr/>
        </p:nvSpPr>
        <p:spPr>
          <a:xfrm>
            <a:off x="132854" y="861163"/>
            <a:ext cx="1274161" cy="390492"/>
          </a:xfrm>
          <a:prstGeom prst="roundRect">
            <a:avLst>
              <a:gd name="adj" fmla="val 167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GNB &gt;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</a:p>
        </p:txBody>
      </p:sp>
      <p:cxnSp>
        <p:nvCxnSpPr>
          <p:cNvPr id="7" name="꺾인 연결선[E] 6">
            <a:extLst>
              <a:ext uri="{FF2B5EF4-FFF2-40B4-BE49-F238E27FC236}">
                <a16:creationId xmlns:a16="http://schemas.microsoft.com/office/drawing/2014/main" id="{D9FAEFA5-3C65-85B8-7280-EF7D8C204F96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rot="16200000" flipH="1">
            <a:off x="678133" y="1343456"/>
            <a:ext cx="18360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816695" y="1394209"/>
            <a:ext cx="4057929" cy="924907"/>
          </a:xfrm>
          <a:prstGeom prst="rect">
            <a:avLst/>
          </a:prstGeom>
          <a:solidFill>
            <a:schemeClr val="accent5">
              <a:lumMod val="20000"/>
              <a:lumOff val="80000"/>
              <a:alpha val="24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rgbClr val="FF0000"/>
                </a:solidFill>
              </a:rPr>
              <a:t>공동인증서 확인은 </a:t>
            </a:r>
            <a:r>
              <a:rPr lang="en-US" altLang="ko-KR" sz="1000" smtClean="0">
                <a:solidFill>
                  <a:srgbClr val="FF0000"/>
                </a:solidFill>
              </a:rPr>
              <a:t>OK</a:t>
            </a:r>
            <a:r>
              <a:rPr lang="ko-KR" altLang="en-US" sz="1000" smtClean="0">
                <a:solidFill>
                  <a:srgbClr val="FF0000"/>
                </a:solidFill>
              </a:rPr>
              <a:t>플라자 법인담당자만 해당</a:t>
            </a:r>
            <a:r>
              <a:rPr lang="en-US" altLang="ko-KR" sz="1000" smtClean="0">
                <a:solidFill>
                  <a:srgbClr val="FF0000"/>
                </a:solidFill>
              </a:rPr>
              <a:t>(Homs</a:t>
            </a:r>
            <a:r>
              <a:rPr lang="ko-KR" altLang="en-US" sz="1000" smtClean="0">
                <a:solidFill>
                  <a:srgbClr val="FF0000"/>
                </a:solidFill>
              </a:rPr>
              <a:t>와 </a:t>
            </a:r>
            <a:r>
              <a:rPr lang="en-US" altLang="ko-KR" sz="1000" smtClean="0">
                <a:solidFill>
                  <a:srgbClr val="FF0000"/>
                </a:solidFill>
              </a:rPr>
              <a:t>OKSafety</a:t>
            </a:r>
            <a:r>
              <a:rPr lang="ko-KR" altLang="en-US" sz="1000" smtClean="0">
                <a:solidFill>
                  <a:srgbClr val="FF0000"/>
                </a:solidFill>
              </a:rPr>
              <a:t>는 제외</a:t>
            </a:r>
            <a:r>
              <a:rPr lang="en-US" altLang="ko-KR" sz="1000" smtClean="0">
                <a:solidFill>
                  <a:srgbClr val="FF0000"/>
                </a:solidFill>
              </a:rPr>
              <a:t>)</a:t>
            </a:r>
            <a:endParaRPr lang="ko-KR" altLang="en-US" sz="1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053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5" y="203122"/>
            <a:ext cx="34241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일반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구매사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en-US" altLang="ko-KR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OKSafety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조직관리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사용자 관리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040571"/>
              </p:ext>
            </p:extLst>
          </p:nvPr>
        </p:nvGraphicFramePr>
        <p:xfrm>
          <a:off x="7858125" y="426720"/>
          <a:ext cx="2047875" cy="649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en-US" altLang="ko-KR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OKSafety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사용자 관리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현재 접속 계정이 속한 법인명을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법인 소속 사용자명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like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ID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사용자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ID equals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상태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정상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종료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정상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감독여부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아니오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조회버튼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AND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 버튼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법인 하위 사업장에 사용자를 등록한다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공통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 페이지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참고사항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은 공통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자사및사용자관리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.pptx &gt; page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14 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사용자 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사용자명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사용자 상세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최신 등록일 기준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공통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상세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 페이지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참고사항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상세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은 공통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자사및사용자관리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.pptx &gt; page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14 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사용자 상세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DC3AACF2-FF83-ADEB-2BBC-DFD8CE1960D4}"/>
              </a:ext>
            </a:extLst>
          </p:cNvPr>
          <p:cNvSpPr>
            <a:spLocks/>
          </p:cNvSpPr>
          <p:nvPr/>
        </p:nvSpPr>
        <p:spPr>
          <a:xfrm>
            <a:off x="360000" y="900000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관리</a:t>
            </a: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3B82C806-2028-86E5-A06F-6DC3843E8FBC}"/>
              </a:ext>
            </a:extLst>
          </p:cNvPr>
          <p:cNvSpPr>
            <a:spLocks/>
          </p:cNvSpPr>
          <p:nvPr/>
        </p:nvSpPr>
        <p:spPr>
          <a:xfrm>
            <a:off x="360000" y="1941048"/>
            <a:ext cx="7200000" cy="85113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8D15B131-6EA6-68AF-DE45-B21EF416BA3B}"/>
              </a:ext>
            </a:extLst>
          </p:cNvPr>
          <p:cNvSpPr>
            <a:spLocks/>
          </p:cNvSpPr>
          <p:nvPr/>
        </p:nvSpPr>
        <p:spPr>
          <a:xfrm>
            <a:off x="540000" y="2052648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고객사</a:t>
            </a: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8796AFE7-2014-F95E-28CB-5257A9DAF481}"/>
              </a:ext>
            </a:extLst>
          </p:cNvPr>
          <p:cNvSpPr>
            <a:spLocks/>
          </p:cNvSpPr>
          <p:nvPr/>
        </p:nvSpPr>
        <p:spPr>
          <a:xfrm>
            <a:off x="1260000" y="2052648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테스트법인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01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706F545C-0C1A-D525-DC94-1BDB19B5B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33319"/>
              </p:ext>
            </p:extLst>
          </p:nvPr>
        </p:nvGraphicFramePr>
        <p:xfrm>
          <a:off x="360000" y="3360434"/>
          <a:ext cx="7199998" cy="186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9926">
                  <a:extLst>
                    <a:ext uri="{9D8B030D-6E8A-4147-A177-3AD203B41FA5}">
                      <a16:colId xmlns:a16="http://schemas.microsoft.com/office/drawing/2014/main" val="3581827672"/>
                    </a:ext>
                  </a:extLst>
                </a:gridCol>
                <a:gridCol w="717690">
                  <a:extLst>
                    <a:ext uri="{9D8B030D-6E8A-4147-A177-3AD203B41FA5}">
                      <a16:colId xmlns:a16="http://schemas.microsoft.com/office/drawing/2014/main" val="2675675922"/>
                    </a:ext>
                  </a:extLst>
                </a:gridCol>
                <a:gridCol w="717690">
                  <a:extLst>
                    <a:ext uri="{9D8B030D-6E8A-4147-A177-3AD203B41FA5}">
                      <a16:colId xmlns:a16="http://schemas.microsoft.com/office/drawing/2014/main" val="2726850600"/>
                    </a:ext>
                  </a:extLst>
                </a:gridCol>
                <a:gridCol w="717690">
                  <a:extLst>
                    <a:ext uri="{9D8B030D-6E8A-4147-A177-3AD203B41FA5}">
                      <a16:colId xmlns:a16="http://schemas.microsoft.com/office/drawing/2014/main" val="4192029694"/>
                    </a:ext>
                  </a:extLst>
                </a:gridCol>
                <a:gridCol w="564040">
                  <a:extLst>
                    <a:ext uri="{9D8B030D-6E8A-4147-A177-3AD203B41FA5}">
                      <a16:colId xmlns:a16="http://schemas.microsoft.com/office/drawing/2014/main" val="2135116775"/>
                    </a:ext>
                  </a:extLst>
                </a:gridCol>
                <a:gridCol w="564040">
                  <a:extLst>
                    <a:ext uri="{9D8B030D-6E8A-4147-A177-3AD203B41FA5}">
                      <a16:colId xmlns:a16="http://schemas.microsoft.com/office/drawing/2014/main" val="849879620"/>
                    </a:ext>
                  </a:extLst>
                </a:gridCol>
                <a:gridCol w="564040">
                  <a:extLst>
                    <a:ext uri="{9D8B030D-6E8A-4147-A177-3AD203B41FA5}">
                      <a16:colId xmlns:a16="http://schemas.microsoft.com/office/drawing/2014/main" val="1604781148"/>
                    </a:ext>
                  </a:extLst>
                </a:gridCol>
                <a:gridCol w="734939">
                  <a:extLst>
                    <a:ext uri="{9D8B030D-6E8A-4147-A177-3AD203B41FA5}">
                      <a16:colId xmlns:a16="http://schemas.microsoft.com/office/drawing/2014/main" val="1832987587"/>
                    </a:ext>
                  </a:extLst>
                </a:gridCol>
                <a:gridCol w="734939">
                  <a:extLst>
                    <a:ext uri="{9D8B030D-6E8A-4147-A177-3AD203B41FA5}">
                      <a16:colId xmlns:a16="http://schemas.microsoft.com/office/drawing/2014/main" val="3911749419"/>
                    </a:ext>
                  </a:extLst>
                </a:gridCol>
                <a:gridCol w="495004">
                  <a:extLst>
                    <a:ext uri="{9D8B030D-6E8A-4147-A177-3AD203B41FA5}">
                      <a16:colId xmlns:a16="http://schemas.microsoft.com/office/drawing/2014/main" val="1388696632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사업장명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직급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사용자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감독여부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로그인여부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전화번호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이동전화번호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6862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PTCE_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테스트유저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endParaRPr lang="ko-KR" altLang="en-US" sz="50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부장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***user01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59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PTCE_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테스트유저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</a:t>
                      </a:r>
                      <a:endParaRPr lang="ko-KR" altLang="en-US" sz="50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차장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***user02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327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PTCE_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테스트유저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</a:t>
                      </a:r>
                      <a:endParaRPr lang="ko-KR" altLang="en-US" sz="50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과장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***user03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796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PTCE_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테스트유저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</a:t>
                      </a:r>
                      <a:endParaRPr lang="ko-KR" altLang="en-US" sz="50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***user04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아니오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02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PTCE_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테스트유저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</a:t>
                      </a:r>
                      <a:endParaRPr lang="ko-KR" altLang="en-US" sz="5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대리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***user05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아니오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98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PTCE_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테스트유저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endParaRPr lang="ko-KR" altLang="en-US" sz="5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주임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***user06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아니오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361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PTCE_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테스트유저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07</a:t>
                      </a:r>
                      <a:endParaRPr lang="ko-KR" altLang="en-US" sz="5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주임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***user07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아니오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814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PTCE_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테스트유저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08</a:t>
                      </a:r>
                      <a:endParaRPr lang="ko-KR" altLang="en-US" sz="5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***user08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아니오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661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PTCE_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테스트유저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</a:t>
                      </a:r>
                      <a:endParaRPr lang="ko-KR" altLang="en-US" sz="5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***user09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아니오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247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PTCE_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테스트유저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5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미설정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***user10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아니오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2024.10.31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807055"/>
                  </a:ext>
                </a:extLst>
              </a:tr>
            </a:tbl>
          </a:graphicData>
        </a:graphic>
      </p:graphicFrame>
      <p:sp>
        <p:nvSpPr>
          <p:cNvPr id="73" name="Google Shape;2233;g27fe52d962f_1_4247">
            <a:extLst>
              <a:ext uri="{FF2B5EF4-FFF2-40B4-BE49-F238E27FC236}">
                <a16:creationId xmlns:a16="http://schemas.microsoft.com/office/drawing/2014/main" id="{3D0696C8-7A1F-18D5-DBDB-6E830EC25E08}"/>
              </a:ext>
            </a:extLst>
          </p:cNvPr>
          <p:cNvSpPr/>
          <p:nvPr/>
        </p:nvSpPr>
        <p:spPr>
          <a:xfrm>
            <a:off x="7020000" y="3000433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092BE2A4-1F1A-EF4E-30EE-9E619F1F757A}"/>
              </a:ext>
            </a:extLst>
          </p:cNvPr>
          <p:cNvGrpSpPr/>
          <p:nvPr/>
        </p:nvGrpSpPr>
        <p:grpSpPr>
          <a:xfrm>
            <a:off x="2907459" y="5520434"/>
            <a:ext cx="2105082" cy="186100"/>
            <a:chOff x="19175035" y="-2703341"/>
            <a:chExt cx="2105082" cy="186100"/>
          </a:xfrm>
        </p:grpSpPr>
        <p:sp>
          <p:nvSpPr>
            <p:cNvPr id="76" name="모서리가 둥근 직사각형 75">
              <a:extLst>
                <a:ext uri="{FF2B5EF4-FFF2-40B4-BE49-F238E27FC236}">
                  <a16:creationId xmlns:a16="http://schemas.microsoft.com/office/drawing/2014/main" id="{A9096679-D5AF-3997-1D28-9C12FCD8957E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7" name="모서리가 둥근 직사각형 76">
              <a:extLst>
                <a:ext uri="{FF2B5EF4-FFF2-40B4-BE49-F238E27FC236}">
                  <a16:creationId xmlns:a16="http://schemas.microsoft.com/office/drawing/2014/main" id="{CBEA6792-F756-7AE3-8E47-40788D381692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8" name="모서리가 둥근 직사각형 77">
              <a:extLst>
                <a:ext uri="{FF2B5EF4-FFF2-40B4-BE49-F238E27FC236}">
                  <a16:creationId xmlns:a16="http://schemas.microsoft.com/office/drawing/2014/main" id="{6E3E45EC-4783-2A37-F6C0-1E03906054D5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9" name="모서리가 둥근 직사각형 78">
              <a:extLst>
                <a:ext uri="{FF2B5EF4-FFF2-40B4-BE49-F238E27FC236}">
                  <a16:creationId xmlns:a16="http://schemas.microsoft.com/office/drawing/2014/main" id="{15411586-2F15-9CEB-7AD9-1CBE473451DA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0" name="모서리가 둥근 직사각형 79">
              <a:extLst>
                <a:ext uri="{FF2B5EF4-FFF2-40B4-BE49-F238E27FC236}">
                  <a16:creationId xmlns:a16="http://schemas.microsoft.com/office/drawing/2014/main" id="{A77A8B9C-A4ED-FEEC-974B-2ADBDF87FC84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1" name="모서리가 둥근 직사각형 80">
              <a:extLst>
                <a:ext uri="{FF2B5EF4-FFF2-40B4-BE49-F238E27FC236}">
                  <a16:creationId xmlns:a16="http://schemas.microsoft.com/office/drawing/2014/main" id="{6E002EEF-6130-167F-02F6-33987490AE10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2" name="모서리가 둥근 직사각형 81">
              <a:extLst>
                <a:ext uri="{FF2B5EF4-FFF2-40B4-BE49-F238E27FC236}">
                  <a16:creationId xmlns:a16="http://schemas.microsoft.com/office/drawing/2014/main" id="{00EB1C5B-AFF9-F1A4-D294-7A4209455112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3" name="모서리가 둥근 직사각형 82">
              <a:extLst>
                <a:ext uri="{FF2B5EF4-FFF2-40B4-BE49-F238E27FC236}">
                  <a16:creationId xmlns:a16="http://schemas.microsoft.com/office/drawing/2014/main" id="{A997C9D3-AC98-DBD6-EB8C-0EBB84EEB318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4" name="모서리가 둥근 직사각형 83">
              <a:extLst>
                <a:ext uri="{FF2B5EF4-FFF2-40B4-BE49-F238E27FC236}">
                  <a16:creationId xmlns:a16="http://schemas.microsoft.com/office/drawing/2014/main" id="{DF010668-F7CE-3BDF-438E-A6C319412C4B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5" name="모서리가 둥근 직사각형 84">
              <a:extLst>
                <a:ext uri="{FF2B5EF4-FFF2-40B4-BE49-F238E27FC236}">
                  <a16:creationId xmlns:a16="http://schemas.microsoft.com/office/drawing/2014/main" id="{E26E8B44-B90C-21DA-93AC-7FA81451D7DC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98" name="모서리가 둥근 직사각형 97">
            <a:extLst>
              <a:ext uri="{FF2B5EF4-FFF2-40B4-BE49-F238E27FC236}">
                <a16:creationId xmlns:a16="http://schemas.microsoft.com/office/drawing/2014/main" id="{6742F003-8C88-85E5-5210-39DC345A594B}"/>
              </a:ext>
            </a:extLst>
          </p:cNvPr>
          <p:cNvSpPr>
            <a:spLocks/>
          </p:cNvSpPr>
          <p:nvPr/>
        </p:nvSpPr>
        <p:spPr>
          <a:xfrm>
            <a:off x="156955" y="9450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9" name="모서리가 둥근 직사각형 98">
            <a:extLst>
              <a:ext uri="{FF2B5EF4-FFF2-40B4-BE49-F238E27FC236}">
                <a16:creationId xmlns:a16="http://schemas.microsoft.com/office/drawing/2014/main" id="{7A24BC29-ADF4-67CA-5307-903066883A68}"/>
              </a:ext>
            </a:extLst>
          </p:cNvPr>
          <p:cNvSpPr>
            <a:spLocks/>
          </p:cNvSpPr>
          <p:nvPr/>
        </p:nvSpPr>
        <p:spPr>
          <a:xfrm>
            <a:off x="162156" y="194038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0" name="모서리가 둥근 직사각형 99">
            <a:extLst>
              <a:ext uri="{FF2B5EF4-FFF2-40B4-BE49-F238E27FC236}">
                <a16:creationId xmlns:a16="http://schemas.microsoft.com/office/drawing/2014/main" id="{1FA43AB7-D3A0-86A1-9726-25E808E82B11}"/>
              </a:ext>
            </a:extLst>
          </p:cNvPr>
          <p:cNvSpPr>
            <a:spLocks/>
          </p:cNvSpPr>
          <p:nvPr/>
        </p:nvSpPr>
        <p:spPr>
          <a:xfrm>
            <a:off x="6836993" y="304759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1" name="모서리가 둥근 직사각형 100">
            <a:extLst>
              <a:ext uri="{FF2B5EF4-FFF2-40B4-BE49-F238E27FC236}">
                <a16:creationId xmlns:a16="http://schemas.microsoft.com/office/drawing/2014/main" id="{7899575A-FFBB-5187-B76C-D6FEE3012658}"/>
              </a:ext>
            </a:extLst>
          </p:cNvPr>
          <p:cNvSpPr>
            <a:spLocks/>
          </p:cNvSpPr>
          <p:nvPr/>
        </p:nvSpPr>
        <p:spPr>
          <a:xfrm>
            <a:off x="154097" y="336043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2" name="모서리가 둥근 직사각형 101">
            <a:extLst>
              <a:ext uri="{FF2B5EF4-FFF2-40B4-BE49-F238E27FC236}">
                <a16:creationId xmlns:a16="http://schemas.microsoft.com/office/drawing/2014/main" id="{43EA19E6-E4F2-1642-05F9-BC425C97F44C}"/>
              </a:ext>
            </a:extLst>
          </p:cNvPr>
          <p:cNvSpPr>
            <a:spLocks/>
          </p:cNvSpPr>
          <p:nvPr/>
        </p:nvSpPr>
        <p:spPr>
          <a:xfrm>
            <a:off x="360000" y="3000433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건</a:t>
            </a:r>
          </a:p>
        </p:txBody>
      </p:sp>
      <p:sp>
        <p:nvSpPr>
          <p:cNvPr id="103" name="모서리가 둥근 직사각형 102">
            <a:extLst>
              <a:ext uri="{FF2B5EF4-FFF2-40B4-BE49-F238E27FC236}">
                <a16:creationId xmlns:a16="http://schemas.microsoft.com/office/drawing/2014/main" id="{A6A674CD-155E-BE60-9063-1ED64CB1A402}"/>
              </a:ext>
            </a:extLst>
          </p:cNvPr>
          <p:cNvSpPr>
            <a:spLocks/>
          </p:cNvSpPr>
          <p:nvPr/>
        </p:nvSpPr>
        <p:spPr>
          <a:xfrm>
            <a:off x="1253993" y="3008965"/>
            <a:ext cx="9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개씩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B2F643D1-2AAF-7741-DA3C-4751A1AA3508}"/>
              </a:ext>
            </a:extLst>
          </p:cNvPr>
          <p:cNvSpPr>
            <a:spLocks/>
          </p:cNvSpPr>
          <p:nvPr/>
        </p:nvSpPr>
        <p:spPr>
          <a:xfrm>
            <a:off x="2510505" y="2039622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감독여부</a:t>
            </a: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64C896B4-AD90-897F-DDC6-38BA623C2E34}"/>
              </a:ext>
            </a:extLst>
          </p:cNvPr>
          <p:cNvSpPr>
            <a:spLocks/>
          </p:cNvSpPr>
          <p:nvPr/>
        </p:nvSpPr>
        <p:spPr>
          <a:xfrm>
            <a:off x="3230505" y="2039622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D2B3BD01-EB92-782A-C274-E1A94547231B}"/>
              </a:ext>
            </a:extLst>
          </p:cNvPr>
          <p:cNvSpPr>
            <a:spLocks/>
          </p:cNvSpPr>
          <p:nvPr/>
        </p:nvSpPr>
        <p:spPr>
          <a:xfrm>
            <a:off x="533993" y="2418706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사용자명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4D9A5CF4-0281-0A6B-4229-6911C4C6339C}"/>
              </a:ext>
            </a:extLst>
          </p:cNvPr>
          <p:cNvSpPr>
            <a:spLocks/>
          </p:cNvSpPr>
          <p:nvPr/>
        </p:nvSpPr>
        <p:spPr>
          <a:xfrm>
            <a:off x="1253993" y="2418706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bg1">
                    <a:lumMod val="75000"/>
                  </a:schemeClr>
                </a:solidFill>
              </a:rPr>
              <a:t>입력해 주세요</a:t>
            </a:r>
            <a:r>
              <a:rPr kumimoji="1" lang="en-US" altLang="ko-KR" sz="700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C783E22D-C344-7DA8-24F7-30BEA1D652C3}"/>
              </a:ext>
            </a:extLst>
          </p:cNvPr>
          <p:cNvSpPr>
            <a:spLocks/>
          </p:cNvSpPr>
          <p:nvPr/>
        </p:nvSpPr>
        <p:spPr>
          <a:xfrm>
            <a:off x="2519994" y="2418706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54408C94-0500-E7D6-ECB2-949B4AB081CF}"/>
              </a:ext>
            </a:extLst>
          </p:cNvPr>
          <p:cNvSpPr>
            <a:spLocks/>
          </p:cNvSpPr>
          <p:nvPr/>
        </p:nvSpPr>
        <p:spPr>
          <a:xfrm>
            <a:off x="3239994" y="2418706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bg1">
                    <a:lumMod val="75000"/>
                  </a:schemeClr>
                </a:solidFill>
              </a:rPr>
              <a:t>입력해 주세요</a:t>
            </a:r>
            <a:r>
              <a:rPr kumimoji="1" lang="en-US" altLang="ko-KR" sz="700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C18C0001-D13C-9FD2-3B8A-36A2D5B5CD0E}"/>
              </a:ext>
            </a:extLst>
          </p:cNvPr>
          <p:cNvSpPr>
            <a:spLocks/>
          </p:cNvSpPr>
          <p:nvPr/>
        </p:nvSpPr>
        <p:spPr>
          <a:xfrm>
            <a:off x="4508461" y="2418706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상태</a:t>
            </a: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413DBE10-F0EB-EDFF-475B-DE7B7521F7B0}"/>
              </a:ext>
            </a:extLst>
          </p:cNvPr>
          <p:cNvSpPr>
            <a:spLocks/>
          </p:cNvSpPr>
          <p:nvPr/>
        </p:nvSpPr>
        <p:spPr>
          <a:xfrm>
            <a:off x="5228461" y="2418706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773AC3B6-7889-44EC-2313-CB7B72456F52}"/>
              </a:ext>
            </a:extLst>
          </p:cNvPr>
          <p:cNvSpPr>
            <a:spLocks/>
          </p:cNvSpPr>
          <p:nvPr/>
        </p:nvSpPr>
        <p:spPr>
          <a:xfrm>
            <a:off x="360000" y="1354989"/>
            <a:ext cx="7200000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고객사에 등록된 사용자를 관리할 수 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28F161FC-7CD8-CDEC-922B-E788890978B4}"/>
              </a:ext>
            </a:extLst>
          </p:cNvPr>
          <p:cNvSpPr>
            <a:spLocks/>
          </p:cNvSpPr>
          <p:nvPr/>
        </p:nvSpPr>
        <p:spPr>
          <a:xfrm>
            <a:off x="1613993" y="504631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Google Shape;2233;g27fe52d962f_1_4247">
            <a:extLst>
              <a:ext uri="{FF2B5EF4-FFF2-40B4-BE49-F238E27FC236}">
                <a16:creationId xmlns:a16="http://schemas.microsoft.com/office/drawing/2014/main" id="{4814647E-CBE5-3997-1DBD-3F25544996E1}"/>
              </a:ext>
            </a:extLst>
          </p:cNvPr>
          <p:cNvSpPr/>
          <p:nvPr/>
        </p:nvSpPr>
        <p:spPr>
          <a:xfrm>
            <a:off x="6983565" y="2231615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7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92313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5" y="203122"/>
            <a:ext cx="34241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일반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구매사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en-US" altLang="ko-KR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OKSafety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조직관리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사용자 관리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069673"/>
              </p:ext>
            </p:extLst>
          </p:nvPr>
        </p:nvGraphicFramePr>
        <p:xfrm>
          <a:off x="7858125" y="426720"/>
          <a:ext cx="2047875" cy="36017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en-US" altLang="ko-KR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OKSafety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사용자 관리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u="none" strike="noStrike" cap="none" dirty="0"/>
                    </a:p>
                  </a:txBody>
                  <a:tcPr marL="33021" marR="33021" marT="33021" marB="33021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참고사항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상세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은 공통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자사및사용자관리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.pptx &gt; page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14 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사용자 상세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endParaRPr sz="6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021" marR="33021" marT="33021" marB="33021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u="none" strike="noStrike" cap="none" dirty="0"/>
                    </a:p>
                  </a:txBody>
                  <a:tcPr marL="33021" marR="33021" marT="33021" marB="33021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6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021" marR="33021" marT="33021" marB="33021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graphicFrame>
        <p:nvGraphicFramePr>
          <p:cNvPr id="136" name="Google Shape;1695;p44">
            <a:extLst>
              <a:ext uri="{FF2B5EF4-FFF2-40B4-BE49-F238E27FC236}">
                <a16:creationId xmlns:a16="http://schemas.microsoft.com/office/drawing/2014/main" id="{69876036-959F-D196-7190-9FD67AD96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2976325"/>
              </p:ext>
            </p:extLst>
          </p:nvPr>
        </p:nvGraphicFramePr>
        <p:xfrm>
          <a:off x="1914439" y="3718006"/>
          <a:ext cx="197435" cy="30750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7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750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9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83859" marR="83859" marT="83859" marB="83859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E8AFB724-1815-D7A9-B012-8F4605E4E0C7}"/>
              </a:ext>
            </a:extLst>
          </p:cNvPr>
          <p:cNvSpPr/>
          <p:nvPr/>
        </p:nvSpPr>
        <p:spPr>
          <a:xfrm>
            <a:off x="4254173" y="4924371"/>
            <a:ext cx="371311" cy="151359"/>
          </a:xfrm>
          <a:prstGeom prst="rect">
            <a:avLst/>
          </a:prstGeom>
          <a:solidFill>
            <a:srgbClr val="F5F5F5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459" b="1">
                <a:solidFill>
                  <a:schemeClr val="tx1">
                    <a:lumMod val="50000"/>
                    <a:lumOff val="50000"/>
                  </a:schemeClr>
                </a:solidFill>
              </a:rPr>
              <a:t>자재혁신제안</a:t>
            </a:r>
          </a:p>
        </p:txBody>
      </p:sp>
      <p:sp>
        <p:nvSpPr>
          <p:cNvPr id="149" name="Google Shape;1694;p44">
            <a:extLst>
              <a:ext uri="{FF2B5EF4-FFF2-40B4-BE49-F238E27FC236}">
                <a16:creationId xmlns:a16="http://schemas.microsoft.com/office/drawing/2014/main" id="{04264424-9AA8-F17C-2215-DE55566605BD}"/>
              </a:ext>
            </a:extLst>
          </p:cNvPr>
          <p:cNvSpPr/>
          <p:nvPr/>
        </p:nvSpPr>
        <p:spPr>
          <a:xfrm>
            <a:off x="3992532" y="973241"/>
            <a:ext cx="3748561" cy="510728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2302" tIns="72302" rIns="72302" bIns="72302" anchor="t" anchorCtr="0">
            <a:noAutofit/>
          </a:bodyPr>
          <a:lstStyle/>
          <a:p>
            <a:pPr>
              <a:buClr>
                <a:srgbClr val="000000"/>
              </a:buClr>
              <a:buSzPts val="500"/>
            </a:pPr>
            <a:endParaRPr sz="459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0" name="Google Shape;1695;p44">
            <a:extLst>
              <a:ext uri="{FF2B5EF4-FFF2-40B4-BE49-F238E27FC236}">
                <a16:creationId xmlns:a16="http://schemas.microsoft.com/office/drawing/2014/main" id="{433FC58D-DB8D-2636-A3D2-2917D5A7FE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8412942"/>
              </p:ext>
            </p:extLst>
          </p:nvPr>
        </p:nvGraphicFramePr>
        <p:xfrm>
          <a:off x="4124000" y="1065461"/>
          <a:ext cx="3500062" cy="27955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00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55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1" u="none" strike="noStrike" cap="none"/>
                        <a:t>사용자 상세</a:t>
                      </a:r>
                      <a:endParaRPr sz="700" b="1" u="none" strike="noStrike" cap="none"/>
                    </a:p>
                  </a:txBody>
                  <a:tcPr marL="83859" marR="83859" marT="83859" marB="83859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1" name="Google Shape;58;p20">
            <a:extLst>
              <a:ext uri="{FF2B5EF4-FFF2-40B4-BE49-F238E27FC236}">
                <a16:creationId xmlns:a16="http://schemas.microsoft.com/office/drawing/2014/main" id="{D672AD7D-B9AD-B11B-86D5-4FAFEB2B7FC8}"/>
              </a:ext>
            </a:extLst>
          </p:cNvPr>
          <p:cNvSpPr/>
          <p:nvPr/>
        </p:nvSpPr>
        <p:spPr>
          <a:xfrm>
            <a:off x="4115499" y="1391224"/>
            <a:ext cx="3508562" cy="332568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3859" tIns="41918" rIns="83859" bIns="41918" anchor="ctr" anchorCtr="0">
            <a:noAutofit/>
          </a:bodyPr>
          <a:lstStyle/>
          <a:p>
            <a:pPr marL="99058" indent="-99058">
              <a:buSzPts val="600"/>
              <a:buFont typeface="Arial"/>
              <a:buChar char="•"/>
            </a:pPr>
            <a:r>
              <a:rPr lang="ko-KR" altLang="en-US" sz="55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사용자 이동전화번호와 이메일을 통해 정보전달을 합니다 </a:t>
            </a:r>
            <a:r>
              <a:rPr lang="en-US" altLang="ko-KR" sz="55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  <a:r>
              <a:rPr lang="ko-KR" altLang="en-US" sz="55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정확한 정보를 입력해 주십시오</a:t>
            </a:r>
            <a:endParaRPr lang="en-US" altLang="ko-KR" sz="55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  <a:p>
            <a:pPr marL="99058" indent="-99058">
              <a:buSzPts val="600"/>
              <a:buFont typeface="Arial"/>
              <a:buChar char="•"/>
            </a:pPr>
            <a:r>
              <a:rPr lang="ko-KR" altLang="en-US" sz="55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비밀번호는 현재비밀번호를 알고 있어야 변경이 가능합니다</a:t>
            </a:r>
            <a:r>
              <a:rPr lang="en-US" altLang="ko-KR" sz="55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 </a:t>
            </a:r>
            <a:r>
              <a:rPr lang="ko-KR" altLang="en-US" sz="55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비밀번호를 분실했을 경우 초기화 문자발송을 통해 변경해 주십시오</a:t>
            </a:r>
            <a:endParaRPr lang="en-US" altLang="ko-KR" sz="55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</p:txBody>
      </p:sp>
      <p:graphicFrame>
        <p:nvGraphicFramePr>
          <p:cNvPr id="152" name="Google Shape;1695;p44">
            <a:extLst>
              <a:ext uri="{FF2B5EF4-FFF2-40B4-BE49-F238E27FC236}">
                <a16:creationId xmlns:a16="http://schemas.microsoft.com/office/drawing/2014/main" id="{4ED0F521-76E1-BB42-41B6-6671D5E67C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4066345"/>
              </p:ext>
            </p:extLst>
          </p:nvPr>
        </p:nvGraphicFramePr>
        <p:xfrm>
          <a:off x="7405053" y="1051484"/>
          <a:ext cx="197435" cy="30750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7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750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X</a:t>
                      </a:r>
                      <a:endParaRPr sz="9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83859" marR="83859" marT="83859" marB="83859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3" name="Google Shape;1696;p44">
            <a:extLst>
              <a:ext uri="{FF2B5EF4-FFF2-40B4-BE49-F238E27FC236}">
                <a16:creationId xmlns:a16="http://schemas.microsoft.com/office/drawing/2014/main" id="{3A030BFE-C504-697A-C3A1-1D3CCD800F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5900827"/>
              </p:ext>
            </p:extLst>
          </p:nvPr>
        </p:nvGraphicFramePr>
        <p:xfrm>
          <a:off x="4260021" y="1833972"/>
          <a:ext cx="2649302" cy="165104"/>
        </p:xfrm>
        <a:graphic>
          <a:graphicData uri="http://schemas.openxmlformats.org/drawingml/2006/table">
            <a:tbl>
              <a:tblPr/>
              <a:tblGrid>
                <a:gridCol w="789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9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1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6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조직명</a:t>
                      </a:r>
                      <a:endParaRPr sz="600" b="1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테스트 공급사</a:t>
                      </a:r>
                      <a:endParaRPr sz="6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4" name="Google Shape;1696;p44">
            <a:extLst>
              <a:ext uri="{FF2B5EF4-FFF2-40B4-BE49-F238E27FC236}">
                <a16:creationId xmlns:a16="http://schemas.microsoft.com/office/drawing/2014/main" id="{0F925FAD-F046-3584-5314-F1E0D06C2D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3008195"/>
              </p:ext>
            </p:extLst>
          </p:nvPr>
        </p:nvGraphicFramePr>
        <p:xfrm>
          <a:off x="4260021" y="2030428"/>
          <a:ext cx="3009220" cy="165104"/>
        </p:xfrm>
        <a:graphic>
          <a:graphicData uri="http://schemas.openxmlformats.org/drawingml/2006/table">
            <a:tbl>
              <a:tblPr/>
              <a:tblGrid>
                <a:gridCol w="789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10">
                  <a:extLst>
                    <a:ext uri="{9D8B030D-6E8A-4147-A177-3AD203B41FA5}">
                      <a16:colId xmlns:a16="http://schemas.microsoft.com/office/drawing/2014/main" val="951488797"/>
                    </a:ext>
                  </a:extLst>
                </a:gridCol>
                <a:gridCol w="748580">
                  <a:extLst>
                    <a:ext uri="{9D8B030D-6E8A-4147-A177-3AD203B41FA5}">
                      <a16:colId xmlns:a16="http://schemas.microsoft.com/office/drawing/2014/main" val="1848035486"/>
                    </a:ext>
                  </a:extLst>
                </a:gridCol>
                <a:gridCol w="38133">
                  <a:extLst>
                    <a:ext uri="{9D8B030D-6E8A-4147-A177-3AD203B41FA5}">
                      <a16:colId xmlns:a16="http://schemas.microsoft.com/office/drawing/2014/main" val="4110938711"/>
                    </a:ext>
                  </a:extLst>
                </a:gridCol>
                <a:gridCol w="786712">
                  <a:extLst>
                    <a:ext uri="{9D8B030D-6E8A-4147-A177-3AD203B41FA5}">
                      <a16:colId xmlns:a16="http://schemas.microsoft.com/office/drawing/2014/main" val="4136616957"/>
                    </a:ext>
                  </a:extLst>
                </a:gridCol>
              </a:tblGrid>
              <a:tr h="1651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6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6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성명</a:t>
                      </a:r>
                      <a:endParaRPr sz="600" b="1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endParaRPr sz="6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직책</a:t>
                      </a:r>
                      <a:r>
                        <a:rPr lang="en-US" altLang="ko-KR" sz="6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직급 선택   </a:t>
                      </a:r>
                      <a:r>
                        <a:rPr lang="ko-KR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6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5" name="Google Shape;1696;p44">
            <a:extLst>
              <a:ext uri="{FF2B5EF4-FFF2-40B4-BE49-F238E27FC236}">
                <a16:creationId xmlns:a16="http://schemas.microsoft.com/office/drawing/2014/main" id="{71026A6F-D56B-62D4-B4A9-5062FA8A38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216182"/>
              </p:ext>
            </p:extLst>
          </p:nvPr>
        </p:nvGraphicFramePr>
        <p:xfrm>
          <a:off x="4260021" y="2226884"/>
          <a:ext cx="2649302" cy="165104"/>
        </p:xfrm>
        <a:graphic>
          <a:graphicData uri="http://schemas.openxmlformats.org/drawingml/2006/table">
            <a:tbl>
              <a:tblPr/>
              <a:tblGrid>
                <a:gridCol w="789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9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1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아이디</a:t>
                      </a:r>
                      <a:endParaRPr sz="6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6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Hong1234</a:t>
                      </a:r>
                      <a:endParaRPr sz="6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6" name="Google Shape;1696;p44">
            <a:extLst>
              <a:ext uri="{FF2B5EF4-FFF2-40B4-BE49-F238E27FC236}">
                <a16:creationId xmlns:a16="http://schemas.microsoft.com/office/drawing/2014/main" id="{EE02F7E0-B035-6AFD-F8BC-9CF5AEA86F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5853537"/>
              </p:ext>
            </p:extLst>
          </p:nvPr>
        </p:nvGraphicFramePr>
        <p:xfrm>
          <a:off x="4260021" y="3210934"/>
          <a:ext cx="2649302" cy="165104"/>
        </p:xfrm>
        <a:graphic>
          <a:graphicData uri="http://schemas.openxmlformats.org/drawingml/2006/table">
            <a:tbl>
              <a:tblPr/>
              <a:tblGrid>
                <a:gridCol w="789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9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1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6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비멀번호</a:t>
                      </a:r>
                      <a:endParaRPr sz="6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7" name="Google Shape;2233;g27fe52d962f_1_4247">
            <a:extLst>
              <a:ext uri="{FF2B5EF4-FFF2-40B4-BE49-F238E27FC236}">
                <a16:creationId xmlns:a16="http://schemas.microsoft.com/office/drawing/2014/main" id="{B95EE246-185E-BF8B-F8DD-56A853301EB6}"/>
              </a:ext>
            </a:extLst>
          </p:cNvPr>
          <p:cNvSpPr/>
          <p:nvPr/>
        </p:nvSpPr>
        <p:spPr>
          <a:xfrm>
            <a:off x="5059535" y="3214422"/>
            <a:ext cx="692829" cy="142963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83859" rIns="0" bIns="82552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ko-KR" altLang="en-US" sz="55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</a:t>
            </a:r>
            <a:endParaRPr sz="55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2233;g27fe52d962f_1_4247">
            <a:extLst>
              <a:ext uri="{FF2B5EF4-FFF2-40B4-BE49-F238E27FC236}">
                <a16:creationId xmlns:a16="http://schemas.microsoft.com/office/drawing/2014/main" id="{35928140-3868-E274-39DE-4C12C94C606E}"/>
              </a:ext>
            </a:extLst>
          </p:cNvPr>
          <p:cNvSpPr/>
          <p:nvPr/>
        </p:nvSpPr>
        <p:spPr>
          <a:xfrm>
            <a:off x="5782672" y="3215620"/>
            <a:ext cx="1014371" cy="142963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83859" rIns="0" bIns="82552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ko-KR" altLang="en-US" sz="55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초기화 </a:t>
            </a:r>
            <a:r>
              <a:rPr lang="en-US" altLang="ko-KR" sz="55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SMS </a:t>
            </a:r>
            <a:r>
              <a:rPr lang="ko-KR" altLang="en-US" sz="55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전송</a:t>
            </a:r>
            <a:endParaRPr sz="55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9" name="Google Shape;1696;p44">
            <a:extLst>
              <a:ext uri="{FF2B5EF4-FFF2-40B4-BE49-F238E27FC236}">
                <a16:creationId xmlns:a16="http://schemas.microsoft.com/office/drawing/2014/main" id="{37641736-889B-3E75-5E32-40E69CF7FE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1857703"/>
              </p:ext>
            </p:extLst>
          </p:nvPr>
        </p:nvGraphicFramePr>
        <p:xfrm>
          <a:off x="4260021" y="3407390"/>
          <a:ext cx="2187569" cy="165104"/>
        </p:xfrm>
        <a:graphic>
          <a:graphicData uri="http://schemas.openxmlformats.org/drawingml/2006/table">
            <a:tbl>
              <a:tblPr/>
              <a:tblGrid>
                <a:gridCol w="789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1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전화번호</a:t>
                      </a:r>
                      <a:endParaRPr sz="6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6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02-1234-1234</a:t>
                      </a:r>
                      <a:endParaRPr sz="6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0" name="Google Shape;1696;p44">
            <a:extLst>
              <a:ext uri="{FF2B5EF4-FFF2-40B4-BE49-F238E27FC236}">
                <a16:creationId xmlns:a16="http://schemas.microsoft.com/office/drawing/2014/main" id="{EB1A0F8E-5EAF-C65B-3713-AF405E8708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3314773"/>
              </p:ext>
            </p:extLst>
          </p:nvPr>
        </p:nvGraphicFramePr>
        <p:xfrm>
          <a:off x="4260021" y="3603846"/>
          <a:ext cx="2200617" cy="165104"/>
        </p:xfrm>
        <a:graphic>
          <a:graphicData uri="http://schemas.openxmlformats.org/drawingml/2006/table">
            <a:tbl>
              <a:tblPr/>
              <a:tblGrid>
                <a:gridCol w="789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1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1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6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핸드폰번호</a:t>
                      </a:r>
                      <a:endParaRPr sz="6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6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010-1234-1234</a:t>
                      </a:r>
                      <a:endParaRPr sz="6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1" name="Google Shape;1696;p44">
            <a:extLst>
              <a:ext uri="{FF2B5EF4-FFF2-40B4-BE49-F238E27FC236}">
                <a16:creationId xmlns:a16="http://schemas.microsoft.com/office/drawing/2014/main" id="{0BCE3B72-2D51-33A5-FF36-AEA983D14D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7724552"/>
              </p:ext>
            </p:extLst>
          </p:nvPr>
        </p:nvGraphicFramePr>
        <p:xfrm>
          <a:off x="4260021" y="3800302"/>
          <a:ext cx="2200617" cy="165104"/>
        </p:xfrm>
        <a:graphic>
          <a:graphicData uri="http://schemas.openxmlformats.org/drawingml/2006/table">
            <a:tbl>
              <a:tblPr/>
              <a:tblGrid>
                <a:gridCol w="789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1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1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6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이메일</a:t>
                      </a:r>
                      <a:endParaRPr sz="6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60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james@bitcube.co.kr</a:t>
                      </a:r>
                      <a:endParaRPr sz="6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2" name="Google Shape;1696;p44">
            <a:extLst>
              <a:ext uri="{FF2B5EF4-FFF2-40B4-BE49-F238E27FC236}">
                <a16:creationId xmlns:a16="http://schemas.microsoft.com/office/drawing/2014/main" id="{EC81FF80-F8E2-0D61-C895-C6ABFC715B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3332709"/>
              </p:ext>
            </p:extLst>
          </p:nvPr>
        </p:nvGraphicFramePr>
        <p:xfrm>
          <a:off x="4260021" y="3996755"/>
          <a:ext cx="2200617" cy="165104"/>
        </p:xfrm>
        <a:graphic>
          <a:graphicData uri="http://schemas.openxmlformats.org/drawingml/2006/table">
            <a:tbl>
              <a:tblPr/>
              <a:tblGrid>
                <a:gridCol w="789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1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1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0" i="0" u="none" strike="noStrike" cap="none" baseline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ko-KR" altLang="en-US" sz="6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개인정보동의</a:t>
                      </a:r>
                      <a:endParaRPr sz="6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동의</a:t>
                      </a:r>
                      <a:r>
                        <a:rPr lang="en-US" altLang="ko-KR" sz="60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(2023-12-09)</a:t>
                      </a:r>
                      <a:endParaRPr sz="6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3" name="Google Shape;1696;p44">
            <a:extLst>
              <a:ext uri="{FF2B5EF4-FFF2-40B4-BE49-F238E27FC236}">
                <a16:creationId xmlns:a16="http://schemas.microsoft.com/office/drawing/2014/main" id="{E9FA4619-1DFE-BE77-2286-6A8531D3D4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3342500"/>
              </p:ext>
            </p:extLst>
          </p:nvPr>
        </p:nvGraphicFramePr>
        <p:xfrm>
          <a:off x="4259823" y="4191868"/>
          <a:ext cx="3183234" cy="672461"/>
        </p:xfrm>
        <a:graphic>
          <a:graphicData uri="http://schemas.openxmlformats.org/drawingml/2006/table">
            <a:tbl>
              <a:tblPr/>
              <a:tblGrid>
                <a:gridCol w="789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3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2461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600" b="0" i="0" u="none" strike="noStrike" cap="none" baseline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6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이메일수신여부</a:t>
                      </a:r>
                      <a:r>
                        <a:rPr lang="en-US" altLang="ko-KR" sz="6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altLang="ko-KR" sz="6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6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(</a:t>
                      </a:r>
                      <a:r>
                        <a:rPr lang="ko-KR" altLang="en-US" sz="6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이벤트</a:t>
                      </a:r>
                      <a:r>
                        <a:rPr lang="en-US" altLang="ko-KR" sz="6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6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혜택</a:t>
                      </a:r>
                      <a:r>
                        <a:rPr lang="en-US" altLang="ko-KR" sz="6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6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이메일 수신을 동의하시면 당사 이벤트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혜택 등의 정보를 우선적으로 받아보실 수 있습니다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회원가입관련 및 주문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배송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반품 등 거래정보와 관련된 내용은 거래안전을 위하여 수신동의 여부와 상관없이 발송됩니다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en-US" altLang="ko-KR"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수신동의   ○ 수신거부</a:t>
                      </a:r>
                      <a:endParaRPr lang="en-US" altLang="ko-KR"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4" name="Google Shape;1696;p44">
            <a:extLst>
              <a:ext uri="{FF2B5EF4-FFF2-40B4-BE49-F238E27FC236}">
                <a16:creationId xmlns:a16="http://schemas.microsoft.com/office/drawing/2014/main" id="{7ADD2E81-F920-FCC4-6FB5-A8DA7E4CBD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8916089"/>
              </p:ext>
            </p:extLst>
          </p:nvPr>
        </p:nvGraphicFramePr>
        <p:xfrm>
          <a:off x="4254174" y="4911980"/>
          <a:ext cx="3183234" cy="672461"/>
        </p:xfrm>
        <a:graphic>
          <a:graphicData uri="http://schemas.openxmlformats.org/drawingml/2006/table">
            <a:tbl>
              <a:tblPr/>
              <a:tblGrid>
                <a:gridCol w="789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3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2461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문자수신여부</a:t>
                      </a:r>
                      <a:endParaRPr sz="6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각종 이벤트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혜택에 대한 소식 안내 문자에 수신동의여부 입니다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수신동의   ○ 수신거부</a:t>
                      </a:r>
                      <a:endParaRPr lang="en-US" altLang="ko-KR"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거래정보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주문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배송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반품 등 모든 거래행위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와 관련된 내용의 문자</a:t>
                      </a:r>
                      <a:r>
                        <a:rPr lang="ko-KR" altLang="en-US" sz="6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수신동의여부 입니다</a:t>
                      </a:r>
                      <a:r>
                        <a:rPr lang="en-US" altLang="ko-KR" sz="6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수신동의   ○ 수신거부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0990A3CD-D408-AE26-B2A9-AA7D48D17077}"/>
              </a:ext>
            </a:extLst>
          </p:cNvPr>
          <p:cNvSpPr/>
          <p:nvPr/>
        </p:nvSpPr>
        <p:spPr>
          <a:xfrm>
            <a:off x="4101056" y="1774485"/>
            <a:ext cx="3523006" cy="382874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51"/>
          </a:p>
        </p:txBody>
      </p:sp>
      <p:sp>
        <p:nvSpPr>
          <p:cNvPr id="166" name="Google Shape;1700;p44">
            <a:extLst>
              <a:ext uri="{FF2B5EF4-FFF2-40B4-BE49-F238E27FC236}">
                <a16:creationId xmlns:a16="http://schemas.microsoft.com/office/drawing/2014/main" id="{6178A5EB-F2B3-8F59-E862-48C1AAF0B34A}"/>
              </a:ext>
            </a:extLst>
          </p:cNvPr>
          <p:cNvSpPr/>
          <p:nvPr/>
        </p:nvSpPr>
        <p:spPr>
          <a:xfrm>
            <a:off x="5896517" y="5809907"/>
            <a:ext cx="379965" cy="159065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tx1"/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500"/>
            </a:pPr>
            <a:r>
              <a:rPr lang="ko-KR" altLang="en-US" sz="642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</a:t>
            </a:r>
            <a:r>
              <a:rPr lang="ko-KR" altLang="en-US" sz="642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기</a:t>
            </a:r>
            <a:endParaRPr sz="642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2233;g27fe52d962f_1_4247">
            <a:extLst>
              <a:ext uri="{FF2B5EF4-FFF2-40B4-BE49-F238E27FC236}">
                <a16:creationId xmlns:a16="http://schemas.microsoft.com/office/drawing/2014/main" id="{8523F5B3-3C72-1937-7D47-862E02D4D109}"/>
              </a:ext>
            </a:extLst>
          </p:cNvPr>
          <p:cNvSpPr/>
          <p:nvPr/>
        </p:nvSpPr>
        <p:spPr>
          <a:xfrm>
            <a:off x="5466980" y="5795987"/>
            <a:ext cx="391083" cy="17298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83859" rIns="0" bIns="82552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ko-KR" altLang="en-US" sz="642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 장</a:t>
            </a:r>
            <a:endParaRPr sz="642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2233;g27fe52d962f_1_4247">
            <a:extLst>
              <a:ext uri="{FF2B5EF4-FFF2-40B4-BE49-F238E27FC236}">
                <a16:creationId xmlns:a16="http://schemas.microsoft.com/office/drawing/2014/main" id="{46F24D0D-BC39-8FB5-4B72-B21215F4D30F}"/>
              </a:ext>
            </a:extLst>
          </p:cNvPr>
          <p:cNvSpPr/>
          <p:nvPr/>
        </p:nvSpPr>
        <p:spPr>
          <a:xfrm>
            <a:off x="7209512" y="5795987"/>
            <a:ext cx="391083" cy="17298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83859" rIns="0" bIns="82552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ko-KR" altLang="en-US" sz="642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탈 퇴</a:t>
            </a:r>
            <a:endParaRPr sz="642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286B1E43-29DD-FB20-1207-9625CC12452A}"/>
              </a:ext>
            </a:extLst>
          </p:cNvPr>
          <p:cNvSpPr/>
          <p:nvPr/>
        </p:nvSpPr>
        <p:spPr>
          <a:xfrm>
            <a:off x="363169" y="4924371"/>
            <a:ext cx="371311" cy="151359"/>
          </a:xfrm>
          <a:prstGeom prst="rect">
            <a:avLst/>
          </a:prstGeom>
          <a:solidFill>
            <a:srgbClr val="F5F5F5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459" b="1">
                <a:solidFill>
                  <a:schemeClr val="tx1">
                    <a:lumMod val="50000"/>
                    <a:lumOff val="50000"/>
                  </a:schemeClr>
                </a:solidFill>
              </a:rPr>
              <a:t>자재혁신제안</a:t>
            </a:r>
          </a:p>
        </p:txBody>
      </p:sp>
      <p:sp>
        <p:nvSpPr>
          <p:cNvPr id="170" name="Google Shape;1694;p44">
            <a:extLst>
              <a:ext uri="{FF2B5EF4-FFF2-40B4-BE49-F238E27FC236}">
                <a16:creationId xmlns:a16="http://schemas.microsoft.com/office/drawing/2014/main" id="{4FE35824-586B-1165-BECC-0AFB231C1849}"/>
              </a:ext>
            </a:extLst>
          </p:cNvPr>
          <p:cNvSpPr/>
          <p:nvPr/>
        </p:nvSpPr>
        <p:spPr>
          <a:xfrm>
            <a:off x="101528" y="973241"/>
            <a:ext cx="3748561" cy="510728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2302" tIns="72302" rIns="72302" bIns="72302" anchor="t" anchorCtr="0">
            <a:noAutofit/>
          </a:bodyPr>
          <a:lstStyle/>
          <a:p>
            <a:pPr>
              <a:buClr>
                <a:srgbClr val="000000"/>
              </a:buClr>
              <a:buSzPts val="500"/>
            </a:pPr>
            <a:endParaRPr sz="459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1" name="Google Shape;1695;p44">
            <a:extLst>
              <a:ext uri="{FF2B5EF4-FFF2-40B4-BE49-F238E27FC236}">
                <a16:creationId xmlns:a16="http://schemas.microsoft.com/office/drawing/2014/main" id="{74878AF1-1DD3-8798-5E02-B88D5AF51E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5209528"/>
              </p:ext>
            </p:extLst>
          </p:nvPr>
        </p:nvGraphicFramePr>
        <p:xfrm>
          <a:off x="232995" y="1065462"/>
          <a:ext cx="3500062" cy="27955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00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955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1" u="none" strike="noStrike" cap="none" dirty="0"/>
                        <a:t>사용자 등록</a:t>
                      </a:r>
                      <a:endParaRPr sz="700" b="1" u="none" strike="noStrike" cap="none" dirty="0"/>
                    </a:p>
                  </a:txBody>
                  <a:tcPr marL="83859" marR="83859" marT="83859" marB="83859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2" name="Google Shape;58;p20">
            <a:extLst>
              <a:ext uri="{FF2B5EF4-FFF2-40B4-BE49-F238E27FC236}">
                <a16:creationId xmlns:a16="http://schemas.microsoft.com/office/drawing/2014/main" id="{7595DB52-CEF2-D855-2DBC-27F53DA6FFB0}"/>
              </a:ext>
            </a:extLst>
          </p:cNvPr>
          <p:cNvSpPr/>
          <p:nvPr/>
        </p:nvSpPr>
        <p:spPr>
          <a:xfrm>
            <a:off x="224495" y="1391225"/>
            <a:ext cx="3508562" cy="332568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3859" tIns="41918" rIns="83859" bIns="41918" anchor="ctr" anchorCtr="0">
            <a:noAutofit/>
          </a:bodyPr>
          <a:lstStyle/>
          <a:p>
            <a:pPr marL="99058" indent="-99058">
              <a:buSzPts val="600"/>
              <a:buFont typeface="Arial"/>
              <a:buChar char="•"/>
            </a:pPr>
            <a:r>
              <a:rPr lang="ko-KR" altLang="en-US" sz="55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사용자 이동전화번호와 이메일을 통해 정보전달을 합니다 </a:t>
            </a:r>
            <a:r>
              <a:rPr lang="en-US" altLang="ko-KR" sz="55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  <a:r>
              <a:rPr lang="ko-KR" altLang="en-US" sz="55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정확한 정보를 입력해 주십시오</a:t>
            </a:r>
            <a:endParaRPr lang="en-US" altLang="ko-KR" sz="55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  <a:p>
            <a:pPr marL="99058" indent="-99058">
              <a:buSzPts val="600"/>
              <a:buFont typeface="Arial"/>
              <a:buChar char="•"/>
            </a:pPr>
            <a:r>
              <a:rPr lang="ko-KR" altLang="en-US" sz="55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아이디 입력 후 </a:t>
            </a:r>
            <a:r>
              <a:rPr lang="en-US" altLang="ko-KR" sz="55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[</a:t>
            </a:r>
            <a:r>
              <a:rPr lang="ko-KR" altLang="en-US" sz="55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중복확인</a:t>
            </a:r>
            <a:r>
              <a:rPr lang="en-US" altLang="ko-KR" sz="55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]</a:t>
            </a:r>
            <a:r>
              <a:rPr lang="ko-KR" altLang="en-US" sz="55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 버튼을 클릭 해야 다음단계로 진행할 수 있습니다</a:t>
            </a:r>
            <a:r>
              <a:rPr lang="en-US" altLang="ko-KR" sz="55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graphicFrame>
        <p:nvGraphicFramePr>
          <p:cNvPr id="173" name="Google Shape;1695;p44">
            <a:extLst>
              <a:ext uri="{FF2B5EF4-FFF2-40B4-BE49-F238E27FC236}">
                <a16:creationId xmlns:a16="http://schemas.microsoft.com/office/drawing/2014/main" id="{71E2E0B3-E7DF-A2AF-7514-AE02E31F29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6110609"/>
              </p:ext>
            </p:extLst>
          </p:nvPr>
        </p:nvGraphicFramePr>
        <p:xfrm>
          <a:off x="3514049" y="1051484"/>
          <a:ext cx="197435" cy="30750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7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750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X</a:t>
                      </a:r>
                      <a:endParaRPr sz="9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83859" marR="83859" marT="83859" marB="83859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4" name="Google Shape;1696;p44">
            <a:extLst>
              <a:ext uri="{FF2B5EF4-FFF2-40B4-BE49-F238E27FC236}">
                <a16:creationId xmlns:a16="http://schemas.microsoft.com/office/drawing/2014/main" id="{0C6FAD6F-9CB3-553E-E941-57CB2D4C60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9025201"/>
              </p:ext>
            </p:extLst>
          </p:nvPr>
        </p:nvGraphicFramePr>
        <p:xfrm>
          <a:off x="369017" y="1833973"/>
          <a:ext cx="2649302" cy="165104"/>
        </p:xfrm>
        <a:graphic>
          <a:graphicData uri="http://schemas.openxmlformats.org/drawingml/2006/table">
            <a:tbl>
              <a:tblPr/>
              <a:tblGrid>
                <a:gridCol w="789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9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1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6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조직명</a:t>
                      </a:r>
                      <a:endParaRPr sz="600" b="1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테스트 공급사</a:t>
                      </a:r>
                      <a:endParaRPr sz="6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5" name="Google Shape;1696;p44">
            <a:extLst>
              <a:ext uri="{FF2B5EF4-FFF2-40B4-BE49-F238E27FC236}">
                <a16:creationId xmlns:a16="http://schemas.microsoft.com/office/drawing/2014/main" id="{1A1D7C2E-E861-AB04-BBB3-E2F3659F7E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8957418"/>
              </p:ext>
            </p:extLst>
          </p:nvPr>
        </p:nvGraphicFramePr>
        <p:xfrm>
          <a:off x="369016" y="2030429"/>
          <a:ext cx="3009220" cy="165104"/>
        </p:xfrm>
        <a:graphic>
          <a:graphicData uri="http://schemas.openxmlformats.org/drawingml/2006/table">
            <a:tbl>
              <a:tblPr/>
              <a:tblGrid>
                <a:gridCol w="789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010">
                  <a:extLst>
                    <a:ext uri="{9D8B030D-6E8A-4147-A177-3AD203B41FA5}">
                      <a16:colId xmlns:a16="http://schemas.microsoft.com/office/drawing/2014/main" val="951488797"/>
                    </a:ext>
                  </a:extLst>
                </a:gridCol>
                <a:gridCol w="748580">
                  <a:extLst>
                    <a:ext uri="{9D8B030D-6E8A-4147-A177-3AD203B41FA5}">
                      <a16:colId xmlns:a16="http://schemas.microsoft.com/office/drawing/2014/main" val="1848035486"/>
                    </a:ext>
                  </a:extLst>
                </a:gridCol>
                <a:gridCol w="38133">
                  <a:extLst>
                    <a:ext uri="{9D8B030D-6E8A-4147-A177-3AD203B41FA5}">
                      <a16:colId xmlns:a16="http://schemas.microsoft.com/office/drawing/2014/main" val="4110938711"/>
                    </a:ext>
                  </a:extLst>
                </a:gridCol>
                <a:gridCol w="786712">
                  <a:extLst>
                    <a:ext uri="{9D8B030D-6E8A-4147-A177-3AD203B41FA5}">
                      <a16:colId xmlns:a16="http://schemas.microsoft.com/office/drawing/2014/main" val="4136616957"/>
                    </a:ext>
                  </a:extLst>
                </a:gridCol>
              </a:tblGrid>
              <a:tr h="1651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6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6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성명</a:t>
                      </a:r>
                      <a:endParaRPr sz="600" b="1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직책</a:t>
                      </a:r>
                      <a:r>
                        <a:rPr lang="en-US" altLang="ko-KR" sz="6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직급 선택   </a:t>
                      </a:r>
                      <a:r>
                        <a:rPr lang="ko-KR" altLang="ko-KR" sz="6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6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6" name="Google Shape;1696;p44">
            <a:extLst>
              <a:ext uri="{FF2B5EF4-FFF2-40B4-BE49-F238E27FC236}">
                <a16:creationId xmlns:a16="http://schemas.microsoft.com/office/drawing/2014/main" id="{F9B8F854-B769-0208-08DA-07AD790605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1427874"/>
              </p:ext>
            </p:extLst>
          </p:nvPr>
        </p:nvGraphicFramePr>
        <p:xfrm>
          <a:off x="369017" y="3014479"/>
          <a:ext cx="2176757" cy="165104"/>
        </p:xfrm>
        <a:graphic>
          <a:graphicData uri="http://schemas.openxmlformats.org/drawingml/2006/table">
            <a:tbl>
              <a:tblPr/>
              <a:tblGrid>
                <a:gridCol w="789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7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1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6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6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아이디</a:t>
                      </a:r>
                      <a:endParaRPr sz="6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영문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숫자만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(5~15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6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7" name="Google Shape;1696;p44">
            <a:extLst>
              <a:ext uri="{FF2B5EF4-FFF2-40B4-BE49-F238E27FC236}">
                <a16:creationId xmlns:a16="http://schemas.microsoft.com/office/drawing/2014/main" id="{1292F49E-9640-5C39-9DC8-B6C7B8B8CC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433194"/>
              </p:ext>
            </p:extLst>
          </p:nvPr>
        </p:nvGraphicFramePr>
        <p:xfrm>
          <a:off x="369017" y="3210935"/>
          <a:ext cx="2176757" cy="165104"/>
        </p:xfrm>
        <a:graphic>
          <a:graphicData uri="http://schemas.openxmlformats.org/drawingml/2006/table">
            <a:tbl>
              <a:tblPr/>
              <a:tblGrid>
                <a:gridCol w="789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7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1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en-US" altLang="ko-KR" sz="6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6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비멀번호</a:t>
                      </a:r>
                      <a:endParaRPr sz="6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영문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숫자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특수문자 조합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(8~12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6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8" name="Google Shape;1696;p44">
            <a:extLst>
              <a:ext uri="{FF2B5EF4-FFF2-40B4-BE49-F238E27FC236}">
                <a16:creationId xmlns:a16="http://schemas.microsoft.com/office/drawing/2014/main" id="{3639CFC4-48E2-0755-3171-485933E042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448512"/>
              </p:ext>
            </p:extLst>
          </p:nvPr>
        </p:nvGraphicFramePr>
        <p:xfrm>
          <a:off x="369017" y="3587118"/>
          <a:ext cx="2187569" cy="165104"/>
        </p:xfrm>
        <a:graphic>
          <a:graphicData uri="http://schemas.openxmlformats.org/drawingml/2006/table">
            <a:tbl>
              <a:tblPr/>
              <a:tblGrid>
                <a:gridCol w="789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1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전화번호</a:t>
                      </a:r>
                      <a:endParaRPr sz="6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숫자만</a:t>
                      </a:r>
                      <a:endParaRPr sz="600" u="none" strike="noStrike" cap="none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9" name="Google Shape;1696;p44">
            <a:extLst>
              <a:ext uri="{FF2B5EF4-FFF2-40B4-BE49-F238E27FC236}">
                <a16:creationId xmlns:a16="http://schemas.microsoft.com/office/drawing/2014/main" id="{62EC4CC3-FB38-CBB8-B00F-C976E962E6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9949786"/>
              </p:ext>
            </p:extLst>
          </p:nvPr>
        </p:nvGraphicFramePr>
        <p:xfrm>
          <a:off x="369016" y="3783574"/>
          <a:ext cx="2200617" cy="165104"/>
        </p:xfrm>
        <a:graphic>
          <a:graphicData uri="http://schemas.openxmlformats.org/drawingml/2006/table">
            <a:tbl>
              <a:tblPr/>
              <a:tblGrid>
                <a:gridCol w="789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1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1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6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핸드폰번호</a:t>
                      </a:r>
                      <a:endParaRPr sz="6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숫자만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0" name="Google Shape;1696;p44">
            <a:extLst>
              <a:ext uri="{FF2B5EF4-FFF2-40B4-BE49-F238E27FC236}">
                <a16:creationId xmlns:a16="http://schemas.microsoft.com/office/drawing/2014/main" id="{C7711A82-9A70-1EF3-216F-08A6323BD2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939799"/>
              </p:ext>
            </p:extLst>
          </p:nvPr>
        </p:nvGraphicFramePr>
        <p:xfrm>
          <a:off x="369016" y="3980030"/>
          <a:ext cx="2200617" cy="165104"/>
        </p:xfrm>
        <a:graphic>
          <a:graphicData uri="http://schemas.openxmlformats.org/drawingml/2006/table">
            <a:tbl>
              <a:tblPr/>
              <a:tblGrid>
                <a:gridCol w="789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10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1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6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이메일</a:t>
                      </a:r>
                      <a:endParaRPr sz="6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sample@okplaza.co.kr</a:t>
                      </a:r>
                      <a:r>
                        <a:rPr lang="en-US" altLang="ko-KR" sz="600" b="0" i="0" u="none" strike="noStrike" cap="none" baseline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600" b="0" i="0" u="none" strike="noStrike" cap="none" baseline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형태로 입력</a:t>
                      </a:r>
                      <a:endParaRPr lang="ko-KR" altLang="en-US" sz="600" b="0" i="0" u="none" strike="noStrike" cap="none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1" name="Google Shape;1696;p44">
            <a:extLst>
              <a:ext uri="{FF2B5EF4-FFF2-40B4-BE49-F238E27FC236}">
                <a16:creationId xmlns:a16="http://schemas.microsoft.com/office/drawing/2014/main" id="{12938790-090B-3019-EF4E-F92DA13679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984283"/>
              </p:ext>
            </p:extLst>
          </p:nvPr>
        </p:nvGraphicFramePr>
        <p:xfrm>
          <a:off x="368819" y="4191869"/>
          <a:ext cx="3183234" cy="672461"/>
        </p:xfrm>
        <a:graphic>
          <a:graphicData uri="http://schemas.openxmlformats.org/drawingml/2006/table">
            <a:tbl>
              <a:tblPr/>
              <a:tblGrid>
                <a:gridCol w="789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3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2461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6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6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이메일수신여부</a:t>
                      </a:r>
                      <a:r>
                        <a:rPr lang="en-US" altLang="ko-KR" sz="6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/>
                      </a:r>
                      <a:br>
                        <a:rPr lang="en-US" altLang="ko-KR" sz="6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6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(</a:t>
                      </a:r>
                      <a:r>
                        <a:rPr lang="ko-KR" altLang="en-US" sz="6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이벤트</a:t>
                      </a:r>
                      <a:r>
                        <a:rPr lang="en-US" altLang="ko-KR" sz="6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6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혜택</a:t>
                      </a:r>
                      <a:r>
                        <a:rPr lang="en-US" altLang="ko-KR" sz="6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6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이메일 수신을 동의하시면 당사 이벤트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혜택 등의 정보를 우선적으로 받아보실 수 있습니다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회원가입관련 및 주문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배송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반품 등 거래정보와 관련된 내용은 거래안전을 위하여 수신동의 여부와 상관없이 발송됩니다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en-US" altLang="ko-KR"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 수신동의   ○ 수신거부</a:t>
                      </a:r>
                      <a:endParaRPr lang="en-US" altLang="ko-KR"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2" name="Google Shape;1696;p44">
            <a:extLst>
              <a:ext uri="{FF2B5EF4-FFF2-40B4-BE49-F238E27FC236}">
                <a16:creationId xmlns:a16="http://schemas.microsoft.com/office/drawing/2014/main" id="{925C6807-C6F5-CA72-74CA-BD620872EF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437815"/>
              </p:ext>
            </p:extLst>
          </p:nvPr>
        </p:nvGraphicFramePr>
        <p:xfrm>
          <a:off x="363169" y="4911980"/>
          <a:ext cx="3183234" cy="672461"/>
        </p:xfrm>
        <a:graphic>
          <a:graphicData uri="http://schemas.openxmlformats.org/drawingml/2006/table">
            <a:tbl>
              <a:tblPr/>
              <a:tblGrid>
                <a:gridCol w="789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3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2461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6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6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문자수신여부</a:t>
                      </a:r>
                      <a:endParaRPr sz="6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각종 이벤트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혜택에 대한 소식 안내 문자에 수신동의여부 입니다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 수신동의   ○ 수신거부</a:t>
                      </a:r>
                      <a:endParaRPr lang="en-US" altLang="ko-KR"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거래정보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주문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배송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반품 등 모든 거래행위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와 관련된 내용의 문자</a:t>
                      </a:r>
                      <a:r>
                        <a:rPr lang="ko-KR" altLang="en-US" sz="6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수신동의여부 입니다</a:t>
                      </a:r>
                      <a:r>
                        <a:rPr lang="en-US" altLang="ko-KR" sz="6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 수신동의   ○ 수신거부</a:t>
                      </a:r>
                      <a:endParaRPr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F0061EE7-24AE-A222-1F3D-DCA5A2E44A92}"/>
              </a:ext>
            </a:extLst>
          </p:cNvPr>
          <p:cNvSpPr/>
          <p:nvPr/>
        </p:nvSpPr>
        <p:spPr>
          <a:xfrm>
            <a:off x="210051" y="1774486"/>
            <a:ext cx="3523006" cy="3828743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51"/>
          </a:p>
        </p:txBody>
      </p:sp>
      <p:sp>
        <p:nvSpPr>
          <p:cNvPr id="184" name="Google Shape;1700;p44">
            <a:extLst>
              <a:ext uri="{FF2B5EF4-FFF2-40B4-BE49-F238E27FC236}">
                <a16:creationId xmlns:a16="http://schemas.microsoft.com/office/drawing/2014/main" id="{3DF9F19A-FCDF-AD9B-D881-D9DC5BA40565}"/>
              </a:ext>
            </a:extLst>
          </p:cNvPr>
          <p:cNvSpPr/>
          <p:nvPr/>
        </p:nvSpPr>
        <p:spPr>
          <a:xfrm>
            <a:off x="2005513" y="5809907"/>
            <a:ext cx="379965" cy="159065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tx1"/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500"/>
            </a:pPr>
            <a:r>
              <a:rPr lang="ko-KR" altLang="en-US" sz="642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42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2233;g27fe52d962f_1_4247">
            <a:extLst>
              <a:ext uri="{FF2B5EF4-FFF2-40B4-BE49-F238E27FC236}">
                <a16:creationId xmlns:a16="http://schemas.microsoft.com/office/drawing/2014/main" id="{0E9C7CA7-988E-97A0-E310-6E70A562AC23}"/>
              </a:ext>
            </a:extLst>
          </p:cNvPr>
          <p:cNvSpPr/>
          <p:nvPr/>
        </p:nvSpPr>
        <p:spPr>
          <a:xfrm>
            <a:off x="1575975" y="5795987"/>
            <a:ext cx="391083" cy="17298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83859" rIns="0" bIns="82552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ko-KR" altLang="en-US" sz="642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 장</a:t>
            </a:r>
            <a:endParaRPr sz="642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86" name="Google Shape;1696;p44">
            <a:extLst>
              <a:ext uri="{FF2B5EF4-FFF2-40B4-BE49-F238E27FC236}">
                <a16:creationId xmlns:a16="http://schemas.microsoft.com/office/drawing/2014/main" id="{72268EE3-042D-81EA-3AD3-4DC8B19CC9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460055"/>
              </p:ext>
            </p:extLst>
          </p:nvPr>
        </p:nvGraphicFramePr>
        <p:xfrm>
          <a:off x="369017" y="3404338"/>
          <a:ext cx="2176757" cy="165104"/>
        </p:xfrm>
        <a:graphic>
          <a:graphicData uri="http://schemas.openxmlformats.org/drawingml/2006/table">
            <a:tbl>
              <a:tblPr/>
              <a:tblGrid>
                <a:gridCol w="789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7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1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6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6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6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비멀번호</a:t>
                      </a:r>
                      <a:endParaRPr sz="6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0" i="0" u="none" strike="noStrike" cap="non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영문</a:t>
                      </a:r>
                      <a:r>
                        <a:rPr lang="en-US" altLang="ko-KR" sz="600" b="0" i="0" u="none" strike="noStrike" cap="non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600" b="0" i="0" u="none" strike="noStrike" cap="non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숫자</a:t>
                      </a:r>
                      <a:r>
                        <a:rPr lang="en-US" altLang="ko-KR" sz="600" b="0" i="0" u="none" strike="noStrike" cap="non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600" b="0" i="0" u="none" strike="noStrike" cap="non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특수문자 조합</a:t>
                      </a:r>
                      <a:r>
                        <a:rPr lang="en-US" altLang="ko-KR" sz="600" b="0" i="0" u="none" strike="noStrike" cap="non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(8~12</a:t>
                      </a:r>
                      <a:r>
                        <a:rPr lang="ko-KR" altLang="en-US" sz="600" b="0" i="0" u="none" strike="noStrike" cap="non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</a:t>
                      </a:r>
                      <a:r>
                        <a:rPr lang="en-US" altLang="ko-KR" sz="600" b="0" i="0" u="none" strike="noStrike" cap="none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6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7" name="Google Shape;2233;g27fe52d962f_1_4247">
            <a:extLst>
              <a:ext uri="{FF2B5EF4-FFF2-40B4-BE49-F238E27FC236}">
                <a16:creationId xmlns:a16="http://schemas.microsoft.com/office/drawing/2014/main" id="{44445996-D903-0F92-9858-8AB40BDBE061}"/>
              </a:ext>
            </a:extLst>
          </p:cNvPr>
          <p:cNvSpPr/>
          <p:nvPr/>
        </p:nvSpPr>
        <p:spPr>
          <a:xfrm>
            <a:off x="2583271" y="3021259"/>
            <a:ext cx="520532" cy="142963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83859" rIns="0" bIns="82552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ko-KR" altLang="en-US" sz="55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중복확인</a:t>
            </a:r>
            <a:endParaRPr sz="55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35701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4" y="203122"/>
            <a:ext cx="32930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조직관리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471149"/>
              </p:ext>
            </p:extLst>
          </p:nvPr>
        </p:nvGraphicFramePr>
        <p:xfrm>
          <a:off x="7858125" y="426720"/>
          <a:ext cx="2047875" cy="372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관리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&gt;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공동 인증서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공동 인증서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관리 메뉴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조직관리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page 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으로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 페이지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메뉴 접근 권한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그룹관리자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본사관리자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AB61D928-0E39-5CB6-C786-CCB7601A0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18362"/>
              </p:ext>
            </p:extLst>
          </p:nvPr>
        </p:nvGraphicFramePr>
        <p:xfrm>
          <a:off x="161575" y="785032"/>
          <a:ext cx="1274162" cy="466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7322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4159137683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</a:t>
                      </a:r>
                      <a:endParaRPr lang="ko-KR" alt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94398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44297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15135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7918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0685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조직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79052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실적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79829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실적조회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69897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세금계산서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6254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채무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5188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재고 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1375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사업장별 재고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0627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재고 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13536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예산운영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44554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상품관리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3963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상품승인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53849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6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상품진열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39293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산업안전보건관리비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0930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산업안전보건관리비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11787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산업안전관리비 </a:t>
                      </a:r>
                      <a:endParaRPr lang="en-US" altLang="ko-KR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월별 사용내역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9075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SKB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산업안전보건</a:t>
                      </a:r>
                      <a:endParaRPr lang="en-US" altLang="ko-KR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관리비 월별 사용내역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553019"/>
                  </a:ext>
                </a:extLst>
              </a:tr>
            </a:tbl>
          </a:graphicData>
        </a:graphic>
      </p:graphicFrame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CF8D5523-04AB-5332-1FFC-E3E01386578A}"/>
              </a:ext>
            </a:extLst>
          </p:cNvPr>
          <p:cNvCxnSpPr>
            <a:cxnSpLocks/>
            <a:stCxn id="60" idx="2"/>
          </p:cNvCxnSpPr>
          <p:nvPr/>
        </p:nvCxnSpPr>
        <p:spPr>
          <a:xfrm rot="16200000" flipH="1">
            <a:off x="1238800" y="1828808"/>
            <a:ext cx="1067412" cy="1947701"/>
          </a:xfrm>
          <a:prstGeom prst="bentConnector2">
            <a:avLst/>
          </a:prstGeom>
          <a:ln w="1905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143CA9AB-E17B-BF85-57C7-028A37D9C93F}"/>
              </a:ext>
            </a:extLst>
          </p:cNvPr>
          <p:cNvSpPr>
            <a:spLocks/>
          </p:cNvSpPr>
          <p:nvPr/>
        </p:nvSpPr>
        <p:spPr>
          <a:xfrm>
            <a:off x="161575" y="2083988"/>
            <a:ext cx="1274162" cy="184965"/>
          </a:xfrm>
          <a:prstGeom prst="roundRect">
            <a:avLst>
              <a:gd name="adj" fmla="val 15679"/>
            </a:avLst>
          </a:prstGeom>
          <a:solidFill>
            <a:srgbClr val="FFC000">
              <a:alpha val="1176"/>
            </a:srgbClr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AE7431B2-E121-A3A2-D3E8-1FD3E006E4D4}"/>
              </a:ext>
            </a:extLst>
          </p:cNvPr>
          <p:cNvSpPr>
            <a:spLocks/>
          </p:cNvSpPr>
          <p:nvPr/>
        </p:nvSpPr>
        <p:spPr>
          <a:xfrm>
            <a:off x="2746357" y="2899508"/>
            <a:ext cx="4499569" cy="742461"/>
          </a:xfrm>
          <a:prstGeom prst="roundRect">
            <a:avLst>
              <a:gd name="adj" fmla="val 167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홈앤서비스는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AS-IS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 동일하게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 관리와 사용자 관리를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형태로 구성한다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866572" y="2291080"/>
            <a:ext cx="4057929" cy="924907"/>
          </a:xfrm>
          <a:prstGeom prst="rect">
            <a:avLst/>
          </a:prstGeom>
          <a:solidFill>
            <a:schemeClr val="accent5">
              <a:lumMod val="20000"/>
              <a:lumOff val="80000"/>
              <a:alpha val="24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 smtClean="0">
                <a:solidFill>
                  <a:srgbClr val="FF0000"/>
                </a:solidFill>
              </a:rPr>
              <a:t>Tab </a:t>
            </a:r>
            <a:r>
              <a:rPr lang="ko-KR" altLang="en-US" sz="1000" smtClean="0">
                <a:solidFill>
                  <a:srgbClr val="FF0000"/>
                </a:solidFill>
              </a:rPr>
              <a:t>형태를 사업장관리와 사용자관리로 나눔</a:t>
            </a:r>
            <a:endParaRPr lang="ko-KR" altLang="en-US" sz="1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24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5" y="203122"/>
            <a:ext cx="3793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조직관리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사업장 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tab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307550"/>
              </p:ext>
            </p:extLst>
          </p:nvPr>
        </p:nvGraphicFramePr>
        <p:xfrm>
          <a:off x="7858125" y="426720"/>
          <a:ext cx="2047875" cy="1031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관리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구성요소 및 기능 정의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breadcrumb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스토리보드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공통정의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공통기능정의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&gt;breadcrumb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그룹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select box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하위 그룹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defualt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input box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지점명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like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주문제한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select box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정상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상태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사업장의 상태를 선택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정상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종료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디폴트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AND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엑셀다운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조회 조건에 해당하는 결과값을 엑셀로 변화 후 다운로드 기능 제공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 영역은 아래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column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으로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구성한다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tree table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row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오른쪽 사용자 목록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table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선택한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사업장에 소속된 사용자 목록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b.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하위 그룹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or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지점 목록 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c.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row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배경색 처리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권역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해당 사업장의 권역 값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주문제한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해당 사업장의 주문제한 상태 값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해당 사업장의 상태 값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사업장명 오름차순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 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 수정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scroll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초과시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scroll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 버튼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(p 16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 버튼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수정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(p 16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09530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목록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목록에서 선택한 사업장 소속 사용자 목록을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 버튼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선택한 사업장에 사용자를 추가한다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사용자 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(p 17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사용자명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사용자 상세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(p 18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38354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table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목록의 사용자를 관리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권한변경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삭제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할 수 있는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table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ID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권한변경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select box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상품조회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그룹관리자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본사관리자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이동 버튼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목록에서 선택한 항목을 변경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table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이동시킨다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 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이동시 기존 조직에서 사용자 상태는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종료시킨다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table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의 사용자는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권한을 가진다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미선택시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( p 19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복사 버튼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항목을 아래 목록으로 복사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table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의 사용자는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권한을 가진다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미선택시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( p 19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 버튼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table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의 사용자를 상단 사용자목록에 추가한다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동일한 사용자가 사용자 목록에 있을 경우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table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의 권한으로 업데이트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미선택시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( p 19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삭제 버튼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table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에서 지정한 사용자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미선택시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( p 19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권한변경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사용자의 권한을 변경한다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492631"/>
                  </a:ext>
                </a:extLst>
              </a:tr>
            </a:tbl>
          </a:graphicData>
        </a:graphic>
      </p:graphicFrame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3B82C806-2028-86E5-A06F-6DC3843E8FBC}"/>
              </a:ext>
            </a:extLst>
          </p:cNvPr>
          <p:cNvSpPr>
            <a:spLocks/>
          </p:cNvSpPr>
          <p:nvPr/>
        </p:nvSpPr>
        <p:spPr>
          <a:xfrm>
            <a:off x="360000" y="1327734"/>
            <a:ext cx="7200000" cy="8228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8D15B131-6EA6-68AF-DE45-B21EF416BA3B}"/>
              </a:ext>
            </a:extLst>
          </p:cNvPr>
          <p:cNvSpPr>
            <a:spLocks/>
          </p:cNvSpPr>
          <p:nvPr/>
        </p:nvSpPr>
        <p:spPr>
          <a:xfrm>
            <a:off x="540000" y="1440000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그룹</a:t>
            </a: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8796AFE7-2014-F95E-28CB-5257A9DAF481}"/>
              </a:ext>
            </a:extLst>
          </p:cNvPr>
          <p:cNvSpPr>
            <a:spLocks/>
          </p:cNvSpPr>
          <p:nvPr/>
        </p:nvSpPr>
        <p:spPr>
          <a:xfrm>
            <a:off x="1260000" y="1440000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모서리가 둥근 직사각형 65">
            <a:extLst>
              <a:ext uri="{FF2B5EF4-FFF2-40B4-BE49-F238E27FC236}">
                <a16:creationId xmlns:a16="http://schemas.microsoft.com/office/drawing/2014/main" id="{17CA1FC6-BF7D-16F5-598E-72266AF3F327}"/>
              </a:ext>
            </a:extLst>
          </p:cNvPr>
          <p:cNvSpPr>
            <a:spLocks/>
          </p:cNvSpPr>
          <p:nvPr/>
        </p:nvSpPr>
        <p:spPr>
          <a:xfrm>
            <a:off x="2526001" y="1440000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지점</a:t>
            </a:r>
          </a:p>
        </p:txBody>
      </p:sp>
      <p:sp>
        <p:nvSpPr>
          <p:cNvPr id="67" name="모서리가 둥근 직사각형 66">
            <a:extLst>
              <a:ext uri="{FF2B5EF4-FFF2-40B4-BE49-F238E27FC236}">
                <a16:creationId xmlns:a16="http://schemas.microsoft.com/office/drawing/2014/main" id="{2196B4B8-9197-85F6-E4F4-BED992A5C92B}"/>
              </a:ext>
            </a:extLst>
          </p:cNvPr>
          <p:cNvSpPr>
            <a:spLocks/>
          </p:cNvSpPr>
          <p:nvPr/>
        </p:nvSpPr>
        <p:spPr>
          <a:xfrm>
            <a:off x="3246001" y="1440000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모서리가 둥근 직사각형 97">
            <a:extLst>
              <a:ext uri="{FF2B5EF4-FFF2-40B4-BE49-F238E27FC236}">
                <a16:creationId xmlns:a16="http://schemas.microsoft.com/office/drawing/2014/main" id="{6742F003-8C88-85E5-5210-39DC345A594B}"/>
              </a:ext>
            </a:extLst>
          </p:cNvPr>
          <p:cNvSpPr>
            <a:spLocks/>
          </p:cNvSpPr>
          <p:nvPr/>
        </p:nvSpPr>
        <p:spPr>
          <a:xfrm>
            <a:off x="156955" y="9450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9" name="모서리가 둥근 직사각형 98">
            <a:extLst>
              <a:ext uri="{FF2B5EF4-FFF2-40B4-BE49-F238E27FC236}">
                <a16:creationId xmlns:a16="http://schemas.microsoft.com/office/drawing/2014/main" id="{7A24BC29-ADF4-67CA-5307-903066883A68}"/>
              </a:ext>
            </a:extLst>
          </p:cNvPr>
          <p:cNvSpPr>
            <a:spLocks/>
          </p:cNvSpPr>
          <p:nvPr/>
        </p:nvSpPr>
        <p:spPr>
          <a:xfrm>
            <a:off x="162156" y="132773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20453B-1322-3FBF-03ED-3CDE4DAE588A}"/>
              </a:ext>
            </a:extLst>
          </p:cNvPr>
          <p:cNvSpPr txBox="1"/>
          <p:nvPr/>
        </p:nvSpPr>
        <p:spPr>
          <a:xfrm>
            <a:off x="2009775" y="219075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조직 관리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AC8DC46-4959-0EB8-34AB-6A05F013B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239801"/>
              </p:ext>
            </p:extLst>
          </p:nvPr>
        </p:nvGraphicFramePr>
        <p:xfrm>
          <a:off x="367400" y="902675"/>
          <a:ext cx="7192602" cy="169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9178">
                  <a:extLst>
                    <a:ext uri="{9D8B030D-6E8A-4147-A177-3AD203B41FA5}">
                      <a16:colId xmlns:a16="http://schemas.microsoft.com/office/drawing/2014/main" val="4004563781"/>
                    </a:ext>
                  </a:extLst>
                </a:gridCol>
                <a:gridCol w="799178">
                  <a:extLst>
                    <a:ext uri="{9D8B030D-6E8A-4147-A177-3AD203B41FA5}">
                      <a16:colId xmlns:a16="http://schemas.microsoft.com/office/drawing/2014/main" val="1809743699"/>
                    </a:ext>
                  </a:extLst>
                </a:gridCol>
                <a:gridCol w="799178">
                  <a:extLst>
                    <a:ext uri="{9D8B030D-6E8A-4147-A177-3AD203B41FA5}">
                      <a16:colId xmlns:a16="http://schemas.microsoft.com/office/drawing/2014/main" val="1820550468"/>
                    </a:ext>
                  </a:extLst>
                </a:gridCol>
                <a:gridCol w="799178">
                  <a:extLst>
                    <a:ext uri="{9D8B030D-6E8A-4147-A177-3AD203B41FA5}">
                      <a16:colId xmlns:a16="http://schemas.microsoft.com/office/drawing/2014/main" val="1913258780"/>
                    </a:ext>
                  </a:extLst>
                </a:gridCol>
                <a:gridCol w="799178">
                  <a:extLst>
                    <a:ext uri="{9D8B030D-6E8A-4147-A177-3AD203B41FA5}">
                      <a16:colId xmlns:a16="http://schemas.microsoft.com/office/drawing/2014/main" val="4152540790"/>
                    </a:ext>
                  </a:extLst>
                </a:gridCol>
                <a:gridCol w="799178">
                  <a:extLst>
                    <a:ext uri="{9D8B030D-6E8A-4147-A177-3AD203B41FA5}">
                      <a16:colId xmlns:a16="http://schemas.microsoft.com/office/drawing/2014/main" val="3793367519"/>
                    </a:ext>
                  </a:extLst>
                </a:gridCol>
                <a:gridCol w="799178">
                  <a:extLst>
                    <a:ext uri="{9D8B030D-6E8A-4147-A177-3AD203B41FA5}">
                      <a16:colId xmlns:a16="http://schemas.microsoft.com/office/drawing/2014/main" val="1534051196"/>
                    </a:ext>
                  </a:extLst>
                </a:gridCol>
                <a:gridCol w="799178">
                  <a:extLst>
                    <a:ext uri="{9D8B030D-6E8A-4147-A177-3AD203B41FA5}">
                      <a16:colId xmlns:a16="http://schemas.microsoft.com/office/drawing/2014/main" val="4024476418"/>
                    </a:ext>
                  </a:extLst>
                </a:gridCol>
                <a:gridCol w="799178">
                  <a:extLst>
                    <a:ext uri="{9D8B030D-6E8A-4147-A177-3AD203B41FA5}">
                      <a16:colId xmlns:a16="http://schemas.microsoft.com/office/drawing/2014/main" val="3443365500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사업장 관리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사용자 관리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429549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CA8D2F8-87EE-E3FC-A78F-336AD545C3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592510"/>
              </p:ext>
            </p:extLst>
          </p:nvPr>
        </p:nvGraphicFramePr>
        <p:xfrm>
          <a:off x="360000" y="2865117"/>
          <a:ext cx="4355923" cy="3053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35991">
                  <a:extLst>
                    <a:ext uri="{9D8B030D-6E8A-4147-A177-3AD203B41FA5}">
                      <a16:colId xmlns:a16="http://schemas.microsoft.com/office/drawing/2014/main" val="2675675922"/>
                    </a:ext>
                  </a:extLst>
                </a:gridCol>
                <a:gridCol w="454983">
                  <a:extLst>
                    <a:ext uri="{9D8B030D-6E8A-4147-A177-3AD203B41FA5}">
                      <a16:colId xmlns:a16="http://schemas.microsoft.com/office/drawing/2014/main" val="2726850600"/>
                    </a:ext>
                  </a:extLst>
                </a:gridCol>
                <a:gridCol w="454983">
                  <a:extLst>
                    <a:ext uri="{9D8B030D-6E8A-4147-A177-3AD203B41FA5}">
                      <a16:colId xmlns:a16="http://schemas.microsoft.com/office/drawing/2014/main" val="4192029694"/>
                    </a:ext>
                  </a:extLst>
                </a:gridCol>
                <a:gridCol w="454983">
                  <a:extLst>
                    <a:ext uri="{9D8B030D-6E8A-4147-A177-3AD203B41FA5}">
                      <a16:colId xmlns:a16="http://schemas.microsoft.com/office/drawing/2014/main" val="1328551162"/>
                    </a:ext>
                  </a:extLst>
                </a:gridCol>
                <a:gridCol w="454983">
                  <a:extLst>
                    <a:ext uri="{9D8B030D-6E8A-4147-A177-3AD203B41FA5}">
                      <a16:colId xmlns:a16="http://schemas.microsoft.com/office/drawing/2014/main" val="411299175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사업장명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권역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주문제한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6862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테스트그룹</a:t>
                      </a:r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  &gt;</a:t>
                      </a:r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59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테스트그룹</a:t>
                      </a:r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  v</a:t>
                      </a:r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327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테스트그룹</a:t>
                      </a:r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02_</a:t>
                      </a:r>
                      <a:r>
                        <a:rPr lang="ko-KR" altLang="en-US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테스트지점</a:t>
                      </a:r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796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테스트그룹</a:t>
                      </a:r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02_</a:t>
                      </a:r>
                      <a:r>
                        <a:rPr lang="ko-KR" altLang="en-US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테스트지점</a:t>
                      </a:r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</a:t>
                      </a:r>
                      <a:r>
                        <a:rPr lang="ko-KR" altLang="en-US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</a:t>
                      </a:r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02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ko-KR" altLang="en-US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테스트그룹</a:t>
                      </a:r>
                      <a:r>
                        <a:rPr lang="en-US" altLang="ko-KR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02_</a:t>
                      </a:r>
                      <a:r>
                        <a:rPr lang="ko-KR" altLang="en-US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테스트지점</a:t>
                      </a:r>
                      <a:r>
                        <a:rPr lang="en-US" altLang="ko-KR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02_</a:t>
                      </a:r>
                      <a:r>
                        <a:rPr lang="ko-KR" altLang="en-US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r>
                        <a:rPr lang="en-US" altLang="ko-KR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98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테스트그룹</a:t>
                      </a:r>
                      <a:r>
                        <a:rPr lang="en-US" altLang="ko-KR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02_</a:t>
                      </a:r>
                      <a:r>
                        <a:rPr lang="ko-KR" altLang="en-US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테스트지점</a:t>
                      </a:r>
                      <a:r>
                        <a:rPr lang="en-US" altLang="ko-KR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02_</a:t>
                      </a:r>
                      <a:r>
                        <a:rPr lang="ko-KR" altLang="en-US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r>
                        <a:rPr lang="en-US" altLang="ko-KR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361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테스트그룹</a:t>
                      </a:r>
                      <a:r>
                        <a:rPr lang="en-US" altLang="ko-KR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</a:t>
                      </a:r>
                      <a:r>
                        <a:rPr lang="ko-KR" altLang="en-US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814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테스트그룹</a:t>
                      </a:r>
                      <a:r>
                        <a:rPr lang="en-US" altLang="ko-KR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</a:t>
                      </a:r>
                      <a:r>
                        <a:rPr lang="ko-KR" altLang="en-US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661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테스트그룹</a:t>
                      </a:r>
                      <a:r>
                        <a:rPr lang="en-US" altLang="ko-KR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</a:t>
                      </a:r>
                      <a:r>
                        <a:rPr lang="ko-KR" altLang="en-US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247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테스트그룹</a:t>
                      </a:r>
                      <a:r>
                        <a:rPr lang="en-US" altLang="ko-KR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r>
                        <a:rPr lang="ko-KR" altLang="en-US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80705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테스트그룹</a:t>
                      </a:r>
                      <a:r>
                        <a:rPr lang="en-US" altLang="ko-KR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07</a:t>
                      </a:r>
                      <a:r>
                        <a:rPr lang="ko-KR" altLang="en-US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72901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883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00292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19315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테스트그룹</a:t>
                      </a:r>
                      <a:r>
                        <a:rPr lang="en-US" altLang="ko-KR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</a:t>
                      </a:r>
                      <a:r>
                        <a:rPr lang="ko-KR" altLang="en-US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종료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48668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테스트그룹</a:t>
                      </a:r>
                      <a:r>
                        <a:rPr lang="en-US" altLang="ko-KR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</a:t>
                      </a:r>
                      <a:r>
                        <a:rPr lang="ko-KR" altLang="en-US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종료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91334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테스트그룹</a:t>
                      </a:r>
                      <a:r>
                        <a:rPr lang="en-US" altLang="ko-KR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r>
                        <a:rPr lang="ko-KR" altLang="en-US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500" b="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&gt;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종료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366240"/>
                  </a:ext>
                </a:extLst>
              </a:tr>
            </a:tbl>
          </a:graphicData>
        </a:graphic>
      </p:graphicFrame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B1731004-FEDC-A406-9825-FB79DB4AFB93}"/>
              </a:ext>
            </a:extLst>
          </p:cNvPr>
          <p:cNvSpPr>
            <a:spLocks/>
          </p:cNvSpPr>
          <p:nvPr/>
        </p:nvSpPr>
        <p:spPr>
          <a:xfrm>
            <a:off x="154097" y="286511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706429E-B697-9E78-A86C-43A84E2DC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491875"/>
              </p:ext>
            </p:extLst>
          </p:nvPr>
        </p:nvGraphicFramePr>
        <p:xfrm>
          <a:off x="4863371" y="2857345"/>
          <a:ext cx="2561342" cy="1017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967">
                  <a:extLst>
                    <a:ext uri="{9D8B030D-6E8A-4147-A177-3AD203B41FA5}">
                      <a16:colId xmlns:a16="http://schemas.microsoft.com/office/drawing/2014/main" val="1875298651"/>
                    </a:ext>
                  </a:extLst>
                </a:gridCol>
                <a:gridCol w="729053">
                  <a:extLst>
                    <a:ext uri="{9D8B030D-6E8A-4147-A177-3AD203B41FA5}">
                      <a16:colId xmlns:a16="http://schemas.microsoft.com/office/drawing/2014/main" val="2188329524"/>
                    </a:ext>
                  </a:extLst>
                </a:gridCol>
                <a:gridCol w="568651">
                  <a:extLst>
                    <a:ext uri="{9D8B030D-6E8A-4147-A177-3AD203B41FA5}">
                      <a16:colId xmlns:a16="http://schemas.microsoft.com/office/drawing/2014/main" val="1160460474"/>
                    </a:ext>
                  </a:extLst>
                </a:gridCol>
                <a:gridCol w="753373">
                  <a:extLst>
                    <a:ext uri="{9D8B030D-6E8A-4147-A177-3AD203B41FA5}">
                      <a16:colId xmlns:a16="http://schemas.microsoft.com/office/drawing/2014/main" val="2372341565"/>
                    </a:ext>
                  </a:extLst>
                </a:gridCol>
                <a:gridCol w="322298">
                  <a:extLst>
                    <a:ext uri="{9D8B030D-6E8A-4147-A177-3AD203B41FA5}">
                      <a16:colId xmlns:a16="http://schemas.microsoft.com/office/drawing/2014/main" val="1093906614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사용자명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권한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5084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☑️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그룹 관리자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01167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5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본사 관리자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91785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5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testuser03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일반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종료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70607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  <a:endParaRPr kumimoji="0" lang="ko-KR" altLang="en-US" sz="5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testuser04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일반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종료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1501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  <a:endParaRPr kumimoji="0" lang="ko-KR" altLang="en-US" sz="5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상품조회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4953"/>
                  </a:ext>
                </a:extLst>
              </a:tr>
            </a:tbl>
          </a:graphicData>
        </a:graphic>
      </p:graphicFrame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EB9ADC46-E363-004D-97BD-06BDE4D2B1DB}"/>
              </a:ext>
            </a:extLst>
          </p:cNvPr>
          <p:cNvSpPr>
            <a:spLocks/>
          </p:cNvSpPr>
          <p:nvPr/>
        </p:nvSpPr>
        <p:spPr>
          <a:xfrm>
            <a:off x="4863370" y="2481332"/>
            <a:ext cx="1138158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</a:t>
            </a: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D154E094-9AF3-EED0-1F48-42BFF2C61241}"/>
              </a:ext>
            </a:extLst>
          </p:cNvPr>
          <p:cNvSpPr>
            <a:spLocks/>
          </p:cNvSpPr>
          <p:nvPr/>
        </p:nvSpPr>
        <p:spPr>
          <a:xfrm>
            <a:off x="7424714" y="3014166"/>
            <a:ext cx="92126" cy="86089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30C05AFF-B489-C987-DF3F-87B83A341EC9}"/>
              </a:ext>
            </a:extLst>
          </p:cNvPr>
          <p:cNvSpPr>
            <a:spLocks/>
          </p:cNvSpPr>
          <p:nvPr/>
        </p:nvSpPr>
        <p:spPr>
          <a:xfrm>
            <a:off x="7424714" y="4723474"/>
            <a:ext cx="92126" cy="86089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8CDBCD7A-F68A-4828-D1D8-35E76D9A5E9E}"/>
              </a:ext>
            </a:extLst>
          </p:cNvPr>
          <p:cNvSpPr>
            <a:spLocks/>
          </p:cNvSpPr>
          <p:nvPr/>
        </p:nvSpPr>
        <p:spPr>
          <a:xfrm>
            <a:off x="4858039" y="3877031"/>
            <a:ext cx="2561342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이동시 기존 조직에서 사용자 상태는 종료됩니다</a:t>
            </a:r>
            <a:r>
              <a:rPr kumimoji="1"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R" altLang="en-US" sz="5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2280065A-3E14-A524-D49D-3DBE40401CEA}"/>
              </a:ext>
            </a:extLst>
          </p:cNvPr>
          <p:cNvSpPr>
            <a:spLocks/>
          </p:cNvSpPr>
          <p:nvPr/>
        </p:nvSpPr>
        <p:spPr>
          <a:xfrm>
            <a:off x="7446496" y="3066520"/>
            <a:ext cx="48561" cy="26570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D06DDC69-40E6-5DC2-6573-E9660670D766}"/>
              </a:ext>
            </a:extLst>
          </p:cNvPr>
          <p:cNvSpPr>
            <a:spLocks/>
          </p:cNvSpPr>
          <p:nvPr/>
        </p:nvSpPr>
        <p:spPr>
          <a:xfrm>
            <a:off x="7446517" y="4792781"/>
            <a:ext cx="48561" cy="26570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천공 테이프 23">
            <a:extLst>
              <a:ext uri="{FF2B5EF4-FFF2-40B4-BE49-F238E27FC236}">
                <a16:creationId xmlns:a16="http://schemas.microsoft.com/office/drawing/2014/main" id="{8B9CFB3A-03A3-6E32-191E-835EADA4BD4C}"/>
              </a:ext>
            </a:extLst>
          </p:cNvPr>
          <p:cNvSpPr/>
          <p:nvPr/>
        </p:nvSpPr>
        <p:spPr>
          <a:xfrm>
            <a:off x="360000" y="4729805"/>
            <a:ext cx="4307536" cy="804672"/>
          </a:xfrm>
          <a:prstGeom prst="flowChartPunchedTap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중략</a:t>
            </a: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8D37B07F-03B3-615D-47AA-FCF81F2C75AF}"/>
              </a:ext>
            </a:extLst>
          </p:cNvPr>
          <p:cNvSpPr>
            <a:spLocks/>
          </p:cNvSpPr>
          <p:nvPr/>
        </p:nvSpPr>
        <p:spPr>
          <a:xfrm>
            <a:off x="352876" y="2481332"/>
            <a:ext cx="3816482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</a:t>
            </a:r>
          </a:p>
        </p:txBody>
      </p:sp>
      <p:sp>
        <p:nvSpPr>
          <p:cNvPr id="30" name="Google Shape;2233;g27fe52d962f_1_4247">
            <a:extLst>
              <a:ext uri="{FF2B5EF4-FFF2-40B4-BE49-F238E27FC236}">
                <a16:creationId xmlns:a16="http://schemas.microsoft.com/office/drawing/2014/main" id="{7601ED65-15FB-7E38-FA52-53A891716C39}"/>
              </a:ext>
            </a:extLst>
          </p:cNvPr>
          <p:cNvSpPr/>
          <p:nvPr/>
        </p:nvSpPr>
        <p:spPr>
          <a:xfrm>
            <a:off x="4175922" y="2481332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ADFC273B-F1A6-BCBF-2572-1E93807A322A}"/>
              </a:ext>
            </a:extLst>
          </p:cNvPr>
          <p:cNvSpPr>
            <a:spLocks/>
          </p:cNvSpPr>
          <p:nvPr/>
        </p:nvSpPr>
        <p:spPr>
          <a:xfrm>
            <a:off x="5664678" y="2481332"/>
            <a:ext cx="400929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상태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785AA5E2-D022-BFA9-14E1-A0DF0449FEB1}"/>
              </a:ext>
            </a:extLst>
          </p:cNvPr>
          <p:cNvSpPr>
            <a:spLocks/>
          </p:cNvSpPr>
          <p:nvPr/>
        </p:nvSpPr>
        <p:spPr>
          <a:xfrm>
            <a:off x="6065608" y="2481332"/>
            <a:ext cx="597392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정상  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Google Shape;2233;g27fe52d962f_1_4247">
            <a:extLst>
              <a:ext uri="{FF2B5EF4-FFF2-40B4-BE49-F238E27FC236}">
                <a16:creationId xmlns:a16="http://schemas.microsoft.com/office/drawing/2014/main" id="{BC17B2A8-ACF2-8E2F-0F7E-082DE643327D}"/>
              </a:ext>
            </a:extLst>
          </p:cNvPr>
          <p:cNvSpPr/>
          <p:nvPr/>
        </p:nvSpPr>
        <p:spPr>
          <a:xfrm>
            <a:off x="6889405" y="2481332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6170F054-19C1-A27E-530F-943A5CBEE6AC}"/>
              </a:ext>
            </a:extLst>
          </p:cNvPr>
          <p:cNvSpPr>
            <a:spLocks/>
          </p:cNvSpPr>
          <p:nvPr/>
        </p:nvSpPr>
        <p:spPr>
          <a:xfrm>
            <a:off x="4719390" y="3024232"/>
            <a:ext cx="92126" cy="289404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0A1224F8-9159-A5D7-11C8-E159C071483F}"/>
              </a:ext>
            </a:extLst>
          </p:cNvPr>
          <p:cNvSpPr>
            <a:spLocks/>
          </p:cNvSpPr>
          <p:nvPr/>
        </p:nvSpPr>
        <p:spPr>
          <a:xfrm>
            <a:off x="4741193" y="3093539"/>
            <a:ext cx="48561" cy="26570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73827052-85B0-B8A4-FB5B-8CE14062CB36}"/>
              </a:ext>
            </a:extLst>
          </p:cNvPr>
          <p:cNvSpPr>
            <a:spLocks/>
          </p:cNvSpPr>
          <p:nvPr/>
        </p:nvSpPr>
        <p:spPr>
          <a:xfrm>
            <a:off x="4860145" y="4327330"/>
            <a:ext cx="481851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이동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▽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824BEA1A-B2CD-E6AD-E0D5-005035C8C6C0}"/>
              </a:ext>
            </a:extLst>
          </p:cNvPr>
          <p:cNvSpPr>
            <a:spLocks/>
          </p:cNvSpPr>
          <p:nvPr/>
        </p:nvSpPr>
        <p:spPr>
          <a:xfrm>
            <a:off x="5341996" y="4327330"/>
            <a:ext cx="460667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복사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▽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2D31842E-B4B2-D84C-CBA9-9D2DF7E3836B}"/>
              </a:ext>
            </a:extLst>
          </p:cNvPr>
          <p:cNvSpPr>
            <a:spLocks/>
          </p:cNvSpPr>
          <p:nvPr/>
        </p:nvSpPr>
        <p:spPr>
          <a:xfrm>
            <a:off x="6336507" y="4327330"/>
            <a:ext cx="462132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▲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Google Shape;2233;g27fe52d962f_1_4247">
            <a:extLst>
              <a:ext uri="{FF2B5EF4-FFF2-40B4-BE49-F238E27FC236}">
                <a16:creationId xmlns:a16="http://schemas.microsoft.com/office/drawing/2014/main" id="{422A3C1B-EDC8-63F7-ACAC-A63A54E68B69}"/>
              </a:ext>
            </a:extLst>
          </p:cNvPr>
          <p:cNvSpPr/>
          <p:nvPr/>
        </p:nvSpPr>
        <p:spPr>
          <a:xfrm>
            <a:off x="6887539" y="4327330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15199471-C4F9-0160-7360-EB54539CE8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524929"/>
              </p:ext>
            </p:extLst>
          </p:nvPr>
        </p:nvGraphicFramePr>
        <p:xfrm>
          <a:off x="4863370" y="4634139"/>
          <a:ext cx="2561342" cy="1017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024">
                  <a:extLst>
                    <a:ext uri="{9D8B030D-6E8A-4147-A177-3AD203B41FA5}">
                      <a16:colId xmlns:a16="http://schemas.microsoft.com/office/drawing/2014/main" val="1875298651"/>
                    </a:ext>
                  </a:extLst>
                </a:gridCol>
                <a:gridCol w="714631">
                  <a:extLst>
                    <a:ext uri="{9D8B030D-6E8A-4147-A177-3AD203B41FA5}">
                      <a16:colId xmlns:a16="http://schemas.microsoft.com/office/drawing/2014/main" val="2188329524"/>
                    </a:ext>
                  </a:extLst>
                </a:gridCol>
                <a:gridCol w="574922">
                  <a:extLst>
                    <a:ext uri="{9D8B030D-6E8A-4147-A177-3AD203B41FA5}">
                      <a16:colId xmlns:a16="http://schemas.microsoft.com/office/drawing/2014/main" val="1160460474"/>
                    </a:ext>
                  </a:extLst>
                </a:gridCol>
                <a:gridCol w="1056765">
                  <a:extLst>
                    <a:ext uri="{9D8B030D-6E8A-4147-A177-3AD203B41FA5}">
                      <a16:colId xmlns:a16="http://schemas.microsoft.com/office/drawing/2014/main" val="2372341565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사용자명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권한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변경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5084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☑️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01167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5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91785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5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testuser03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70607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  <a:endParaRPr kumimoji="0" lang="ko-KR" altLang="en-US" sz="5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testuser04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71501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테스트유저</a:t>
                      </a:r>
                      <a:r>
                        <a:rPr kumimoji="0" lang="en-US" altLang="ko-KR" sz="5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  <a:endParaRPr kumimoji="0" lang="ko-KR" altLang="en-US" sz="5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testuser05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4953"/>
                  </a:ext>
                </a:extLst>
              </a:tr>
            </a:tbl>
          </a:graphicData>
        </a:graphic>
      </p:graphicFrame>
      <p:sp>
        <p:nvSpPr>
          <p:cNvPr id="43" name="Google Shape;2233;g27fe52d962f_1_4247">
            <a:extLst>
              <a:ext uri="{FF2B5EF4-FFF2-40B4-BE49-F238E27FC236}">
                <a16:creationId xmlns:a16="http://schemas.microsoft.com/office/drawing/2014/main" id="{1A809C14-1205-756A-1984-22147D55C9C2}"/>
              </a:ext>
            </a:extLst>
          </p:cNvPr>
          <p:cNvSpPr/>
          <p:nvPr/>
        </p:nvSpPr>
        <p:spPr>
          <a:xfrm>
            <a:off x="6525741" y="4819440"/>
            <a:ext cx="753746" cy="1422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500" dirty="0">
                <a:solidFill>
                  <a:sysClr val="windowText" lastClr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HNS </a:t>
            </a:r>
            <a:r>
              <a:rPr lang="ko-KR" altLang="en-US" sz="500" dirty="0">
                <a:solidFill>
                  <a:sysClr val="windowText" lastClr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            </a:t>
            </a:r>
            <a:r>
              <a:rPr lang="en-US" altLang="ko-KR" sz="500" dirty="0">
                <a:solidFill>
                  <a:sysClr val="windowText" lastClr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v</a:t>
            </a:r>
            <a:endParaRPr sz="500" dirty="0">
              <a:solidFill>
                <a:sysClr val="windowText" lastClr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2233;g27fe52d962f_1_4247">
            <a:extLst>
              <a:ext uri="{FF2B5EF4-FFF2-40B4-BE49-F238E27FC236}">
                <a16:creationId xmlns:a16="http://schemas.microsoft.com/office/drawing/2014/main" id="{211AFAE9-BAF3-1D2A-5663-24E7AA8AF122}"/>
              </a:ext>
            </a:extLst>
          </p:cNvPr>
          <p:cNvSpPr/>
          <p:nvPr/>
        </p:nvSpPr>
        <p:spPr>
          <a:xfrm>
            <a:off x="6525741" y="4989240"/>
            <a:ext cx="753746" cy="1422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500" dirty="0">
                <a:solidFill>
                  <a:sysClr val="windowText" lastClr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HNS </a:t>
            </a:r>
            <a:r>
              <a:rPr lang="ko-KR" altLang="en-US" sz="500" dirty="0">
                <a:solidFill>
                  <a:sysClr val="windowText" lastClr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              </a:t>
            </a:r>
            <a:r>
              <a:rPr lang="en-US" altLang="ko-KR" sz="500" dirty="0">
                <a:solidFill>
                  <a:sysClr val="windowText" lastClr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</a:p>
        </p:txBody>
      </p:sp>
      <p:sp>
        <p:nvSpPr>
          <p:cNvPr id="46" name="Google Shape;2233;g27fe52d962f_1_4247">
            <a:extLst>
              <a:ext uri="{FF2B5EF4-FFF2-40B4-BE49-F238E27FC236}">
                <a16:creationId xmlns:a16="http://schemas.microsoft.com/office/drawing/2014/main" id="{815D2C97-B60F-78D6-9E3A-9FA919E64CFC}"/>
              </a:ext>
            </a:extLst>
          </p:cNvPr>
          <p:cNvSpPr/>
          <p:nvPr/>
        </p:nvSpPr>
        <p:spPr>
          <a:xfrm>
            <a:off x="6525741" y="5159040"/>
            <a:ext cx="753746" cy="1422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500" dirty="0">
                <a:solidFill>
                  <a:sysClr val="windowText" lastClr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HNS </a:t>
            </a:r>
            <a:r>
              <a:rPr lang="ko-KR" altLang="en-US" sz="500" dirty="0">
                <a:solidFill>
                  <a:sysClr val="windowText" lastClr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              </a:t>
            </a:r>
            <a:r>
              <a:rPr lang="en-US" altLang="ko-KR" sz="500" dirty="0">
                <a:solidFill>
                  <a:sysClr val="windowText" lastClr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</a:p>
        </p:txBody>
      </p:sp>
      <p:sp>
        <p:nvSpPr>
          <p:cNvPr id="48" name="Google Shape;2233;g27fe52d962f_1_4247">
            <a:extLst>
              <a:ext uri="{FF2B5EF4-FFF2-40B4-BE49-F238E27FC236}">
                <a16:creationId xmlns:a16="http://schemas.microsoft.com/office/drawing/2014/main" id="{718BC129-5411-15CD-392C-B31F983D6144}"/>
              </a:ext>
            </a:extLst>
          </p:cNvPr>
          <p:cNvSpPr/>
          <p:nvPr/>
        </p:nvSpPr>
        <p:spPr>
          <a:xfrm>
            <a:off x="6526966" y="5328840"/>
            <a:ext cx="753746" cy="1422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500" dirty="0">
                <a:solidFill>
                  <a:sysClr val="windowText" lastClr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HNS </a:t>
            </a:r>
            <a:r>
              <a:rPr lang="ko-KR" altLang="en-US" sz="500" dirty="0">
                <a:solidFill>
                  <a:sysClr val="windowText" lastClr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              </a:t>
            </a:r>
            <a:r>
              <a:rPr lang="en-US" altLang="ko-KR" sz="500" dirty="0">
                <a:solidFill>
                  <a:sysClr val="windowText" lastClr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</a:p>
        </p:txBody>
      </p:sp>
      <p:sp>
        <p:nvSpPr>
          <p:cNvPr id="49" name="Google Shape;2233;g27fe52d962f_1_4247">
            <a:extLst>
              <a:ext uri="{FF2B5EF4-FFF2-40B4-BE49-F238E27FC236}">
                <a16:creationId xmlns:a16="http://schemas.microsoft.com/office/drawing/2014/main" id="{0744885A-F473-FBA2-10CD-023E925E4343}"/>
              </a:ext>
            </a:extLst>
          </p:cNvPr>
          <p:cNvSpPr/>
          <p:nvPr/>
        </p:nvSpPr>
        <p:spPr>
          <a:xfrm>
            <a:off x="6525741" y="5498639"/>
            <a:ext cx="753746" cy="14227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500" dirty="0">
                <a:solidFill>
                  <a:sysClr val="windowText" lastClr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HNS </a:t>
            </a:r>
            <a:r>
              <a:rPr lang="ko-KR" altLang="en-US" sz="500" dirty="0">
                <a:solidFill>
                  <a:sysClr val="windowText" lastClr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              </a:t>
            </a:r>
            <a:r>
              <a:rPr lang="en-US" altLang="ko-KR" sz="500" dirty="0">
                <a:solidFill>
                  <a:sysClr val="windowText" lastClr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3E0DB30F-282C-2FDC-C03F-819AFBF5EF72}"/>
              </a:ext>
            </a:extLst>
          </p:cNvPr>
          <p:cNvSpPr>
            <a:spLocks/>
          </p:cNvSpPr>
          <p:nvPr/>
        </p:nvSpPr>
        <p:spPr>
          <a:xfrm>
            <a:off x="540000" y="1783483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주문제한</a:t>
            </a:r>
          </a:p>
        </p:txBody>
      </p:sp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F7AC9D6A-7E3D-D58D-5F00-6E7B73B7EBEE}"/>
              </a:ext>
            </a:extLst>
          </p:cNvPr>
          <p:cNvSpPr>
            <a:spLocks/>
          </p:cNvSpPr>
          <p:nvPr/>
        </p:nvSpPr>
        <p:spPr>
          <a:xfrm>
            <a:off x="1260000" y="1783483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모서리가 둥근 직사각형 86">
            <a:extLst>
              <a:ext uri="{FF2B5EF4-FFF2-40B4-BE49-F238E27FC236}">
                <a16:creationId xmlns:a16="http://schemas.microsoft.com/office/drawing/2014/main" id="{2C49A2CF-577D-BFCC-3BCD-C9240F219B7F}"/>
              </a:ext>
            </a:extLst>
          </p:cNvPr>
          <p:cNvSpPr>
            <a:spLocks/>
          </p:cNvSpPr>
          <p:nvPr/>
        </p:nvSpPr>
        <p:spPr>
          <a:xfrm>
            <a:off x="2526001" y="1788396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 상태</a:t>
            </a:r>
          </a:p>
        </p:txBody>
      </p:sp>
      <p:sp>
        <p:nvSpPr>
          <p:cNvPr id="88" name="모서리가 둥근 직사각형 87">
            <a:extLst>
              <a:ext uri="{FF2B5EF4-FFF2-40B4-BE49-F238E27FC236}">
                <a16:creationId xmlns:a16="http://schemas.microsoft.com/office/drawing/2014/main" id="{89CC1BBE-C016-D7CA-6A46-25A4753DFC59}"/>
              </a:ext>
            </a:extLst>
          </p:cNvPr>
          <p:cNvSpPr>
            <a:spLocks/>
          </p:cNvSpPr>
          <p:nvPr/>
        </p:nvSpPr>
        <p:spPr>
          <a:xfrm>
            <a:off x="3246001" y="1788396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2F0F8A58-5052-C3A9-5ED6-EB81B63A4CF8}"/>
              </a:ext>
            </a:extLst>
          </p:cNvPr>
          <p:cNvSpPr>
            <a:spLocks/>
          </p:cNvSpPr>
          <p:nvPr/>
        </p:nvSpPr>
        <p:spPr>
          <a:xfrm>
            <a:off x="4553126" y="232649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0" name="모서리가 둥근 직사각형 109">
            <a:extLst>
              <a:ext uri="{FF2B5EF4-FFF2-40B4-BE49-F238E27FC236}">
                <a16:creationId xmlns:a16="http://schemas.microsoft.com/office/drawing/2014/main" id="{3AAD8D00-2AF2-4387-286A-26AF9A721858}"/>
              </a:ext>
            </a:extLst>
          </p:cNvPr>
          <p:cNvSpPr>
            <a:spLocks/>
          </p:cNvSpPr>
          <p:nvPr/>
        </p:nvSpPr>
        <p:spPr>
          <a:xfrm>
            <a:off x="7380776" y="284066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6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1" name="모서리가 둥근 직사각형 110">
            <a:extLst>
              <a:ext uri="{FF2B5EF4-FFF2-40B4-BE49-F238E27FC236}">
                <a16:creationId xmlns:a16="http://schemas.microsoft.com/office/drawing/2014/main" id="{46CABEA7-1EFD-CB2D-F884-8643683562F2}"/>
              </a:ext>
            </a:extLst>
          </p:cNvPr>
          <p:cNvSpPr>
            <a:spLocks/>
          </p:cNvSpPr>
          <p:nvPr/>
        </p:nvSpPr>
        <p:spPr>
          <a:xfrm>
            <a:off x="7261597" y="231277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2" name="모서리가 둥근 직사각형 111">
            <a:extLst>
              <a:ext uri="{FF2B5EF4-FFF2-40B4-BE49-F238E27FC236}">
                <a16:creationId xmlns:a16="http://schemas.microsoft.com/office/drawing/2014/main" id="{B36ECF11-642F-3B58-131F-B618B8D783E9}"/>
              </a:ext>
            </a:extLst>
          </p:cNvPr>
          <p:cNvSpPr>
            <a:spLocks/>
          </p:cNvSpPr>
          <p:nvPr/>
        </p:nvSpPr>
        <p:spPr>
          <a:xfrm>
            <a:off x="352588" y="545926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조직 관리</a:t>
            </a: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6B78B499-28CD-F216-767B-36B9D7C77C8C}"/>
              </a:ext>
            </a:extLst>
          </p:cNvPr>
          <p:cNvSpPr>
            <a:spLocks/>
          </p:cNvSpPr>
          <p:nvPr/>
        </p:nvSpPr>
        <p:spPr>
          <a:xfrm>
            <a:off x="7369995" y="461511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9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7025284E-2F1D-6F1E-6932-DC522B1F1F5C}"/>
              </a:ext>
            </a:extLst>
          </p:cNvPr>
          <p:cNvSpPr>
            <a:spLocks/>
          </p:cNvSpPr>
          <p:nvPr/>
        </p:nvSpPr>
        <p:spPr>
          <a:xfrm>
            <a:off x="4875004" y="422649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10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C8545275-CB5F-DD5C-2F93-B8DCDD7E77BC}"/>
              </a:ext>
            </a:extLst>
          </p:cNvPr>
          <p:cNvSpPr>
            <a:spLocks/>
          </p:cNvSpPr>
          <p:nvPr/>
        </p:nvSpPr>
        <p:spPr>
          <a:xfrm>
            <a:off x="5390625" y="422649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E4D88413-8BDE-2747-A10C-8B2EDBA9E84E}"/>
              </a:ext>
            </a:extLst>
          </p:cNvPr>
          <p:cNvSpPr>
            <a:spLocks/>
          </p:cNvSpPr>
          <p:nvPr/>
        </p:nvSpPr>
        <p:spPr>
          <a:xfrm>
            <a:off x="6366999" y="422649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8" name="모서리가 둥근 직사각형 67">
            <a:extLst>
              <a:ext uri="{FF2B5EF4-FFF2-40B4-BE49-F238E27FC236}">
                <a16:creationId xmlns:a16="http://schemas.microsoft.com/office/drawing/2014/main" id="{852945D0-4327-A204-EE0F-0D5AB326483E}"/>
              </a:ext>
            </a:extLst>
          </p:cNvPr>
          <p:cNvSpPr>
            <a:spLocks/>
          </p:cNvSpPr>
          <p:nvPr/>
        </p:nvSpPr>
        <p:spPr>
          <a:xfrm>
            <a:off x="6823784" y="422649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5" name="Google Shape;2233;g27fe52d962f_1_4247">
            <a:extLst>
              <a:ext uri="{FF2B5EF4-FFF2-40B4-BE49-F238E27FC236}">
                <a16:creationId xmlns:a16="http://schemas.microsoft.com/office/drawing/2014/main" id="{DAF925E9-199E-8213-BA9F-3FA3B214FEC2}"/>
              </a:ext>
            </a:extLst>
          </p:cNvPr>
          <p:cNvSpPr/>
          <p:nvPr/>
        </p:nvSpPr>
        <p:spPr>
          <a:xfrm>
            <a:off x="6895357" y="1434987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7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2233;g27fe52d962f_1_4247">
            <a:extLst>
              <a:ext uri="{FF2B5EF4-FFF2-40B4-BE49-F238E27FC236}">
                <a16:creationId xmlns:a16="http://schemas.microsoft.com/office/drawing/2014/main" id="{40EEA436-7397-544A-5A52-D54549FED5C4}"/>
              </a:ext>
            </a:extLst>
          </p:cNvPr>
          <p:cNvSpPr/>
          <p:nvPr/>
        </p:nvSpPr>
        <p:spPr>
          <a:xfrm>
            <a:off x="6893296" y="1788396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모서리가 둥근 직사각형 77">
            <a:extLst>
              <a:ext uri="{FF2B5EF4-FFF2-40B4-BE49-F238E27FC236}">
                <a16:creationId xmlns:a16="http://schemas.microsoft.com/office/drawing/2014/main" id="{B87DB0DE-1DD9-DC6C-B3E4-0B372BB266A8}"/>
              </a:ext>
            </a:extLst>
          </p:cNvPr>
          <p:cNvSpPr>
            <a:spLocks/>
          </p:cNvSpPr>
          <p:nvPr/>
        </p:nvSpPr>
        <p:spPr>
          <a:xfrm>
            <a:off x="899999" y="2481332"/>
            <a:ext cx="3179721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사업장명 </a:t>
            </a:r>
            <a:r>
              <a:rPr kumimoji="1" lang="ko-KR" altLang="en-US" sz="5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선택시</a:t>
            </a:r>
            <a:r>
              <a:rPr kumimoji="1"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하위 그룹 또는 지점을 확인할 수 있습니다</a:t>
            </a:r>
            <a:r>
              <a:rPr kumimoji="1"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</a:p>
          <a:p>
            <a:r>
              <a:rPr kumimoji="1"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오른쪽 사용자 목록에서는 선택한 사업장에 소속된 사용자를 확인 및 관리 할 수 있습니다</a:t>
            </a:r>
            <a:r>
              <a:rPr kumimoji="1"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R" altLang="en-US" sz="5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9" name="Google Shape;2233;g27fe52d962f_1_4247">
            <a:extLst>
              <a:ext uri="{FF2B5EF4-FFF2-40B4-BE49-F238E27FC236}">
                <a16:creationId xmlns:a16="http://schemas.microsoft.com/office/drawing/2014/main" id="{73773C5F-FEA0-CEFC-EC52-7A9B736305CF}"/>
              </a:ext>
            </a:extLst>
          </p:cNvPr>
          <p:cNvSpPr/>
          <p:nvPr/>
        </p:nvSpPr>
        <p:spPr>
          <a:xfrm>
            <a:off x="4327467" y="3054593"/>
            <a:ext cx="323938" cy="128693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" name="Google Shape;2233;g27fe52d962f_1_4247">
            <a:extLst>
              <a:ext uri="{FF2B5EF4-FFF2-40B4-BE49-F238E27FC236}">
                <a16:creationId xmlns:a16="http://schemas.microsoft.com/office/drawing/2014/main" id="{80CD67BB-DD15-5B18-C01C-9F931745E300}"/>
              </a:ext>
            </a:extLst>
          </p:cNvPr>
          <p:cNvSpPr/>
          <p:nvPr/>
        </p:nvSpPr>
        <p:spPr>
          <a:xfrm>
            <a:off x="4327467" y="3226389"/>
            <a:ext cx="323938" cy="128693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Google Shape;2233;g27fe52d962f_1_4247">
            <a:extLst>
              <a:ext uri="{FF2B5EF4-FFF2-40B4-BE49-F238E27FC236}">
                <a16:creationId xmlns:a16="http://schemas.microsoft.com/office/drawing/2014/main" id="{EF568086-C9DD-C1A5-6E8D-667016ED6D97}"/>
              </a:ext>
            </a:extLst>
          </p:cNvPr>
          <p:cNvSpPr/>
          <p:nvPr/>
        </p:nvSpPr>
        <p:spPr>
          <a:xfrm>
            <a:off x="4327467" y="3395898"/>
            <a:ext cx="323938" cy="128693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2233;g27fe52d962f_1_4247">
            <a:extLst>
              <a:ext uri="{FF2B5EF4-FFF2-40B4-BE49-F238E27FC236}">
                <a16:creationId xmlns:a16="http://schemas.microsoft.com/office/drawing/2014/main" id="{DC700836-C8B6-98CC-7B6E-56D071039C0B}"/>
              </a:ext>
            </a:extLst>
          </p:cNvPr>
          <p:cNvSpPr/>
          <p:nvPr/>
        </p:nvSpPr>
        <p:spPr>
          <a:xfrm>
            <a:off x="4327467" y="3572662"/>
            <a:ext cx="323938" cy="128693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2233;g27fe52d962f_1_4247">
            <a:extLst>
              <a:ext uri="{FF2B5EF4-FFF2-40B4-BE49-F238E27FC236}">
                <a16:creationId xmlns:a16="http://schemas.microsoft.com/office/drawing/2014/main" id="{F9C4B7EC-DB53-CE2B-B78D-981D502A4AF3}"/>
              </a:ext>
            </a:extLst>
          </p:cNvPr>
          <p:cNvSpPr/>
          <p:nvPr/>
        </p:nvSpPr>
        <p:spPr>
          <a:xfrm>
            <a:off x="4327467" y="3744458"/>
            <a:ext cx="323938" cy="128693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" name="Google Shape;2233;g27fe52d962f_1_4247">
            <a:extLst>
              <a:ext uri="{FF2B5EF4-FFF2-40B4-BE49-F238E27FC236}">
                <a16:creationId xmlns:a16="http://schemas.microsoft.com/office/drawing/2014/main" id="{62E55087-1B0D-E65E-B7DB-667D86F08A25}"/>
              </a:ext>
            </a:extLst>
          </p:cNvPr>
          <p:cNvSpPr/>
          <p:nvPr/>
        </p:nvSpPr>
        <p:spPr>
          <a:xfrm>
            <a:off x="4327467" y="3911247"/>
            <a:ext cx="323938" cy="128693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2233;g27fe52d962f_1_4247">
            <a:extLst>
              <a:ext uri="{FF2B5EF4-FFF2-40B4-BE49-F238E27FC236}">
                <a16:creationId xmlns:a16="http://schemas.microsoft.com/office/drawing/2014/main" id="{A21FD47E-BB25-F2EE-D6F0-441654913BBD}"/>
              </a:ext>
            </a:extLst>
          </p:cNvPr>
          <p:cNvSpPr/>
          <p:nvPr/>
        </p:nvSpPr>
        <p:spPr>
          <a:xfrm>
            <a:off x="4327467" y="4078036"/>
            <a:ext cx="323938" cy="128693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2233;g27fe52d962f_1_4247">
            <a:extLst>
              <a:ext uri="{FF2B5EF4-FFF2-40B4-BE49-F238E27FC236}">
                <a16:creationId xmlns:a16="http://schemas.microsoft.com/office/drawing/2014/main" id="{8F9CF4CC-09FC-B929-124B-DB35EE1018F4}"/>
              </a:ext>
            </a:extLst>
          </p:cNvPr>
          <p:cNvSpPr/>
          <p:nvPr/>
        </p:nvSpPr>
        <p:spPr>
          <a:xfrm>
            <a:off x="4327467" y="4239077"/>
            <a:ext cx="323938" cy="128693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2233;g27fe52d962f_1_4247">
            <a:extLst>
              <a:ext uri="{FF2B5EF4-FFF2-40B4-BE49-F238E27FC236}">
                <a16:creationId xmlns:a16="http://schemas.microsoft.com/office/drawing/2014/main" id="{EF8ED6C7-6AE9-37FB-0253-70B135CD4AA8}"/>
              </a:ext>
            </a:extLst>
          </p:cNvPr>
          <p:cNvSpPr/>
          <p:nvPr/>
        </p:nvSpPr>
        <p:spPr>
          <a:xfrm>
            <a:off x="4327467" y="4409241"/>
            <a:ext cx="323938" cy="128693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2233;g27fe52d962f_1_4247">
            <a:extLst>
              <a:ext uri="{FF2B5EF4-FFF2-40B4-BE49-F238E27FC236}">
                <a16:creationId xmlns:a16="http://schemas.microsoft.com/office/drawing/2014/main" id="{56EBF021-94F3-781B-E9C3-D08B5F2B0FA4}"/>
              </a:ext>
            </a:extLst>
          </p:cNvPr>
          <p:cNvSpPr/>
          <p:nvPr/>
        </p:nvSpPr>
        <p:spPr>
          <a:xfrm>
            <a:off x="4327467" y="4576417"/>
            <a:ext cx="323938" cy="128693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2233;g27fe52d962f_1_4247">
            <a:extLst>
              <a:ext uri="{FF2B5EF4-FFF2-40B4-BE49-F238E27FC236}">
                <a16:creationId xmlns:a16="http://schemas.microsoft.com/office/drawing/2014/main" id="{57864D98-D0C3-1D0D-371C-F4A97FEC23F8}"/>
              </a:ext>
            </a:extLst>
          </p:cNvPr>
          <p:cNvSpPr/>
          <p:nvPr/>
        </p:nvSpPr>
        <p:spPr>
          <a:xfrm>
            <a:off x="4327467" y="5430479"/>
            <a:ext cx="323938" cy="128693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2233;g27fe52d962f_1_4247">
            <a:extLst>
              <a:ext uri="{FF2B5EF4-FFF2-40B4-BE49-F238E27FC236}">
                <a16:creationId xmlns:a16="http://schemas.microsoft.com/office/drawing/2014/main" id="{E36289B1-9200-3EB9-8E93-F0C9C9F3B32B}"/>
              </a:ext>
            </a:extLst>
          </p:cNvPr>
          <p:cNvSpPr/>
          <p:nvPr/>
        </p:nvSpPr>
        <p:spPr>
          <a:xfrm>
            <a:off x="4327467" y="5599474"/>
            <a:ext cx="323938" cy="128693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2233;g27fe52d962f_1_4247">
            <a:extLst>
              <a:ext uri="{FF2B5EF4-FFF2-40B4-BE49-F238E27FC236}">
                <a16:creationId xmlns:a16="http://schemas.microsoft.com/office/drawing/2014/main" id="{8039D3BB-DFBB-65E5-122E-BFE197FB322D}"/>
              </a:ext>
            </a:extLst>
          </p:cNvPr>
          <p:cNvSpPr/>
          <p:nvPr/>
        </p:nvSpPr>
        <p:spPr>
          <a:xfrm>
            <a:off x="4327467" y="5768469"/>
            <a:ext cx="323938" cy="128693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모서리가 둥근 직사각형 94">
            <a:extLst>
              <a:ext uri="{FF2B5EF4-FFF2-40B4-BE49-F238E27FC236}">
                <a16:creationId xmlns:a16="http://schemas.microsoft.com/office/drawing/2014/main" id="{940CC537-C4F6-DCD5-A519-4A22CF43FB81}"/>
              </a:ext>
            </a:extLst>
          </p:cNvPr>
          <p:cNvSpPr>
            <a:spLocks/>
          </p:cNvSpPr>
          <p:nvPr/>
        </p:nvSpPr>
        <p:spPr>
          <a:xfrm>
            <a:off x="4207228" y="299831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6" name="모서리가 둥근 직사각형 95">
            <a:extLst>
              <a:ext uri="{FF2B5EF4-FFF2-40B4-BE49-F238E27FC236}">
                <a16:creationId xmlns:a16="http://schemas.microsoft.com/office/drawing/2014/main" id="{22CAC514-1C95-B945-06C8-753BCAC8AB03}"/>
              </a:ext>
            </a:extLst>
          </p:cNvPr>
          <p:cNvSpPr>
            <a:spLocks/>
          </p:cNvSpPr>
          <p:nvPr/>
        </p:nvSpPr>
        <p:spPr>
          <a:xfrm>
            <a:off x="5484678" y="370048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8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7" name="모서리가 둥근 직사각형 96">
            <a:extLst>
              <a:ext uri="{FF2B5EF4-FFF2-40B4-BE49-F238E27FC236}">
                <a16:creationId xmlns:a16="http://schemas.microsoft.com/office/drawing/2014/main" id="{B0BA196F-F480-A6DE-42CE-E363FD6D8392}"/>
              </a:ext>
            </a:extLst>
          </p:cNvPr>
          <p:cNvSpPr>
            <a:spLocks/>
          </p:cNvSpPr>
          <p:nvPr/>
        </p:nvSpPr>
        <p:spPr>
          <a:xfrm>
            <a:off x="5505746" y="548044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8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0" name="모서리가 둥근 직사각형 99">
            <a:extLst>
              <a:ext uri="{FF2B5EF4-FFF2-40B4-BE49-F238E27FC236}">
                <a16:creationId xmlns:a16="http://schemas.microsoft.com/office/drawing/2014/main" id="{AEA13237-5A7F-3C2B-7E9F-6538E66B5835}"/>
              </a:ext>
            </a:extLst>
          </p:cNvPr>
          <p:cNvSpPr>
            <a:spLocks/>
          </p:cNvSpPr>
          <p:nvPr/>
        </p:nvSpPr>
        <p:spPr>
          <a:xfrm>
            <a:off x="7345" y="5989778"/>
            <a:ext cx="3630494" cy="1118575"/>
          </a:xfrm>
          <a:prstGeom prst="roundRect">
            <a:avLst>
              <a:gd name="adj" fmla="val 1675"/>
            </a:avLst>
          </a:prstGeom>
          <a:solidFill>
            <a:srgbClr val="FFC000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기획의도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 목록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table &gt;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사업장명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column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에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번의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event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개의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action (accordion, select, link)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 중첩되어 있어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사용자에게 혼선을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줄수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있다고 판단됩니다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Wingdings" pitchFamily="2" charset="2"/>
              <a:buChar char="à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사업장 목록에서 중요도가 높다고 판단되는 사업장 수정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popup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 호출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event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를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 분리하였습니다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.</a:t>
            </a:r>
          </a:p>
          <a:p>
            <a:pPr marL="171450" indent="-171450">
              <a:buFont typeface="Wingdings" pitchFamily="2" charset="2"/>
              <a:buChar char="à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2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action(accordion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 과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select)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에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 대해서는 목록 상담 안내문구에 서술하여 혼선을 최소화 하고자 하였습니다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1" name="꺾인 연결선[E] 100">
            <a:extLst>
              <a:ext uri="{FF2B5EF4-FFF2-40B4-BE49-F238E27FC236}">
                <a16:creationId xmlns:a16="http://schemas.microsoft.com/office/drawing/2014/main" id="{A5BB1211-3A30-AF12-3C33-7C5A66C45B1E}"/>
              </a:ext>
            </a:extLst>
          </p:cNvPr>
          <p:cNvCxnSpPr>
            <a:cxnSpLocks/>
            <a:stCxn id="94" idx="1"/>
            <a:endCxn id="100" idx="0"/>
          </p:cNvCxnSpPr>
          <p:nvPr/>
        </p:nvCxnSpPr>
        <p:spPr>
          <a:xfrm rot="10800000" flipV="1">
            <a:off x="1822593" y="5832816"/>
            <a:ext cx="2504875" cy="156962"/>
          </a:xfrm>
          <a:prstGeom prst="bentConnector2">
            <a:avLst/>
          </a:prstGeom>
          <a:ln w="6350">
            <a:solidFill>
              <a:srgbClr val="CC009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모서리가 둥근 직사각형 103">
            <a:extLst>
              <a:ext uri="{FF2B5EF4-FFF2-40B4-BE49-F238E27FC236}">
                <a16:creationId xmlns:a16="http://schemas.microsoft.com/office/drawing/2014/main" id="{997889A4-A304-70EA-EB8D-E6D4D4369B16}"/>
              </a:ext>
            </a:extLst>
          </p:cNvPr>
          <p:cNvSpPr>
            <a:spLocks/>
          </p:cNvSpPr>
          <p:nvPr/>
        </p:nvSpPr>
        <p:spPr>
          <a:xfrm>
            <a:off x="3800461" y="6007612"/>
            <a:ext cx="3630494" cy="1118575"/>
          </a:xfrm>
          <a:prstGeom prst="roundRect">
            <a:avLst>
              <a:gd name="adj" fmla="val 1675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관리자 권한별로 사용자에게 부여 가능한 권한 범위가 다르다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아래 표 참조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(HNS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그룹 관리자 는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HNS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본사 관리자 이외 권한을 사용자에게 부여할 수 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.)</a:t>
            </a: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05" name="표 104">
            <a:extLst>
              <a:ext uri="{FF2B5EF4-FFF2-40B4-BE49-F238E27FC236}">
                <a16:creationId xmlns:a16="http://schemas.microsoft.com/office/drawing/2014/main" id="{06B8F250-E925-BB79-683B-32C0577210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955871"/>
              </p:ext>
            </p:extLst>
          </p:nvPr>
        </p:nvGraphicFramePr>
        <p:xfrm>
          <a:off x="3934658" y="6331241"/>
          <a:ext cx="3362100" cy="678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2420">
                  <a:extLst>
                    <a:ext uri="{9D8B030D-6E8A-4147-A177-3AD203B41FA5}">
                      <a16:colId xmlns:a16="http://schemas.microsoft.com/office/drawing/2014/main" val="2188329524"/>
                    </a:ext>
                  </a:extLst>
                </a:gridCol>
                <a:gridCol w="672420">
                  <a:extLst>
                    <a:ext uri="{9D8B030D-6E8A-4147-A177-3AD203B41FA5}">
                      <a16:colId xmlns:a16="http://schemas.microsoft.com/office/drawing/2014/main" val="1160460474"/>
                    </a:ext>
                  </a:extLst>
                </a:gridCol>
                <a:gridCol w="672420">
                  <a:extLst>
                    <a:ext uri="{9D8B030D-6E8A-4147-A177-3AD203B41FA5}">
                      <a16:colId xmlns:a16="http://schemas.microsoft.com/office/drawing/2014/main" val="3686498094"/>
                    </a:ext>
                  </a:extLst>
                </a:gridCol>
                <a:gridCol w="672420">
                  <a:extLst>
                    <a:ext uri="{9D8B030D-6E8A-4147-A177-3AD203B41FA5}">
                      <a16:colId xmlns:a16="http://schemas.microsoft.com/office/drawing/2014/main" val="2372341565"/>
                    </a:ext>
                  </a:extLst>
                </a:gridCol>
                <a:gridCol w="672420">
                  <a:extLst>
                    <a:ext uri="{9D8B030D-6E8A-4147-A177-3AD203B41FA5}">
                      <a16:colId xmlns:a16="http://schemas.microsoft.com/office/drawing/2014/main" val="1093906614"/>
                    </a:ext>
                  </a:extLst>
                </a:gridCol>
              </a:tblGrid>
              <a:tr h="16962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권한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사용자 권한 부여 가능 범위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038074"/>
                  </a:ext>
                </a:extLst>
              </a:tr>
              <a:tr h="16962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본사관리자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그룹관리자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상품조회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5084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본사 관리자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01167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그룹 관리자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5917853"/>
                  </a:ext>
                </a:extLst>
              </a:tr>
            </a:tbl>
          </a:graphicData>
        </a:graphic>
      </p:graphicFrame>
      <p:cxnSp>
        <p:nvCxnSpPr>
          <p:cNvPr id="113" name="꺾인 연결선[E] 112">
            <a:extLst>
              <a:ext uri="{FF2B5EF4-FFF2-40B4-BE49-F238E27FC236}">
                <a16:creationId xmlns:a16="http://schemas.microsoft.com/office/drawing/2014/main" id="{60E4823D-2F81-AFB4-77D6-07600645401A}"/>
              </a:ext>
            </a:extLst>
          </p:cNvPr>
          <p:cNvCxnSpPr>
            <a:cxnSpLocks/>
            <a:stCxn id="49" idx="3"/>
            <a:endCxn id="104" idx="3"/>
          </p:cNvCxnSpPr>
          <p:nvPr/>
        </p:nvCxnSpPr>
        <p:spPr>
          <a:xfrm>
            <a:off x="7279487" y="5569775"/>
            <a:ext cx="151468" cy="997125"/>
          </a:xfrm>
          <a:prstGeom prst="bentConnector3">
            <a:avLst>
              <a:gd name="adj1" fmla="val 250923"/>
            </a:avLst>
          </a:prstGeom>
          <a:ln w="6350">
            <a:solidFill>
              <a:srgbClr val="CC009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직사각형 90"/>
          <p:cNvSpPr/>
          <p:nvPr/>
        </p:nvSpPr>
        <p:spPr>
          <a:xfrm>
            <a:off x="6567573" y="6508952"/>
            <a:ext cx="802422" cy="553189"/>
          </a:xfrm>
          <a:prstGeom prst="rect">
            <a:avLst/>
          </a:prstGeom>
          <a:solidFill>
            <a:schemeClr val="accent5">
              <a:lumMod val="20000"/>
              <a:lumOff val="80000"/>
              <a:alpha val="24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en-US" altLang="ko-KR" sz="1000" smtClean="0">
                <a:solidFill>
                  <a:srgbClr val="FF0000"/>
                </a:solidFill>
              </a:rPr>
              <a:t>HNS </a:t>
            </a:r>
            <a:r>
              <a:rPr lang="ko-KR" altLang="en-US" sz="1000" smtClean="0">
                <a:solidFill>
                  <a:srgbClr val="FF0000"/>
                </a:solidFill>
              </a:rPr>
              <a:t>상품조회 제거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445162" y="1353036"/>
            <a:ext cx="2182248" cy="410665"/>
          </a:xfrm>
          <a:prstGeom prst="rect">
            <a:avLst/>
          </a:prstGeom>
          <a:solidFill>
            <a:schemeClr val="accent5">
              <a:lumMod val="20000"/>
              <a:lumOff val="80000"/>
              <a:alpha val="24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000" indent="-108000">
              <a:buFont typeface="Arial" panose="020B0604020202020204" pitchFamily="34" charset="0"/>
              <a:buChar char="•"/>
            </a:pP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-1555905" y="1945112"/>
            <a:ext cx="1592490" cy="762766"/>
          </a:xfrm>
          <a:prstGeom prst="rect">
            <a:avLst/>
          </a:prstGeom>
          <a:solidFill>
            <a:schemeClr val="accent5">
              <a:lumMod val="20000"/>
              <a:lumOff val="80000"/>
              <a:alpha val="24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ko-KR" altLang="en-US" sz="800" smtClean="0">
                <a:solidFill>
                  <a:srgbClr val="FF0000"/>
                </a:solidFill>
              </a:rPr>
              <a:t>그룹관리자는 자신의 </a:t>
            </a:r>
            <a:r>
              <a:rPr lang="ko-KR" altLang="en-US" sz="800" smtClean="0">
                <a:solidFill>
                  <a:srgbClr val="FF0000"/>
                </a:solidFill>
              </a:rPr>
              <a:t>그룹이 </a:t>
            </a:r>
            <a:r>
              <a:rPr lang="en-US" altLang="ko-KR" sz="800" smtClean="0">
                <a:solidFill>
                  <a:srgbClr val="FF0000"/>
                </a:solidFill>
              </a:rPr>
              <a:t>Display</a:t>
            </a:r>
            <a:r>
              <a:rPr lang="ko-KR" altLang="en-US" sz="800" smtClean="0">
                <a:solidFill>
                  <a:srgbClr val="FF0000"/>
                </a:solidFill>
              </a:rPr>
              <a:t>되고 </a:t>
            </a:r>
            <a:r>
              <a:rPr lang="en-US" altLang="ko-KR" sz="800" smtClean="0">
                <a:solidFill>
                  <a:srgbClr val="FF0000"/>
                </a:solidFill>
              </a:rPr>
              <a:t>disabled </a:t>
            </a:r>
            <a:r>
              <a:rPr lang="ko-KR" altLang="en-US" sz="800" smtClean="0">
                <a:solidFill>
                  <a:srgbClr val="FF0000"/>
                </a:solidFill>
              </a:rPr>
              <a:t>처리 수 </a:t>
            </a:r>
            <a:r>
              <a:rPr lang="ko-KR" altLang="en-US" sz="800" smtClean="0">
                <a:solidFill>
                  <a:srgbClr val="FF0000"/>
                </a:solidFill>
              </a:rPr>
              <a:t>있음</a:t>
            </a:r>
            <a:endParaRPr lang="en-US" altLang="ko-KR" sz="800" smtClean="0">
              <a:solidFill>
                <a:srgbClr val="FF0000"/>
              </a:solidFill>
            </a:endParaRP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ko-KR" altLang="en-US" sz="800" smtClean="0">
                <a:solidFill>
                  <a:srgbClr val="FF0000"/>
                </a:solidFill>
              </a:rPr>
              <a:t>본사관리자는 모든 </a:t>
            </a:r>
            <a:r>
              <a:rPr lang="ko-KR" altLang="en-US" sz="800" smtClean="0">
                <a:solidFill>
                  <a:srgbClr val="FF0000"/>
                </a:solidFill>
              </a:rPr>
              <a:t>그룹조회 가능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106" name="꺾인 연결선 105"/>
          <p:cNvCxnSpPr>
            <a:stCxn id="102" idx="1"/>
            <a:endCxn id="103" idx="0"/>
          </p:cNvCxnSpPr>
          <p:nvPr/>
        </p:nvCxnSpPr>
        <p:spPr>
          <a:xfrm rot="10800000" flipV="1">
            <a:off x="-759660" y="1558368"/>
            <a:ext cx="1204822" cy="386743"/>
          </a:xfrm>
          <a:prstGeom prst="bentConnector2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146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5" y="203122"/>
            <a:ext cx="3793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조직관리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사업장 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tab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268868"/>
              </p:ext>
            </p:extLst>
          </p:nvPr>
        </p:nvGraphicFramePr>
        <p:xfrm>
          <a:off x="7858125" y="426720"/>
          <a:ext cx="2047875" cy="392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등록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정의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사업자 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 목록에서 선택한 사업장의 하위 사업장으로 등록한다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최상위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법인 하위 사업장으로 등록한다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수정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정보를 수정한다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최상위 버튼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사업장을 법인 하위에 속하게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상위사업장 의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입력값을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삭제한다</a:t>
                      </a: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en-US" altLang="ko-KR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그룹관리자는 버튼 제</a:t>
                      </a:r>
                      <a:r>
                        <a:rPr lang="ko-KR" altLang="en-US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220453B-1322-3FBF-03ED-3CDE4DAE588A}"/>
              </a:ext>
            </a:extLst>
          </p:cNvPr>
          <p:cNvSpPr txBox="1"/>
          <p:nvPr/>
        </p:nvSpPr>
        <p:spPr>
          <a:xfrm>
            <a:off x="2009775" y="219075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조직 관리</a:t>
            </a:r>
          </a:p>
        </p:txBody>
      </p:sp>
      <p:sp>
        <p:nvSpPr>
          <p:cNvPr id="4" name="Google Shape;807;g28120bc8d10_0_307">
            <a:extLst>
              <a:ext uri="{FF2B5EF4-FFF2-40B4-BE49-F238E27FC236}">
                <a16:creationId xmlns:a16="http://schemas.microsoft.com/office/drawing/2014/main" id="{2F3CD4E0-5CC2-2240-3901-37F12C518315}"/>
              </a:ext>
            </a:extLst>
          </p:cNvPr>
          <p:cNvSpPr/>
          <p:nvPr/>
        </p:nvSpPr>
        <p:spPr>
          <a:xfrm>
            <a:off x="370595" y="867517"/>
            <a:ext cx="3504139" cy="4060358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9" name="Google Shape;1695;p44">
            <a:extLst>
              <a:ext uri="{FF2B5EF4-FFF2-40B4-BE49-F238E27FC236}">
                <a16:creationId xmlns:a16="http://schemas.microsoft.com/office/drawing/2014/main" id="{41676CF9-0875-A264-52BD-E9A052A766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2966115"/>
              </p:ext>
            </p:extLst>
          </p:nvPr>
        </p:nvGraphicFramePr>
        <p:xfrm>
          <a:off x="468857" y="926239"/>
          <a:ext cx="3312512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56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256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사업장 등록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27779B2-3DDF-50D3-D059-240B9A7FE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289298"/>
              </p:ext>
            </p:extLst>
          </p:nvPr>
        </p:nvGraphicFramePr>
        <p:xfrm>
          <a:off x="449180" y="1231014"/>
          <a:ext cx="3312512" cy="330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4902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197761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33933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상위사업장</a:t>
                      </a:r>
                      <a:endParaRPr lang="en-US" altLang="ko-KR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최상위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33933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사업장 코드</a:t>
                      </a:r>
                      <a:endParaRPr lang="en-US" altLang="ko-KR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34527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사업장명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사업장 권역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800329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사업장 주문제한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604705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사업장생성일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종료일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230767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운영 상태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12465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포인트사업장여부</a:t>
                      </a: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40925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공구상품주문제한여부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071556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자재상품주문제한여부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465315"/>
                  </a:ext>
                </a:extLst>
              </a:tr>
            </a:tbl>
          </a:graphicData>
        </a:graphic>
      </p:graphicFrame>
      <p:sp>
        <p:nvSpPr>
          <p:cNvPr id="64" name="Google Shape;810;g28120bc8d10_0_307">
            <a:extLst>
              <a:ext uri="{FF2B5EF4-FFF2-40B4-BE49-F238E27FC236}">
                <a16:creationId xmlns:a16="http://schemas.microsoft.com/office/drawing/2014/main" id="{D57568E1-500F-A8B0-F8F1-72D04D968B59}"/>
              </a:ext>
            </a:extLst>
          </p:cNvPr>
          <p:cNvSpPr/>
          <p:nvPr/>
        </p:nvSpPr>
        <p:spPr>
          <a:xfrm>
            <a:off x="1805035" y="1288400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HNS_테스트그룹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810;g28120bc8d10_0_307">
            <a:extLst>
              <a:ext uri="{FF2B5EF4-FFF2-40B4-BE49-F238E27FC236}">
                <a16:creationId xmlns:a16="http://schemas.microsoft.com/office/drawing/2014/main" id="{D4109DE8-1DD9-5BFA-F1F9-2F577ED32393}"/>
              </a:ext>
            </a:extLst>
          </p:cNvPr>
          <p:cNvSpPr/>
          <p:nvPr/>
        </p:nvSpPr>
        <p:spPr>
          <a:xfrm>
            <a:off x="1805035" y="1625036"/>
            <a:ext cx="1885048" cy="210756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600" dirty="0" err="1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자동</a:t>
            </a: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600" dirty="0" err="1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생성됩니다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810;g28120bc8d10_0_307">
            <a:extLst>
              <a:ext uri="{FF2B5EF4-FFF2-40B4-BE49-F238E27FC236}">
                <a16:creationId xmlns:a16="http://schemas.microsoft.com/office/drawing/2014/main" id="{EAD8759E-1335-F23D-EE68-393652BC3223}"/>
              </a:ext>
            </a:extLst>
          </p:cNvPr>
          <p:cNvSpPr/>
          <p:nvPr/>
        </p:nvSpPr>
        <p:spPr>
          <a:xfrm>
            <a:off x="1800125" y="1955711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noFill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HNS_</a:t>
            </a:r>
            <a:endParaRPr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810;g28120bc8d10_0_307">
            <a:extLst>
              <a:ext uri="{FF2B5EF4-FFF2-40B4-BE49-F238E27FC236}">
                <a16:creationId xmlns:a16="http://schemas.microsoft.com/office/drawing/2014/main" id="{76FDAA55-E0D4-59DA-8954-02AE3A9B1E9E}"/>
              </a:ext>
            </a:extLst>
          </p:cNvPr>
          <p:cNvSpPr/>
          <p:nvPr/>
        </p:nvSpPr>
        <p:spPr>
          <a:xfrm>
            <a:off x="1800125" y="2292347"/>
            <a:ext cx="1885048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600" dirty="0" err="1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선택해</a:t>
            </a: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600" dirty="0" err="1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주세요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                                       v</a:t>
            </a:r>
            <a:endParaRPr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" name="Google Shape;810;g28120bc8d10_0_307">
            <a:extLst>
              <a:ext uri="{FF2B5EF4-FFF2-40B4-BE49-F238E27FC236}">
                <a16:creationId xmlns:a16="http://schemas.microsoft.com/office/drawing/2014/main" id="{E95262B0-4B19-D762-6118-C9A6C5D92C98}"/>
              </a:ext>
            </a:extLst>
          </p:cNvPr>
          <p:cNvSpPr/>
          <p:nvPr/>
        </p:nvSpPr>
        <p:spPr>
          <a:xfrm>
            <a:off x="1800514" y="2623022"/>
            <a:ext cx="1885048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선택해 주세요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                                       v</a:t>
            </a:r>
            <a:endParaRPr lang="en-US" altLang="ko-KR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" name="Google Shape;810;g28120bc8d10_0_307">
            <a:extLst>
              <a:ext uri="{FF2B5EF4-FFF2-40B4-BE49-F238E27FC236}">
                <a16:creationId xmlns:a16="http://schemas.microsoft.com/office/drawing/2014/main" id="{0E81820B-CDE5-8E09-F0BC-44AAD4CE30AB}"/>
              </a:ext>
            </a:extLst>
          </p:cNvPr>
          <p:cNvSpPr/>
          <p:nvPr/>
        </p:nvSpPr>
        <p:spPr>
          <a:xfrm>
            <a:off x="1800514" y="2959658"/>
            <a:ext cx="1885048" cy="210756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600" dirty="0" err="1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자동</a:t>
            </a: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600" dirty="0" err="1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생성됩니다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Google Shape;810;g28120bc8d10_0_307">
            <a:extLst>
              <a:ext uri="{FF2B5EF4-FFF2-40B4-BE49-F238E27FC236}">
                <a16:creationId xmlns:a16="http://schemas.microsoft.com/office/drawing/2014/main" id="{8202720B-8978-0ECB-6743-6A5046768E60}"/>
              </a:ext>
            </a:extLst>
          </p:cNvPr>
          <p:cNvSpPr/>
          <p:nvPr/>
        </p:nvSpPr>
        <p:spPr>
          <a:xfrm>
            <a:off x="1799930" y="3277807"/>
            <a:ext cx="1885048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선택해 주세요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                                       v</a:t>
            </a:r>
            <a:endParaRPr lang="en-US" altLang="ko-KR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810;g28120bc8d10_0_307">
            <a:extLst>
              <a:ext uri="{FF2B5EF4-FFF2-40B4-BE49-F238E27FC236}">
                <a16:creationId xmlns:a16="http://schemas.microsoft.com/office/drawing/2014/main" id="{1FE27A86-35E4-5BC8-DF58-B9D5E519F657}"/>
              </a:ext>
            </a:extLst>
          </p:cNvPr>
          <p:cNvSpPr/>
          <p:nvPr/>
        </p:nvSpPr>
        <p:spPr>
          <a:xfrm>
            <a:off x="1799930" y="3614443"/>
            <a:ext cx="1885048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N                                                       v</a:t>
            </a:r>
            <a:endParaRPr lang="en-US" altLang="ko-KR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810;g28120bc8d10_0_307">
            <a:extLst>
              <a:ext uri="{FF2B5EF4-FFF2-40B4-BE49-F238E27FC236}">
                <a16:creationId xmlns:a16="http://schemas.microsoft.com/office/drawing/2014/main" id="{477851E7-9EFB-B2D1-12AD-662E72EEEF75}"/>
              </a:ext>
            </a:extLst>
          </p:cNvPr>
          <p:cNvSpPr/>
          <p:nvPr/>
        </p:nvSpPr>
        <p:spPr>
          <a:xfrm>
            <a:off x="1800319" y="3945118"/>
            <a:ext cx="1885048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N                                                       v</a:t>
            </a:r>
            <a:endParaRPr lang="en-US" altLang="ko-KR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" name="Google Shape;810;g28120bc8d10_0_307">
            <a:extLst>
              <a:ext uri="{FF2B5EF4-FFF2-40B4-BE49-F238E27FC236}">
                <a16:creationId xmlns:a16="http://schemas.microsoft.com/office/drawing/2014/main" id="{4482121E-36D6-6D3D-9F7F-A88365FB558D}"/>
              </a:ext>
            </a:extLst>
          </p:cNvPr>
          <p:cNvSpPr/>
          <p:nvPr/>
        </p:nvSpPr>
        <p:spPr>
          <a:xfrm>
            <a:off x="1800318" y="4281754"/>
            <a:ext cx="1884659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N                                                       v</a:t>
            </a:r>
            <a:endParaRPr lang="en-US" altLang="ko-KR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810;g28120bc8d10_0_307">
            <a:extLst>
              <a:ext uri="{FF2B5EF4-FFF2-40B4-BE49-F238E27FC236}">
                <a16:creationId xmlns:a16="http://schemas.microsoft.com/office/drawing/2014/main" id="{00BFC8E7-1D90-2695-323F-43652F42ACF0}"/>
              </a:ext>
            </a:extLst>
          </p:cNvPr>
          <p:cNvSpPr/>
          <p:nvPr/>
        </p:nvSpPr>
        <p:spPr>
          <a:xfrm>
            <a:off x="3372043" y="1288400"/>
            <a:ext cx="333203" cy="210756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최상위</a:t>
            </a:r>
            <a:endParaRPr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10;g28120bc8d10_0_307">
            <a:extLst>
              <a:ext uri="{FF2B5EF4-FFF2-40B4-BE49-F238E27FC236}">
                <a16:creationId xmlns:a16="http://schemas.microsoft.com/office/drawing/2014/main" id="{F3987024-F50C-9B70-523B-96B47F35BD83}"/>
              </a:ext>
            </a:extLst>
          </p:cNvPr>
          <p:cNvSpPr/>
          <p:nvPr/>
        </p:nvSpPr>
        <p:spPr>
          <a:xfrm>
            <a:off x="2133483" y="4588307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810;g28120bc8d10_0_307">
            <a:extLst>
              <a:ext uri="{FF2B5EF4-FFF2-40B4-BE49-F238E27FC236}">
                <a16:creationId xmlns:a16="http://schemas.microsoft.com/office/drawing/2014/main" id="{5E851234-843F-8590-D9B1-F3D189582AEA}"/>
              </a:ext>
            </a:extLst>
          </p:cNvPr>
          <p:cNvSpPr/>
          <p:nvPr/>
        </p:nvSpPr>
        <p:spPr>
          <a:xfrm>
            <a:off x="1611039" y="4588307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810;g28120bc8d10_0_307">
            <a:extLst>
              <a:ext uri="{FF2B5EF4-FFF2-40B4-BE49-F238E27FC236}">
                <a16:creationId xmlns:a16="http://schemas.microsoft.com/office/drawing/2014/main" id="{20E05977-2E73-7CF5-AF67-3C6F925E5F59}"/>
              </a:ext>
            </a:extLst>
          </p:cNvPr>
          <p:cNvSpPr/>
          <p:nvPr/>
        </p:nvSpPr>
        <p:spPr>
          <a:xfrm>
            <a:off x="2133482" y="1955711"/>
            <a:ext cx="1551496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600" dirty="0" err="1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입력해</a:t>
            </a: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600" dirty="0" err="1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주세요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1" name="Google Shape;807;g28120bc8d10_0_307">
            <a:extLst>
              <a:ext uri="{FF2B5EF4-FFF2-40B4-BE49-F238E27FC236}">
                <a16:creationId xmlns:a16="http://schemas.microsoft.com/office/drawing/2014/main" id="{1C678B65-EC1C-E76B-7423-5917CA56259F}"/>
              </a:ext>
            </a:extLst>
          </p:cNvPr>
          <p:cNvSpPr/>
          <p:nvPr/>
        </p:nvSpPr>
        <p:spPr>
          <a:xfrm>
            <a:off x="2771155" y="5398300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2" name="Google Shape;810;g28120bc8d10_0_307">
            <a:extLst>
              <a:ext uri="{FF2B5EF4-FFF2-40B4-BE49-F238E27FC236}">
                <a16:creationId xmlns:a16="http://schemas.microsoft.com/office/drawing/2014/main" id="{570E2523-CB47-742C-AEB6-61804266E434}"/>
              </a:ext>
            </a:extLst>
          </p:cNvPr>
          <p:cNvSpPr/>
          <p:nvPr/>
        </p:nvSpPr>
        <p:spPr>
          <a:xfrm>
            <a:off x="3905906" y="6219655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아니오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3" name="Google Shape;2802;g28120ce3749_2_4">
            <a:extLst>
              <a:ext uri="{FF2B5EF4-FFF2-40B4-BE49-F238E27FC236}">
                <a16:creationId xmlns:a16="http://schemas.microsoft.com/office/drawing/2014/main" id="{725E10D3-113E-B4D6-E2FA-EEC97B8EDC39}"/>
              </a:ext>
            </a:extLst>
          </p:cNvPr>
          <p:cNvSpPr/>
          <p:nvPr/>
        </p:nvSpPr>
        <p:spPr>
          <a:xfrm>
            <a:off x="2760481" y="5563392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 하시겠습니까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endParaRPr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4" name="Google Shape;810;g28120bc8d10_0_307">
            <a:extLst>
              <a:ext uri="{FF2B5EF4-FFF2-40B4-BE49-F238E27FC236}">
                <a16:creationId xmlns:a16="http://schemas.microsoft.com/office/drawing/2014/main" id="{B234A1B4-DDED-A194-5216-8471ED44F4DA}"/>
              </a:ext>
            </a:extLst>
          </p:cNvPr>
          <p:cNvSpPr/>
          <p:nvPr/>
        </p:nvSpPr>
        <p:spPr>
          <a:xfrm>
            <a:off x="3383462" y="6219655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1" name="Google Shape;807;g28120bc8d10_0_307">
            <a:extLst>
              <a:ext uri="{FF2B5EF4-FFF2-40B4-BE49-F238E27FC236}">
                <a16:creationId xmlns:a16="http://schemas.microsoft.com/office/drawing/2014/main" id="{93420A39-12C6-C316-B6C2-66E017D3F36B}"/>
              </a:ext>
            </a:extLst>
          </p:cNvPr>
          <p:cNvSpPr/>
          <p:nvPr/>
        </p:nvSpPr>
        <p:spPr>
          <a:xfrm>
            <a:off x="4124828" y="867517"/>
            <a:ext cx="3504139" cy="4060358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52" name="Google Shape;1695;p44">
            <a:extLst>
              <a:ext uri="{FF2B5EF4-FFF2-40B4-BE49-F238E27FC236}">
                <a16:creationId xmlns:a16="http://schemas.microsoft.com/office/drawing/2014/main" id="{7B5388DF-07BC-5308-7EE9-AB3F948359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2940405"/>
              </p:ext>
            </p:extLst>
          </p:nvPr>
        </p:nvGraphicFramePr>
        <p:xfrm>
          <a:off x="4223090" y="926239"/>
          <a:ext cx="3312512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56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256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사업장 수정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53" name="표 1052">
            <a:extLst>
              <a:ext uri="{FF2B5EF4-FFF2-40B4-BE49-F238E27FC236}">
                <a16:creationId xmlns:a16="http://schemas.microsoft.com/office/drawing/2014/main" id="{5E729823-ED58-6640-B9B2-6A0A18FA8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483241"/>
              </p:ext>
            </p:extLst>
          </p:nvPr>
        </p:nvGraphicFramePr>
        <p:xfrm>
          <a:off x="4203413" y="1231014"/>
          <a:ext cx="3312512" cy="3307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4902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197761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33933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상위사업장</a:t>
                      </a:r>
                      <a:endParaRPr lang="en-US" altLang="ko-KR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ko-KR" altLang="en-US" sz="7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최상위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33933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사업장 코드</a:t>
                      </a:r>
                      <a:endParaRPr lang="en-US" altLang="ko-KR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34527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사업장명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사업장 권역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800329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사업장 주문제한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604705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사업장생성일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종료일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230767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운영 상태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12465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포인트사업장여부</a:t>
                      </a: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40925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공구상품주문제한여부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071556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자재상품주문제한여부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465315"/>
                  </a:ext>
                </a:extLst>
              </a:tr>
            </a:tbl>
          </a:graphicData>
        </a:graphic>
      </p:graphicFrame>
      <p:sp>
        <p:nvSpPr>
          <p:cNvPr id="1054" name="Google Shape;810;g28120bc8d10_0_307">
            <a:extLst>
              <a:ext uri="{FF2B5EF4-FFF2-40B4-BE49-F238E27FC236}">
                <a16:creationId xmlns:a16="http://schemas.microsoft.com/office/drawing/2014/main" id="{DC07A784-A1A3-235E-F843-15B762E5CCD2}"/>
              </a:ext>
            </a:extLst>
          </p:cNvPr>
          <p:cNvSpPr/>
          <p:nvPr/>
        </p:nvSpPr>
        <p:spPr>
          <a:xfrm>
            <a:off x="5559268" y="1288400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HNS_테스트그룹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5" name="Google Shape;810;g28120bc8d10_0_307">
            <a:extLst>
              <a:ext uri="{FF2B5EF4-FFF2-40B4-BE49-F238E27FC236}">
                <a16:creationId xmlns:a16="http://schemas.microsoft.com/office/drawing/2014/main" id="{3415EF7F-829C-BCA7-A4D3-256A5ACE51BE}"/>
              </a:ext>
            </a:extLst>
          </p:cNvPr>
          <p:cNvSpPr/>
          <p:nvPr/>
        </p:nvSpPr>
        <p:spPr>
          <a:xfrm>
            <a:off x="5559268" y="1625036"/>
            <a:ext cx="1895484" cy="210756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6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HNS</a:t>
            </a: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1234567</a:t>
            </a:r>
            <a:endParaRPr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6" name="Google Shape;810;g28120bc8d10_0_307">
            <a:extLst>
              <a:ext uri="{FF2B5EF4-FFF2-40B4-BE49-F238E27FC236}">
                <a16:creationId xmlns:a16="http://schemas.microsoft.com/office/drawing/2014/main" id="{EE68565F-B224-83A5-9722-8C8847016531}"/>
              </a:ext>
            </a:extLst>
          </p:cNvPr>
          <p:cNvSpPr/>
          <p:nvPr/>
        </p:nvSpPr>
        <p:spPr>
          <a:xfrm>
            <a:off x="5554358" y="1955711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noFill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HNS_</a:t>
            </a:r>
            <a:endParaRPr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7" name="Google Shape;810;g28120bc8d10_0_307">
            <a:extLst>
              <a:ext uri="{FF2B5EF4-FFF2-40B4-BE49-F238E27FC236}">
                <a16:creationId xmlns:a16="http://schemas.microsoft.com/office/drawing/2014/main" id="{B4628144-E3E5-1415-E977-AB001528699D}"/>
              </a:ext>
            </a:extLst>
          </p:cNvPr>
          <p:cNvSpPr/>
          <p:nvPr/>
        </p:nvSpPr>
        <p:spPr>
          <a:xfrm>
            <a:off x="5554358" y="2292347"/>
            <a:ext cx="1895484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             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               v</a:t>
            </a:r>
            <a:endParaRPr lang="en-US" altLang="ko-KR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8" name="Google Shape;810;g28120bc8d10_0_307">
            <a:extLst>
              <a:ext uri="{FF2B5EF4-FFF2-40B4-BE49-F238E27FC236}">
                <a16:creationId xmlns:a16="http://schemas.microsoft.com/office/drawing/2014/main" id="{7EEF9ACE-C8E4-54C4-30E9-C80851FB1857}"/>
              </a:ext>
            </a:extLst>
          </p:cNvPr>
          <p:cNvSpPr/>
          <p:nvPr/>
        </p:nvSpPr>
        <p:spPr>
          <a:xfrm>
            <a:off x="5554747" y="2623022"/>
            <a:ext cx="1895484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정상             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               v</a:t>
            </a:r>
            <a:endParaRPr lang="en-US" altLang="ko-KR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9" name="Google Shape;810;g28120bc8d10_0_307">
            <a:extLst>
              <a:ext uri="{FF2B5EF4-FFF2-40B4-BE49-F238E27FC236}">
                <a16:creationId xmlns:a16="http://schemas.microsoft.com/office/drawing/2014/main" id="{AC0A90F2-8C00-F663-93C4-98BA7C9E4A44}"/>
              </a:ext>
            </a:extLst>
          </p:cNvPr>
          <p:cNvSpPr/>
          <p:nvPr/>
        </p:nvSpPr>
        <p:spPr>
          <a:xfrm>
            <a:off x="5554747" y="2959658"/>
            <a:ext cx="1895484" cy="210756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2024-11-11</a:t>
            </a:r>
            <a:endParaRPr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0" name="Google Shape;810;g28120bc8d10_0_307">
            <a:extLst>
              <a:ext uri="{FF2B5EF4-FFF2-40B4-BE49-F238E27FC236}">
                <a16:creationId xmlns:a16="http://schemas.microsoft.com/office/drawing/2014/main" id="{B083E9E2-C551-7BF3-92DC-35A4D6AF6833}"/>
              </a:ext>
            </a:extLst>
          </p:cNvPr>
          <p:cNvSpPr/>
          <p:nvPr/>
        </p:nvSpPr>
        <p:spPr>
          <a:xfrm>
            <a:off x="5554163" y="3277807"/>
            <a:ext cx="1895484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정상             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               v</a:t>
            </a:r>
            <a:endParaRPr lang="en-US" altLang="ko-KR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1" name="Google Shape;810;g28120bc8d10_0_307">
            <a:extLst>
              <a:ext uri="{FF2B5EF4-FFF2-40B4-BE49-F238E27FC236}">
                <a16:creationId xmlns:a16="http://schemas.microsoft.com/office/drawing/2014/main" id="{4064D102-D081-BAD6-B8AD-EC39169371E3}"/>
              </a:ext>
            </a:extLst>
          </p:cNvPr>
          <p:cNvSpPr/>
          <p:nvPr/>
        </p:nvSpPr>
        <p:spPr>
          <a:xfrm>
            <a:off x="5554163" y="3614443"/>
            <a:ext cx="1895484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N  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               v</a:t>
            </a:r>
            <a:endParaRPr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2" name="Google Shape;810;g28120bc8d10_0_307">
            <a:extLst>
              <a:ext uri="{FF2B5EF4-FFF2-40B4-BE49-F238E27FC236}">
                <a16:creationId xmlns:a16="http://schemas.microsoft.com/office/drawing/2014/main" id="{FA83B822-062E-E58F-F439-BDEAC344DA61}"/>
              </a:ext>
            </a:extLst>
          </p:cNvPr>
          <p:cNvSpPr/>
          <p:nvPr/>
        </p:nvSpPr>
        <p:spPr>
          <a:xfrm>
            <a:off x="5554552" y="3945118"/>
            <a:ext cx="1895484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N                                                       v</a:t>
            </a:r>
            <a:endParaRPr lang="en-US" altLang="ko-KR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3" name="Google Shape;810;g28120bc8d10_0_307">
            <a:extLst>
              <a:ext uri="{FF2B5EF4-FFF2-40B4-BE49-F238E27FC236}">
                <a16:creationId xmlns:a16="http://schemas.microsoft.com/office/drawing/2014/main" id="{B7C4CFEC-BFCB-B021-13D8-666C71C5E48B}"/>
              </a:ext>
            </a:extLst>
          </p:cNvPr>
          <p:cNvSpPr/>
          <p:nvPr/>
        </p:nvSpPr>
        <p:spPr>
          <a:xfrm>
            <a:off x="5554552" y="4281754"/>
            <a:ext cx="1895484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N                                                       v</a:t>
            </a:r>
            <a:endParaRPr lang="en-US" altLang="ko-KR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4" name="Google Shape;810;g28120bc8d10_0_307">
            <a:extLst>
              <a:ext uri="{FF2B5EF4-FFF2-40B4-BE49-F238E27FC236}">
                <a16:creationId xmlns:a16="http://schemas.microsoft.com/office/drawing/2014/main" id="{BF7A71E8-D754-B80C-78BD-7BF25DDA26CD}"/>
              </a:ext>
            </a:extLst>
          </p:cNvPr>
          <p:cNvSpPr/>
          <p:nvPr/>
        </p:nvSpPr>
        <p:spPr>
          <a:xfrm>
            <a:off x="7126276" y="1288400"/>
            <a:ext cx="333203" cy="210756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최상위</a:t>
            </a:r>
            <a:endParaRPr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5" name="Google Shape;810;g28120bc8d10_0_307">
            <a:extLst>
              <a:ext uri="{FF2B5EF4-FFF2-40B4-BE49-F238E27FC236}">
                <a16:creationId xmlns:a16="http://schemas.microsoft.com/office/drawing/2014/main" id="{03762546-1A63-DBC8-F151-0F1D12863A06}"/>
              </a:ext>
            </a:extLst>
          </p:cNvPr>
          <p:cNvSpPr/>
          <p:nvPr/>
        </p:nvSpPr>
        <p:spPr>
          <a:xfrm>
            <a:off x="5887716" y="4588307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6" name="Google Shape;810;g28120bc8d10_0_307">
            <a:extLst>
              <a:ext uri="{FF2B5EF4-FFF2-40B4-BE49-F238E27FC236}">
                <a16:creationId xmlns:a16="http://schemas.microsoft.com/office/drawing/2014/main" id="{6DECAA3F-AB44-CBA6-76A0-E5C878A832F6}"/>
              </a:ext>
            </a:extLst>
          </p:cNvPr>
          <p:cNvSpPr/>
          <p:nvPr/>
        </p:nvSpPr>
        <p:spPr>
          <a:xfrm>
            <a:off x="5365272" y="4588307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7" name="Google Shape;810;g28120bc8d10_0_307">
            <a:extLst>
              <a:ext uri="{FF2B5EF4-FFF2-40B4-BE49-F238E27FC236}">
                <a16:creationId xmlns:a16="http://schemas.microsoft.com/office/drawing/2014/main" id="{CF06B1C4-0323-0ADC-9C0E-65E6C812BC9B}"/>
              </a:ext>
            </a:extLst>
          </p:cNvPr>
          <p:cNvSpPr/>
          <p:nvPr/>
        </p:nvSpPr>
        <p:spPr>
          <a:xfrm>
            <a:off x="5887715" y="1955711"/>
            <a:ext cx="1561931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테스트그룹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01_</a:t>
            </a:r>
            <a:r>
              <a:rPr lang="en-US" sz="6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테스트지점</a:t>
            </a:r>
            <a:r>
              <a:rPr lang="en-US" altLang="ko-KR" sz="6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807;g28120bc8d10_0_307">
            <a:extLst>
              <a:ext uri="{FF2B5EF4-FFF2-40B4-BE49-F238E27FC236}">
                <a16:creationId xmlns:a16="http://schemas.microsoft.com/office/drawing/2014/main" id="{0938A036-9CBB-B747-9C5D-904D4A5FD7C2}"/>
              </a:ext>
            </a:extLst>
          </p:cNvPr>
          <p:cNvSpPr/>
          <p:nvPr/>
        </p:nvSpPr>
        <p:spPr>
          <a:xfrm>
            <a:off x="5375946" y="5394113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810;g28120bc8d10_0_307">
            <a:extLst>
              <a:ext uri="{FF2B5EF4-FFF2-40B4-BE49-F238E27FC236}">
                <a16:creationId xmlns:a16="http://schemas.microsoft.com/office/drawing/2014/main" id="{C62F3B2A-03A3-3D01-D239-A82AE3D749B7}"/>
              </a:ext>
            </a:extLst>
          </p:cNvPr>
          <p:cNvSpPr/>
          <p:nvPr/>
        </p:nvSpPr>
        <p:spPr>
          <a:xfrm>
            <a:off x="6302670" y="6215468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2802;g28120ce3749_2_4">
            <a:extLst>
              <a:ext uri="{FF2B5EF4-FFF2-40B4-BE49-F238E27FC236}">
                <a16:creationId xmlns:a16="http://schemas.microsoft.com/office/drawing/2014/main" id="{BC54C21A-AFBD-F610-7659-89550D9914E0}"/>
              </a:ext>
            </a:extLst>
          </p:cNvPr>
          <p:cNvSpPr/>
          <p:nvPr/>
        </p:nvSpPr>
        <p:spPr>
          <a:xfrm>
            <a:off x="5365272" y="5559205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 되었습니다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" name="꺾인 연결선[E] 12">
            <a:extLst>
              <a:ext uri="{FF2B5EF4-FFF2-40B4-BE49-F238E27FC236}">
                <a16:creationId xmlns:a16="http://schemas.microsoft.com/office/drawing/2014/main" id="{A25C6FDF-CA04-740E-A94D-D250E58F8C3C}"/>
              </a:ext>
            </a:extLst>
          </p:cNvPr>
          <p:cNvCxnSpPr>
            <a:cxnSpLocks/>
            <a:stCxn id="90" idx="2"/>
            <a:endCxn id="1041" idx="0"/>
          </p:cNvCxnSpPr>
          <p:nvPr/>
        </p:nvCxnSpPr>
        <p:spPr>
          <a:xfrm rot="16200000" flipH="1">
            <a:off x="2606256" y="4084883"/>
            <a:ext cx="539993" cy="2086839"/>
          </a:xfrm>
          <a:prstGeom prst="bentConnector3">
            <a:avLst>
              <a:gd name="adj1" fmla="val 50000"/>
            </a:avLst>
          </a:prstGeom>
          <a:ln w="6350">
            <a:solidFill>
              <a:srgbClr val="CC009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E58E25F7-6686-76C6-2089-C158EB1BF368}"/>
              </a:ext>
            </a:extLst>
          </p:cNvPr>
          <p:cNvCxnSpPr>
            <a:cxnSpLocks/>
            <a:stCxn id="1066" idx="2"/>
            <a:endCxn id="1041" idx="0"/>
          </p:cNvCxnSpPr>
          <p:nvPr/>
        </p:nvCxnSpPr>
        <p:spPr>
          <a:xfrm rot="5400000">
            <a:off x="4483373" y="4294606"/>
            <a:ext cx="539993" cy="1667394"/>
          </a:xfrm>
          <a:prstGeom prst="bentConnector3">
            <a:avLst>
              <a:gd name="adj1" fmla="val 50000"/>
            </a:avLst>
          </a:prstGeom>
          <a:ln w="6350">
            <a:solidFill>
              <a:srgbClr val="CC009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5FCE011E-546E-4014-3C43-F36DBE5B855E}"/>
              </a:ext>
            </a:extLst>
          </p:cNvPr>
          <p:cNvCxnSpPr>
            <a:cxnSpLocks/>
            <a:stCxn id="1044" idx="2"/>
            <a:endCxn id="3" idx="2"/>
          </p:cNvCxnSpPr>
          <p:nvPr/>
        </p:nvCxnSpPr>
        <p:spPr>
          <a:xfrm rot="16200000" flipH="1">
            <a:off x="5018813" y="5076097"/>
            <a:ext cx="92093" cy="2919207"/>
          </a:xfrm>
          <a:prstGeom prst="bentConnector3">
            <a:avLst>
              <a:gd name="adj1" fmla="val 348227"/>
            </a:avLst>
          </a:prstGeom>
          <a:ln w="6350">
            <a:solidFill>
              <a:srgbClr val="CC009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3F770B3C-B533-1512-E78E-B62E3244E74A}"/>
              </a:ext>
            </a:extLst>
          </p:cNvPr>
          <p:cNvSpPr>
            <a:spLocks/>
          </p:cNvSpPr>
          <p:nvPr/>
        </p:nvSpPr>
        <p:spPr>
          <a:xfrm>
            <a:off x="269845" y="9450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0791FE4B-D5A8-2421-EFF5-360D4C6C70AF}"/>
              </a:ext>
            </a:extLst>
          </p:cNvPr>
          <p:cNvSpPr>
            <a:spLocks/>
          </p:cNvSpPr>
          <p:nvPr/>
        </p:nvSpPr>
        <p:spPr>
          <a:xfrm>
            <a:off x="4036782" y="93954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2" name="Google Shape;807;g28120bc8d10_0_307">
            <a:extLst>
              <a:ext uri="{FF2B5EF4-FFF2-40B4-BE49-F238E27FC236}">
                <a16:creationId xmlns:a16="http://schemas.microsoft.com/office/drawing/2014/main" id="{5BAAF66B-3D8F-5984-DAC0-8A8543745B41}"/>
              </a:ext>
            </a:extLst>
          </p:cNvPr>
          <p:cNvSpPr/>
          <p:nvPr/>
        </p:nvSpPr>
        <p:spPr>
          <a:xfrm>
            <a:off x="165438" y="5394235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2802;g28120ce3749_2_4">
            <a:extLst>
              <a:ext uri="{FF2B5EF4-FFF2-40B4-BE49-F238E27FC236}">
                <a16:creationId xmlns:a16="http://schemas.microsoft.com/office/drawing/2014/main" id="{9A450136-01CF-5889-CAE8-A10CB9FE61AA}"/>
              </a:ext>
            </a:extLst>
          </p:cNvPr>
          <p:cNvSpPr/>
          <p:nvPr/>
        </p:nvSpPr>
        <p:spPr>
          <a:xfrm>
            <a:off x="154764" y="5559327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70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</a:t>
            </a:r>
            <a:r>
              <a:rPr lang="en-US" sz="7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항목을</a:t>
            </a:r>
            <a:r>
              <a:rPr lang="en-US" sz="7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입력해</a:t>
            </a:r>
            <a:r>
              <a:rPr lang="en-US" sz="7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주세요</a:t>
            </a:r>
            <a:r>
              <a:rPr lang="en-US" altLang="ko-KR" sz="7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810;g28120bc8d10_0_307">
            <a:extLst>
              <a:ext uri="{FF2B5EF4-FFF2-40B4-BE49-F238E27FC236}">
                <a16:creationId xmlns:a16="http://schemas.microsoft.com/office/drawing/2014/main" id="{E1E41F16-44D6-3422-E93D-AF16DDEA4C70}"/>
              </a:ext>
            </a:extLst>
          </p:cNvPr>
          <p:cNvSpPr/>
          <p:nvPr/>
        </p:nvSpPr>
        <p:spPr>
          <a:xfrm>
            <a:off x="3295478" y="5016931"/>
            <a:ext cx="1248392" cy="210756"/>
          </a:xfrm>
          <a:prstGeom prst="roundRect">
            <a:avLst>
              <a:gd name="adj" fmla="val 5768"/>
            </a:avLst>
          </a:prstGeom>
          <a:solidFill>
            <a:srgbClr val="FFFF00"/>
          </a:solidFill>
          <a:ln>
            <a:noFill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필수항목이 모두 입력된 경우</a:t>
            </a:r>
            <a:endParaRPr lang="en-US" altLang="ko-KR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674C16BC-E47D-C501-2846-5E7846474C8E}"/>
              </a:ext>
            </a:extLst>
          </p:cNvPr>
          <p:cNvCxnSpPr>
            <a:cxnSpLocks/>
            <a:stCxn id="90" idx="2"/>
            <a:endCxn id="32" idx="0"/>
          </p:cNvCxnSpPr>
          <p:nvPr/>
        </p:nvCxnSpPr>
        <p:spPr>
          <a:xfrm rot="5400000">
            <a:off x="1305430" y="4866832"/>
            <a:ext cx="535928" cy="518878"/>
          </a:xfrm>
          <a:prstGeom prst="bentConnector3">
            <a:avLst>
              <a:gd name="adj1" fmla="val 50000"/>
            </a:avLst>
          </a:prstGeom>
          <a:ln w="6350">
            <a:solidFill>
              <a:srgbClr val="CC009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Google Shape;810;g28120bc8d10_0_307">
            <a:extLst>
              <a:ext uri="{FF2B5EF4-FFF2-40B4-BE49-F238E27FC236}">
                <a16:creationId xmlns:a16="http://schemas.microsoft.com/office/drawing/2014/main" id="{7981E871-B5C2-92E8-A3A9-C6EC021FBCE4}"/>
              </a:ext>
            </a:extLst>
          </p:cNvPr>
          <p:cNvSpPr/>
          <p:nvPr/>
        </p:nvSpPr>
        <p:spPr>
          <a:xfrm>
            <a:off x="517543" y="5027179"/>
            <a:ext cx="1248392" cy="210756"/>
          </a:xfrm>
          <a:prstGeom prst="roundRect">
            <a:avLst>
              <a:gd name="adj" fmla="val 5768"/>
            </a:avLst>
          </a:prstGeom>
          <a:solidFill>
            <a:srgbClr val="FFFF00"/>
          </a:solidFill>
          <a:ln>
            <a:noFill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필수항목이 미 입력된 경우</a:t>
            </a:r>
            <a:endParaRPr lang="en-US" altLang="ko-KR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810;g28120bc8d10_0_307">
            <a:extLst>
              <a:ext uri="{FF2B5EF4-FFF2-40B4-BE49-F238E27FC236}">
                <a16:creationId xmlns:a16="http://schemas.microsoft.com/office/drawing/2014/main" id="{9DAE0A4D-DE84-62BF-30E8-C100A5B26066}"/>
              </a:ext>
            </a:extLst>
          </p:cNvPr>
          <p:cNvSpPr/>
          <p:nvPr/>
        </p:nvSpPr>
        <p:spPr>
          <a:xfrm>
            <a:off x="1086824" y="6215468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B2756F37-2381-F838-3345-898E8A61D877}"/>
              </a:ext>
            </a:extLst>
          </p:cNvPr>
          <p:cNvSpPr>
            <a:spLocks/>
          </p:cNvSpPr>
          <p:nvPr/>
        </p:nvSpPr>
        <p:spPr>
          <a:xfrm>
            <a:off x="3637715" y="123519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DE34FC5C-96D0-7B0F-7F31-3415BF0C4742}"/>
              </a:ext>
            </a:extLst>
          </p:cNvPr>
          <p:cNvSpPr>
            <a:spLocks/>
          </p:cNvSpPr>
          <p:nvPr/>
        </p:nvSpPr>
        <p:spPr>
          <a:xfrm>
            <a:off x="7410168" y="122645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9036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5" y="203122"/>
            <a:ext cx="3793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조직관리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사업장 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tab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60191"/>
              </p:ext>
            </p:extLst>
          </p:nvPr>
        </p:nvGraphicFramePr>
        <p:xfrm>
          <a:off x="7858125" y="426720"/>
          <a:ext cx="2047875" cy="355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등록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정의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사업자 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법인 하위에 사업장을 등록한다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직책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직위 선택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에서 설정한 값을 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 input box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비활성화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직접 입력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input box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활성화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220453B-1322-3FBF-03ED-3CDE4DAE588A}"/>
              </a:ext>
            </a:extLst>
          </p:cNvPr>
          <p:cNvSpPr txBox="1"/>
          <p:nvPr/>
        </p:nvSpPr>
        <p:spPr>
          <a:xfrm>
            <a:off x="2009775" y="219075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조직 관리</a:t>
            </a:r>
          </a:p>
        </p:txBody>
      </p:sp>
      <p:sp>
        <p:nvSpPr>
          <p:cNvPr id="92" name="Google Shape;807;g28120bc8d10_0_307">
            <a:extLst>
              <a:ext uri="{FF2B5EF4-FFF2-40B4-BE49-F238E27FC236}">
                <a16:creationId xmlns:a16="http://schemas.microsoft.com/office/drawing/2014/main" id="{5479808F-FFD5-0313-8959-5DB243503F3A}"/>
              </a:ext>
            </a:extLst>
          </p:cNvPr>
          <p:cNvSpPr/>
          <p:nvPr/>
        </p:nvSpPr>
        <p:spPr>
          <a:xfrm>
            <a:off x="149930" y="547293"/>
            <a:ext cx="4021816" cy="7095173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3" name="Google Shape;1695;p44">
            <a:extLst>
              <a:ext uri="{FF2B5EF4-FFF2-40B4-BE49-F238E27FC236}">
                <a16:creationId xmlns:a16="http://schemas.microsoft.com/office/drawing/2014/main" id="{08176B2E-9FD2-E4FD-2FF2-F3FC047FFD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0020799"/>
              </p:ext>
            </p:extLst>
          </p:nvPr>
        </p:nvGraphicFramePr>
        <p:xfrm>
          <a:off x="248191" y="606016"/>
          <a:ext cx="3799036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99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9518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사용자 등록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06D6A1F8-F4F5-F76A-58D9-C517C5E61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771640"/>
              </p:ext>
            </p:extLst>
          </p:nvPr>
        </p:nvGraphicFramePr>
        <p:xfrm>
          <a:off x="228514" y="910791"/>
          <a:ext cx="3818713" cy="60094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165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611548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33933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법인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단체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en-US" altLang="ko-KR" sz="700" b="0" i="0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33933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사업장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en-US" altLang="ko-KR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34527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권한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이름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800329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아이디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604705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비밀번호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230767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비밀번호 확인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12465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전화번호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40925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휴대폰번호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071556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이메일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465315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상태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346070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비고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143171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비고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896293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744430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이메일수신여부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◯ 수신동의   🔘 수신거부</a:t>
                      </a:r>
                      <a:endParaRPr lang="en-US" altLang="ko-KR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이메일 수신을 동의하시면 당사 메일을 통해 각종 이벤트</a:t>
                      </a:r>
                      <a:r>
                        <a:rPr lang="en-US" altLang="ko-KR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혜택 등의 정보를 우선적으로 </a:t>
                      </a:r>
                      <a:r>
                        <a:rPr lang="ko-KR" altLang="en-US" sz="5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받아보실</a:t>
                      </a:r>
                      <a:r>
                        <a:rPr lang="ko-KR" altLang="en-US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수 있습니다</a:t>
                      </a:r>
                      <a:r>
                        <a:rPr lang="en-US" altLang="ko-KR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회원가입관련 및 주문</a:t>
                      </a:r>
                      <a:r>
                        <a:rPr lang="en-US" altLang="ko-KR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</a:t>
                      </a:r>
                      <a:r>
                        <a:rPr lang="en-US" altLang="ko-KR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반품 등 가격 정보와 관련된 내용은 거래안전을 위하여 수신동의 여부와 상관없이 발송됩니다</a:t>
                      </a:r>
                      <a:r>
                        <a:rPr lang="en-US" altLang="ko-KR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endParaRPr lang="ko-KR" altLang="en-US" sz="5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268342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정보성</a:t>
                      </a:r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문자수신여부</a:t>
                      </a:r>
                    </a:p>
                  </a:txBody>
                  <a:tcPr marL="180000" marR="180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◯ 수신동의   🔘 수신거부</a:t>
                      </a:r>
                      <a:endParaRPr lang="en-US" altLang="ko-KR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거래정보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주문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반품 등 모든 거래 행위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와 관련된 내용을 문자로 받아볼 수 있습니다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190028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광고성 문자수신여부</a:t>
                      </a:r>
                    </a:p>
                  </a:txBody>
                  <a:tcPr marL="180000" marR="180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◯ 수신동의   🔘 수신거부</a:t>
                      </a:r>
                      <a:endParaRPr lang="en-US" altLang="ko-KR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각종 이벤트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혜택에 대한 소식 안내를 문자로 받아볼 수 있습니다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526441"/>
                  </a:ext>
                </a:extLst>
              </a:tr>
            </a:tbl>
          </a:graphicData>
        </a:graphic>
      </p:graphicFrame>
      <p:sp>
        <p:nvSpPr>
          <p:cNvPr id="95" name="Google Shape;810;g28120bc8d10_0_307">
            <a:extLst>
              <a:ext uri="{FF2B5EF4-FFF2-40B4-BE49-F238E27FC236}">
                <a16:creationId xmlns:a16="http://schemas.microsoft.com/office/drawing/2014/main" id="{CB16C5D6-1BE3-B767-2BC9-15AF5B16D570}"/>
              </a:ext>
            </a:extLst>
          </p:cNvPr>
          <p:cNvSpPr/>
          <p:nvPr/>
        </p:nvSpPr>
        <p:spPr>
          <a:xfrm>
            <a:off x="1584370" y="968177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600" dirty="0" err="1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홈앤서비스</a:t>
            </a: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600" dirty="0" err="1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주식회사</a:t>
            </a:r>
            <a:endParaRPr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810;g28120bc8d10_0_307">
            <a:extLst>
              <a:ext uri="{FF2B5EF4-FFF2-40B4-BE49-F238E27FC236}">
                <a16:creationId xmlns:a16="http://schemas.microsoft.com/office/drawing/2014/main" id="{D3005641-7D1D-5E83-D463-864A731AF6DE}"/>
              </a:ext>
            </a:extLst>
          </p:cNvPr>
          <p:cNvSpPr/>
          <p:nvPr/>
        </p:nvSpPr>
        <p:spPr>
          <a:xfrm>
            <a:off x="1584370" y="1304813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600" dirty="0" err="1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검색해</a:t>
            </a:r>
            <a:r>
              <a:rPr lang="en-US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600" dirty="0" err="1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주세요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600" b="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810;g28120bc8d10_0_307">
            <a:extLst>
              <a:ext uri="{FF2B5EF4-FFF2-40B4-BE49-F238E27FC236}">
                <a16:creationId xmlns:a16="http://schemas.microsoft.com/office/drawing/2014/main" id="{C5487E2D-6622-55F9-BC51-BC928E71B7D2}"/>
              </a:ext>
            </a:extLst>
          </p:cNvPr>
          <p:cNvSpPr/>
          <p:nvPr/>
        </p:nvSpPr>
        <p:spPr>
          <a:xfrm>
            <a:off x="1579460" y="1635488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선택해 주세요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                     v</a:t>
            </a:r>
            <a:endParaRPr lang="en-US" altLang="ko-KR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810;g28120bc8d10_0_307">
            <a:extLst>
              <a:ext uri="{FF2B5EF4-FFF2-40B4-BE49-F238E27FC236}">
                <a16:creationId xmlns:a16="http://schemas.microsoft.com/office/drawing/2014/main" id="{111E2B21-F01A-50B9-2888-78254DAD3214}"/>
              </a:ext>
            </a:extLst>
          </p:cNvPr>
          <p:cNvSpPr/>
          <p:nvPr/>
        </p:nvSpPr>
        <p:spPr>
          <a:xfrm>
            <a:off x="1579460" y="1972124"/>
            <a:ext cx="1177700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ts val="700"/>
            </a:pPr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이름 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(2~15</a:t>
            </a:r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자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이내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kumimoji="1" lang="ko-KR" altLang="en-US" sz="600" dirty="0">
              <a:solidFill>
                <a:schemeClr val="bg1">
                  <a:lumMod val="7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1" name="Google Shape;810;g28120bc8d10_0_307">
            <a:extLst>
              <a:ext uri="{FF2B5EF4-FFF2-40B4-BE49-F238E27FC236}">
                <a16:creationId xmlns:a16="http://schemas.microsoft.com/office/drawing/2014/main" id="{6A1CB9DB-4B6C-BA74-2ABC-F92F15DE743D}"/>
              </a:ext>
            </a:extLst>
          </p:cNvPr>
          <p:cNvSpPr/>
          <p:nvPr/>
        </p:nvSpPr>
        <p:spPr>
          <a:xfrm>
            <a:off x="1579849" y="2302799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ts val="700"/>
            </a:pPr>
            <a:r>
              <a:rPr lang="ko-KR" altLang="en-US" sz="60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영문</a:t>
            </a:r>
            <a:r>
              <a:rPr lang="en-US" altLang="ko-KR" sz="60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60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 입력</a:t>
            </a:r>
            <a:r>
              <a:rPr lang="en-US" altLang="ko-KR" sz="60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(15</a:t>
            </a:r>
            <a:r>
              <a:rPr lang="ko-KR" altLang="en-US" sz="60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자 이내</a:t>
            </a:r>
            <a:r>
              <a:rPr lang="en-US" altLang="ko-KR" sz="60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sz="60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후 중복체크</a:t>
            </a:r>
          </a:p>
        </p:txBody>
      </p:sp>
      <p:sp>
        <p:nvSpPr>
          <p:cNvPr id="102" name="Google Shape;810;g28120bc8d10_0_307">
            <a:extLst>
              <a:ext uri="{FF2B5EF4-FFF2-40B4-BE49-F238E27FC236}">
                <a16:creationId xmlns:a16="http://schemas.microsoft.com/office/drawing/2014/main" id="{F44F92AD-EEF1-A5DB-87CD-902C36B60565}"/>
              </a:ext>
            </a:extLst>
          </p:cNvPr>
          <p:cNvSpPr/>
          <p:nvPr/>
        </p:nvSpPr>
        <p:spPr>
          <a:xfrm>
            <a:off x="1579849" y="2639435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ts val="700"/>
            </a:pPr>
            <a:r>
              <a:rPr lang="ko-KR" altLang="en-US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대</a:t>
            </a:r>
            <a:r>
              <a:rPr lang="en-US" altLang="ko-KR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소문자</a:t>
            </a:r>
            <a:r>
              <a:rPr lang="en-US" altLang="ko-KR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</a:t>
            </a:r>
            <a:r>
              <a:rPr lang="en-US" altLang="ko-KR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특수문자 </a:t>
            </a:r>
            <a:r>
              <a:rPr lang="en-US" altLang="ko-KR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2 </a:t>
            </a:r>
            <a:r>
              <a:rPr lang="ko-KR" altLang="en-US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이상 조합</a:t>
            </a:r>
            <a:r>
              <a:rPr lang="en-US" altLang="ko-KR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길이 </a:t>
            </a:r>
            <a:r>
              <a:rPr lang="en-US" altLang="ko-KR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8~16</a:t>
            </a:r>
            <a:r>
              <a:rPr lang="ko-KR" altLang="en-US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자리</a:t>
            </a:r>
            <a:r>
              <a:rPr lang="en-US" altLang="ko-KR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sz="5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810;g28120bc8d10_0_307">
            <a:extLst>
              <a:ext uri="{FF2B5EF4-FFF2-40B4-BE49-F238E27FC236}">
                <a16:creationId xmlns:a16="http://schemas.microsoft.com/office/drawing/2014/main" id="{CA6EEC29-DAE0-65F9-A0B4-A82469DD2515}"/>
              </a:ext>
            </a:extLst>
          </p:cNvPr>
          <p:cNvSpPr/>
          <p:nvPr/>
        </p:nvSpPr>
        <p:spPr>
          <a:xfrm>
            <a:off x="1579265" y="2957584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확인</a:t>
            </a:r>
            <a:endParaRPr lang="en-US" altLang="ko-KR" sz="600" b="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810;g28120bc8d10_0_307">
            <a:extLst>
              <a:ext uri="{FF2B5EF4-FFF2-40B4-BE49-F238E27FC236}">
                <a16:creationId xmlns:a16="http://schemas.microsoft.com/office/drawing/2014/main" id="{B57BDB7D-BEF8-7880-EB33-DDCF25B7233A}"/>
              </a:ext>
            </a:extLst>
          </p:cNvPr>
          <p:cNvSpPr/>
          <p:nvPr/>
        </p:nvSpPr>
        <p:spPr>
          <a:xfrm>
            <a:off x="1579265" y="3294220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숫자만</a:t>
            </a:r>
            <a:endParaRPr sz="600" b="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810;g28120bc8d10_0_307">
            <a:extLst>
              <a:ext uri="{FF2B5EF4-FFF2-40B4-BE49-F238E27FC236}">
                <a16:creationId xmlns:a16="http://schemas.microsoft.com/office/drawing/2014/main" id="{2505D736-68AA-8303-2EB2-2F701DC20EAB}"/>
              </a:ext>
            </a:extLst>
          </p:cNvPr>
          <p:cNvSpPr/>
          <p:nvPr/>
        </p:nvSpPr>
        <p:spPr>
          <a:xfrm>
            <a:off x="1579654" y="3624895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600" dirty="0" err="1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숫자만</a:t>
            </a:r>
            <a:endParaRPr sz="600" b="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810;g28120bc8d10_0_307">
            <a:extLst>
              <a:ext uri="{FF2B5EF4-FFF2-40B4-BE49-F238E27FC236}">
                <a16:creationId xmlns:a16="http://schemas.microsoft.com/office/drawing/2014/main" id="{6AA56726-3172-EBF7-A0C0-4C1C62A2C950}"/>
              </a:ext>
            </a:extLst>
          </p:cNvPr>
          <p:cNvSpPr/>
          <p:nvPr/>
        </p:nvSpPr>
        <p:spPr>
          <a:xfrm>
            <a:off x="1579654" y="3961531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ts val="700"/>
            </a:pP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ex) </a:t>
            </a:r>
            <a:r>
              <a:rPr kumimoji="1" lang="en-US" altLang="ko-KR" sz="600" dirty="0" err="1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sample@pantech.com</a:t>
            </a:r>
            <a:endParaRPr kumimoji="1" lang="ko-KR" altLang="en-US" sz="600" dirty="0">
              <a:solidFill>
                <a:schemeClr val="bg1">
                  <a:lumMod val="7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8" name="Google Shape;810;g28120bc8d10_0_307">
            <a:extLst>
              <a:ext uri="{FF2B5EF4-FFF2-40B4-BE49-F238E27FC236}">
                <a16:creationId xmlns:a16="http://schemas.microsoft.com/office/drawing/2014/main" id="{5681286C-D9FA-47E9-A9EC-6DAF7D45F038}"/>
              </a:ext>
            </a:extLst>
          </p:cNvPr>
          <p:cNvSpPr/>
          <p:nvPr/>
        </p:nvSpPr>
        <p:spPr>
          <a:xfrm>
            <a:off x="3212624" y="1304813"/>
            <a:ext cx="383804" cy="210756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810;g28120bc8d10_0_307">
            <a:extLst>
              <a:ext uri="{FF2B5EF4-FFF2-40B4-BE49-F238E27FC236}">
                <a16:creationId xmlns:a16="http://schemas.microsoft.com/office/drawing/2014/main" id="{671465A7-B641-348F-FA7D-A2AA467C6060}"/>
              </a:ext>
            </a:extLst>
          </p:cNvPr>
          <p:cNvSpPr/>
          <p:nvPr/>
        </p:nvSpPr>
        <p:spPr>
          <a:xfrm>
            <a:off x="2793086" y="1972124"/>
            <a:ext cx="308091" cy="210756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810;g28120bc8d10_0_307">
            <a:extLst>
              <a:ext uri="{FF2B5EF4-FFF2-40B4-BE49-F238E27FC236}">
                <a16:creationId xmlns:a16="http://schemas.microsoft.com/office/drawing/2014/main" id="{FE0CFB51-E332-F986-B49C-9FA9ADDCDCCD}"/>
              </a:ext>
            </a:extLst>
          </p:cNvPr>
          <p:cNvSpPr/>
          <p:nvPr/>
        </p:nvSpPr>
        <p:spPr>
          <a:xfrm>
            <a:off x="3212624" y="1969365"/>
            <a:ext cx="752886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직책</a:t>
            </a:r>
            <a:r>
              <a:rPr lang="en-US" altLang="ko-KR" sz="5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5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직위 선택</a:t>
            </a:r>
            <a:r>
              <a:rPr lang="en-US" sz="5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v</a:t>
            </a:r>
            <a:endParaRPr sz="5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810;g28120bc8d10_0_307">
            <a:extLst>
              <a:ext uri="{FF2B5EF4-FFF2-40B4-BE49-F238E27FC236}">
                <a16:creationId xmlns:a16="http://schemas.microsoft.com/office/drawing/2014/main" id="{DD26B671-6E85-A440-0C69-FD4538674D5A}"/>
              </a:ext>
            </a:extLst>
          </p:cNvPr>
          <p:cNvSpPr/>
          <p:nvPr/>
        </p:nvSpPr>
        <p:spPr>
          <a:xfrm>
            <a:off x="3212624" y="2302799"/>
            <a:ext cx="383804" cy="210756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중복체크</a:t>
            </a:r>
            <a:endParaRPr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810;g28120bc8d10_0_307">
            <a:extLst>
              <a:ext uri="{FF2B5EF4-FFF2-40B4-BE49-F238E27FC236}">
                <a16:creationId xmlns:a16="http://schemas.microsoft.com/office/drawing/2014/main" id="{42E48921-340B-82E4-D146-CD44E9D6DAE8}"/>
              </a:ext>
            </a:extLst>
          </p:cNvPr>
          <p:cNvSpPr/>
          <p:nvPr/>
        </p:nvSpPr>
        <p:spPr>
          <a:xfrm>
            <a:off x="1566522" y="4297706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선택해 주세요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                     v</a:t>
            </a:r>
            <a:endParaRPr lang="en-US" altLang="ko-KR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810;g28120bc8d10_0_307">
            <a:extLst>
              <a:ext uri="{FF2B5EF4-FFF2-40B4-BE49-F238E27FC236}">
                <a16:creationId xmlns:a16="http://schemas.microsoft.com/office/drawing/2014/main" id="{0F091432-FFB6-6EA8-3AC4-ED74CB681F92}"/>
              </a:ext>
            </a:extLst>
          </p:cNvPr>
          <p:cNvSpPr/>
          <p:nvPr/>
        </p:nvSpPr>
        <p:spPr>
          <a:xfrm>
            <a:off x="1566522" y="4602084"/>
            <a:ext cx="2385467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ts val="700"/>
            </a:pPr>
            <a:endParaRPr kumimoji="1" lang="ko-KR" altLang="en-US" sz="600" dirty="0">
              <a:solidFill>
                <a:schemeClr val="bg1">
                  <a:lumMod val="7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0" name="Google Shape;810;g28120bc8d10_0_307">
            <a:extLst>
              <a:ext uri="{FF2B5EF4-FFF2-40B4-BE49-F238E27FC236}">
                <a16:creationId xmlns:a16="http://schemas.microsoft.com/office/drawing/2014/main" id="{1786C8BB-4CE3-DB1F-8267-8516AA6293B9}"/>
              </a:ext>
            </a:extLst>
          </p:cNvPr>
          <p:cNvSpPr/>
          <p:nvPr/>
        </p:nvSpPr>
        <p:spPr>
          <a:xfrm>
            <a:off x="1566522" y="4938259"/>
            <a:ext cx="2385467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lang="en-US" altLang="ko-KR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810;g28120bc8d10_0_307">
            <a:extLst>
              <a:ext uri="{FF2B5EF4-FFF2-40B4-BE49-F238E27FC236}">
                <a16:creationId xmlns:a16="http://schemas.microsoft.com/office/drawing/2014/main" id="{C6B46AB0-97F6-F080-2B29-FBF5D7C0CB3F}"/>
              </a:ext>
            </a:extLst>
          </p:cNvPr>
          <p:cNvSpPr/>
          <p:nvPr/>
        </p:nvSpPr>
        <p:spPr>
          <a:xfrm>
            <a:off x="2191196" y="7246387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810;g28120bc8d10_0_307">
            <a:extLst>
              <a:ext uri="{FF2B5EF4-FFF2-40B4-BE49-F238E27FC236}">
                <a16:creationId xmlns:a16="http://schemas.microsoft.com/office/drawing/2014/main" id="{11DF502D-6509-384B-B454-C78B16EA2521}"/>
              </a:ext>
            </a:extLst>
          </p:cNvPr>
          <p:cNvSpPr/>
          <p:nvPr/>
        </p:nvSpPr>
        <p:spPr>
          <a:xfrm>
            <a:off x="1668752" y="7246387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6" name="직선 연결선[R] 125">
            <a:extLst>
              <a:ext uri="{FF2B5EF4-FFF2-40B4-BE49-F238E27FC236}">
                <a16:creationId xmlns:a16="http://schemas.microsoft.com/office/drawing/2014/main" id="{4CCF10A5-5FCB-6AB2-11B9-09A8334D6340}"/>
              </a:ext>
            </a:extLst>
          </p:cNvPr>
          <p:cNvCxnSpPr/>
          <p:nvPr/>
        </p:nvCxnSpPr>
        <p:spPr>
          <a:xfrm>
            <a:off x="378197" y="5211794"/>
            <a:ext cx="3586535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1" name="Google Shape;807;g28120bc8d10_0_307">
            <a:extLst>
              <a:ext uri="{FF2B5EF4-FFF2-40B4-BE49-F238E27FC236}">
                <a16:creationId xmlns:a16="http://schemas.microsoft.com/office/drawing/2014/main" id="{1C678B65-EC1C-E76B-7423-5917CA56259F}"/>
              </a:ext>
            </a:extLst>
          </p:cNvPr>
          <p:cNvSpPr/>
          <p:nvPr/>
        </p:nvSpPr>
        <p:spPr>
          <a:xfrm>
            <a:off x="5292411" y="5110964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2" name="Google Shape;810;g28120bc8d10_0_307">
            <a:extLst>
              <a:ext uri="{FF2B5EF4-FFF2-40B4-BE49-F238E27FC236}">
                <a16:creationId xmlns:a16="http://schemas.microsoft.com/office/drawing/2014/main" id="{570E2523-CB47-742C-AEB6-61804266E434}"/>
              </a:ext>
            </a:extLst>
          </p:cNvPr>
          <p:cNvSpPr/>
          <p:nvPr/>
        </p:nvSpPr>
        <p:spPr>
          <a:xfrm>
            <a:off x="6427162" y="5932319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아니오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3" name="Google Shape;2802;g28120ce3749_2_4">
            <a:extLst>
              <a:ext uri="{FF2B5EF4-FFF2-40B4-BE49-F238E27FC236}">
                <a16:creationId xmlns:a16="http://schemas.microsoft.com/office/drawing/2014/main" id="{725E10D3-113E-B4D6-E2FA-EEC97B8EDC39}"/>
              </a:ext>
            </a:extLst>
          </p:cNvPr>
          <p:cNvSpPr/>
          <p:nvPr/>
        </p:nvSpPr>
        <p:spPr>
          <a:xfrm>
            <a:off x="5281737" y="5276056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 하시겠습니까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endParaRPr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4" name="Google Shape;810;g28120bc8d10_0_307">
            <a:extLst>
              <a:ext uri="{FF2B5EF4-FFF2-40B4-BE49-F238E27FC236}">
                <a16:creationId xmlns:a16="http://schemas.microsoft.com/office/drawing/2014/main" id="{B234A1B4-DDED-A194-5216-8471ED44F4DA}"/>
              </a:ext>
            </a:extLst>
          </p:cNvPr>
          <p:cNvSpPr/>
          <p:nvPr/>
        </p:nvSpPr>
        <p:spPr>
          <a:xfrm>
            <a:off x="5904718" y="5932319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74" name="꺾인 연결선[E] 1073">
            <a:extLst>
              <a:ext uri="{FF2B5EF4-FFF2-40B4-BE49-F238E27FC236}">
                <a16:creationId xmlns:a16="http://schemas.microsoft.com/office/drawing/2014/main" id="{A13F03B4-DA76-D932-30D3-6BED73986DD3}"/>
              </a:ext>
            </a:extLst>
          </p:cNvPr>
          <p:cNvCxnSpPr>
            <a:cxnSpLocks/>
            <a:stCxn id="123" idx="3"/>
            <a:endCxn id="1041" idx="1"/>
          </p:cNvCxnSpPr>
          <p:nvPr/>
        </p:nvCxnSpPr>
        <p:spPr>
          <a:xfrm flipV="1">
            <a:off x="2112339" y="5704782"/>
            <a:ext cx="3180072" cy="1676605"/>
          </a:xfrm>
          <a:prstGeom prst="bentConnector3">
            <a:avLst>
              <a:gd name="adj1" fmla="val 50000"/>
            </a:avLst>
          </a:prstGeom>
          <a:ln w="6350">
            <a:solidFill>
              <a:srgbClr val="CC009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7" name="Google Shape;807;g28120bc8d10_0_307">
            <a:extLst>
              <a:ext uri="{FF2B5EF4-FFF2-40B4-BE49-F238E27FC236}">
                <a16:creationId xmlns:a16="http://schemas.microsoft.com/office/drawing/2014/main" id="{1BFF3D1C-AE4F-16F0-9F18-7203CCB29F17}"/>
              </a:ext>
            </a:extLst>
          </p:cNvPr>
          <p:cNvSpPr/>
          <p:nvPr/>
        </p:nvSpPr>
        <p:spPr>
          <a:xfrm>
            <a:off x="7647573" y="5110964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8" name="Google Shape;810;g28120bc8d10_0_307">
            <a:extLst>
              <a:ext uri="{FF2B5EF4-FFF2-40B4-BE49-F238E27FC236}">
                <a16:creationId xmlns:a16="http://schemas.microsoft.com/office/drawing/2014/main" id="{F0559FD6-0C62-5669-D737-E9C3D4A6A5B6}"/>
              </a:ext>
            </a:extLst>
          </p:cNvPr>
          <p:cNvSpPr/>
          <p:nvPr/>
        </p:nvSpPr>
        <p:spPr>
          <a:xfrm>
            <a:off x="8574297" y="5932319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9" name="Google Shape;2802;g28120ce3749_2_4">
            <a:extLst>
              <a:ext uri="{FF2B5EF4-FFF2-40B4-BE49-F238E27FC236}">
                <a16:creationId xmlns:a16="http://schemas.microsoft.com/office/drawing/2014/main" id="{851E2FE9-7DE2-3CB1-78B1-B5908EA0D935}"/>
              </a:ext>
            </a:extLst>
          </p:cNvPr>
          <p:cNvSpPr/>
          <p:nvPr/>
        </p:nvSpPr>
        <p:spPr>
          <a:xfrm>
            <a:off x="7636899" y="5276056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 되었습니다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80" name="꺾인 연결선[E] 1079">
            <a:extLst>
              <a:ext uri="{FF2B5EF4-FFF2-40B4-BE49-F238E27FC236}">
                <a16:creationId xmlns:a16="http://schemas.microsoft.com/office/drawing/2014/main" id="{57BE7A74-141B-7C35-47E9-B5ADCC026E4B}"/>
              </a:ext>
            </a:extLst>
          </p:cNvPr>
          <p:cNvCxnSpPr>
            <a:cxnSpLocks/>
            <a:stCxn id="1044" idx="0"/>
            <a:endCxn id="1077" idx="1"/>
          </p:cNvCxnSpPr>
          <p:nvPr/>
        </p:nvCxnSpPr>
        <p:spPr>
          <a:xfrm rot="5400000" flipH="1" flipV="1">
            <a:off x="6773274" y="5058021"/>
            <a:ext cx="227537" cy="1521061"/>
          </a:xfrm>
          <a:prstGeom prst="bentConnector2">
            <a:avLst/>
          </a:prstGeom>
          <a:ln w="6350">
            <a:solidFill>
              <a:srgbClr val="CC009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3" name="모서리가 둥근 직사각형 1092">
            <a:extLst>
              <a:ext uri="{FF2B5EF4-FFF2-40B4-BE49-F238E27FC236}">
                <a16:creationId xmlns:a16="http://schemas.microsoft.com/office/drawing/2014/main" id="{F6BAD47E-8357-6A48-3696-3956C50BF42F}"/>
              </a:ext>
            </a:extLst>
          </p:cNvPr>
          <p:cNvSpPr>
            <a:spLocks/>
          </p:cNvSpPr>
          <p:nvPr/>
        </p:nvSpPr>
        <p:spPr>
          <a:xfrm>
            <a:off x="3496406" y="120501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94" name="모서리가 둥근 직사각형 1093">
            <a:extLst>
              <a:ext uri="{FF2B5EF4-FFF2-40B4-BE49-F238E27FC236}">
                <a16:creationId xmlns:a16="http://schemas.microsoft.com/office/drawing/2014/main" id="{2E996B5A-6298-9408-0788-1499FF944CF5}"/>
              </a:ext>
            </a:extLst>
          </p:cNvPr>
          <p:cNvSpPr>
            <a:spLocks/>
          </p:cNvSpPr>
          <p:nvPr/>
        </p:nvSpPr>
        <p:spPr>
          <a:xfrm>
            <a:off x="5837155" y="89355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95" name="Google Shape;1694;p44">
            <a:extLst>
              <a:ext uri="{FF2B5EF4-FFF2-40B4-BE49-F238E27FC236}">
                <a16:creationId xmlns:a16="http://schemas.microsoft.com/office/drawing/2014/main" id="{4DD71CB6-E493-2D3B-3175-09507DD1E907}"/>
              </a:ext>
            </a:extLst>
          </p:cNvPr>
          <p:cNvSpPr/>
          <p:nvPr/>
        </p:nvSpPr>
        <p:spPr>
          <a:xfrm>
            <a:off x="4377578" y="1092418"/>
            <a:ext cx="3369101" cy="3743515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graphicFrame>
        <p:nvGraphicFramePr>
          <p:cNvPr id="1096" name="Google Shape;1695;p44">
            <a:extLst>
              <a:ext uri="{FF2B5EF4-FFF2-40B4-BE49-F238E27FC236}">
                <a16:creationId xmlns:a16="http://schemas.microsoft.com/office/drawing/2014/main" id="{BB53BD13-CD53-19B5-AA3E-E0D198431E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4673396"/>
              </p:ext>
            </p:extLst>
          </p:nvPr>
        </p:nvGraphicFramePr>
        <p:xfrm>
          <a:off x="4520905" y="1195789"/>
          <a:ext cx="3064452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32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226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사업장 조회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97" name="모서리가 둥근 직사각형 1096">
            <a:extLst>
              <a:ext uri="{FF2B5EF4-FFF2-40B4-BE49-F238E27FC236}">
                <a16:creationId xmlns:a16="http://schemas.microsoft.com/office/drawing/2014/main" id="{101A23BC-417A-4089-9F59-6FC9F90B3E08}"/>
              </a:ext>
            </a:extLst>
          </p:cNvPr>
          <p:cNvSpPr/>
          <p:nvPr/>
        </p:nvSpPr>
        <p:spPr>
          <a:xfrm>
            <a:off x="6161492" y="4527018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취소</a:t>
            </a:r>
          </a:p>
        </p:txBody>
      </p:sp>
      <p:graphicFrame>
        <p:nvGraphicFramePr>
          <p:cNvPr id="1098" name="표 1097">
            <a:extLst>
              <a:ext uri="{FF2B5EF4-FFF2-40B4-BE49-F238E27FC236}">
                <a16:creationId xmlns:a16="http://schemas.microsoft.com/office/drawing/2014/main" id="{BA041DAE-302E-E9F0-ADAB-37660719B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002682"/>
              </p:ext>
            </p:extLst>
          </p:nvPr>
        </p:nvGraphicFramePr>
        <p:xfrm>
          <a:off x="4520055" y="2306571"/>
          <a:ext cx="3065301" cy="186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133">
                  <a:extLst>
                    <a:ext uri="{9D8B030D-6E8A-4147-A177-3AD203B41FA5}">
                      <a16:colId xmlns:a16="http://schemas.microsoft.com/office/drawing/2014/main" val="2923108080"/>
                    </a:ext>
                  </a:extLst>
                </a:gridCol>
                <a:gridCol w="2184853">
                  <a:extLst>
                    <a:ext uri="{9D8B030D-6E8A-4147-A177-3AD203B41FA5}">
                      <a16:colId xmlns:a16="http://schemas.microsoft.com/office/drawing/2014/main" val="3363256915"/>
                    </a:ext>
                  </a:extLst>
                </a:gridCol>
                <a:gridCol w="669315">
                  <a:extLst>
                    <a:ext uri="{9D8B030D-6E8A-4147-A177-3AD203B41FA5}">
                      <a16:colId xmlns:a16="http://schemas.microsoft.com/office/drawing/2014/main" val="2554143765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사업장명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조직코드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89727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☑️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홈앤서비스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주식회사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HNS_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HNS1234561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84285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홈앤서비스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주식회사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HNS_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HNS1234562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60153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홈앤서비스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주식회사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HNS_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HNS1234563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3615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홈앤서비스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주식회사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HNS_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HNS1234564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9018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홈앤서비스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주식회사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HNS_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HNS1234565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14675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홈앤서비스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주식회사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HNS_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HNS1234566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83429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홈앤서비스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주식회사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HNS_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HNS1234567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37274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홈앤서비스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주식회사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HNS_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HNS1234568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9630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홈앤서비스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주식회사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HNS_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HNS1234569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85319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▢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홈앤서비스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주식회사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 HNS_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HNS1234560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847194"/>
                  </a:ext>
                </a:extLst>
              </a:tr>
            </a:tbl>
          </a:graphicData>
        </a:graphic>
      </p:graphicFrame>
      <p:grpSp>
        <p:nvGrpSpPr>
          <p:cNvPr id="1099" name="그룹 1098">
            <a:extLst>
              <a:ext uri="{FF2B5EF4-FFF2-40B4-BE49-F238E27FC236}">
                <a16:creationId xmlns:a16="http://schemas.microsoft.com/office/drawing/2014/main" id="{BD640F24-EEB5-2E7F-C988-5316CEA4D254}"/>
              </a:ext>
            </a:extLst>
          </p:cNvPr>
          <p:cNvGrpSpPr/>
          <p:nvPr/>
        </p:nvGrpSpPr>
        <p:grpSpPr>
          <a:xfrm>
            <a:off x="5124288" y="4272433"/>
            <a:ext cx="2105082" cy="186100"/>
            <a:chOff x="19175035" y="-2703341"/>
            <a:chExt cx="2105082" cy="186100"/>
          </a:xfrm>
        </p:grpSpPr>
        <p:sp>
          <p:nvSpPr>
            <p:cNvPr id="1100" name="모서리가 둥근 직사각형 1099">
              <a:extLst>
                <a:ext uri="{FF2B5EF4-FFF2-40B4-BE49-F238E27FC236}">
                  <a16:creationId xmlns:a16="http://schemas.microsoft.com/office/drawing/2014/main" id="{3F7DACD1-CAC6-2E30-7292-274B4B3D849E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101" name="모서리가 둥근 직사각형 1100">
              <a:extLst>
                <a:ext uri="{FF2B5EF4-FFF2-40B4-BE49-F238E27FC236}">
                  <a16:creationId xmlns:a16="http://schemas.microsoft.com/office/drawing/2014/main" id="{6FF59314-4389-6AFB-579A-A94B80163377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102" name="모서리가 둥근 직사각형 1101">
              <a:extLst>
                <a:ext uri="{FF2B5EF4-FFF2-40B4-BE49-F238E27FC236}">
                  <a16:creationId xmlns:a16="http://schemas.microsoft.com/office/drawing/2014/main" id="{52E8AC40-1A43-F3D6-BAC7-FE6540D05327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103" name="모서리가 둥근 직사각형 1102">
              <a:extLst>
                <a:ext uri="{FF2B5EF4-FFF2-40B4-BE49-F238E27FC236}">
                  <a16:creationId xmlns:a16="http://schemas.microsoft.com/office/drawing/2014/main" id="{5BB11085-594F-94EE-8676-D6917A3DCD5B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104" name="모서리가 둥근 직사각형 1103">
              <a:extLst>
                <a:ext uri="{FF2B5EF4-FFF2-40B4-BE49-F238E27FC236}">
                  <a16:creationId xmlns:a16="http://schemas.microsoft.com/office/drawing/2014/main" id="{017D89E8-992E-29C7-029E-A491B0246783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105" name="모서리가 둥근 직사각형 1104">
              <a:extLst>
                <a:ext uri="{FF2B5EF4-FFF2-40B4-BE49-F238E27FC236}">
                  <a16:creationId xmlns:a16="http://schemas.microsoft.com/office/drawing/2014/main" id="{21103CF9-6360-4356-190E-DB4B8D972EC3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106" name="모서리가 둥근 직사각형 1105">
              <a:extLst>
                <a:ext uri="{FF2B5EF4-FFF2-40B4-BE49-F238E27FC236}">
                  <a16:creationId xmlns:a16="http://schemas.microsoft.com/office/drawing/2014/main" id="{0364DED5-708F-FF4A-316A-CD0B8D0D995C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107" name="모서리가 둥근 직사각형 1106">
              <a:extLst>
                <a:ext uri="{FF2B5EF4-FFF2-40B4-BE49-F238E27FC236}">
                  <a16:creationId xmlns:a16="http://schemas.microsoft.com/office/drawing/2014/main" id="{1B278889-48FE-747A-8862-BB17B4F904AE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108" name="모서리가 둥근 직사각형 1107">
              <a:extLst>
                <a:ext uri="{FF2B5EF4-FFF2-40B4-BE49-F238E27FC236}">
                  <a16:creationId xmlns:a16="http://schemas.microsoft.com/office/drawing/2014/main" id="{5B1A01B8-C9FB-CCBB-9D1F-70128C1DDBB8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109" name="모서리가 둥근 직사각형 1108">
              <a:extLst>
                <a:ext uri="{FF2B5EF4-FFF2-40B4-BE49-F238E27FC236}">
                  <a16:creationId xmlns:a16="http://schemas.microsoft.com/office/drawing/2014/main" id="{65734BE4-29A0-351D-BDAA-E56157A716F9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1110" name="모서리가 둥근 직사각형 1109">
            <a:extLst>
              <a:ext uri="{FF2B5EF4-FFF2-40B4-BE49-F238E27FC236}">
                <a16:creationId xmlns:a16="http://schemas.microsoft.com/office/drawing/2014/main" id="{A21DCA88-CF7B-3C38-0FD2-529FCABBFA80}"/>
              </a:ext>
            </a:extLst>
          </p:cNvPr>
          <p:cNvSpPr/>
          <p:nvPr/>
        </p:nvSpPr>
        <p:spPr>
          <a:xfrm>
            <a:off x="5735433" y="4533868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선택</a:t>
            </a:r>
          </a:p>
        </p:txBody>
      </p:sp>
      <p:graphicFrame>
        <p:nvGraphicFramePr>
          <p:cNvPr id="1111" name="표 1110">
            <a:extLst>
              <a:ext uri="{FF2B5EF4-FFF2-40B4-BE49-F238E27FC236}">
                <a16:creationId xmlns:a16="http://schemas.microsoft.com/office/drawing/2014/main" id="{B19C334F-9D09-753E-7B43-4234A869F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364250"/>
              </p:ext>
            </p:extLst>
          </p:nvPr>
        </p:nvGraphicFramePr>
        <p:xfrm>
          <a:off x="4516660" y="1670905"/>
          <a:ext cx="1875870" cy="3226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4799">
                  <a:extLst>
                    <a:ext uri="{9D8B030D-6E8A-4147-A177-3AD203B41FA5}">
                      <a16:colId xmlns:a16="http://schemas.microsoft.com/office/drawing/2014/main" val="869888377"/>
                    </a:ext>
                  </a:extLst>
                </a:gridCol>
                <a:gridCol w="1049933">
                  <a:extLst>
                    <a:ext uri="{9D8B030D-6E8A-4147-A177-3AD203B41FA5}">
                      <a16:colId xmlns:a16="http://schemas.microsoft.com/office/drawing/2014/main" val="2250516069"/>
                    </a:ext>
                  </a:extLst>
                </a:gridCol>
                <a:gridCol w="251138">
                  <a:extLst>
                    <a:ext uri="{9D8B030D-6E8A-4147-A177-3AD203B41FA5}">
                      <a16:colId xmlns:a16="http://schemas.microsoft.com/office/drawing/2014/main" val="248074959"/>
                    </a:ext>
                  </a:extLst>
                </a:gridCol>
              </a:tblGrid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사업장명</a:t>
                      </a: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상태</a:t>
                      </a: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043351"/>
                  </a:ext>
                </a:extLst>
              </a:tr>
            </a:tbl>
          </a:graphicData>
        </a:graphic>
      </p:graphicFrame>
      <p:sp>
        <p:nvSpPr>
          <p:cNvPr id="1112" name="모서리가 둥근 직사각형 1111">
            <a:extLst>
              <a:ext uri="{FF2B5EF4-FFF2-40B4-BE49-F238E27FC236}">
                <a16:creationId xmlns:a16="http://schemas.microsoft.com/office/drawing/2014/main" id="{44D07EF0-8DCA-C843-449E-4115E6F5E811}"/>
              </a:ext>
            </a:extLst>
          </p:cNvPr>
          <p:cNvSpPr/>
          <p:nvPr/>
        </p:nvSpPr>
        <p:spPr>
          <a:xfrm>
            <a:off x="7225356" y="1748476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조회</a:t>
            </a:r>
          </a:p>
        </p:txBody>
      </p:sp>
      <p:sp>
        <p:nvSpPr>
          <p:cNvPr id="1113" name="모서리가 둥근 직사각형 1112">
            <a:extLst>
              <a:ext uri="{FF2B5EF4-FFF2-40B4-BE49-F238E27FC236}">
                <a16:creationId xmlns:a16="http://schemas.microsoft.com/office/drawing/2014/main" id="{59BED168-0191-7343-CDCA-A8D015D1E290}"/>
              </a:ext>
            </a:extLst>
          </p:cNvPr>
          <p:cNvSpPr>
            <a:spLocks/>
          </p:cNvSpPr>
          <p:nvPr/>
        </p:nvSpPr>
        <p:spPr>
          <a:xfrm>
            <a:off x="6411156" y="1733287"/>
            <a:ext cx="741151" cy="18586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정상          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v</a:t>
            </a:r>
            <a:endParaRPr kumimoji="1" lang="ko-KR" altLang="en-US" sz="600" dirty="0">
              <a:solidFill>
                <a:schemeClr val="bg1">
                  <a:lumMod val="7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14" name="모서리가 둥근 직사각형 1113">
            <a:extLst>
              <a:ext uri="{FF2B5EF4-FFF2-40B4-BE49-F238E27FC236}">
                <a16:creationId xmlns:a16="http://schemas.microsoft.com/office/drawing/2014/main" id="{CC420AD6-5C5A-90F4-E8AF-5C11FD2D02C6}"/>
              </a:ext>
            </a:extLst>
          </p:cNvPr>
          <p:cNvSpPr>
            <a:spLocks/>
          </p:cNvSpPr>
          <p:nvPr/>
        </p:nvSpPr>
        <p:spPr>
          <a:xfrm>
            <a:off x="4972641" y="1733287"/>
            <a:ext cx="1118001" cy="18586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입력해 주세요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R" altLang="en-US" sz="600" dirty="0">
              <a:solidFill>
                <a:schemeClr val="bg1">
                  <a:lumMod val="7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115" name="꺾인 연결선[E] 1114">
            <a:extLst>
              <a:ext uri="{FF2B5EF4-FFF2-40B4-BE49-F238E27FC236}">
                <a16:creationId xmlns:a16="http://schemas.microsoft.com/office/drawing/2014/main" id="{3B1EDB8C-21F6-49A3-34BB-7FA1983F4700}"/>
              </a:ext>
            </a:extLst>
          </p:cNvPr>
          <p:cNvCxnSpPr>
            <a:cxnSpLocks/>
            <a:stCxn id="108" idx="0"/>
            <a:endCxn id="1095" idx="0"/>
          </p:cNvCxnSpPr>
          <p:nvPr/>
        </p:nvCxnSpPr>
        <p:spPr>
          <a:xfrm rot="5400000" flipH="1" flipV="1">
            <a:off x="4627130" y="-130185"/>
            <a:ext cx="212395" cy="2657603"/>
          </a:xfrm>
          <a:prstGeom prst="bentConnector3">
            <a:avLst>
              <a:gd name="adj1" fmla="val 207630"/>
            </a:avLst>
          </a:prstGeom>
          <a:ln w="6350">
            <a:solidFill>
              <a:srgbClr val="CC009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9" name="모서리가 둥근 직사각형 1118">
            <a:extLst>
              <a:ext uri="{FF2B5EF4-FFF2-40B4-BE49-F238E27FC236}">
                <a16:creationId xmlns:a16="http://schemas.microsoft.com/office/drawing/2014/main" id="{DDC4B5DA-66D3-C9BE-FA26-9DEBDF8A1297}"/>
              </a:ext>
            </a:extLst>
          </p:cNvPr>
          <p:cNvSpPr>
            <a:spLocks/>
          </p:cNvSpPr>
          <p:nvPr/>
        </p:nvSpPr>
        <p:spPr>
          <a:xfrm>
            <a:off x="3013401" y="187300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20" name="Google Shape;807;g28120bc8d10_0_307">
            <a:extLst>
              <a:ext uri="{FF2B5EF4-FFF2-40B4-BE49-F238E27FC236}">
                <a16:creationId xmlns:a16="http://schemas.microsoft.com/office/drawing/2014/main" id="{4AA2AED5-82E4-DABF-5BCE-0D8C4E41CA2D}"/>
              </a:ext>
            </a:extLst>
          </p:cNvPr>
          <p:cNvSpPr/>
          <p:nvPr/>
        </p:nvSpPr>
        <p:spPr>
          <a:xfrm>
            <a:off x="5302740" y="6355896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1" name="Google Shape;2802;g28120ce3749_2_4">
            <a:extLst>
              <a:ext uri="{FF2B5EF4-FFF2-40B4-BE49-F238E27FC236}">
                <a16:creationId xmlns:a16="http://schemas.microsoft.com/office/drawing/2014/main" id="{E976818F-2D52-20E3-CAEC-8B0F5E25A377}"/>
              </a:ext>
            </a:extLst>
          </p:cNvPr>
          <p:cNvSpPr/>
          <p:nvPr/>
        </p:nvSpPr>
        <p:spPr>
          <a:xfrm>
            <a:off x="5292066" y="6520988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70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</a:t>
            </a:r>
            <a:r>
              <a:rPr lang="en-US" sz="7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항목을</a:t>
            </a:r>
            <a:r>
              <a:rPr lang="en-US" sz="7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입력해</a:t>
            </a:r>
            <a:r>
              <a:rPr lang="en-US" sz="7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주세요</a:t>
            </a:r>
            <a:r>
              <a:rPr lang="en-US" altLang="ko-KR" sz="7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2" name="Google Shape;810;g28120bc8d10_0_307">
            <a:extLst>
              <a:ext uri="{FF2B5EF4-FFF2-40B4-BE49-F238E27FC236}">
                <a16:creationId xmlns:a16="http://schemas.microsoft.com/office/drawing/2014/main" id="{3F4F6911-BBDF-EC98-5509-9779F57B67F0}"/>
              </a:ext>
            </a:extLst>
          </p:cNvPr>
          <p:cNvSpPr/>
          <p:nvPr/>
        </p:nvSpPr>
        <p:spPr>
          <a:xfrm>
            <a:off x="4355306" y="5599403"/>
            <a:ext cx="781395" cy="210756"/>
          </a:xfrm>
          <a:prstGeom prst="roundRect">
            <a:avLst>
              <a:gd name="adj" fmla="val 5768"/>
            </a:avLst>
          </a:prstGeom>
          <a:solidFill>
            <a:srgbClr val="FFFF00"/>
          </a:solidFill>
          <a:ln>
            <a:noFill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필수항목이 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모두 입력된 경우</a:t>
            </a:r>
            <a:endParaRPr lang="en-US" altLang="ko-KR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4" name="Google Shape;810;g28120bc8d10_0_307">
            <a:extLst>
              <a:ext uri="{FF2B5EF4-FFF2-40B4-BE49-F238E27FC236}">
                <a16:creationId xmlns:a16="http://schemas.microsoft.com/office/drawing/2014/main" id="{AB5BF324-790F-46A6-7FBE-172ACD45E1BB}"/>
              </a:ext>
            </a:extLst>
          </p:cNvPr>
          <p:cNvSpPr/>
          <p:nvPr/>
        </p:nvSpPr>
        <p:spPr>
          <a:xfrm>
            <a:off x="6224126" y="7177129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30" name="꺾인 연결선[E] 1129">
            <a:extLst>
              <a:ext uri="{FF2B5EF4-FFF2-40B4-BE49-F238E27FC236}">
                <a16:creationId xmlns:a16="http://schemas.microsoft.com/office/drawing/2014/main" id="{1AAA4503-274F-DF9D-7E41-4927EB0B300A}"/>
              </a:ext>
            </a:extLst>
          </p:cNvPr>
          <p:cNvCxnSpPr>
            <a:cxnSpLocks/>
            <a:stCxn id="123" idx="3"/>
            <a:endCxn id="1120" idx="1"/>
          </p:cNvCxnSpPr>
          <p:nvPr/>
        </p:nvCxnSpPr>
        <p:spPr>
          <a:xfrm flipV="1">
            <a:off x="2112339" y="6949714"/>
            <a:ext cx="3190401" cy="431673"/>
          </a:xfrm>
          <a:prstGeom prst="bentConnector3">
            <a:avLst>
              <a:gd name="adj1" fmla="val 50000"/>
            </a:avLst>
          </a:prstGeom>
          <a:ln w="6350">
            <a:solidFill>
              <a:srgbClr val="CC009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3" name="Google Shape;810;g28120bc8d10_0_307">
            <a:extLst>
              <a:ext uri="{FF2B5EF4-FFF2-40B4-BE49-F238E27FC236}">
                <a16:creationId xmlns:a16="http://schemas.microsoft.com/office/drawing/2014/main" id="{91F9A8CF-087E-A008-1FCC-37F8116B8A0B}"/>
              </a:ext>
            </a:extLst>
          </p:cNvPr>
          <p:cNvSpPr/>
          <p:nvPr/>
        </p:nvSpPr>
        <p:spPr>
          <a:xfrm>
            <a:off x="4355305" y="6849397"/>
            <a:ext cx="781395" cy="210756"/>
          </a:xfrm>
          <a:prstGeom prst="roundRect">
            <a:avLst>
              <a:gd name="adj" fmla="val 5768"/>
            </a:avLst>
          </a:prstGeom>
          <a:solidFill>
            <a:srgbClr val="FFFF00"/>
          </a:solidFill>
          <a:ln>
            <a:noFill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필수항목이 </a:t>
            </a:r>
            <a:endParaRPr lang="en-US" altLang="ko-KR" sz="600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미 입력된 경우</a:t>
            </a:r>
            <a:endParaRPr lang="en-US" altLang="ko-KR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9546966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5" y="203122"/>
            <a:ext cx="3793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조직관리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사업장 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tab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079698"/>
              </p:ext>
            </p:extLst>
          </p:nvPr>
        </p:nvGraphicFramePr>
        <p:xfrm>
          <a:off x="7858125" y="426720"/>
          <a:ext cx="2047875" cy="354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관리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구성요소 및 기능 정의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사업자 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법인 하위에 사업장을 등록한다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기본조직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설정한 사업장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220453B-1322-3FBF-03ED-3CDE4DAE588A}"/>
              </a:ext>
            </a:extLst>
          </p:cNvPr>
          <p:cNvSpPr txBox="1"/>
          <p:nvPr/>
        </p:nvSpPr>
        <p:spPr>
          <a:xfrm>
            <a:off x="2009775" y="219075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조직 관리</a:t>
            </a:r>
          </a:p>
        </p:txBody>
      </p:sp>
      <p:sp>
        <p:nvSpPr>
          <p:cNvPr id="127" name="Google Shape;807;g28120bc8d10_0_307">
            <a:extLst>
              <a:ext uri="{FF2B5EF4-FFF2-40B4-BE49-F238E27FC236}">
                <a16:creationId xmlns:a16="http://schemas.microsoft.com/office/drawing/2014/main" id="{F3B8C0C6-143D-4A10-0CB0-11B40230221A}"/>
              </a:ext>
            </a:extLst>
          </p:cNvPr>
          <p:cNvSpPr/>
          <p:nvPr/>
        </p:nvSpPr>
        <p:spPr>
          <a:xfrm>
            <a:off x="117321" y="583658"/>
            <a:ext cx="4021816" cy="7494557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8" name="Google Shape;1695;p44">
            <a:extLst>
              <a:ext uri="{FF2B5EF4-FFF2-40B4-BE49-F238E27FC236}">
                <a16:creationId xmlns:a16="http://schemas.microsoft.com/office/drawing/2014/main" id="{FDF02F29-80C5-A5BB-1FCB-C971A18F95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7683429"/>
              </p:ext>
            </p:extLst>
          </p:nvPr>
        </p:nvGraphicFramePr>
        <p:xfrm>
          <a:off x="215582" y="642382"/>
          <a:ext cx="3799036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99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9518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사용자 상세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9" name="표 128">
            <a:extLst>
              <a:ext uri="{FF2B5EF4-FFF2-40B4-BE49-F238E27FC236}">
                <a16:creationId xmlns:a16="http://schemas.microsoft.com/office/drawing/2014/main" id="{A5AE4F4F-F20D-8892-D9D8-ED2D68B59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614430"/>
              </p:ext>
            </p:extLst>
          </p:nvPr>
        </p:nvGraphicFramePr>
        <p:xfrm>
          <a:off x="195905" y="947157"/>
          <a:ext cx="3818713" cy="6292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165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611548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33933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법인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단체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en-US" altLang="ko-KR" sz="700" b="0" i="0" dirty="0">
                        <a:solidFill>
                          <a:srgbClr val="FF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33933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사업장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en-US" altLang="ko-KR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34527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권한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이름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800329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아이디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604705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비밀번호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230767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12465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전화번호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40925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휴대폰번호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071556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이메일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465315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상태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346070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비고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143171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비고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896293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개인정보이용동의</a:t>
                      </a: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744430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이메일수신여부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◯ 수신동의   🔘 수신거부</a:t>
                      </a:r>
                      <a:endParaRPr lang="en-US" altLang="ko-KR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이메일 수신을 동의하시면 당사 메일을 통해 각종 이벤트</a:t>
                      </a:r>
                      <a:r>
                        <a:rPr lang="en-US" altLang="ko-KR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혜택 등의 정보를 우선적으로 </a:t>
                      </a:r>
                      <a:r>
                        <a:rPr lang="ko-KR" altLang="en-US" sz="5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받아보실</a:t>
                      </a:r>
                      <a:r>
                        <a:rPr lang="ko-KR" altLang="en-US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수 있습니다</a:t>
                      </a:r>
                      <a:r>
                        <a:rPr lang="en-US" altLang="ko-KR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회원가입관련 및 주문</a:t>
                      </a:r>
                      <a:r>
                        <a:rPr lang="en-US" altLang="ko-KR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</a:t>
                      </a:r>
                      <a:r>
                        <a:rPr lang="en-US" altLang="ko-KR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반품 등 가격 정보와 관련된 내용은 거래안전을 위하여 수신동의 여부와 상관없이 발송됩니다</a:t>
                      </a:r>
                      <a:r>
                        <a:rPr lang="en-US" altLang="ko-KR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endParaRPr lang="ko-KR" altLang="en-US" sz="5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268342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정보성</a:t>
                      </a:r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문자수신여부</a:t>
                      </a:r>
                    </a:p>
                  </a:txBody>
                  <a:tcPr marL="180000" marR="180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◯ 수신동의   🔘 수신거부</a:t>
                      </a:r>
                      <a:endParaRPr lang="en-US" altLang="ko-KR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거래정보</a:t>
                      </a:r>
                      <a:r>
                        <a:rPr lang="en-US" altLang="ko-KR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주문</a:t>
                      </a:r>
                      <a:r>
                        <a:rPr lang="en-US" altLang="ko-KR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</a:t>
                      </a:r>
                      <a:r>
                        <a:rPr lang="en-US" altLang="ko-KR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반품 등 모든 거래 행위</a:t>
                      </a:r>
                      <a:r>
                        <a:rPr lang="en-US" altLang="ko-KR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r>
                        <a:rPr lang="ko-KR" altLang="en-US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와 관련된 내용을 문자로 받아볼 수 있습니다</a:t>
                      </a:r>
                      <a:r>
                        <a:rPr lang="en-US" altLang="ko-KR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endParaRPr lang="ko-KR" altLang="en-US" sz="5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190028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광고성 문자수신여부</a:t>
                      </a:r>
                    </a:p>
                  </a:txBody>
                  <a:tcPr marL="180000" marR="180000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◯ 수신동의   🔘 수신거부</a:t>
                      </a:r>
                      <a:endParaRPr lang="en-US" altLang="ko-KR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각종 이벤트</a:t>
                      </a:r>
                      <a:r>
                        <a:rPr lang="en-US" altLang="ko-KR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혜택에 대한 소식 안내를 문자로 받아볼 수 있습니다</a:t>
                      </a:r>
                      <a:r>
                        <a:rPr lang="en-US" altLang="ko-KR" sz="5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endParaRPr lang="ko-KR" altLang="en-US" sz="5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526441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기본조직</a:t>
                      </a: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023061"/>
                  </a:ext>
                </a:extLst>
              </a:tr>
            </a:tbl>
          </a:graphicData>
        </a:graphic>
      </p:graphicFrame>
      <p:sp>
        <p:nvSpPr>
          <p:cNvPr id="130" name="Google Shape;810;g28120bc8d10_0_307">
            <a:extLst>
              <a:ext uri="{FF2B5EF4-FFF2-40B4-BE49-F238E27FC236}">
                <a16:creationId xmlns:a16="http://schemas.microsoft.com/office/drawing/2014/main" id="{0EECE5FD-B8C9-75DD-56A9-A0A5093E882F}"/>
              </a:ext>
            </a:extLst>
          </p:cNvPr>
          <p:cNvSpPr/>
          <p:nvPr/>
        </p:nvSpPr>
        <p:spPr>
          <a:xfrm>
            <a:off x="1551761" y="1004543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HNS_테스트사업장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810;g28120bc8d10_0_307">
            <a:extLst>
              <a:ext uri="{FF2B5EF4-FFF2-40B4-BE49-F238E27FC236}">
                <a16:creationId xmlns:a16="http://schemas.microsoft.com/office/drawing/2014/main" id="{E77ED39C-DB6C-4583-E6ED-A7F1D2A1CAB5}"/>
              </a:ext>
            </a:extLst>
          </p:cNvPr>
          <p:cNvSpPr/>
          <p:nvPr/>
        </p:nvSpPr>
        <p:spPr>
          <a:xfrm>
            <a:off x="1551761" y="1341179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HNS_테스트사업장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01</a:t>
            </a:r>
            <a:endParaRPr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810;g28120bc8d10_0_307">
            <a:extLst>
              <a:ext uri="{FF2B5EF4-FFF2-40B4-BE49-F238E27FC236}">
                <a16:creationId xmlns:a16="http://schemas.microsoft.com/office/drawing/2014/main" id="{A0145CBA-6C8F-6508-3D30-6E6F74052752}"/>
              </a:ext>
            </a:extLst>
          </p:cNvPr>
          <p:cNvSpPr/>
          <p:nvPr/>
        </p:nvSpPr>
        <p:spPr>
          <a:xfrm>
            <a:off x="1546851" y="1671854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HNS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그룹 관리자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v</a:t>
            </a:r>
            <a:endParaRPr lang="en-US" altLang="ko-KR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810;g28120bc8d10_0_307">
            <a:extLst>
              <a:ext uri="{FF2B5EF4-FFF2-40B4-BE49-F238E27FC236}">
                <a16:creationId xmlns:a16="http://schemas.microsoft.com/office/drawing/2014/main" id="{6749615E-FEF1-1F0A-88F5-071BD0A4E95B}"/>
              </a:ext>
            </a:extLst>
          </p:cNvPr>
          <p:cNvSpPr/>
          <p:nvPr/>
        </p:nvSpPr>
        <p:spPr>
          <a:xfrm>
            <a:off x="1547240" y="2339165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ts val="700"/>
            </a:pP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testuser01</a:t>
            </a:r>
            <a:endParaRPr lang="ko-KR" altLang="en-US" sz="60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810;g28120bc8d10_0_307">
            <a:extLst>
              <a:ext uri="{FF2B5EF4-FFF2-40B4-BE49-F238E27FC236}">
                <a16:creationId xmlns:a16="http://schemas.microsoft.com/office/drawing/2014/main" id="{B56F23EA-39B6-635F-5CB2-4EFCFFE9E5BC}"/>
              </a:ext>
            </a:extLst>
          </p:cNvPr>
          <p:cNvSpPr/>
          <p:nvPr/>
        </p:nvSpPr>
        <p:spPr>
          <a:xfrm>
            <a:off x="1546656" y="3330586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600" b="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02-2345-6789</a:t>
            </a:r>
            <a:endParaRPr sz="6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810;g28120bc8d10_0_307">
            <a:extLst>
              <a:ext uri="{FF2B5EF4-FFF2-40B4-BE49-F238E27FC236}">
                <a16:creationId xmlns:a16="http://schemas.microsoft.com/office/drawing/2014/main" id="{AAC7A156-AD39-F50B-0653-12997F910FCA}"/>
              </a:ext>
            </a:extLst>
          </p:cNvPr>
          <p:cNvSpPr/>
          <p:nvPr/>
        </p:nvSpPr>
        <p:spPr>
          <a:xfrm>
            <a:off x="1547045" y="3661261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010-2345-6789</a:t>
            </a:r>
            <a:endParaRPr sz="6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810;g28120bc8d10_0_307">
            <a:extLst>
              <a:ext uri="{FF2B5EF4-FFF2-40B4-BE49-F238E27FC236}">
                <a16:creationId xmlns:a16="http://schemas.microsoft.com/office/drawing/2014/main" id="{7E22E9EB-3F1A-8F76-05C3-A75C66A78E4F}"/>
              </a:ext>
            </a:extLst>
          </p:cNvPr>
          <p:cNvSpPr/>
          <p:nvPr/>
        </p:nvSpPr>
        <p:spPr>
          <a:xfrm>
            <a:off x="1547045" y="3997897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ts val="700"/>
            </a:pPr>
            <a:r>
              <a:rPr kumimoji="1" lang="en-US" altLang="ko-KR" sz="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sample@pantech.com</a:t>
            </a:r>
            <a:endParaRPr kumimoji="1"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4" name="Google Shape;810;g28120bc8d10_0_307">
            <a:extLst>
              <a:ext uri="{FF2B5EF4-FFF2-40B4-BE49-F238E27FC236}">
                <a16:creationId xmlns:a16="http://schemas.microsoft.com/office/drawing/2014/main" id="{A21DB170-D037-677A-F560-D92B1846716E}"/>
              </a:ext>
            </a:extLst>
          </p:cNvPr>
          <p:cNvSpPr/>
          <p:nvPr/>
        </p:nvSpPr>
        <p:spPr>
          <a:xfrm>
            <a:off x="1533524" y="4334072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정상                  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v</a:t>
            </a:r>
            <a:endParaRPr lang="en-US" altLang="ko-KR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" name="Google Shape;810;g28120bc8d10_0_307">
            <a:extLst>
              <a:ext uri="{FF2B5EF4-FFF2-40B4-BE49-F238E27FC236}">
                <a16:creationId xmlns:a16="http://schemas.microsoft.com/office/drawing/2014/main" id="{412883FF-52DC-40C8-5669-08C3AEBAED8B}"/>
              </a:ext>
            </a:extLst>
          </p:cNvPr>
          <p:cNvSpPr/>
          <p:nvPr/>
        </p:nvSpPr>
        <p:spPr>
          <a:xfrm>
            <a:off x="1533524" y="4638450"/>
            <a:ext cx="2388372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ts val="700"/>
            </a:pPr>
            <a:endParaRPr kumimoji="1" lang="ko-KR" altLang="en-US" sz="600" dirty="0">
              <a:solidFill>
                <a:schemeClr val="bg1">
                  <a:lumMod val="7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6" name="Google Shape;810;g28120bc8d10_0_307">
            <a:extLst>
              <a:ext uri="{FF2B5EF4-FFF2-40B4-BE49-F238E27FC236}">
                <a16:creationId xmlns:a16="http://schemas.microsoft.com/office/drawing/2014/main" id="{68B55BDA-BC54-0AC5-B12C-67117527A38B}"/>
              </a:ext>
            </a:extLst>
          </p:cNvPr>
          <p:cNvSpPr/>
          <p:nvPr/>
        </p:nvSpPr>
        <p:spPr>
          <a:xfrm>
            <a:off x="1533524" y="4974625"/>
            <a:ext cx="2388372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lang="en-US" altLang="ko-KR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Google Shape;810;g28120bc8d10_0_307">
            <a:extLst>
              <a:ext uri="{FF2B5EF4-FFF2-40B4-BE49-F238E27FC236}">
                <a16:creationId xmlns:a16="http://schemas.microsoft.com/office/drawing/2014/main" id="{BB4FD0E1-DE54-15AD-6A50-3201307D03DF}"/>
              </a:ext>
            </a:extLst>
          </p:cNvPr>
          <p:cNvSpPr/>
          <p:nvPr/>
        </p:nvSpPr>
        <p:spPr>
          <a:xfrm>
            <a:off x="2158587" y="7641677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810;g28120bc8d10_0_307">
            <a:extLst>
              <a:ext uri="{FF2B5EF4-FFF2-40B4-BE49-F238E27FC236}">
                <a16:creationId xmlns:a16="http://schemas.microsoft.com/office/drawing/2014/main" id="{802DE3BD-BF01-19B2-2B31-4AE6175E62D9}"/>
              </a:ext>
            </a:extLst>
          </p:cNvPr>
          <p:cNvSpPr/>
          <p:nvPr/>
        </p:nvSpPr>
        <p:spPr>
          <a:xfrm>
            <a:off x="1636143" y="7641677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9" name="직선 연결선[R] 148">
            <a:extLst>
              <a:ext uri="{FF2B5EF4-FFF2-40B4-BE49-F238E27FC236}">
                <a16:creationId xmlns:a16="http://schemas.microsoft.com/office/drawing/2014/main" id="{FA1E002E-2FCA-030C-1460-EEC75886BBA3}"/>
              </a:ext>
            </a:extLst>
          </p:cNvPr>
          <p:cNvCxnSpPr/>
          <p:nvPr/>
        </p:nvCxnSpPr>
        <p:spPr>
          <a:xfrm>
            <a:off x="345588" y="5248160"/>
            <a:ext cx="3586535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Google Shape;810;g28120bc8d10_0_307">
            <a:extLst>
              <a:ext uri="{FF2B5EF4-FFF2-40B4-BE49-F238E27FC236}">
                <a16:creationId xmlns:a16="http://schemas.microsoft.com/office/drawing/2014/main" id="{1412E910-DB3C-3ED0-34D0-C0E41512F35F}"/>
              </a:ext>
            </a:extLst>
          </p:cNvPr>
          <p:cNvSpPr/>
          <p:nvPr/>
        </p:nvSpPr>
        <p:spPr>
          <a:xfrm>
            <a:off x="1533524" y="6964032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HNS_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테스트사업장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0                 v</a:t>
            </a:r>
            <a:endParaRPr lang="en-US" altLang="ko-KR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810;g28120bc8d10_0_307">
            <a:extLst>
              <a:ext uri="{FF2B5EF4-FFF2-40B4-BE49-F238E27FC236}">
                <a16:creationId xmlns:a16="http://schemas.microsoft.com/office/drawing/2014/main" id="{5C58D4EF-CFE0-7FC6-1342-D5AFC039A99F}"/>
              </a:ext>
            </a:extLst>
          </p:cNvPr>
          <p:cNvSpPr/>
          <p:nvPr/>
        </p:nvSpPr>
        <p:spPr>
          <a:xfrm>
            <a:off x="1533524" y="5309047"/>
            <a:ext cx="1138108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noFill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동의일자 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(2024-11-11)</a:t>
            </a:r>
            <a:endParaRPr lang="en-US" altLang="ko-KR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810;g28120bc8d10_0_307">
            <a:extLst>
              <a:ext uri="{FF2B5EF4-FFF2-40B4-BE49-F238E27FC236}">
                <a16:creationId xmlns:a16="http://schemas.microsoft.com/office/drawing/2014/main" id="{D9FA1FFE-8BD7-35FD-C7BC-952ECB5655F1}"/>
              </a:ext>
            </a:extLst>
          </p:cNvPr>
          <p:cNvSpPr/>
          <p:nvPr/>
        </p:nvSpPr>
        <p:spPr>
          <a:xfrm>
            <a:off x="2671632" y="5314316"/>
            <a:ext cx="856463" cy="210756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6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6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</a:t>
            </a:r>
            <a:r>
              <a:rPr lang="en-US" altLang="ko-KR" sz="6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] </a:t>
            </a:r>
            <a:r>
              <a:rPr lang="ko-KR" altLang="en-US" sz="6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 상세</a:t>
            </a:r>
            <a:endParaRPr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E58DB585-67FC-00B9-0C40-9F5DA8B89FA3}"/>
              </a:ext>
            </a:extLst>
          </p:cNvPr>
          <p:cNvSpPr txBox="1"/>
          <p:nvPr/>
        </p:nvSpPr>
        <p:spPr>
          <a:xfrm>
            <a:off x="4758462" y="51467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157" name="Google Shape;810;g28120bc8d10_0_307">
            <a:extLst>
              <a:ext uri="{FF2B5EF4-FFF2-40B4-BE49-F238E27FC236}">
                <a16:creationId xmlns:a16="http://schemas.microsoft.com/office/drawing/2014/main" id="{DF39B6E3-9E3E-B917-DA87-DFF61FB97705}"/>
              </a:ext>
            </a:extLst>
          </p:cNvPr>
          <p:cNvSpPr/>
          <p:nvPr/>
        </p:nvSpPr>
        <p:spPr>
          <a:xfrm>
            <a:off x="1550969" y="2678268"/>
            <a:ext cx="698688" cy="210756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</a:t>
            </a:r>
            <a:endParaRPr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810;g28120bc8d10_0_307">
            <a:extLst>
              <a:ext uri="{FF2B5EF4-FFF2-40B4-BE49-F238E27FC236}">
                <a16:creationId xmlns:a16="http://schemas.microsoft.com/office/drawing/2014/main" id="{5A5EA936-27BF-3743-5D3C-2D107FEBE34A}"/>
              </a:ext>
            </a:extLst>
          </p:cNvPr>
          <p:cNvSpPr/>
          <p:nvPr/>
        </p:nvSpPr>
        <p:spPr>
          <a:xfrm>
            <a:off x="2373046" y="2679695"/>
            <a:ext cx="698688" cy="210756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초기화 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(SMS </a:t>
            </a:r>
            <a:r>
              <a:rPr lang="ko-KR" altLang="en-US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전송</a:t>
            </a:r>
            <a:r>
              <a:rPr lang="en-US" altLang="ko-KR" sz="6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807;g28120bc8d10_0_307">
            <a:extLst>
              <a:ext uri="{FF2B5EF4-FFF2-40B4-BE49-F238E27FC236}">
                <a16:creationId xmlns:a16="http://schemas.microsoft.com/office/drawing/2014/main" id="{EE5A75BE-9729-F213-5C52-D9240B4F8A61}"/>
              </a:ext>
            </a:extLst>
          </p:cNvPr>
          <p:cNvSpPr/>
          <p:nvPr/>
        </p:nvSpPr>
        <p:spPr>
          <a:xfrm>
            <a:off x="4327418" y="2120093"/>
            <a:ext cx="4894011" cy="227037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1" name="Google Shape;1695;p44">
            <a:extLst>
              <a:ext uri="{FF2B5EF4-FFF2-40B4-BE49-F238E27FC236}">
                <a16:creationId xmlns:a16="http://schemas.microsoft.com/office/drawing/2014/main" id="{79B565D8-AA3C-81DB-BAD1-5F3CBC552F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2437693"/>
              </p:ext>
            </p:extLst>
          </p:nvPr>
        </p:nvGraphicFramePr>
        <p:xfrm>
          <a:off x="4425679" y="2178815"/>
          <a:ext cx="4724316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362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158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 err="1"/>
                        <a:t>개인정보</a:t>
                      </a:r>
                      <a:r>
                        <a:rPr lang="en-US" sz="800" b="1" u="none" strike="noStrike" cap="none" dirty="0"/>
                        <a:t> </a:t>
                      </a:r>
                      <a:r>
                        <a:rPr lang="en-US" sz="800" b="1" u="none" strike="noStrike" cap="none" dirty="0" err="1"/>
                        <a:t>상세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2" name="표 161">
            <a:extLst>
              <a:ext uri="{FF2B5EF4-FFF2-40B4-BE49-F238E27FC236}">
                <a16:creationId xmlns:a16="http://schemas.microsoft.com/office/drawing/2014/main" id="{14353570-5DDA-01EF-2AE5-29B76961B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809331"/>
              </p:ext>
            </p:extLst>
          </p:nvPr>
        </p:nvGraphicFramePr>
        <p:xfrm>
          <a:off x="4365305" y="2584487"/>
          <a:ext cx="4784690" cy="1362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243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1653783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  <a:gridCol w="1788664">
                  <a:extLst>
                    <a:ext uri="{9D8B030D-6E8A-4147-A177-3AD203B41FA5}">
                      <a16:colId xmlns:a16="http://schemas.microsoft.com/office/drawing/2014/main" val="2404436096"/>
                    </a:ext>
                  </a:extLst>
                </a:gridCol>
              </a:tblGrid>
              <a:tr h="339336">
                <a:tc gridSpan="2">
                  <a:txBody>
                    <a:bodyPr/>
                    <a:lstStyle/>
                    <a:p>
                      <a:pPr algn="l"/>
                      <a:r>
                        <a:rPr lang="en" altLang="ko-KR" sz="6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OK plaza</a:t>
                      </a:r>
                      <a:r>
                        <a:rPr lang="ko-KR" altLang="en-US" sz="6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에서는 회원님의 개인정보 보호를 위해서 </a:t>
                      </a:r>
                      <a:r>
                        <a:rPr lang="en-US" altLang="ko-KR" sz="6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180</a:t>
                      </a:r>
                      <a:r>
                        <a:rPr lang="ko-KR" altLang="en-US" sz="6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 이상 비밀번호를 변경하지 않은 경우</a:t>
                      </a:r>
                      <a:r>
                        <a:rPr lang="en-US" altLang="ko-KR" sz="6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6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비밀번호를 변경하실 수 있도록 권고하고 있습니다</a:t>
                      </a:r>
                      <a:r>
                        <a:rPr lang="en-US" altLang="ko-KR" sz="6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6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비밀번호 변경을 부탁 드립니다</a:t>
                      </a:r>
                      <a:r>
                        <a:rPr lang="en-US" altLang="ko-KR" sz="6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altLang="ko-KR" sz="6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6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3393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현재 비밀번호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34527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새로운 비밀번호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새로운 비밀번호 확인</a:t>
                      </a:r>
                      <a:r>
                        <a:rPr lang="en-US" altLang="ko-KR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800329"/>
                  </a:ext>
                </a:extLst>
              </a:tr>
            </a:tbl>
          </a:graphicData>
        </a:graphic>
      </p:graphicFrame>
      <p:sp>
        <p:nvSpPr>
          <p:cNvPr id="164" name="Google Shape;810;g28120bc8d10_0_307">
            <a:extLst>
              <a:ext uri="{FF2B5EF4-FFF2-40B4-BE49-F238E27FC236}">
                <a16:creationId xmlns:a16="http://schemas.microsoft.com/office/drawing/2014/main" id="{E04DD991-5722-A762-325E-E6C3E7B0F812}"/>
              </a:ext>
            </a:extLst>
          </p:cNvPr>
          <p:cNvSpPr/>
          <p:nvPr/>
        </p:nvSpPr>
        <p:spPr>
          <a:xfrm>
            <a:off x="5761858" y="2969820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현재 비밀번호 입력</a:t>
            </a:r>
            <a:endParaRPr sz="600" b="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" name="Google Shape;810;g28120bc8d10_0_307">
            <a:extLst>
              <a:ext uri="{FF2B5EF4-FFF2-40B4-BE49-F238E27FC236}">
                <a16:creationId xmlns:a16="http://schemas.microsoft.com/office/drawing/2014/main" id="{A160AA13-5317-0B1C-87C0-BB8D0F0ABE32}"/>
              </a:ext>
            </a:extLst>
          </p:cNvPr>
          <p:cNvSpPr/>
          <p:nvPr/>
        </p:nvSpPr>
        <p:spPr>
          <a:xfrm>
            <a:off x="5756948" y="3300495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ts val="700"/>
            </a:pPr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대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소문자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특수문자 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2 </a:t>
            </a:r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이상 조합 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길이 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8~16</a:t>
            </a:r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자리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sz="6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810;g28120bc8d10_0_307">
            <a:extLst>
              <a:ext uri="{FF2B5EF4-FFF2-40B4-BE49-F238E27FC236}">
                <a16:creationId xmlns:a16="http://schemas.microsoft.com/office/drawing/2014/main" id="{C827AEF3-DF91-942D-25B9-904F528457DA}"/>
              </a:ext>
            </a:extLst>
          </p:cNvPr>
          <p:cNvSpPr/>
          <p:nvPr/>
        </p:nvSpPr>
        <p:spPr>
          <a:xfrm>
            <a:off x="5756948" y="3637131"/>
            <a:ext cx="1521912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확인</a:t>
            </a:r>
            <a:endParaRPr sz="600" b="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810;g28120bc8d10_0_307">
            <a:extLst>
              <a:ext uri="{FF2B5EF4-FFF2-40B4-BE49-F238E27FC236}">
                <a16:creationId xmlns:a16="http://schemas.microsoft.com/office/drawing/2014/main" id="{50C3D76B-9110-9DC9-B5EE-B3193A908998}"/>
              </a:ext>
            </a:extLst>
          </p:cNvPr>
          <p:cNvSpPr/>
          <p:nvPr/>
        </p:nvSpPr>
        <p:spPr>
          <a:xfrm>
            <a:off x="6819173" y="4033690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810;g28120bc8d10_0_307">
            <a:extLst>
              <a:ext uri="{FF2B5EF4-FFF2-40B4-BE49-F238E27FC236}">
                <a16:creationId xmlns:a16="http://schemas.microsoft.com/office/drawing/2014/main" id="{55CCDAEB-DE54-8CED-7194-C5C567000910}"/>
              </a:ext>
            </a:extLst>
          </p:cNvPr>
          <p:cNvSpPr/>
          <p:nvPr/>
        </p:nvSpPr>
        <p:spPr>
          <a:xfrm>
            <a:off x="6296729" y="4033690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6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810;g28120bc8d10_0_307">
            <a:extLst>
              <a:ext uri="{FF2B5EF4-FFF2-40B4-BE49-F238E27FC236}">
                <a16:creationId xmlns:a16="http://schemas.microsoft.com/office/drawing/2014/main" id="{0DBF5710-5B3A-D4D2-CD9F-47CFDF6138AF}"/>
              </a:ext>
            </a:extLst>
          </p:cNvPr>
          <p:cNvSpPr/>
          <p:nvPr/>
        </p:nvSpPr>
        <p:spPr>
          <a:xfrm>
            <a:off x="7465584" y="2647075"/>
            <a:ext cx="1521912" cy="121448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600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r>
              <a:rPr lang="en-US" sz="6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600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설정시</a:t>
            </a:r>
            <a:r>
              <a:rPr lang="en-US" sz="600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600" dirty="0" err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유의사항</a:t>
            </a:r>
            <a:endParaRPr lang="en-US" sz="600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lang="en-US" sz="600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171450" indent="-171450"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반드시 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8~12</a:t>
            </a:r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자의 영문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특수문자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숫자가 포함된 조합으로 만드셔야 합니다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71450" indent="-171450"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생일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주민등록번호 등 타인이 알아내기 쉬운 비밀번호는 사용을 자제해 주세요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71450" indent="-171450"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연속된 알파벳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en-US" altLang="ko-KR" sz="600" dirty="0" err="1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abcd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5678 </a:t>
            </a:r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등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이나 키보드상의 연속된 배열 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en-US" altLang="ko-KR" sz="600" dirty="0" err="1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asdf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qwerty </a:t>
            </a:r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등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로 구성된 비밀번호는 사용을 자제해 주세요</a:t>
            </a:r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807;g28120bc8d10_0_307">
            <a:extLst>
              <a:ext uri="{FF2B5EF4-FFF2-40B4-BE49-F238E27FC236}">
                <a16:creationId xmlns:a16="http://schemas.microsoft.com/office/drawing/2014/main" id="{D09A522D-31F8-B105-8AFA-1414583F9CE7}"/>
              </a:ext>
            </a:extLst>
          </p:cNvPr>
          <p:cNvSpPr/>
          <p:nvPr/>
        </p:nvSpPr>
        <p:spPr>
          <a:xfrm>
            <a:off x="4336115" y="830364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810;g28120bc8d10_0_307">
            <a:extLst>
              <a:ext uri="{FF2B5EF4-FFF2-40B4-BE49-F238E27FC236}">
                <a16:creationId xmlns:a16="http://schemas.microsoft.com/office/drawing/2014/main" id="{695A31A6-CE4C-5BAC-7A55-E00AB19CA40D}"/>
              </a:ext>
            </a:extLst>
          </p:cNvPr>
          <p:cNvSpPr/>
          <p:nvPr/>
        </p:nvSpPr>
        <p:spPr>
          <a:xfrm>
            <a:off x="5555270" y="1610468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아니오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" name="Google Shape;2802;g28120ce3749_2_4">
            <a:extLst>
              <a:ext uri="{FF2B5EF4-FFF2-40B4-BE49-F238E27FC236}">
                <a16:creationId xmlns:a16="http://schemas.microsoft.com/office/drawing/2014/main" id="{2FEF00EA-3557-3818-A787-18607C0FFA2E}"/>
              </a:ext>
            </a:extLst>
          </p:cNvPr>
          <p:cNvSpPr/>
          <p:nvPr/>
        </p:nvSpPr>
        <p:spPr>
          <a:xfrm>
            <a:off x="4325441" y="995456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비밀번호를 초기화 하시겠습니까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endParaRPr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810;g28120bc8d10_0_307">
            <a:extLst>
              <a:ext uri="{FF2B5EF4-FFF2-40B4-BE49-F238E27FC236}">
                <a16:creationId xmlns:a16="http://schemas.microsoft.com/office/drawing/2014/main" id="{8861C9AA-C1F4-E619-185B-EEE806858940}"/>
              </a:ext>
            </a:extLst>
          </p:cNvPr>
          <p:cNvSpPr/>
          <p:nvPr/>
        </p:nvSpPr>
        <p:spPr>
          <a:xfrm>
            <a:off x="5032826" y="1610468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" name="Google Shape;807;g28120bc8d10_0_307">
            <a:extLst>
              <a:ext uri="{FF2B5EF4-FFF2-40B4-BE49-F238E27FC236}">
                <a16:creationId xmlns:a16="http://schemas.microsoft.com/office/drawing/2014/main" id="{5C2AE79C-0368-3FC6-67C0-87262666C981}"/>
              </a:ext>
            </a:extLst>
          </p:cNvPr>
          <p:cNvSpPr/>
          <p:nvPr/>
        </p:nvSpPr>
        <p:spPr>
          <a:xfrm>
            <a:off x="4325441" y="4452730"/>
            <a:ext cx="5402905" cy="2819628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24" name="Google Shape;1695;p44">
            <a:extLst>
              <a:ext uri="{FF2B5EF4-FFF2-40B4-BE49-F238E27FC236}">
                <a16:creationId xmlns:a16="http://schemas.microsoft.com/office/drawing/2014/main" id="{7D654AEB-3ACB-C620-5A85-C099BCCFF7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1962249"/>
              </p:ext>
            </p:extLst>
          </p:nvPr>
        </p:nvGraphicFramePr>
        <p:xfrm>
          <a:off x="4423702" y="4511452"/>
          <a:ext cx="5202096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01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1048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 err="1"/>
                        <a:t>개인정보</a:t>
                      </a:r>
                      <a:r>
                        <a:rPr lang="en-US" sz="800" b="1" u="none" strike="noStrike" cap="none" dirty="0"/>
                        <a:t> </a:t>
                      </a:r>
                      <a:r>
                        <a:rPr lang="en-US" sz="800" b="1" u="none" strike="noStrike" cap="none" dirty="0" err="1"/>
                        <a:t>상세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25" name="표 1024">
            <a:extLst>
              <a:ext uri="{FF2B5EF4-FFF2-40B4-BE49-F238E27FC236}">
                <a16:creationId xmlns:a16="http://schemas.microsoft.com/office/drawing/2014/main" id="{F2C4E57F-A007-08DA-DC29-69DCAFF6C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719756"/>
              </p:ext>
            </p:extLst>
          </p:nvPr>
        </p:nvGraphicFramePr>
        <p:xfrm>
          <a:off x="4419634" y="4917124"/>
          <a:ext cx="5206164" cy="1850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419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81185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  <a:gridCol w="1392965">
                  <a:extLst>
                    <a:ext uri="{9D8B030D-6E8A-4147-A177-3AD203B41FA5}">
                      <a16:colId xmlns:a16="http://schemas.microsoft.com/office/drawing/2014/main" val="2404436096"/>
                    </a:ext>
                  </a:extLst>
                </a:gridCol>
                <a:gridCol w="1392965">
                  <a:extLst>
                    <a:ext uri="{9D8B030D-6E8A-4147-A177-3AD203B41FA5}">
                      <a16:colId xmlns:a16="http://schemas.microsoft.com/office/drawing/2014/main" val="1989568804"/>
                    </a:ext>
                  </a:extLst>
                </a:gridCol>
                <a:gridCol w="1392965">
                  <a:extLst>
                    <a:ext uri="{9D8B030D-6E8A-4147-A177-3AD203B41FA5}">
                      <a16:colId xmlns:a16="http://schemas.microsoft.com/office/drawing/2014/main" val="1390064533"/>
                    </a:ext>
                  </a:extLst>
                </a:gridCol>
              </a:tblGrid>
              <a:tr h="3393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동의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5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5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항목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5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목적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500" b="0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기간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34527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회원관리</a:t>
                      </a:r>
                    </a:p>
                  </a:txBody>
                  <a:tcPr marL="68580" marR="6858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사업자등록번호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법인명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단체명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대표자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개업연월일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법인등록번호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사업장소재지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본점소재지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업태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업종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우편번호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주소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지역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대표연락처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대표이메일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담당자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담당자연락처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신용등급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사업자등록증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기업신용등급평가서</a:t>
                      </a:r>
                    </a:p>
                  </a:txBody>
                  <a:tcPr marL="68580" marR="6858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회원사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구매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공급 사업자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등록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회원제 서비스 이용에 따른 회원식별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회원의 부정이용 방지와 비인가 사용 방지 및 중복가입방지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가입의사 확인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고객상담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고객불만 접수 및 처리 및 분쟁조정을 위한 기록보존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고지사항 전달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아이디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ID)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부정 사용 방지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부정거래 방지</a:t>
                      </a:r>
                    </a:p>
                  </a:txBody>
                  <a:tcPr marL="68580" marR="6858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ko-KR" altLang="en-US" sz="5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회원탈퇴 또는 개인정보 유효기간 도래 시까지 보관</a:t>
                      </a:r>
                    </a:p>
                    <a:p>
                      <a:r>
                        <a:rPr lang="ko-KR" altLang="en-US" sz="5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 </a:t>
                      </a:r>
                    </a:p>
                    <a:p>
                      <a:r>
                        <a:rPr lang="ko-KR" altLang="en-US" sz="5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단</a:t>
                      </a:r>
                      <a:r>
                        <a:rPr lang="en-US" altLang="ko-KR" sz="5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, </a:t>
                      </a:r>
                      <a:r>
                        <a:rPr lang="ko-KR" altLang="en-US" sz="5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관계 법령에 따라 고객님의 개인정보를 보존하여야 하는 경우</a:t>
                      </a:r>
                      <a:r>
                        <a:rPr lang="en-US" altLang="ko-KR" sz="5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, </a:t>
                      </a:r>
                      <a:r>
                        <a:rPr lang="ko-KR" altLang="en-US" sz="5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회사는 해당 법령에서 정한 기간 동안 보관합니다</a:t>
                      </a:r>
                      <a:r>
                        <a:rPr lang="en-US" altLang="ko-KR" sz="500" b="0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.</a:t>
                      </a:r>
                      <a:endParaRPr lang="ko-KR" altLang="en-US" sz="500" b="0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 제공에 관한</a:t>
                      </a:r>
                    </a:p>
                    <a:p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계약의 이행 및 안내</a:t>
                      </a:r>
                    </a:p>
                  </a:txBody>
                  <a:tcPr marL="68580" marR="6858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사용자명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휴대전화번호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회선번호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이메일 주소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주문자 이름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주문자 휴대전화번호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회선번호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수취인성명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수취인 연락처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배송지 주소</a:t>
                      </a:r>
                    </a:p>
                  </a:txBody>
                  <a:tcPr marL="68580" marR="6858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회원간 거래 서비스 제공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주문상품에 대한 배송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주문 대금 안내 및 대금 결제 요청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추심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부정거래 방지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주문정보 제공</a:t>
                      </a:r>
                    </a:p>
                  </a:txBody>
                  <a:tcPr marL="68580" marR="6858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800329"/>
                  </a:ext>
                </a:extLst>
              </a:tr>
              <a:tr h="3286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서비스개발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안내 및</a:t>
                      </a:r>
                    </a:p>
                    <a:p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이벤트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마케팅 활용</a:t>
                      </a:r>
                    </a:p>
                  </a:txBody>
                  <a:tcPr marL="68580" marR="6858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필수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선택 항목에서 수집한 모든 정보항목</a:t>
                      </a:r>
                    </a:p>
                  </a:txBody>
                  <a:tcPr marL="68580" marR="6858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 이용에 대한 고객정보 분석 및 신규서비스 개발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제휴 협력사 제공 상품 및 서비스 안내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이벤트 정보 및 참여기회 제공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제휴 행사 및 이벤트 홍보를 위한 마케팅 활용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 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마케팅을 위한 고객정보 분석 및 신규서비스 개발</a:t>
                      </a:r>
                    </a:p>
                  </a:txBody>
                  <a:tcPr marL="68580" marR="6858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469409"/>
                  </a:ext>
                </a:extLst>
              </a:tr>
            </a:tbl>
          </a:graphicData>
        </a:graphic>
      </p:graphicFrame>
      <p:sp>
        <p:nvSpPr>
          <p:cNvPr id="1029" name="Google Shape;810;g28120bc8d10_0_307">
            <a:extLst>
              <a:ext uri="{FF2B5EF4-FFF2-40B4-BE49-F238E27FC236}">
                <a16:creationId xmlns:a16="http://schemas.microsoft.com/office/drawing/2014/main" id="{B2E59D50-2CB7-98E5-2130-AC9E221FA387}"/>
              </a:ext>
            </a:extLst>
          </p:cNvPr>
          <p:cNvSpPr/>
          <p:nvPr/>
        </p:nvSpPr>
        <p:spPr>
          <a:xfrm>
            <a:off x="6657152" y="6857653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3" name="Google Shape;810;g28120bc8d10_0_307">
            <a:extLst>
              <a:ext uri="{FF2B5EF4-FFF2-40B4-BE49-F238E27FC236}">
                <a16:creationId xmlns:a16="http://schemas.microsoft.com/office/drawing/2014/main" id="{5FA5A189-7F9F-6113-5E9E-7615810D08EB}"/>
              </a:ext>
            </a:extLst>
          </p:cNvPr>
          <p:cNvSpPr/>
          <p:nvPr/>
        </p:nvSpPr>
        <p:spPr>
          <a:xfrm>
            <a:off x="3549096" y="7641677"/>
            <a:ext cx="443587" cy="270000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탈퇴</a:t>
            </a:r>
            <a:endParaRPr sz="6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7" name="Google Shape;807;g28120bc8d10_0_307">
            <a:extLst>
              <a:ext uri="{FF2B5EF4-FFF2-40B4-BE49-F238E27FC236}">
                <a16:creationId xmlns:a16="http://schemas.microsoft.com/office/drawing/2014/main" id="{0610B310-715D-49B3-03E1-E5F689BC47D9}"/>
              </a:ext>
            </a:extLst>
          </p:cNvPr>
          <p:cNvSpPr/>
          <p:nvPr/>
        </p:nvSpPr>
        <p:spPr>
          <a:xfrm>
            <a:off x="4346789" y="7362151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8" name="Google Shape;810;g28120bc8d10_0_307">
            <a:extLst>
              <a:ext uri="{FF2B5EF4-FFF2-40B4-BE49-F238E27FC236}">
                <a16:creationId xmlns:a16="http://schemas.microsoft.com/office/drawing/2014/main" id="{AC78B631-9010-BE6F-B41B-7FCE542444EC}"/>
              </a:ext>
            </a:extLst>
          </p:cNvPr>
          <p:cNvSpPr/>
          <p:nvPr/>
        </p:nvSpPr>
        <p:spPr>
          <a:xfrm>
            <a:off x="5565944" y="8142255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아니오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9" name="Google Shape;2802;g28120ce3749_2_4">
            <a:extLst>
              <a:ext uri="{FF2B5EF4-FFF2-40B4-BE49-F238E27FC236}">
                <a16:creationId xmlns:a16="http://schemas.microsoft.com/office/drawing/2014/main" id="{A0DB1639-314A-470D-9A6D-ABD49EF6BCBA}"/>
              </a:ext>
            </a:extLst>
          </p:cNvPr>
          <p:cNvSpPr/>
          <p:nvPr/>
        </p:nvSpPr>
        <p:spPr>
          <a:xfrm>
            <a:off x="4336115" y="7527243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algn="ctr"/>
            <a:r>
              <a:rPr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해당 사용자를</a:t>
            </a:r>
            <a:r>
              <a:rPr lang="ko-KR" altLang="en-US" sz="600" i="0" dirty="0">
                <a:solidFill>
                  <a:srgbClr val="343434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탈퇴 처리 하시겠습니까</a:t>
            </a:r>
            <a:r>
              <a:rPr lang="en-US" altLang="ko-KR" sz="600" i="0" dirty="0">
                <a:solidFill>
                  <a:srgbClr val="343434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  <a:endParaRPr lang="ko-KR" altLang="en-US"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lang="en-US" altLang="ko-KR" sz="600" i="0" dirty="0">
              <a:solidFill>
                <a:srgbClr val="343434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lang="ko-KR" altLang="en-US" sz="600" i="0" dirty="0">
                <a:solidFill>
                  <a:srgbClr val="343434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탈퇴하는 즉시 로그인이 필요한 컨텐츠 및 </a:t>
            </a:r>
            <a:endParaRPr lang="en-US" altLang="ko-KR" sz="600" i="0" dirty="0">
              <a:solidFill>
                <a:srgbClr val="343434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lang="ko-KR" altLang="en-US" sz="600" i="0" dirty="0">
                <a:solidFill>
                  <a:srgbClr val="343434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서비스를 이용 하실 수 없습니다</a:t>
            </a:r>
            <a:r>
              <a:rPr lang="en-US" altLang="ko-KR" sz="600" i="0" dirty="0">
                <a:solidFill>
                  <a:srgbClr val="343434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ko-KR" altLang="en-US"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40" name="Google Shape;810;g28120bc8d10_0_307">
            <a:extLst>
              <a:ext uri="{FF2B5EF4-FFF2-40B4-BE49-F238E27FC236}">
                <a16:creationId xmlns:a16="http://schemas.microsoft.com/office/drawing/2014/main" id="{536D14A2-FA01-7BFC-A81F-CD836DBDC9E1}"/>
              </a:ext>
            </a:extLst>
          </p:cNvPr>
          <p:cNvSpPr/>
          <p:nvPr/>
        </p:nvSpPr>
        <p:spPr>
          <a:xfrm>
            <a:off x="5043500" y="8142255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1" name="Google Shape;807;g28120bc8d10_0_307">
            <a:extLst>
              <a:ext uri="{FF2B5EF4-FFF2-40B4-BE49-F238E27FC236}">
                <a16:creationId xmlns:a16="http://schemas.microsoft.com/office/drawing/2014/main" id="{1C678B65-EC1C-E76B-7423-5917CA56259F}"/>
              </a:ext>
            </a:extLst>
          </p:cNvPr>
          <p:cNvSpPr/>
          <p:nvPr/>
        </p:nvSpPr>
        <p:spPr>
          <a:xfrm>
            <a:off x="-78584" y="11242410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2" name="Google Shape;810;g28120bc8d10_0_307">
            <a:extLst>
              <a:ext uri="{FF2B5EF4-FFF2-40B4-BE49-F238E27FC236}">
                <a16:creationId xmlns:a16="http://schemas.microsoft.com/office/drawing/2014/main" id="{570E2523-CB47-742C-AEB6-61804266E434}"/>
              </a:ext>
            </a:extLst>
          </p:cNvPr>
          <p:cNvSpPr/>
          <p:nvPr/>
        </p:nvSpPr>
        <p:spPr>
          <a:xfrm>
            <a:off x="1056167" y="12063765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아니오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3" name="Google Shape;2802;g28120ce3749_2_4">
            <a:extLst>
              <a:ext uri="{FF2B5EF4-FFF2-40B4-BE49-F238E27FC236}">
                <a16:creationId xmlns:a16="http://schemas.microsoft.com/office/drawing/2014/main" id="{725E10D3-113E-B4D6-E2FA-EEC97B8EDC39}"/>
              </a:ext>
            </a:extLst>
          </p:cNvPr>
          <p:cNvSpPr/>
          <p:nvPr/>
        </p:nvSpPr>
        <p:spPr>
          <a:xfrm>
            <a:off x="-89258" y="11407502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 하시겠습니까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endParaRPr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4" name="Google Shape;810;g28120bc8d10_0_307">
            <a:extLst>
              <a:ext uri="{FF2B5EF4-FFF2-40B4-BE49-F238E27FC236}">
                <a16:creationId xmlns:a16="http://schemas.microsoft.com/office/drawing/2014/main" id="{B234A1B4-DDED-A194-5216-8471ED44F4DA}"/>
              </a:ext>
            </a:extLst>
          </p:cNvPr>
          <p:cNvSpPr/>
          <p:nvPr/>
        </p:nvSpPr>
        <p:spPr>
          <a:xfrm>
            <a:off x="533723" y="12063765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" name="꺾인 연결선[E] 2">
            <a:extLst>
              <a:ext uri="{FF2B5EF4-FFF2-40B4-BE49-F238E27FC236}">
                <a16:creationId xmlns:a16="http://schemas.microsoft.com/office/drawing/2014/main" id="{4C14FC43-C38C-4D08-2FE7-2ED06FC70375}"/>
              </a:ext>
            </a:extLst>
          </p:cNvPr>
          <p:cNvCxnSpPr>
            <a:cxnSpLocks/>
            <a:stCxn id="154" idx="3"/>
            <a:endCxn id="191" idx="1"/>
          </p:cNvCxnSpPr>
          <p:nvPr/>
        </p:nvCxnSpPr>
        <p:spPr>
          <a:xfrm>
            <a:off x="3528095" y="5419694"/>
            <a:ext cx="797346" cy="44285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꺾인 연결선[E] 5">
            <a:extLst>
              <a:ext uri="{FF2B5EF4-FFF2-40B4-BE49-F238E27FC236}">
                <a16:creationId xmlns:a16="http://schemas.microsoft.com/office/drawing/2014/main" id="{6D1BEB59-F63D-4C31-CC81-8D024E3D15DD}"/>
              </a:ext>
            </a:extLst>
          </p:cNvPr>
          <p:cNvCxnSpPr>
            <a:cxnSpLocks/>
            <a:stCxn id="158" idx="3"/>
            <a:endCxn id="185" idx="1"/>
          </p:cNvCxnSpPr>
          <p:nvPr/>
        </p:nvCxnSpPr>
        <p:spPr>
          <a:xfrm flipV="1">
            <a:off x="3071734" y="1424182"/>
            <a:ext cx="1264381" cy="1360891"/>
          </a:xfrm>
          <a:prstGeom prst="bentConnector3">
            <a:avLst>
              <a:gd name="adj1" fmla="val 90465"/>
            </a:avLst>
          </a:prstGeom>
          <a:ln w="1905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A90C887C-4BB3-B5C1-2AA7-F975D23B4A69}"/>
              </a:ext>
            </a:extLst>
          </p:cNvPr>
          <p:cNvCxnSpPr>
            <a:cxnSpLocks/>
            <a:stCxn id="157" idx="2"/>
            <a:endCxn id="162" idx="1"/>
          </p:cNvCxnSpPr>
          <p:nvPr/>
        </p:nvCxnSpPr>
        <p:spPr>
          <a:xfrm rot="16200000" flipH="1">
            <a:off x="2944471" y="1844866"/>
            <a:ext cx="376676" cy="2464992"/>
          </a:xfrm>
          <a:prstGeom prst="bentConnector2">
            <a:avLst/>
          </a:prstGeom>
          <a:ln w="1905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Google Shape;810;g28120bc8d10_0_307">
            <a:extLst>
              <a:ext uri="{FF2B5EF4-FFF2-40B4-BE49-F238E27FC236}">
                <a16:creationId xmlns:a16="http://schemas.microsoft.com/office/drawing/2014/main" id="{4916F4B7-6F24-7A58-FD9C-A76A5B028024}"/>
              </a:ext>
            </a:extLst>
          </p:cNvPr>
          <p:cNvSpPr/>
          <p:nvPr/>
        </p:nvSpPr>
        <p:spPr>
          <a:xfrm>
            <a:off x="1544624" y="2006960"/>
            <a:ext cx="1177700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00000"/>
              </a:buClr>
              <a:buSzPts val="700"/>
            </a:pPr>
            <a:r>
              <a:rPr kumimoji="1"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홍길동</a:t>
            </a:r>
          </a:p>
        </p:txBody>
      </p:sp>
      <p:sp>
        <p:nvSpPr>
          <p:cNvPr id="22" name="Google Shape;810;g28120bc8d10_0_307">
            <a:extLst>
              <a:ext uri="{FF2B5EF4-FFF2-40B4-BE49-F238E27FC236}">
                <a16:creationId xmlns:a16="http://schemas.microsoft.com/office/drawing/2014/main" id="{5A88F807-48D0-73FF-1A22-6C0157E3DCBE}"/>
              </a:ext>
            </a:extLst>
          </p:cNvPr>
          <p:cNvSpPr/>
          <p:nvPr/>
        </p:nvSpPr>
        <p:spPr>
          <a:xfrm>
            <a:off x="2758250" y="2006960"/>
            <a:ext cx="308091" cy="210756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대리</a:t>
            </a:r>
            <a:endParaRPr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810;g28120bc8d10_0_307">
            <a:extLst>
              <a:ext uri="{FF2B5EF4-FFF2-40B4-BE49-F238E27FC236}">
                <a16:creationId xmlns:a16="http://schemas.microsoft.com/office/drawing/2014/main" id="{DA0E3693-4F98-A53D-FF61-563634A98B85}"/>
              </a:ext>
            </a:extLst>
          </p:cNvPr>
          <p:cNvSpPr/>
          <p:nvPr/>
        </p:nvSpPr>
        <p:spPr>
          <a:xfrm>
            <a:off x="3177788" y="2004201"/>
            <a:ext cx="752886" cy="21075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대리</a:t>
            </a:r>
            <a:r>
              <a:rPr lang="en-US" sz="500" dirty="0">
                <a:solidFill>
                  <a:schemeClr val="bg1">
                    <a:lumMod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v</a:t>
            </a:r>
            <a:endParaRPr sz="5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5D29272F-71C5-4E6F-B0BD-49DE8FB72FD4}"/>
              </a:ext>
            </a:extLst>
          </p:cNvPr>
          <p:cNvSpPr>
            <a:spLocks/>
          </p:cNvSpPr>
          <p:nvPr/>
        </p:nvSpPr>
        <p:spPr>
          <a:xfrm>
            <a:off x="1400231" y="691338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141DD99C-9D1D-25CB-F415-08837F4B07AB}"/>
              </a:ext>
            </a:extLst>
          </p:cNvPr>
          <p:cNvCxnSpPr>
            <a:cxnSpLocks/>
            <a:stCxn id="1033" idx="2"/>
            <a:endCxn id="1037" idx="1"/>
          </p:cNvCxnSpPr>
          <p:nvPr/>
        </p:nvCxnSpPr>
        <p:spPr>
          <a:xfrm rot="16200000" flipH="1">
            <a:off x="4036693" y="7645873"/>
            <a:ext cx="44292" cy="575899"/>
          </a:xfrm>
          <a:prstGeom prst="bentConnector2">
            <a:avLst/>
          </a:prstGeom>
          <a:ln w="1905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Google Shape;807;g28120bc8d10_0_307">
            <a:extLst>
              <a:ext uri="{FF2B5EF4-FFF2-40B4-BE49-F238E27FC236}">
                <a16:creationId xmlns:a16="http://schemas.microsoft.com/office/drawing/2014/main" id="{6973B83B-F4D5-62FE-CCC4-96EC3330A749}"/>
              </a:ext>
            </a:extLst>
          </p:cNvPr>
          <p:cNvSpPr/>
          <p:nvPr/>
        </p:nvSpPr>
        <p:spPr>
          <a:xfrm>
            <a:off x="6910560" y="7362151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2802;g28120ce3749_2_4">
            <a:extLst>
              <a:ext uri="{FF2B5EF4-FFF2-40B4-BE49-F238E27FC236}">
                <a16:creationId xmlns:a16="http://schemas.microsoft.com/office/drawing/2014/main" id="{41148B21-D441-CBD8-5C4C-30CBB2E76365}"/>
              </a:ext>
            </a:extLst>
          </p:cNvPr>
          <p:cNvSpPr/>
          <p:nvPr/>
        </p:nvSpPr>
        <p:spPr>
          <a:xfrm>
            <a:off x="6899886" y="7527243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algn="ctr"/>
            <a:r>
              <a:rPr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해당 사용자가</a:t>
            </a:r>
            <a:r>
              <a:rPr lang="ko-KR" altLang="en-US" sz="600" i="0" dirty="0">
                <a:solidFill>
                  <a:srgbClr val="343434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 탈퇴 처리 되었습니다</a:t>
            </a:r>
            <a:r>
              <a:rPr lang="en-US" altLang="ko-KR" sz="600" i="0" dirty="0">
                <a:solidFill>
                  <a:srgbClr val="343434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</p:txBody>
      </p:sp>
      <p:sp>
        <p:nvSpPr>
          <p:cNvPr id="35" name="Google Shape;810;g28120bc8d10_0_307">
            <a:extLst>
              <a:ext uri="{FF2B5EF4-FFF2-40B4-BE49-F238E27FC236}">
                <a16:creationId xmlns:a16="http://schemas.microsoft.com/office/drawing/2014/main" id="{A9D29C6E-5340-4D1D-9CF4-E6C9C68B1D79}"/>
              </a:ext>
            </a:extLst>
          </p:cNvPr>
          <p:cNvSpPr/>
          <p:nvPr/>
        </p:nvSpPr>
        <p:spPr>
          <a:xfrm>
            <a:off x="7837284" y="8142255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6" name="꺾인 연결선[E] 35">
            <a:extLst>
              <a:ext uri="{FF2B5EF4-FFF2-40B4-BE49-F238E27FC236}">
                <a16:creationId xmlns:a16="http://schemas.microsoft.com/office/drawing/2014/main" id="{C2909364-3079-4756-8968-41FBD833CB53}"/>
              </a:ext>
            </a:extLst>
          </p:cNvPr>
          <p:cNvCxnSpPr>
            <a:cxnSpLocks/>
            <a:stCxn id="1040" idx="3"/>
            <a:endCxn id="32" idx="1"/>
          </p:cNvCxnSpPr>
          <p:nvPr/>
        </p:nvCxnSpPr>
        <p:spPr>
          <a:xfrm flipV="1">
            <a:off x="5487087" y="7955969"/>
            <a:ext cx="1423473" cy="321286"/>
          </a:xfrm>
          <a:prstGeom prst="bentConnector3">
            <a:avLst>
              <a:gd name="adj1" fmla="val 50000"/>
            </a:avLst>
          </a:prstGeom>
          <a:ln w="1905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1467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5" y="203122"/>
            <a:ext cx="3793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조직관리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사업장 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tab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761663"/>
              </p:ext>
            </p:extLst>
          </p:nvPr>
        </p:nvGraphicFramePr>
        <p:xfrm>
          <a:off x="7858125" y="426720"/>
          <a:ext cx="2047875" cy="3870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목록</a:t>
                      </a:r>
                      <a:r>
                        <a:rPr lang="en-US" altLang="ko-KR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 </a:t>
                      </a:r>
                      <a:r>
                        <a:rPr lang="en-US" altLang="ko-KR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table </a:t>
                      </a:r>
                      <a:r>
                        <a:rPr lang="ko-KR" altLang="en-US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기능버튼의 </a:t>
                      </a:r>
                      <a:r>
                        <a:rPr lang="en-US" altLang="ko-KR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과 </a:t>
                      </a:r>
                      <a:r>
                        <a:rPr lang="en-US" altLang="ko-KR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alert </a:t>
                      </a:r>
                      <a:r>
                        <a:rPr lang="ko-KR" altLang="en-US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사업자 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법인 하위에 사업장을 등록한다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 </a:t>
                      </a:r>
                      <a:r>
                        <a:rPr lang="en" altLang="ko-KR" sz="6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table </a:t>
                      </a:r>
                      <a:r>
                        <a:rPr lang="ko-KR" altLang="en-US" sz="6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 사용자를 사업장에 </a:t>
                      </a:r>
                      <a:r>
                        <a:rPr lang="ko-KR" altLang="en-US" sz="6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추가시</a:t>
                      </a:r>
                      <a:endParaRPr lang="ko-KR" altLang="en-US" sz="6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선택된 사업장이 없을 경우 </a:t>
                      </a:r>
                      <a:r>
                        <a:rPr lang="en" altLang="ko-KR" sz="6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alert </a:t>
                      </a:r>
                      <a:r>
                        <a:rPr lang="ko-KR" altLang="en-US" sz="6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호출</a:t>
                      </a:r>
                      <a:endParaRPr lang="ko-KR" altLang="en-US" sz="6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아래의 경우 해당 </a:t>
                      </a:r>
                      <a:r>
                        <a:rPr lang="en-US" altLang="ko-KR" sz="6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alert</a:t>
                      </a:r>
                      <a:r>
                        <a:rPr lang="ko-KR" altLang="en-US" sz="6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호출한다</a:t>
                      </a:r>
                      <a:r>
                        <a:rPr lang="en-US" altLang="ko-KR" sz="6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AutoNum type="arabicPeriod"/>
                      </a:pPr>
                      <a:r>
                        <a:rPr lang="ko-KR" altLang="en-US" sz="6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 버튼 </a:t>
                      </a:r>
                      <a:r>
                        <a:rPr lang="en-US" altLang="ko-KR" sz="6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6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r>
                        <a:rPr lang="en-US" altLang="ko-KR" sz="6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6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r>
                        <a:rPr lang="en-US" altLang="ko-KR" sz="6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 </a:t>
                      </a:r>
                      <a:r>
                        <a:rPr lang="ko-KR" altLang="en-US" sz="6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6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변경 </a:t>
                      </a:r>
                      <a:r>
                        <a:rPr lang="en-US" altLang="ko-KR" sz="6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table</a:t>
                      </a:r>
                      <a:r>
                        <a:rPr lang="ko-KR" altLang="en-US" sz="6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에서 사용자 </a:t>
                      </a:r>
                      <a:r>
                        <a:rPr lang="ko-KR" altLang="en-US" sz="6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미선택된</a:t>
                      </a:r>
                      <a:r>
                        <a:rPr lang="ko-KR" altLang="en-US" sz="6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경우</a:t>
                      </a:r>
                      <a:endParaRPr lang="en-US" altLang="ko-KR" sz="6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AutoNum type="arabicPeriod"/>
                      </a:pPr>
                      <a:r>
                        <a:rPr lang="ko-KR" altLang="en-US" sz="6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기능 버튼 </a:t>
                      </a:r>
                      <a:r>
                        <a:rPr lang="en-US" altLang="ko-KR" sz="6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</a:t>
                      </a:r>
                      <a:r>
                        <a:rPr lang="en-US" altLang="ko-KR" sz="6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복사</a:t>
                      </a:r>
                      <a:r>
                        <a:rPr lang="en-US" altLang="ko-KR" sz="6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 </a:t>
                      </a:r>
                      <a:r>
                        <a:rPr lang="ko-KR" altLang="en-US" sz="60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6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사용자 목록에서 사용자 </a:t>
                      </a:r>
                      <a:r>
                        <a:rPr lang="ko-KR" altLang="en-US" sz="60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미선택된</a:t>
                      </a:r>
                      <a:r>
                        <a:rPr lang="ko-KR" altLang="en-US" sz="60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경우</a:t>
                      </a:r>
                      <a:endParaRPr lang="en-US" altLang="ko-KR" sz="6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기능버튼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삭제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220453B-1322-3FBF-03ED-3CDE4DAE588A}"/>
              </a:ext>
            </a:extLst>
          </p:cNvPr>
          <p:cNvSpPr txBox="1"/>
          <p:nvPr/>
        </p:nvSpPr>
        <p:spPr>
          <a:xfrm>
            <a:off x="2009775" y="219075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조직 관리</a:t>
            </a:r>
          </a:p>
        </p:txBody>
      </p:sp>
      <p:sp>
        <p:nvSpPr>
          <p:cNvPr id="9" name="Google Shape;807;g28120bc8d10_0_307">
            <a:extLst>
              <a:ext uri="{FF2B5EF4-FFF2-40B4-BE49-F238E27FC236}">
                <a16:creationId xmlns:a16="http://schemas.microsoft.com/office/drawing/2014/main" id="{0F0398C8-5E08-8FD2-3822-37A93F00C1D5}"/>
              </a:ext>
            </a:extLst>
          </p:cNvPr>
          <p:cNvSpPr/>
          <p:nvPr/>
        </p:nvSpPr>
        <p:spPr>
          <a:xfrm>
            <a:off x="3066363" y="783299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810;g28120bc8d10_0_307">
            <a:extLst>
              <a:ext uri="{FF2B5EF4-FFF2-40B4-BE49-F238E27FC236}">
                <a16:creationId xmlns:a16="http://schemas.microsoft.com/office/drawing/2014/main" id="{A45F03B4-38C8-E98B-C518-B558ED0940A2}"/>
              </a:ext>
            </a:extLst>
          </p:cNvPr>
          <p:cNvSpPr/>
          <p:nvPr/>
        </p:nvSpPr>
        <p:spPr>
          <a:xfrm>
            <a:off x="3985732" y="1600458"/>
            <a:ext cx="451182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2802;g28120ce3749_2_4">
            <a:extLst>
              <a:ext uri="{FF2B5EF4-FFF2-40B4-BE49-F238E27FC236}">
                <a16:creationId xmlns:a16="http://schemas.microsoft.com/office/drawing/2014/main" id="{DE9893F0-2FC4-89A3-3717-D042C4DA833B}"/>
              </a:ext>
            </a:extLst>
          </p:cNvPr>
          <p:cNvSpPr/>
          <p:nvPr/>
        </p:nvSpPr>
        <p:spPr>
          <a:xfrm>
            <a:off x="3055689" y="948391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사업장을 선택해 주세요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807;g28120bc8d10_0_307">
            <a:extLst>
              <a:ext uri="{FF2B5EF4-FFF2-40B4-BE49-F238E27FC236}">
                <a16:creationId xmlns:a16="http://schemas.microsoft.com/office/drawing/2014/main" id="{CC0936C1-588B-38DC-6E81-BD112829D5E0}"/>
              </a:ext>
            </a:extLst>
          </p:cNvPr>
          <p:cNvSpPr/>
          <p:nvPr/>
        </p:nvSpPr>
        <p:spPr>
          <a:xfrm>
            <a:off x="3066363" y="2049579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810;g28120bc8d10_0_307">
            <a:extLst>
              <a:ext uri="{FF2B5EF4-FFF2-40B4-BE49-F238E27FC236}">
                <a16:creationId xmlns:a16="http://schemas.microsoft.com/office/drawing/2014/main" id="{D4B662B9-8E25-9DE6-DAFD-2FF986875A08}"/>
              </a:ext>
            </a:extLst>
          </p:cNvPr>
          <p:cNvSpPr/>
          <p:nvPr/>
        </p:nvSpPr>
        <p:spPr>
          <a:xfrm>
            <a:off x="3985732" y="2866738"/>
            <a:ext cx="451182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802;g28120ce3749_2_4">
            <a:extLst>
              <a:ext uri="{FF2B5EF4-FFF2-40B4-BE49-F238E27FC236}">
                <a16:creationId xmlns:a16="http://schemas.microsoft.com/office/drawing/2014/main" id="{2F91938A-968F-A2C0-0994-A116B70817E2}"/>
              </a:ext>
            </a:extLst>
          </p:cNvPr>
          <p:cNvSpPr/>
          <p:nvPr/>
        </p:nvSpPr>
        <p:spPr>
          <a:xfrm>
            <a:off x="3055689" y="2214671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사용자를 선택해 주세요</a:t>
            </a:r>
            <a:r>
              <a:rPr lang="en-US" altLang="ko-KR" sz="7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807;g28120bc8d10_0_307">
            <a:extLst>
              <a:ext uri="{FF2B5EF4-FFF2-40B4-BE49-F238E27FC236}">
                <a16:creationId xmlns:a16="http://schemas.microsoft.com/office/drawing/2014/main" id="{4180F926-AC67-C025-D243-D5909D57E57A}"/>
              </a:ext>
            </a:extLst>
          </p:cNvPr>
          <p:cNvSpPr/>
          <p:nvPr/>
        </p:nvSpPr>
        <p:spPr>
          <a:xfrm>
            <a:off x="3074792" y="3312109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810;g28120bc8d10_0_307">
            <a:extLst>
              <a:ext uri="{FF2B5EF4-FFF2-40B4-BE49-F238E27FC236}">
                <a16:creationId xmlns:a16="http://schemas.microsoft.com/office/drawing/2014/main" id="{2FCBE988-777E-9174-173A-F91ED7542DDA}"/>
              </a:ext>
            </a:extLst>
          </p:cNvPr>
          <p:cNvSpPr/>
          <p:nvPr/>
        </p:nvSpPr>
        <p:spPr>
          <a:xfrm>
            <a:off x="4209543" y="4133464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아니오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802;g28120ce3749_2_4">
            <a:extLst>
              <a:ext uri="{FF2B5EF4-FFF2-40B4-BE49-F238E27FC236}">
                <a16:creationId xmlns:a16="http://schemas.microsoft.com/office/drawing/2014/main" id="{1C3D2C80-41E7-803D-E34C-337B0921EE97}"/>
              </a:ext>
            </a:extLst>
          </p:cNvPr>
          <p:cNvSpPr/>
          <p:nvPr/>
        </p:nvSpPr>
        <p:spPr>
          <a:xfrm>
            <a:off x="3064118" y="3477201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 하시겠습니까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endParaRPr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810;g28120bc8d10_0_307">
            <a:extLst>
              <a:ext uri="{FF2B5EF4-FFF2-40B4-BE49-F238E27FC236}">
                <a16:creationId xmlns:a16="http://schemas.microsoft.com/office/drawing/2014/main" id="{AE9653FF-63C3-8DF5-F873-87290AC12BAA}"/>
              </a:ext>
            </a:extLst>
          </p:cNvPr>
          <p:cNvSpPr/>
          <p:nvPr/>
        </p:nvSpPr>
        <p:spPr>
          <a:xfrm>
            <a:off x="3687099" y="4133464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807;g28120bc8d10_0_307">
            <a:extLst>
              <a:ext uri="{FF2B5EF4-FFF2-40B4-BE49-F238E27FC236}">
                <a16:creationId xmlns:a16="http://schemas.microsoft.com/office/drawing/2014/main" id="{F0B81A87-2009-3CEB-8B2A-C4A05FE3B6CA}"/>
              </a:ext>
            </a:extLst>
          </p:cNvPr>
          <p:cNvSpPr/>
          <p:nvPr/>
        </p:nvSpPr>
        <p:spPr>
          <a:xfrm>
            <a:off x="3074792" y="4617154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810;g28120bc8d10_0_307">
            <a:extLst>
              <a:ext uri="{FF2B5EF4-FFF2-40B4-BE49-F238E27FC236}">
                <a16:creationId xmlns:a16="http://schemas.microsoft.com/office/drawing/2014/main" id="{1166A301-8E99-5F03-5476-726793D7EBF4}"/>
              </a:ext>
            </a:extLst>
          </p:cNvPr>
          <p:cNvSpPr/>
          <p:nvPr/>
        </p:nvSpPr>
        <p:spPr>
          <a:xfrm>
            <a:off x="3994161" y="5434313"/>
            <a:ext cx="451182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2802;g28120ce3749_2_4">
            <a:extLst>
              <a:ext uri="{FF2B5EF4-FFF2-40B4-BE49-F238E27FC236}">
                <a16:creationId xmlns:a16="http://schemas.microsoft.com/office/drawing/2014/main" id="{DE6C4927-15B9-9ECF-184A-3BF640BB221D}"/>
              </a:ext>
            </a:extLst>
          </p:cNvPr>
          <p:cNvSpPr/>
          <p:nvPr/>
        </p:nvSpPr>
        <p:spPr>
          <a:xfrm>
            <a:off x="3064118" y="4782246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삭제되었습니다</a:t>
            </a:r>
            <a:r>
              <a:rPr lang="en-US" altLang="ko-KR" sz="7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1" name="Google Shape;807;g28120bc8d10_0_307">
            <a:extLst>
              <a:ext uri="{FF2B5EF4-FFF2-40B4-BE49-F238E27FC236}">
                <a16:creationId xmlns:a16="http://schemas.microsoft.com/office/drawing/2014/main" id="{1C678B65-EC1C-E76B-7423-5917CA56259F}"/>
              </a:ext>
            </a:extLst>
          </p:cNvPr>
          <p:cNvSpPr/>
          <p:nvPr/>
        </p:nvSpPr>
        <p:spPr>
          <a:xfrm>
            <a:off x="-78584" y="11242410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2" name="Google Shape;810;g28120bc8d10_0_307">
            <a:extLst>
              <a:ext uri="{FF2B5EF4-FFF2-40B4-BE49-F238E27FC236}">
                <a16:creationId xmlns:a16="http://schemas.microsoft.com/office/drawing/2014/main" id="{570E2523-CB47-742C-AEB6-61804266E434}"/>
              </a:ext>
            </a:extLst>
          </p:cNvPr>
          <p:cNvSpPr/>
          <p:nvPr/>
        </p:nvSpPr>
        <p:spPr>
          <a:xfrm>
            <a:off x="1056167" y="12063765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아니오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3" name="Google Shape;2802;g28120ce3749_2_4">
            <a:extLst>
              <a:ext uri="{FF2B5EF4-FFF2-40B4-BE49-F238E27FC236}">
                <a16:creationId xmlns:a16="http://schemas.microsoft.com/office/drawing/2014/main" id="{725E10D3-113E-B4D6-E2FA-EEC97B8EDC39}"/>
              </a:ext>
            </a:extLst>
          </p:cNvPr>
          <p:cNvSpPr/>
          <p:nvPr/>
        </p:nvSpPr>
        <p:spPr>
          <a:xfrm>
            <a:off x="-89258" y="11407502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 하시겠습니까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endParaRPr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4" name="Google Shape;810;g28120bc8d10_0_307">
            <a:extLst>
              <a:ext uri="{FF2B5EF4-FFF2-40B4-BE49-F238E27FC236}">
                <a16:creationId xmlns:a16="http://schemas.microsoft.com/office/drawing/2014/main" id="{B234A1B4-DDED-A194-5216-8471ED44F4DA}"/>
              </a:ext>
            </a:extLst>
          </p:cNvPr>
          <p:cNvSpPr/>
          <p:nvPr/>
        </p:nvSpPr>
        <p:spPr>
          <a:xfrm>
            <a:off x="533723" y="12063765"/>
            <a:ext cx="443587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70" name="꺾인 연결선[E] 1069">
            <a:extLst>
              <a:ext uri="{FF2B5EF4-FFF2-40B4-BE49-F238E27FC236}">
                <a16:creationId xmlns:a16="http://schemas.microsoft.com/office/drawing/2014/main" id="{F78EFECC-CF68-91B8-D330-E8495C0E866B}"/>
              </a:ext>
            </a:extLst>
          </p:cNvPr>
          <p:cNvCxnSpPr>
            <a:cxnSpLocks/>
            <a:stCxn id="69" idx="1"/>
            <a:endCxn id="70" idx="1"/>
          </p:cNvCxnSpPr>
          <p:nvPr/>
        </p:nvCxnSpPr>
        <p:spPr>
          <a:xfrm rot="10800000" flipV="1">
            <a:off x="3074793" y="4268464"/>
            <a:ext cx="612307" cy="942508"/>
          </a:xfrm>
          <a:prstGeom prst="bentConnector3">
            <a:avLst>
              <a:gd name="adj1" fmla="val 137334"/>
            </a:avLst>
          </a:prstGeom>
          <a:ln w="1905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63FFE2B5-60CF-0EE4-DF88-09EEDB02E08E}"/>
              </a:ext>
            </a:extLst>
          </p:cNvPr>
          <p:cNvSpPr>
            <a:spLocks/>
          </p:cNvSpPr>
          <p:nvPr/>
        </p:nvSpPr>
        <p:spPr>
          <a:xfrm>
            <a:off x="2974118" y="79089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3E1DA45A-8F58-5F41-E78F-B2D26D09BA07}"/>
              </a:ext>
            </a:extLst>
          </p:cNvPr>
          <p:cNvSpPr>
            <a:spLocks/>
          </p:cNvSpPr>
          <p:nvPr/>
        </p:nvSpPr>
        <p:spPr>
          <a:xfrm>
            <a:off x="2966502" y="206456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2E599686-CFFE-42CB-8D2A-DF6E2F1DD769}"/>
              </a:ext>
            </a:extLst>
          </p:cNvPr>
          <p:cNvSpPr>
            <a:spLocks/>
          </p:cNvSpPr>
          <p:nvPr/>
        </p:nvSpPr>
        <p:spPr>
          <a:xfrm>
            <a:off x="2987249" y="332710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958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705-4E1B-23D6-DB66-4B80CE2A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1AA4DED-F35D-CF75-8382-B336DCC6E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041690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20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5" y="203122"/>
            <a:ext cx="3793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조직관리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사용자 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tab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903231"/>
              </p:ext>
            </p:extLst>
          </p:nvPr>
        </p:nvGraphicFramePr>
        <p:xfrm>
          <a:off x="7858125" y="426720"/>
          <a:ext cx="2047875" cy="6939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관리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구성요소 및 기능 정의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그룹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하위 그룹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defualt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지점명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like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권한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사용자 권한 목록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like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ID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en-US" altLang="ko-KR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equalls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상태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사업장의 상태를 선택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정상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종료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AND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엑셀다운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조회 조건에 해당하는 결과값을 엑셀로 변화 후 다운로드 기능 제공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 관리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사업장에 작업자를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(p 21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일괄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일괄등록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일괄등록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(6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권한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일괄 등록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은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HNS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본사 관리자 권한에만 노출한다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 버튼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사용자 추가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(p 17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사용자명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사용자 상세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(p 18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09530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사업자 일괄등록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사업장에 사용자를 일괄 등록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샘플다운로드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파일은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AS-IS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와 동일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38354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492631"/>
                  </a:ext>
                </a:extLst>
              </a:tr>
            </a:tbl>
          </a:graphicData>
        </a:graphic>
      </p:graphicFrame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3B82C806-2028-86E5-A06F-6DC3843E8FBC}"/>
              </a:ext>
            </a:extLst>
          </p:cNvPr>
          <p:cNvSpPr>
            <a:spLocks/>
          </p:cNvSpPr>
          <p:nvPr/>
        </p:nvSpPr>
        <p:spPr>
          <a:xfrm>
            <a:off x="360000" y="1327734"/>
            <a:ext cx="7200000" cy="8228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8D15B131-6EA6-68AF-DE45-B21EF416BA3B}"/>
              </a:ext>
            </a:extLst>
          </p:cNvPr>
          <p:cNvSpPr>
            <a:spLocks/>
          </p:cNvSpPr>
          <p:nvPr/>
        </p:nvSpPr>
        <p:spPr>
          <a:xfrm>
            <a:off x="540000" y="1440000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그룹</a:t>
            </a: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8796AFE7-2014-F95E-28CB-5257A9DAF481}"/>
              </a:ext>
            </a:extLst>
          </p:cNvPr>
          <p:cNvSpPr>
            <a:spLocks/>
          </p:cNvSpPr>
          <p:nvPr/>
        </p:nvSpPr>
        <p:spPr>
          <a:xfrm>
            <a:off x="1260000" y="1440000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모서리가 둥근 직사각형 65">
            <a:extLst>
              <a:ext uri="{FF2B5EF4-FFF2-40B4-BE49-F238E27FC236}">
                <a16:creationId xmlns:a16="http://schemas.microsoft.com/office/drawing/2014/main" id="{17CA1FC6-BF7D-16F5-598E-72266AF3F327}"/>
              </a:ext>
            </a:extLst>
          </p:cNvPr>
          <p:cNvSpPr>
            <a:spLocks/>
          </p:cNvSpPr>
          <p:nvPr/>
        </p:nvSpPr>
        <p:spPr>
          <a:xfrm>
            <a:off x="2526001" y="1440000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지점</a:t>
            </a:r>
          </a:p>
        </p:txBody>
      </p:sp>
      <p:sp>
        <p:nvSpPr>
          <p:cNvPr id="67" name="모서리가 둥근 직사각형 66">
            <a:extLst>
              <a:ext uri="{FF2B5EF4-FFF2-40B4-BE49-F238E27FC236}">
                <a16:creationId xmlns:a16="http://schemas.microsoft.com/office/drawing/2014/main" id="{2196B4B8-9197-85F6-E4F4-BED992A5C92B}"/>
              </a:ext>
            </a:extLst>
          </p:cNvPr>
          <p:cNvSpPr>
            <a:spLocks/>
          </p:cNvSpPr>
          <p:nvPr/>
        </p:nvSpPr>
        <p:spPr>
          <a:xfrm>
            <a:off x="3246001" y="1440000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모서리가 둥근 직사각형 97">
            <a:extLst>
              <a:ext uri="{FF2B5EF4-FFF2-40B4-BE49-F238E27FC236}">
                <a16:creationId xmlns:a16="http://schemas.microsoft.com/office/drawing/2014/main" id="{6742F003-8C88-85E5-5210-39DC345A594B}"/>
              </a:ext>
            </a:extLst>
          </p:cNvPr>
          <p:cNvSpPr>
            <a:spLocks/>
          </p:cNvSpPr>
          <p:nvPr/>
        </p:nvSpPr>
        <p:spPr>
          <a:xfrm>
            <a:off x="172588" y="132773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9" name="모서리가 둥근 직사각형 98">
            <a:extLst>
              <a:ext uri="{FF2B5EF4-FFF2-40B4-BE49-F238E27FC236}">
                <a16:creationId xmlns:a16="http://schemas.microsoft.com/office/drawing/2014/main" id="{7A24BC29-ADF4-67CA-5307-903066883A68}"/>
              </a:ext>
            </a:extLst>
          </p:cNvPr>
          <p:cNvSpPr>
            <a:spLocks/>
          </p:cNvSpPr>
          <p:nvPr/>
        </p:nvSpPr>
        <p:spPr>
          <a:xfrm>
            <a:off x="5497492" y="219259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20453B-1322-3FBF-03ED-3CDE4DAE588A}"/>
              </a:ext>
            </a:extLst>
          </p:cNvPr>
          <p:cNvSpPr txBox="1"/>
          <p:nvPr/>
        </p:nvSpPr>
        <p:spPr>
          <a:xfrm>
            <a:off x="2009775" y="219075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조직 관리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AC8DC46-4959-0EB8-34AB-6A05F013B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285090"/>
              </p:ext>
            </p:extLst>
          </p:nvPr>
        </p:nvGraphicFramePr>
        <p:xfrm>
          <a:off x="367400" y="902675"/>
          <a:ext cx="7192602" cy="169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9178">
                  <a:extLst>
                    <a:ext uri="{9D8B030D-6E8A-4147-A177-3AD203B41FA5}">
                      <a16:colId xmlns:a16="http://schemas.microsoft.com/office/drawing/2014/main" val="4004563781"/>
                    </a:ext>
                  </a:extLst>
                </a:gridCol>
                <a:gridCol w="799178">
                  <a:extLst>
                    <a:ext uri="{9D8B030D-6E8A-4147-A177-3AD203B41FA5}">
                      <a16:colId xmlns:a16="http://schemas.microsoft.com/office/drawing/2014/main" val="1809743699"/>
                    </a:ext>
                  </a:extLst>
                </a:gridCol>
                <a:gridCol w="799178">
                  <a:extLst>
                    <a:ext uri="{9D8B030D-6E8A-4147-A177-3AD203B41FA5}">
                      <a16:colId xmlns:a16="http://schemas.microsoft.com/office/drawing/2014/main" val="1820550468"/>
                    </a:ext>
                  </a:extLst>
                </a:gridCol>
                <a:gridCol w="799178">
                  <a:extLst>
                    <a:ext uri="{9D8B030D-6E8A-4147-A177-3AD203B41FA5}">
                      <a16:colId xmlns:a16="http://schemas.microsoft.com/office/drawing/2014/main" val="1913258780"/>
                    </a:ext>
                  </a:extLst>
                </a:gridCol>
                <a:gridCol w="799178">
                  <a:extLst>
                    <a:ext uri="{9D8B030D-6E8A-4147-A177-3AD203B41FA5}">
                      <a16:colId xmlns:a16="http://schemas.microsoft.com/office/drawing/2014/main" val="4152540790"/>
                    </a:ext>
                  </a:extLst>
                </a:gridCol>
                <a:gridCol w="799178">
                  <a:extLst>
                    <a:ext uri="{9D8B030D-6E8A-4147-A177-3AD203B41FA5}">
                      <a16:colId xmlns:a16="http://schemas.microsoft.com/office/drawing/2014/main" val="3793367519"/>
                    </a:ext>
                  </a:extLst>
                </a:gridCol>
                <a:gridCol w="799178">
                  <a:extLst>
                    <a:ext uri="{9D8B030D-6E8A-4147-A177-3AD203B41FA5}">
                      <a16:colId xmlns:a16="http://schemas.microsoft.com/office/drawing/2014/main" val="1534051196"/>
                    </a:ext>
                  </a:extLst>
                </a:gridCol>
                <a:gridCol w="799178">
                  <a:extLst>
                    <a:ext uri="{9D8B030D-6E8A-4147-A177-3AD203B41FA5}">
                      <a16:colId xmlns:a16="http://schemas.microsoft.com/office/drawing/2014/main" val="4024476418"/>
                    </a:ext>
                  </a:extLst>
                </a:gridCol>
                <a:gridCol w="799178">
                  <a:extLst>
                    <a:ext uri="{9D8B030D-6E8A-4147-A177-3AD203B41FA5}">
                      <a16:colId xmlns:a16="http://schemas.microsoft.com/office/drawing/2014/main" val="3443365500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사업장 관리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사용자 관리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6429549"/>
                  </a:ext>
                </a:extLst>
              </a:tr>
            </a:tbl>
          </a:graphicData>
        </a:graphic>
      </p:graphicFrame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3E0DB30F-282C-2FDC-C03F-819AFBF5EF72}"/>
              </a:ext>
            </a:extLst>
          </p:cNvPr>
          <p:cNvSpPr>
            <a:spLocks/>
          </p:cNvSpPr>
          <p:nvPr/>
        </p:nvSpPr>
        <p:spPr>
          <a:xfrm>
            <a:off x="540000" y="1783483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사용자명</a:t>
            </a:r>
          </a:p>
        </p:txBody>
      </p:sp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F7AC9D6A-7E3D-D58D-5F00-6E7B73B7EBEE}"/>
              </a:ext>
            </a:extLst>
          </p:cNvPr>
          <p:cNvSpPr>
            <a:spLocks/>
          </p:cNvSpPr>
          <p:nvPr/>
        </p:nvSpPr>
        <p:spPr>
          <a:xfrm>
            <a:off x="1260000" y="1783483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bg1">
                    <a:lumMod val="75000"/>
                  </a:schemeClr>
                </a:solidFill>
              </a:rPr>
              <a:t>입력해 주세요</a:t>
            </a:r>
            <a:r>
              <a:rPr kumimoji="1" lang="en-US" altLang="ko-KR" sz="700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7" name="모서리가 둥근 직사각형 86">
            <a:extLst>
              <a:ext uri="{FF2B5EF4-FFF2-40B4-BE49-F238E27FC236}">
                <a16:creationId xmlns:a16="http://schemas.microsoft.com/office/drawing/2014/main" id="{2C49A2CF-577D-BFCC-3BCD-C9240F219B7F}"/>
              </a:ext>
            </a:extLst>
          </p:cNvPr>
          <p:cNvSpPr>
            <a:spLocks/>
          </p:cNvSpPr>
          <p:nvPr/>
        </p:nvSpPr>
        <p:spPr>
          <a:xfrm>
            <a:off x="2526001" y="1788396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모서리가 둥근 직사각형 87">
            <a:extLst>
              <a:ext uri="{FF2B5EF4-FFF2-40B4-BE49-F238E27FC236}">
                <a16:creationId xmlns:a16="http://schemas.microsoft.com/office/drawing/2014/main" id="{89CC1BBE-C016-D7CA-6A46-25A4753DFC59}"/>
              </a:ext>
            </a:extLst>
          </p:cNvPr>
          <p:cNvSpPr>
            <a:spLocks/>
          </p:cNvSpPr>
          <p:nvPr/>
        </p:nvSpPr>
        <p:spPr>
          <a:xfrm>
            <a:off x="3246001" y="1788396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bg1">
                    <a:lumMod val="75000"/>
                  </a:schemeClr>
                </a:solidFill>
              </a:rPr>
              <a:t>입력해 주세요</a:t>
            </a:r>
            <a:r>
              <a:rPr kumimoji="1" lang="en-US" altLang="ko-KR" sz="700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2" name="모서리가 둥근 직사각형 111">
            <a:extLst>
              <a:ext uri="{FF2B5EF4-FFF2-40B4-BE49-F238E27FC236}">
                <a16:creationId xmlns:a16="http://schemas.microsoft.com/office/drawing/2014/main" id="{B36ECF11-642F-3B58-131F-B618B8D783E9}"/>
              </a:ext>
            </a:extLst>
          </p:cNvPr>
          <p:cNvSpPr>
            <a:spLocks/>
          </p:cNvSpPr>
          <p:nvPr/>
        </p:nvSpPr>
        <p:spPr>
          <a:xfrm>
            <a:off x="352588" y="545926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홈 </a:t>
            </a:r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운영관리 </a:t>
            </a:r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조직 관리</a:t>
            </a:r>
          </a:p>
        </p:txBody>
      </p:sp>
      <p:sp>
        <p:nvSpPr>
          <p:cNvPr id="75" name="Google Shape;2233;g27fe52d962f_1_4247">
            <a:extLst>
              <a:ext uri="{FF2B5EF4-FFF2-40B4-BE49-F238E27FC236}">
                <a16:creationId xmlns:a16="http://schemas.microsoft.com/office/drawing/2014/main" id="{DAF925E9-199E-8213-BA9F-3FA3B214FEC2}"/>
              </a:ext>
            </a:extLst>
          </p:cNvPr>
          <p:cNvSpPr/>
          <p:nvPr/>
        </p:nvSpPr>
        <p:spPr>
          <a:xfrm>
            <a:off x="6895357" y="1434987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7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2233;g27fe52d962f_1_4247">
            <a:extLst>
              <a:ext uri="{FF2B5EF4-FFF2-40B4-BE49-F238E27FC236}">
                <a16:creationId xmlns:a16="http://schemas.microsoft.com/office/drawing/2014/main" id="{40EEA436-7397-544A-5A52-D54549FED5C4}"/>
              </a:ext>
            </a:extLst>
          </p:cNvPr>
          <p:cNvSpPr/>
          <p:nvPr/>
        </p:nvSpPr>
        <p:spPr>
          <a:xfrm>
            <a:off x="6893296" y="1788396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306C65EF-F991-6864-76AE-CA6C28B73C53}"/>
              </a:ext>
            </a:extLst>
          </p:cNvPr>
          <p:cNvSpPr>
            <a:spLocks/>
          </p:cNvSpPr>
          <p:nvPr/>
        </p:nvSpPr>
        <p:spPr>
          <a:xfrm>
            <a:off x="4553126" y="1442161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권한</a:t>
            </a: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AD356021-5422-11E7-4E6D-BE354A195687}"/>
              </a:ext>
            </a:extLst>
          </p:cNvPr>
          <p:cNvSpPr>
            <a:spLocks/>
          </p:cNvSpPr>
          <p:nvPr/>
        </p:nvSpPr>
        <p:spPr>
          <a:xfrm>
            <a:off x="5273126" y="1442161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B7E22D3E-CBBB-AD8F-F643-1198923757ED}"/>
              </a:ext>
            </a:extLst>
          </p:cNvPr>
          <p:cNvSpPr>
            <a:spLocks/>
          </p:cNvSpPr>
          <p:nvPr/>
        </p:nvSpPr>
        <p:spPr>
          <a:xfrm>
            <a:off x="4553126" y="1783483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상태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D93ED766-FD25-A67C-9072-3B4BCD568993}"/>
              </a:ext>
            </a:extLst>
          </p:cNvPr>
          <p:cNvSpPr>
            <a:spLocks/>
          </p:cNvSpPr>
          <p:nvPr/>
        </p:nvSpPr>
        <p:spPr>
          <a:xfrm>
            <a:off x="5273126" y="1783483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id="{B4ACCF5E-228C-B028-D560-9B26AE4E8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593047"/>
              </p:ext>
            </p:extLst>
          </p:nvPr>
        </p:nvGraphicFramePr>
        <p:xfrm>
          <a:off x="360000" y="2726775"/>
          <a:ext cx="7192588" cy="186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2358">
                  <a:extLst>
                    <a:ext uri="{9D8B030D-6E8A-4147-A177-3AD203B41FA5}">
                      <a16:colId xmlns:a16="http://schemas.microsoft.com/office/drawing/2014/main" val="3581827672"/>
                    </a:ext>
                  </a:extLst>
                </a:gridCol>
                <a:gridCol w="732890">
                  <a:extLst>
                    <a:ext uri="{9D8B030D-6E8A-4147-A177-3AD203B41FA5}">
                      <a16:colId xmlns:a16="http://schemas.microsoft.com/office/drawing/2014/main" val="2675675922"/>
                    </a:ext>
                  </a:extLst>
                </a:gridCol>
                <a:gridCol w="732890">
                  <a:extLst>
                    <a:ext uri="{9D8B030D-6E8A-4147-A177-3AD203B41FA5}">
                      <a16:colId xmlns:a16="http://schemas.microsoft.com/office/drawing/2014/main" val="2726850600"/>
                    </a:ext>
                  </a:extLst>
                </a:gridCol>
                <a:gridCol w="732890">
                  <a:extLst>
                    <a:ext uri="{9D8B030D-6E8A-4147-A177-3AD203B41FA5}">
                      <a16:colId xmlns:a16="http://schemas.microsoft.com/office/drawing/2014/main" val="4192029694"/>
                    </a:ext>
                  </a:extLst>
                </a:gridCol>
                <a:gridCol w="732890">
                  <a:extLst>
                    <a:ext uri="{9D8B030D-6E8A-4147-A177-3AD203B41FA5}">
                      <a16:colId xmlns:a16="http://schemas.microsoft.com/office/drawing/2014/main" val="2135116775"/>
                    </a:ext>
                  </a:extLst>
                </a:gridCol>
                <a:gridCol w="732890">
                  <a:extLst>
                    <a:ext uri="{9D8B030D-6E8A-4147-A177-3AD203B41FA5}">
                      <a16:colId xmlns:a16="http://schemas.microsoft.com/office/drawing/2014/main" val="1832987587"/>
                    </a:ext>
                  </a:extLst>
                </a:gridCol>
                <a:gridCol w="732890">
                  <a:extLst>
                    <a:ext uri="{9D8B030D-6E8A-4147-A177-3AD203B41FA5}">
                      <a16:colId xmlns:a16="http://schemas.microsoft.com/office/drawing/2014/main" val="3911749419"/>
                    </a:ext>
                  </a:extLst>
                </a:gridCol>
                <a:gridCol w="732890">
                  <a:extLst>
                    <a:ext uri="{9D8B030D-6E8A-4147-A177-3AD203B41FA5}">
                      <a16:colId xmlns:a16="http://schemas.microsoft.com/office/drawing/2014/main" val="1388696632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사업장명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사용자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권한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전화번호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이동전화번호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6862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PTCE_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테스트유저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endParaRPr lang="ko-KR" altLang="en-US" sz="50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***user01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본사 관리자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59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PTCE_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테스트유저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</a:t>
                      </a:r>
                      <a:endParaRPr lang="ko-KR" altLang="en-US" sz="50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***user02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그룹 관리자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327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PTCE_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테스트유저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</a:t>
                      </a:r>
                      <a:endParaRPr lang="ko-KR" altLang="en-US" sz="50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***user03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796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PTCE_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테스트유저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</a:t>
                      </a:r>
                      <a:endParaRPr lang="ko-KR" altLang="en-US" sz="50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***user04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상품조회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02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PTCE_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테스트유저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</a:t>
                      </a:r>
                      <a:endParaRPr lang="ko-KR" altLang="en-US" sz="5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***user05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98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PTCE_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테스트유저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endParaRPr lang="ko-KR" altLang="en-US" sz="5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***user06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361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PTCE_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테스트유저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07</a:t>
                      </a:r>
                      <a:endParaRPr lang="ko-KR" altLang="en-US" sz="5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***user07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814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PTCE_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테스트유저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08</a:t>
                      </a:r>
                      <a:endParaRPr lang="ko-KR" altLang="en-US" sz="5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***user08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661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PTCE_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테스트유저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</a:t>
                      </a:r>
                      <a:endParaRPr lang="ko-KR" altLang="en-US" sz="5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***user09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247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PTCE_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테스트유저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5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***user10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010-23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**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2024.10.31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807055"/>
                  </a:ext>
                </a:extLst>
              </a:tr>
            </a:tbl>
          </a:graphicData>
        </a:graphic>
      </p:graphicFrame>
      <p:sp>
        <p:nvSpPr>
          <p:cNvPr id="114" name="Google Shape;2233;g27fe52d962f_1_4247">
            <a:extLst>
              <a:ext uri="{FF2B5EF4-FFF2-40B4-BE49-F238E27FC236}">
                <a16:creationId xmlns:a16="http://schemas.microsoft.com/office/drawing/2014/main" id="{F0D9B441-A67E-B4B6-1BAD-A8A538F09913}"/>
              </a:ext>
            </a:extLst>
          </p:cNvPr>
          <p:cNvSpPr/>
          <p:nvPr/>
        </p:nvSpPr>
        <p:spPr>
          <a:xfrm>
            <a:off x="7020000" y="2366774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15" name="그룹 114">
            <a:extLst>
              <a:ext uri="{FF2B5EF4-FFF2-40B4-BE49-F238E27FC236}">
                <a16:creationId xmlns:a16="http://schemas.microsoft.com/office/drawing/2014/main" id="{C56858BA-2E57-2491-F94A-1C2EC77DC80D}"/>
              </a:ext>
            </a:extLst>
          </p:cNvPr>
          <p:cNvGrpSpPr/>
          <p:nvPr/>
        </p:nvGrpSpPr>
        <p:grpSpPr>
          <a:xfrm>
            <a:off x="2907459" y="4886775"/>
            <a:ext cx="2105082" cy="186100"/>
            <a:chOff x="19175035" y="-2703341"/>
            <a:chExt cx="2105082" cy="186100"/>
          </a:xfrm>
        </p:grpSpPr>
        <p:sp>
          <p:nvSpPr>
            <p:cNvPr id="116" name="모서리가 둥근 직사각형 115">
              <a:extLst>
                <a:ext uri="{FF2B5EF4-FFF2-40B4-BE49-F238E27FC236}">
                  <a16:creationId xmlns:a16="http://schemas.microsoft.com/office/drawing/2014/main" id="{FEE7C01F-ACE4-C14E-70CF-ACA33515479D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17" name="모서리가 둥근 직사각형 116">
              <a:extLst>
                <a:ext uri="{FF2B5EF4-FFF2-40B4-BE49-F238E27FC236}">
                  <a16:creationId xmlns:a16="http://schemas.microsoft.com/office/drawing/2014/main" id="{531BEEB0-9D8B-A2FB-4B5A-8882D79740AF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18" name="모서리가 둥근 직사각형 117">
              <a:extLst>
                <a:ext uri="{FF2B5EF4-FFF2-40B4-BE49-F238E27FC236}">
                  <a16:creationId xmlns:a16="http://schemas.microsoft.com/office/drawing/2014/main" id="{7E33FF17-1103-2486-978F-336EC5E551F7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19" name="모서리가 둥근 직사각형 118">
              <a:extLst>
                <a:ext uri="{FF2B5EF4-FFF2-40B4-BE49-F238E27FC236}">
                  <a16:creationId xmlns:a16="http://schemas.microsoft.com/office/drawing/2014/main" id="{DA111985-C8BE-E057-331D-C78410BF0706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20" name="모서리가 둥근 직사각형 119">
              <a:extLst>
                <a:ext uri="{FF2B5EF4-FFF2-40B4-BE49-F238E27FC236}">
                  <a16:creationId xmlns:a16="http://schemas.microsoft.com/office/drawing/2014/main" id="{07A90A6D-205C-F901-CFC8-911867090EA6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21" name="모서리가 둥근 직사각형 120">
              <a:extLst>
                <a:ext uri="{FF2B5EF4-FFF2-40B4-BE49-F238E27FC236}">
                  <a16:creationId xmlns:a16="http://schemas.microsoft.com/office/drawing/2014/main" id="{1BDAD7BB-A0BB-4839-A118-B9BDB62686B9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22" name="모서리가 둥근 직사각형 121">
              <a:extLst>
                <a:ext uri="{FF2B5EF4-FFF2-40B4-BE49-F238E27FC236}">
                  <a16:creationId xmlns:a16="http://schemas.microsoft.com/office/drawing/2014/main" id="{931DC37E-FA2E-98F9-B77D-6D6648726CD7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23" name="모서리가 둥근 직사각형 122">
              <a:extLst>
                <a:ext uri="{FF2B5EF4-FFF2-40B4-BE49-F238E27FC236}">
                  <a16:creationId xmlns:a16="http://schemas.microsoft.com/office/drawing/2014/main" id="{906A714C-6975-7B64-02FC-8D190B9FBBA6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24" name="모서리가 둥근 직사각형 123">
              <a:extLst>
                <a:ext uri="{FF2B5EF4-FFF2-40B4-BE49-F238E27FC236}">
                  <a16:creationId xmlns:a16="http://schemas.microsoft.com/office/drawing/2014/main" id="{CD9987AC-36A5-BCF2-CB52-9F671A6E1169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25" name="모서리가 둥근 직사각형 124">
              <a:extLst>
                <a:ext uri="{FF2B5EF4-FFF2-40B4-BE49-F238E27FC236}">
                  <a16:creationId xmlns:a16="http://schemas.microsoft.com/office/drawing/2014/main" id="{F404B063-56C5-3432-BA95-198169D28CAF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126" name="모서리가 둥근 직사각형 125">
            <a:extLst>
              <a:ext uri="{FF2B5EF4-FFF2-40B4-BE49-F238E27FC236}">
                <a16:creationId xmlns:a16="http://schemas.microsoft.com/office/drawing/2014/main" id="{2CD2FF62-777E-F4AB-403C-B55E79DE99B5}"/>
              </a:ext>
            </a:extLst>
          </p:cNvPr>
          <p:cNvSpPr>
            <a:spLocks/>
          </p:cNvSpPr>
          <p:nvPr/>
        </p:nvSpPr>
        <p:spPr>
          <a:xfrm>
            <a:off x="6182362" y="218135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7" name="모서리가 둥근 직사각형 126">
            <a:extLst>
              <a:ext uri="{FF2B5EF4-FFF2-40B4-BE49-F238E27FC236}">
                <a16:creationId xmlns:a16="http://schemas.microsoft.com/office/drawing/2014/main" id="{9CF20992-CF69-BAB1-B741-FBEA02A9E115}"/>
              </a:ext>
            </a:extLst>
          </p:cNvPr>
          <p:cNvSpPr>
            <a:spLocks/>
          </p:cNvSpPr>
          <p:nvPr/>
        </p:nvSpPr>
        <p:spPr>
          <a:xfrm>
            <a:off x="7002229" y="218663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8" name="모서리가 둥근 직사각형 127">
            <a:extLst>
              <a:ext uri="{FF2B5EF4-FFF2-40B4-BE49-F238E27FC236}">
                <a16:creationId xmlns:a16="http://schemas.microsoft.com/office/drawing/2014/main" id="{FFA59A3D-FCCA-3BBD-751E-A016D1F98920}"/>
              </a:ext>
            </a:extLst>
          </p:cNvPr>
          <p:cNvSpPr>
            <a:spLocks/>
          </p:cNvSpPr>
          <p:nvPr/>
        </p:nvSpPr>
        <p:spPr>
          <a:xfrm>
            <a:off x="360000" y="2366774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건</a:t>
            </a:r>
          </a:p>
        </p:txBody>
      </p:sp>
      <p:sp>
        <p:nvSpPr>
          <p:cNvPr id="129" name="모서리가 둥근 직사각형 128">
            <a:extLst>
              <a:ext uri="{FF2B5EF4-FFF2-40B4-BE49-F238E27FC236}">
                <a16:creationId xmlns:a16="http://schemas.microsoft.com/office/drawing/2014/main" id="{FF225BDD-4A3E-D014-CDDB-B17BADBDE0CE}"/>
              </a:ext>
            </a:extLst>
          </p:cNvPr>
          <p:cNvSpPr>
            <a:spLocks/>
          </p:cNvSpPr>
          <p:nvPr/>
        </p:nvSpPr>
        <p:spPr>
          <a:xfrm>
            <a:off x="1253993" y="2375306"/>
            <a:ext cx="9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개씩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0" name="모서리가 둥근 직사각형 129">
            <a:extLst>
              <a:ext uri="{FF2B5EF4-FFF2-40B4-BE49-F238E27FC236}">
                <a16:creationId xmlns:a16="http://schemas.microsoft.com/office/drawing/2014/main" id="{D7444625-2361-CF43-BBE2-87C8D274DCBD}"/>
              </a:ext>
            </a:extLst>
          </p:cNvPr>
          <p:cNvSpPr>
            <a:spLocks/>
          </p:cNvSpPr>
          <p:nvPr/>
        </p:nvSpPr>
        <p:spPr>
          <a:xfrm>
            <a:off x="2869977" y="441259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9" name="Google Shape;2233;g27fe52d962f_1_4247">
            <a:extLst>
              <a:ext uri="{FF2B5EF4-FFF2-40B4-BE49-F238E27FC236}">
                <a16:creationId xmlns:a16="http://schemas.microsoft.com/office/drawing/2014/main" id="{D437566F-CDB9-BBE0-8762-04D8A12E28C2}"/>
              </a:ext>
            </a:extLst>
          </p:cNvPr>
          <p:cNvSpPr/>
          <p:nvPr/>
        </p:nvSpPr>
        <p:spPr>
          <a:xfrm>
            <a:off x="6224337" y="2366774"/>
            <a:ext cx="732895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일괄 등록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2233;g27fe52d962f_1_4247">
            <a:extLst>
              <a:ext uri="{FF2B5EF4-FFF2-40B4-BE49-F238E27FC236}">
                <a16:creationId xmlns:a16="http://schemas.microsoft.com/office/drawing/2014/main" id="{BE93C7F9-B70B-6B5C-BAA0-D95FD1BE9152}"/>
              </a:ext>
            </a:extLst>
          </p:cNvPr>
          <p:cNvSpPr/>
          <p:nvPr/>
        </p:nvSpPr>
        <p:spPr>
          <a:xfrm>
            <a:off x="5550568" y="2375306"/>
            <a:ext cx="606086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 관리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슬라이드 번호 개체 틀 1">
            <a:extLst>
              <a:ext uri="{FF2B5EF4-FFF2-40B4-BE49-F238E27FC236}">
                <a16:creationId xmlns:a16="http://schemas.microsoft.com/office/drawing/2014/main" id="{8A88FF43-8EDC-A496-CB5A-5925CD0E6A2A}"/>
              </a:ext>
            </a:extLst>
          </p:cNvPr>
          <p:cNvSpPr txBox="1">
            <a:spLocks/>
          </p:cNvSpPr>
          <p:nvPr/>
        </p:nvSpPr>
        <p:spPr>
          <a:xfrm>
            <a:off x="6695605" y="5097214"/>
            <a:ext cx="919659" cy="2216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82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44BD32-4B9B-4F24-A4E9-E22E202C55FA}" type="slidenum">
              <a:rPr lang="ko-KR" altLang="en-US" smtClean="0"/>
              <a:pPr/>
              <a:t>20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sp>
        <p:nvSpPr>
          <p:cNvPr id="152" name="Google Shape;417;g28120bc8d10_0_0">
            <a:extLst>
              <a:ext uri="{FF2B5EF4-FFF2-40B4-BE49-F238E27FC236}">
                <a16:creationId xmlns:a16="http://schemas.microsoft.com/office/drawing/2014/main" id="{B70BF151-994C-F22F-A073-A93E0F61DB50}"/>
              </a:ext>
            </a:extLst>
          </p:cNvPr>
          <p:cNvSpPr/>
          <p:nvPr/>
        </p:nvSpPr>
        <p:spPr>
          <a:xfrm>
            <a:off x="5438871" y="5066775"/>
            <a:ext cx="2307808" cy="1146886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422;g28120bc8d10_0_0">
            <a:extLst>
              <a:ext uri="{FF2B5EF4-FFF2-40B4-BE49-F238E27FC236}">
                <a16:creationId xmlns:a16="http://schemas.microsoft.com/office/drawing/2014/main" id="{8CA0A515-9CEA-01C3-689F-7880EAF16D38}"/>
              </a:ext>
            </a:extLst>
          </p:cNvPr>
          <p:cNvSpPr/>
          <p:nvPr/>
        </p:nvSpPr>
        <p:spPr>
          <a:xfrm>
            <a:off x="5518521" y="5084224"/>
            <a:ext cx="900000" cy="1886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일괄등록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423;g28120bc8d10_0_0">
            <a:extLst>
              <a:ext uri="{FF2B5EF4-FFF2-40B4-BE49-F238E27FC236}">
                <a16:creationId xmlns:a16="http://schemas.microsoft.com/office/drawing/2014/main" id="{42F1023F-1441-AF31-E8E7-2849EDC2127F}"/>
              </a:ext>
            </a:extLst>
          </p:cNvPr>
          <p:cNvSpPr/>
          <p:nvPr/>
        </p:nvSpPr>
        <p:spPr>
          <a:xfrm>
            <a:off x="7414880" y="5084224"/>
            <a:ext cx="330600" cy="1886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3600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5" name="직선 연결선 30">
            <a:extLst>
              <a:ext uri="{FF2B5EF4-FFF2-40B4-BE49-F238E27FC236}">
                <a16:creationId xmlns:a16="http://schemas.microsoft.com/office/drawing/2014/main" id="{01FBCDB2-2745-D1A4-1205-DFEF795D82DA}"/>
              </a:ext>
            </a:extLst>
          </p:cNvPr>
          <p:cNvCxnSpPr>
            <a:cxnSpLocks/>
          </p:cNvCxnSpPr>
          <p:nvPr/>
        </p:nvCxnSpPr>
        <p:spPr>
          <a:xfrm>
            <a:off x="5505117" y="5277496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6" name="표 155">
            <a:extLst>
              <a:ext uri="{FF2B5EF4-FFF2-40B4-BE49-F238E27FC236}">
                <a16:creationId xmlns:a16="http://schemas.microsoft.com/office/drawing/2014/main" id="{3D184D11-525D-BAC2-414B-A9533293E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379291"/>
              </p:ext>
            </p:extLst>
          </p:nvPr>
        </p:nvGraphicFramePr>
        <p:xfrm>
          <a:off x="5453338" y="5431049"/>
          <a:ext cx="2139362" cy="528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9362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</a:tblGrid>
              <a:tr h="204530">
                <a:tc>
                  <a:txBody>
                    <a:bodyPr/>
                    <a:lstStyle/>
                    <a:p>
                      <a:pPr marL="90488" indent="-90488">
                        <a:buAutoNum type="arabicPeriod"/>
                        <a:tabLst/>
                      </a:pP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샘플파일 내용을 참조하여 사용자 정보를 입력하여 주십시오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</a:p>
                    <a:p>
                      <a:pPr marL="90488" indent="-90488">
                        <a:buAutoNum type="arabicPeriod"/>
                        <a:tabLst/>
                      </a:pP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샘플파일 두번째 </a:t>
                      </a:r>
                      <a:r>
                        <a:rPr lang="en" altLang="ko-KR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Sheet</a:t>
                      </a:r>
                      <a:r>
                        <a:rPr lang="ko-KR" altLang="en-US" sz="5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를</a:t>
                      </a: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확인하시면 사용하고 있는 </a:t>
                      </a:r>
                      <a:r>
                        <a:rPr lang="en" altLang="ko-KR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code </a:t>
                      </a: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정보를 열람 </a:t>
                      </a:r>
                      <a:r>
                        <a:rPr lang="ko-KR" altLang="en-US" sz="5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하실수</a:t>
                      </a: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있습니다</a:t>
                      </a:r>
                      <a:r>
                        <a:rPr lang="en-US" altLang="ko-KR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.</a:t>
                      </a:r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T="47625" marB="476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69663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altLang="ko-KR" sz="600" b="1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600" b="1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샘플다운로드</a:t>
                      </a:r>
                      <a:r>
                        <a:rPr lang="en-US" altLang="ko-KR" sz="600" b="1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]</a:t>
                      </a:r>
                      <a:endParaRPr lang="ko-KR" altLang="en-US" sz="600" b="1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157" name="Google Shape;810;g28120bc8d10_0_307">
            <a:extLst>
              <a:ext uri="{FF2B5EF4-FFF2-40B4-BE49-F238E27FC236}">
                <a16:creationId xmlns:a16="http://schemas.microsoft.com/office/drawing/2014/main" id="{158471FE-103A-3C59-2843-2AA7932D82EB}"/>
              </a:ext>
            </a:extLst>
          </p:cNvPr>
          <p:cNvSpPr/>
          <p:nvPr/>
        </p:nvSpPr>
        <p:spPr>
          <a:xfrm>
            <a:off x="6597485" y="5981309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810;g28120bc8d10_0_307">
            <a:extLst>
              <a:ext uri="{FF2B5EF4-FFF2-40B4-BE49-F238E27FC236}">
                <a16:creationId xmlns:a16="http://schemas.microsoft.com/office/drawing/2014/main" id="{96507A54-D51F-7B96-9C4E-3C3B2387EA40}"/>
              </a:ext>
            </a:extLst>
          </p:cNvPr>
          <p:cNvSpPr/>
          <p:nvPr/>
        </p:nvSpPr>
        <p:spPr>
          <a:xfrm>
            <a:off x="6159152" y="5981309"/>
            <a:ext cx="406421" cy="174314"/>
          </a:xfrm>
          <a:prstGeom prst="roundRect">
            <a:avLst>
              <a:gd name="adj" fmla="val 5768"/>
            </a:avLst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 업로드</a:t>
            </a:r>
            <a:endParaRPr sz="5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422;g28120bc8d10_0_0">
            <a:extLst>
              <a:ext uri="{FF2B5EF4-FFF2-40B4-BE49-F238E27FC236}">
                <a16:creationId xmlns:a16="http://schemas.microsoft.com/office/drawing/2014/main" id="{5D7A9F6D-1590-F4C4-C272-8E2AFE5BE414}"/>
              </a:ext>
            </a:extLst>
          </p:cNvPr>
          <p:cNvSpPr/>
          <p:nvPr/>
        </p:nvSpPr>
        <p:spPr>
          <a:xfrm>
            <a:off x="5537695" y="5292866"/>
            <a:ext cx="900000" cy="15918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사용방법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0" name="꺾인 연결선[E] 159">
            <a:extLst>
              <a:ext uri="{FF2B5EF4-FFF2-40B4-BE49-F238E27FC236}">
                <a16:creationId xmlns:a16="http://schemas.microsoft.com/office/drawing/2014/main" id="{21F6BBC2-7539-65A4-E841-89A28586E7A5}"/>
              </a:ext>
            </a:extLst>
          </p:cNvPr>
          <p:cNvCxnSpPr>
            <a:cxnSpLocks/>
            <a:stCxn id="149" idx="2"/>
            <a:endCxn id="152" idx="0"/>
          </p:cNvCxnSpPr>
          <p:nvPr/>
        </p:nvCxnSpPr>
        <p:spPr>
          <a:xfrm rot="16200000" flipH="1">
            <a:off x="5376780" y="3850779"/>
            <a:ext cx="2430001" cy="1990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5" name="모서리가 둥근 직사각형 164">
            <a:extLst>
              <a:ext uri="{FF2B5EF4-FFF2-40B4-BE49-F238E27FC236}">
                <a16:creationId xmlns:a16="http://schemas.microsoft.com/office/drawing/2014/main" id="{341F2F5E-3ADE-A6DE-4ECE-BC37B3585116}"/>
              </a:ext>
            </a:extLst>
          </p:cNvPr>
          <p:cNvSpPr>
            <a:spLocks/>
          </p:cNvSpPr>
          <p:nvPr/>
        </p:nvSpPr>
        <p:spPr>
          <a:xfrm>
            <a:off x="5518521" y="4641828"/>
            <a:ext cx="2238547" cy="180000"/>
          </a:xfrm>
          <a:prstGeom prst="roundRect">
            <a:avLst>
              <a:gd name="adj" fmla="val 1675"/>
            </a:avLst>
          </a:prstGeom>
          <a:solidFill>
            <a:srgbClr val="FFFF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일괄</a:t>
            </a:r>
            <a:r>
              <a:rPr kumimoji="1"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  <a:r>
              <a:rPr kumimoji="1"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 </a:t>
            </a:r>
            <a:r>
              <a:rPr kumimoji="1"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</a:t>
            </a:r>
            <a:r>
              <a:rPr kumimoji="1"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은 </a:t>
            </a:r>
            <a:r>
              <a:rPr kumimoji="1"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HNS </a:t>
            </a:r>
            <a:r>
              <a:rPr kumimoji="1"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본사 관리자 권한을 가진 계정에만 제공한다</a:t>
            </a:r>
            <a:r>
              <a:rPr kumimoji="1"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5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6" name="모서리가 둥근 직사각형 165">
            <a:extLst>
              <a:ext uri="{FF2B5EF4-FFF2-40B4-BE49-F238E27FC236}">
                <a16:creationId xmlns:a16="http://schemas.microsoft.com/office/drawing/2014/main" id="{0E93C443-3049-A5A6-4435-C6D0AF2A4345}"/>
              </a:ext>
            </a:extLst>
          </p:cNvPr>
          <p:cNvSpPr>
            <a:spLocks/>
          </p:cNvSpPr>
          <p:nvPr/>
        </p:nvSpPr>
        <p:spPr>
          <a:xfrm>
            <a:off x="5393276" y="487805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6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1699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5" y="203122"/>
            <a:ext cx="3793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조직관리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사용자 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tab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715674"/>
              </p:ext>
            </p:extLst>
          </p:nvPr>
        </p:nvGraphicFramePr>
        <p:xfrm>
          <a:off x="7858125" y="426720"/>
          <a:ext cx="2047875" cy="587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 관리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정의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 일괄등록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엑셀 업로드를 통한 작업자 일괄 등록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 일괄등록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(6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안전지급자 일괄등록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엑셀 업로드를 통한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안전지급자 일괄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안전지급자 일괄등록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(9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 개별 등록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 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(7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작업자 정보 수정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 수정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(8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삭제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작업자 정보를 삭제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09530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 일괄 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엑셀 파일 업로드 기능 제공</a:t>
                      </a:r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생픔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파일 다운로드 기능 제공</a:t>
                      </a:r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샘플 파일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작업자관리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&gt;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작업자 목록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column 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 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지급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여부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Y/N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팀명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직무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 수정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 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과 동일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지급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여부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비활성화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추가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미사용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38354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안전지급자 일괄등록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엑셀 파일 업로드를 통한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안전지급자 일괄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49263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220453B-1322-3FBF-03ED-3CDE4DAE588A}"/>
              </a:ext>
            </a:extLst>
          </p:cNvPr>
          <p:cNvSpPr txBox="1"/>
          <p:nvPr/>
        </p:nvSpPr>
        <p:spPr>
          <a:xfrm>
            <a:off x="2009775" y="219075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조직 관리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71BE6D8-AB0D-62A0-F011-466FD470DEAE}"/>
              </a:ext>
            </a:extLst>
          </p:cNvPr>
          <p:cNvGrpSpPr/>
          <p:nvPr/>
        </p:nvGrpSpPr>
        <p:grpSpPr>
          <a:xfrm>
            <a:off x="200025" y="3879479"/>
            <a:ext cx="4157602" cy="2339539"/>
            <a:chOff x="4550077" y="4666661"/>
            <a:chExt cx="5404836" cy="2339539"/>
          </a:xfrm>
        </p:grpSpPr>
        <p:sp>
          <p:nvSpPr>
            <p:cNvPr id="6" name="Google Shape;417;g28120bc8d10_0_0">
              <a:extLst>
                <a:ext uri="{FF2B5EF4-FFF2-40B4-BE49-F238E27FC236}">
                  <a16:creationId xmlns:a16="http://schemas.microsoft.com/office/drawing/2014/main" id="{4297A691-55FA-C452-45D1-649AE59EB8F8}"/>
                </a:ext>
              </a:extLst>
            </p:cNvPr>
            <p:cNvSpPr/>
            <p:nvPr/>
          </p:nvSpPr>
          <p:spPr>
            <a:xfrm>
              <a:off x="4550077" y="4666661"/>
              <a:ext cx="5404836" cy="2339539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" name="Google Shape;422;g28120bc8d10_0_0">
              <a:extLst>
                <a:ext uri="{FF2B5EF4-FFF2-40B4-BE49-F238E27FC236}">
                  <a16:creationId xmlns:a16="http://schemas.microsoft.com/office/drawing/2014/main" id="{037A8525-4562-3E29-25BA-1695E6134BE9}"/>
                </a:ext>
              </a:extLst>
            </p:cNvPr>
            <p:cNvSpPr/>
            <p:nvPr/>
          </p:nvSpPr>
          <p:spPr>
            <a:xfrm>
              <a:off x="4630925" y="4691211"/>
              <a:ext cx="1826465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-US" sz="800" b="1" dirty="0" err="1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작업자관리</a:t>
              </a:r>
              <a:endParaRPr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" name="Google Shape;423;g28120bc8d10_0_0">
              <a:extLst>
                <a:ext uri="{FF2B5EF4-FFF2-40B4-BE49-F238E27FC236}">
                  <a16:creationId xmlns:a16="http://schemas.microsoft.com/office/drawing/2014/main" id="{08F706E5-2CCE-199E-6BCC-7715F9605FCB}"/>
                </a:ext>
              </a:extLst>
            </p:cNvPr>
            <p:cNvSpPr/>
            <p:nvPr/>
          </p:nvSpPr>
          <p:spPr>
            <a:xfrm>
              <a:off x="9622272" y="4691211"/>
              <a:ext cx="330600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10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✖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4" name="직선 연결선 30">
              <a:extLst>
                <a:ext uri="{FF2B5EF4-FFF2-40B4-BE49-F238E27FC236}">
                  <a16:creationId xmlns:a16="http://schemas.microsoft.com/office/drawing/2014/main" id="{DE1CA5AD-422E-5A7B-A39F-3C768DD95EA3}"/>
                </a:ext>
              </a:extLst>
            </p:cNvPr>
            <p:cNvCxnSpPr>
              <a:cxnSpLocks/>
            </p:cNvCxnSpPr>
            <p:nvPr/>
          </p:nvCxnSpPr>
          <p:spPr>
            <a:xfrm>
              <a:off x="4617522" y="4936663"/>
              <a:ext cx="524367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Google Shape;810;g28120bc8d10_0_307">
              <a:extLst>
                <a:ext uri="{FF2B5EF4-FFF2-40B4-BE49-F238E27FC236}">
                  <a16:creationId xmlns:a16="http://schemas.microsoft.com/office/drawing/2014/main" id="{48E814FB-DB07-2CAF-D9AB-DF57D7509663}"/>
                </a:ext>
              </a:extLst>
            </p:cNvPr>
            <p:cNvSpPr/>
            <p:nvPr/>
          </p:nvSpPr>
          <p:spPr>
            <a:xfrm>
              <a:off x="7099511" y="6749190"/>
              <a:ext cx="399806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닫기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DE53F3CD-2F00-320C-D5BE-9A0713DB01D6}"/>
              </a:ext>
            </a:extLst>
          </p:cNvPr>
          <p:cNvGraphicFramePr>
            <a:graphicFrameLocks noGrp="1"/>
          </p:cNvGraphicFramePr>
          <p:nvPr/>
        </p:nvGraphicFramePr>
        <p:xfrm>
          <a:off x="284359" y="4214762"/>
          <a:ext cx="4001427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210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092371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319119">
                  <a:extLst>
                    <a:ext uri="{9D8B030D-6E8A-4147-A177-3AD203B41FA5}">
                      <a16:colId xmlns:a16="http://schemas.microsoft.com/office/drawing/2014/main" val="1042548658"/>
                    </a:ext>
                  </a:extLst>
                </a:gridCol>
                <a:gridCol w="908264">
                  <a:extLst>
                    <a:ext uri="{9D8B030D-6E8A-4147-A177-3AD203B41FA5}">
                      <a16:colId xmlns:a16="http://schemas.microsoft.com/office/drawing/2014/main" val="3396944275"/>
                    </a:ext>
                  </a:extLst>
                </a:gridCol>
                <a:gridCol w="564595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392763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335105">
                  <a:extLst>
                    <a:ext uri="{9D8B030D-6E8A-4147-A177-3AD203B41FA5}">
                      <a16:colId xmlns:a16="http://schemas.microsoft.com/office/drawing/2014/main" val="4230833922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지점</a:t>
                      </a:r>
                      <a:r>
                        <a:rPr lang="en-US" altLang="ko-KR" sz="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팀명</a:t>
                      </a:r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구성원명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안전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지급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여부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sp>
        <p:nvSpPr>
          <p:cNvPr id="18" name="Google Shape;2233;g27fe52d962f_1_4247">
            <a:extLst>
              <a:ext uri="{FF2B5EF4-FFF2-40B4-BE49-F238E27FC236}">
                <a16:creationId xmlns:a16="http://schemas.microsoft.com/office/drawing/2014/main" id="{BE274C29-42F4-A104-40F2-B202A7FED9FB}"/>
              </a:ext>
            </a:extLst>
          </p:cNvPr>
          <p:cNvSpPr/>
          <p:nvPr/>
        </p:nvSpPr>
        <p:spPr>
          <a:xfrm>
            <a:off x="3968984" y="4229425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2236;g27fe52d962f_1_4247">
            <a:extLst>
              <a:ext uri="{FF2B5EF4-FFF2-40B4-BE49-F238E27FC236}">
                <a16:creationId xmlns:a16="http://schemas.microsoft.com/office/drawing/2014/main" id="{F87B94C0-3D8E-17F0-A418-272B9AF17E83}"/>
              </a:ext>
            </a:extLst>
          </p:cNvPr>
          <p:cNvSpPr/>
          <p:nvPr/>
        </p:nvSpPr>
        <p:spPr>
          <a:xfrm>
            <a:off x="3968984" y="4369529"/>
            <a:ext cx="308962" cy="127796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90C57F32-697F-C0B4-107D-7D768F12E785}"/>
              </a:ext>
            </a:extLst>
          </p:cNvPr>
          <p:cNvGraphicFramePr>
            <a:graphicFrameLocks noGrp="1"/>
          </p:cNvGraphicFramePr>
          <p:nvPr/>
        </p:nvGraphicFramePr>
        <p:xfrm>
          <a:off x="645724" y="4293322"/>
          <a:ext cx="1058281" cy="156559"/>
        </p:xfrm>
        <a:graphic>
          <a:graphicData uri="http://schemas.openxmlformats.org/drawingml/2006/table">
            <a:tbl>
              <a:tblPr/>
              <a:tblGrid>
                <a:gridCol w="10582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   </a:t>
                      </a: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E6DDB518-8DCC-3E18-38F8-F4D15054A695}"/>
              </a:ext>
            </a:extLst>
          </p:cNvPr>
          <p:cNvGraphicFramePr>
            <a:graphicFrameLocks noGrp="1"/>
          </p:cNvGraphicFramePr>
          <p:nvPr/>
        </p:nvGraphicFramePr>
        <p:xfrm>
          <a:off x="2125585" y="4293322"/>
          <a:ext cx="726262" cy="156559"/>
        </p:xfrm>
        <a:graphic>
          <a:graphicData uri="http://schemas.openxmlformats.org/drawingml/2006/table">
            <a:tbl>
              <a:tblPr/>
              <a:tblGrid>
                <a:gridCol w="72626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5E18AAC3-C04E-831C-C00C-4D84B9F5AFE4}"/>
              </a:ext>
            </a:extLst>
          </p:cNvPr>
          <p:cNvGraphicFramePr>
            <a:graphicFrameLocks noGrp="1"/>
          </p:cNvGraphicFramePr>
          <p:nvPr/>
        </p:nvGraphicFramePr>
        <p:xfrm>
          <a:off x="3469996" y="4303678"/>
          <a:ext cx="453988" cy="156559"/>
        </p:xfrm>
        <a:graphic>
          <a:graphicData uri="http://schemas.openxmlformats.org/drawingml/2006/table">
            <a:tbl>
              <a:tblPr/>
              <a:tblGrid>
                <a:gridCol w="45398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전체  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▼</a:t>
                      </a: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19347085-AC94-9DB3-0342-ACA6845F424D}"/>
              </a:ext>
            </a:extLst>
          </p:cNvPr>
          <p:cNvGraphicFramePr>
            <a:graphicFrameLocks noGrp="1"/>
          </p:cNvGraphicFramePr>
          <p:nvPr/>
        </p:nvGraphicFramePr>
        <p:xfrm>
          <a:off x="289496" y="4785868"/>
          <a:ext cx="3988450" cy="88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900">
                  <a:extLst>
                    <a:ext uri="{9D8B030D-6E8A-4147-A177-3AD203B41FA5}">
                      <a16:colId xmlns:a16="http://schemas.microsoft.com/office/drawing/2014/main" val="2515625101"/>
                    </a:ext>
                  </a:extLst>
                </a:gridCol>
                <a:gridCol w="1720093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550190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464949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403131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318044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  <a:gridCol w="316143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</a:tblGrid>
              <a:tr h="14081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지점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팀명</a:t>
                      </a:r>
                      <a:endParaRPr lang="en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구성원명</a:t>
                      </a:r>
                      <a:endParaRPr lang="en-US" altLang="ko-KR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사번</a:t>
                      </a:r>
                      <a:endParaRPr lang="en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상태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직무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안전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지급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en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Home&amp;Charge</a:t>
                      </a: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서비스팀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본사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서지호</a:t>
                      </a: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1103585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01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5304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1105945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0099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09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5337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1105945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미사용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352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09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8191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1105956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미사용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6591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b="0" i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09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8192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1105957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미사용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065446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496D8560-996D-0DB0-5663-EE43039B6B29}"/>
              </a:ext>
            </a:extLst>
          </p:cNvPr>
          <p:cNvGraphicFramePr>
            <a:graphicFrameLocks noGrp="1"/>
          </p:cNvGraphicFramePr>
          <p:nvPr/>
        </p:nvGraphicFramePr>
        <p:xfrm>
          <a:off x="606812" y="4620615"/>
          <a:ext cx="631674" cy="129540"/>
        </p:xfrm>
        <a:graphic>
          <a:graphicData uri="http://schemas.openxmlformats.org/drawingml/2006/table">
            <a:tbl>
              <a:tblPr/>
              <a:tblGrid>
                <a:gridCol w="63167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09246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5" name="Google Shape;309;g2f2558950df_0_15">
            <a:extLst>
              <a:ext uri="{FF2B5EF4-FFF2-40B4-BE49-F238E27FC236}">
                <a16:creationId xmlns:a16="http://schemas.microsoft.com/office/drawing/2014/main" id="{DC0D3094-91E2-23DA-2908-F4C5D6225EA7}"/>
              </a:ext>
            </a:extLst>
          </p:cNvPr>
          <p:cNvSpPr txBox="1"/>
          <p:nvPr/>
        </p:nvSpPr>
        <p:spPr>
          <a:xfrm>
            <a:off x="210648" y="4624501"/>
            <a:ext cx="435076" cy="157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000" rIns="91425" bIns="36000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5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5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5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ADDCA1B-A54F-FA9B-F347-4D8C9E4F6577}"/>
              </a:ext>
            </a:extLst>
          </p:cNvPr>
          <p:cNvSpPr/>
          <p:nvPr/>
        </p:nvSpPr>
        <p:spPr>
          <a:xfrm flipH="1">
            <a:off x="349956" y="4825602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FFAEDE7-3D3A-42D8-3F39-69AEAC8A5692}"/>
              </a:ext>
            </a:extLst>
          </p:cNvPr>
          <p:cNvSpPr/>
          <p:nvPr/>
        </p:nvSpPr>
        <p:spPr>
          <a:xfrm flipH="1">
            <a:off x="349956" y="4971422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CF7ABD0-5D80-C0B5-218B-559E61CCE0E7}"/>
              </a:ext>
            </a:extLst>
          </p:cNvPr>
          <p:cNvSpPr/>
          <p:nvPr/>
        </p:nvSpPr>
        <p:spPr>
          <a:xfrm flipH="1">
            <a:off x="349956" y="5117242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32F69B4-C89A-830C-1F14-45441D531AB7}"/>
              </a:ext>
            </a:extLst>
          </p:cNvPr>
          <p:cNvSpPr/>
          <p:nvPr/>
        </p:nvSpPr>
        <p:spPr>
          <a:xfrm flipH="1">
            <a:off x="349956" y="5262384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95525CD-0ED5-C7D8-6542-8ABA9A445642}"/>
              </a:ext>
            </a:extLst>
          </p:cNvPr>
          <p:cNvSpPr/>
          <p:nvPr/>
        </p:nvSpPr>
        <p:spPr>
          <a:xfrm flipH="1">
            <a:off x="349956" y="5412791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ACCA275-E753-C878-2098-71477F053185}"/>
              </a:ext>
            </a:extLst>
          </p:cNvPr>
          <p:cNvSpPr/>
          <p:nvPr/>
        </p:nvSpPr>
        <p:spPr>
          <a:xfrm flipH="1">
            <a:off x="349956" y="5556803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2" name="Google Shape;2233;g27fe52d962f_1_4247">
            <a:extLst>
              <a:ext uri="{FF2B5EF4-FFF2-40B4-BE49-F238E27FC236}">
                <a16:creationId xmlns:a16="http://schemas.microsoft.com/office/drawing/2014/main" id="{AE69331A-DDD0-C059-88F2-1AF3C0FFF6E7}"/>
              </a:ext>
            </a:extLst>
          </p:cNvPr>
          <p:cNvSpPr/>
          <p:nvPr/>
        </p:nvSpPr>
        <p:spPr>
          <a:xfrm>
            <a:off x="3976765" y="4621487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233;g27fe52d962f_1_4247">
            <a:extLst>
              <a:ext uri="{FF2B5EF4-FFF2-40B4-BE49-F238E27FC236}">
                <a16:creationId xmlns:a16="http://schemas.microsoft.com/office/drawing/2014/main" id="{56F4C044-5A3F-CCE5-091C-EBD1F8E97722}"/>
              </a:ext>
            </a:extLst>
          </p:cNvPr>
          <p:cNvSpPr/>
          <p:nvPr/>
        </p:nvSpPr>
        <p:spPr>
          <a:xfrm>
            <a:off x="3652375" y="4621487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2233;g27fe52d962f_1_4247">
            <a:extLst>
              <a:ext uri="{FF2B5EF4-FFF2-40B4-BE49-F238E27FC236}">
                <a16:creationId xmlns:a16="http://schemas.microsoft.com/office/drawing/2014/main" id="{E37B8AE1-338D-835F-DE97-82F131EB573F}"/>
              </a:ext>
            </a:extLst>
          </p:cNvPr>
          <p:cNvSpPr/>
          <p:nvPr/>
        </p:nvSpPr>
        <p:spPr>
          <a:xfrm>
            <a:off x="3323627" y="4621487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2233;g27fe52d962f_1_4247">
            <a:extLst>
              <a:ext uri="{FF2B5EF4-FFF2-40B4-BE49-F238E27FC236}">
                <a16:creationId xmlns:a16="http://schemas.microsoft.com/office/drawing/2014/main" id="{D789C8C2-7864-B2C7-4CF8-87301A23E535}"/>
              </a:ext>
            </a:extLst>
          </p:cNvPr>
          <p:cNvSpPr/>
          <p:nvPr/>
        </p:nvSpPr>
        <p:spPr>
          <a:xfrm>
            <a:off x="2482837" y="4621488"/>
            <a:ext cx="817887" cy="127471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안전지급자 일괄등록</a:t>
            </a:r>
            <a:r>
              <a:rPr lang="en-US" altLang="ko-KR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2233;g27fe52d962f_1_4247">
            <a:extLst>
              <a:ext uri="{FF2B5EF4-FFF2-40B4-BE49-F238E27FC236}">
                <a16:creationId xmlns:a16="http://schemas.microsoft.com/office/drawing/2014/main" id="{4956B241-93DA-8E39-3543-1438F3D5FACB}"/>
              </a:ext>
            </a:extLst>
          </p:cNvPr>
          <p:cNvSpPr/>
          <p:nvPr/>
        </p:nvSpPr>
        <p:spPr>
          <a:xfrm>
            <a:off x="1900946" y="4621488"/>
            <a:ext cx="566210" cy="127472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작업자일괄등록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슬라이드 번호 개체 틀 1">
            <a:extLst>
              <a:ext uri="{FF2B5EF4-FFF2-40B4-BE49-F238E27FC236}">
                <a16:creationId xmlns:a16="http://schemas.microsoft.com/office/drawing/2014/main" id="{CAAEFDCB-B2B5-A387-8A32-F4FFCF3515D3}"/>
              </a:ext>
            </a:extLst>
          </p:cNvPr>
          <p:cNvSpPr txBox="1">
            <a:spLocks/>
          </p:cNvSpPr>
          <p:nvPr/>
        </p:nvSpPr>
        <p:spPr>
          <a:xfrm>
            <a:off x="6217212" y="690337"/>
            <a:ext cx="919659" cy="2216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82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44BD32-4B9B-4F24-A4E9-E22E202C55FA}" type="slidenum">
              <a:rPr lang="ko-KR" altLang="en-US" smtClean="0"/>
              <a:pPr/>
              <a:t>21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cxnSp>
        <p:nvCxnSpPr>
          <p:cNvPr id="92" name="꺾인 연결선[E] 91">
            <a:extLst>
              <a:ext uri="{FF2B5EF4-FFF2-40B4-BE49-F238E27FC236}">
                <a16:creationId xmlns:a16="http://schemas.microsoft.com/office/drawing/2014/main" id="{B7013BC8-391C-16BF-E4A8-5B802CA4D871}"/>
              </a:ext>
            </a:extLst>
          </p:cNvPr>
          <p:cNvCxnSpPr>
            <a:cxnSpLocks/>
            <a:stCxn id="37" idx="0"/>
            <a:endCxn id="143" idx="1"/>
          </p:cNvCxnSpPr>
          <p:nvPr/>
        </p:nvCxnSpPr>
        <p:spPr>
          <a:xfrm rot="5400000" flipH="1" flipV="1">
            <a:off x="1878191" y="1539202"/>
            <a:ext cx="3388147" cy="2776427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BFFF9090-5552-491F-6068-5C09D760656D}"/>
              </a:ext>
            </a:extLst>
          </p:cNvPr>
          <p:cNvSpPr/>
          <p:nvPr/>
        </p:nvSpPr>
        <p:spPr>
          <a:xfrm>
            <a:off x="2495451" y="4597935"/>
            <a:ext cx="812747" cy="179267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1" name="꺾인 연결선[E] 100">
            <a:extLst>
              <a:ext uri="{FF2B5EF4-FFF2-40B4-BE49-F238E27FC236}">
                <a16:creationId xmlns:a16="http://schemas.microsoft.com/office/drawing/2014/main" id="{5A983D60-7601-A4C5-AF9C-031551561B90}"/>
              </a:ext>
            </a:extLst>
          </p:cNvPr>
          <p:cNvCxnSpPr>
            <a:cxnSpLocks/>
            <a:stCxn id="34" idx="0"/>
            <a:endCxn id="134" idx="1"/>
          </p:cNvCxnSpPr>
          <p:nvPr/>
        </p:nvCxnSpPr>
        <p:spPr>
          <a:xfrm rot="5400000" flipH="1" flipV="1">
            <a:off x="3270242" y="2930053"/>
            <a:ext cx="1899300" cy="1483569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[E] 101">
            <a:extLst>
              <a:ext uri="{FF2B5EF4-FFF2-40B4-BE49-F238E27FC236}">
                <a16:creationId xmlns:a16="http://schemas.microsoft.com/office/drawing/2014/main" id="{BA2081E2-AA38-1C36-95B6-E7ADE729DDF5}"/>
              </a:ext>
            </a:extLst>
          </p:cNvPr>
          <p:cNvCxnSpPr>
            <a:cxnSpLocks/>
            <a:stCxn id="33" idx="0"/>
            <a:endCxn id="106" idx="1"/>
          </p:cNvCxnSpPr>
          <p:nvPr/>
        </p:nvCxnSpPr>
        <p:spPr>
          <a:xfrm rot="5400000" flipH="1" flipV="1">
            <a:off x="4332145" y="3991956"/>
            <a:ext cx="104242" cy="1154821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Google Shape;1699;g2fb18904de5_2_107">
            <a:extLst>
              <a:ext uri="{FF2B5EF4-FFF2-40B4-BE49-F238E27FC236}">
                <a16:creationId xmlns:a16="http://schemas.microsoft.com/office/drawing/2014/main" id="{BD75C78A-0F95-B1EB-37E5-E38976731FEC}"/>
              </a:ext>
            </a:extLst>
          </p:cNvPr>
          <p:cNvSpPr/>
          <p:nvPr/>
        </p:nvSpPr>
        <p:spPr>
          <a:xfrm>
            <a:off x="2389085" y="448259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417;g28120bc8d10_0_0">
            <a:extLst>
              <a:ext uri="{FF2B5EF4-FFF2-40B4-BE49-F238E27FC236}">
                <a16:creationId xmlns:a16="http://schemas.microsoft.com/office/drawing/2014/main" id="{59391346-6D19-50D6-543B-742310D220A3}"/>
              </a:ext>
            </a:extLst>
          </p:cNvPr>
          <p:cNvSpPr/>
          <p:nvPr/>
        </p:nvSpPr>
        <p:spPr>
          <a:xfrm>
            <a:off x="4961677" y="3631524"/>
            <a:ext cx="2307808" cy="1771441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id="{DEE89D0E-9A17-CB2D-F675-44AEAD01EDDC}"/>
              </a:ext>
            </a:extLst>
          </p:cNvPr>
          <p:cNvGraphicFramePr>
            <a:graphicFrameLocks noGrp="1"/>
          </p:cNvGraphicFramePr>
          <p:nvPr/>
        </p:nvGraphicFramePr>
        <p:xfrm>
          <a:off x="5041326" y="3904864"/>
          <a:ext cx="2139362" cy="1227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631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571731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안전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지급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여부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Y</a:t>
                      </a: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69663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지점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5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팀명</a:t>
                      </a: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작업자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31145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사번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4336059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직무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71541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상태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185975"/>
                  </a:ext>
                </a:extLst>
              </a:tr>
            </a:tbl>
          </a:graphicData>
        </a:graphic>
      </p:graphicFrame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id="{AD405A9A-95D2-FA38-C6E2-10E380DC071A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4103189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수남</a:t>
                      </a: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센터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09" name="표 108">
            <a:extLst>
              <a:ext uri="{FF2B5EF4-FFF2-40B4-BE49-F238E27FC236}">
                <a16:creationId xmlns:a16="http://schemas.microsoft.com/office/drawing/2014/main" id="{35688EB5-D68E-433C-7DC9-3250945E2E96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4308835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홍길동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10" name="표 109">
            <a:extLst>
              <a:ext uri="{FF2B5EF4-FFF2-40B4-BE49-F238E27FC236}">
                <a16:creationId xmlns:a16="http://schemas.microsoft.com/office/drawing/2014/main" id="{F81BDE1D-D666-89BC-711A-154CE27A418B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4513450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1111110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11" name="표 110">
            <a:extLst>
              <a:ext uri="{FF2B5EF4-FFF2-40B4-BE49-F238E27FC236}">
                <a16:creationId xmlns:a16="http://schemas.microsoft.com/office/drawing/2014/main" id="{A0BA6FB5-0875-B76D-F00C-338487909DA0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4721522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센터멀티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31" name="Google Shape;810;g28120bc8d10_0_307">
            <a:extLst>
              <a:ext uri="{FF2B5EF4-FFF2-40B4-BE49-F238E27FC236}">
                <a16:creationId xmlns:a16="http://schemas.microsoft.com/office/drawing/2014/main" id="{67FC6B11-8A29-F16B-3538-3972041482F0}"/>
              </a:ext>
            </a:extLst>
          </p:cNvPr>
          <p:cNvSpPr/>
          <p:nvPr/>
        </p:nvSpPr>
        <p:spPr>
          <a:xfrm>
            <a:off x="6120291" y="5171180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810;g28120bc8d10_0_307">
            <a:extLst>
              <a:ext uri="{FF2B5EF4-FFF2-40B4-BE49-F238E27FC236}">
                <a16:creationId xmlns:a16="http://schemas.microsoft.com/office/drawing/2014/main" id="{67BDAE69-CC21-22FD-04F2-840A7BE730A7}"/>
              </a:ext>
            </a:extLst>
          </p:cNvPr>
          <p:cNvSpPr/>
          <p:nvPr/>
        </p:nvSpPr>
        <p:spPr>
          <a:xfrm>
            <a:off x="5681958" y="5171180"/>
            <a:ext cx="406421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5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3" name="표 132">
            <a:extLst>
              <a:ext uri="{FF2B5EF4-FFF2-40B4-BE49-F238E27FC236}">
                <a16:creationId xmlns:a16="http://schemas.microsoft.com/office/drawing/2014/main" id="{4E62E5B1-FAE7-3A81-4704-C032501ECD03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4923308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미사용                                       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34" name="Google Shape;417;g28120bc8d10_0_0">
            <a:extLst>
              <a:ext uri="{FF2B5EF4-FFF2-40B4-BE49-F238E27FC236}">
                <a16:creationId xmlns:a16="http://schemas.microsoft.com/office/drawing/2014/main" id="{B432B627-6D96-5B77-FA67-84FD14E2F22D}"/>
              </a:ext>
            </a:extLst>
          </p:cNvPr>
          <p:cNvSpPr/>
          <p:nvPr/>
        </p:nvSpPr>
        <p:spPr>
          <a:xfrm>
            <a:off x="4961677" y="1928140"/>
            <a:ext cx="2307808" cy="1588093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5" name="표 134">
            <a:extLst>
              <a:ext uri="{FF2B5EF4-FFF2-40B4-BE49-F238E27FC236}">
                <a16:creationId xmlns:a16="http://schemas.microsoft.com/office/drawing/2014/main" id="{07E7EE38-6240-7E8E-F734-9998BA4DA94F}"/>
              </a:ext>
            </a:extLst>
          </p:cNvPr>
          <p:cNvGraphicFramePr>
            <a:graphicFrameLocks noGrp="1"/>
          </p:cNvGraphicFramePr>
          <p:nvPr/>
        </p:nvGraphicFramePr>
        <p:xfrm>
          <a:off x="5041326" y="2205253"/>
          <a:ext cx="2139362" cy="1022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631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571731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안전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지급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여부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69663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지점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5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팀명</a:t>
                      </a: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작업자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31145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사번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4336059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직무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71541"/>
                  </a:ext>
                </a:extLst>
              </a:tr>
            </a:tbl>
          </a:graphicData>
        </a:graphic>
      </p:graphicFrame>
      <p:graphicFrame>
        <p:nvGraphicFramePr>
          <p:cNvPr id="136" name="표 135">
            <a:extLst>
              <a:ext uri="{FF2B5EF4-FFF2-40B4-BE49-F238E27FC236}">
                <a16:creationId xmlns:a16="http://schemas.microsoft.com/office/drawing/2014/main" id="{291AB60C-C233-A5C9-CEF2-A8B82B409BCB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2403578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37" name="표 136">
            <a:extLst>
              <a:ext uri="{FF2B5EF4-FFF2-40B4-BE49-F238E27FC236}">
                <a16:creationId xmlns:a16="http://schemas.microsoft.com/office/drawing/2014/main" id="{43FE5EE1-4C06-97B4-C141-620209B2E7D6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2609224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38" name="표 137">
            <a:extLst>
              <a:ext uri="{FF2B5EF4-FFF2-40B4-BE49-F238E27FC236}">
                <a16:creationId xmlns:a16="http://schemas.microsoft.com/office/drawing/2014/main" id="{D20AA6AE-16CF-DBB0-552F-844A402BCA84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2813839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39" name="표 138">
            <a:extLst>
              <a:ext uri="{FF2B5EF4-FFF2-40B4-BE49-F238E27FC236}">
                <a16:creationId xmlns:a16="http://schemas.microsoft.com/office/drawing/2014/main" id="{1B5FAE14-4E82-14C2-50F0-B2EADEA6F363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3021911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40" name="Google Shape;810;g28120bc8d10_0_307">
            <a:extLst>
              <a:ext uri="{FF2B5EF4-FFF2-40B4-BE49-F238E27FC236}">
                <a16:creationId xmlns:a16="http://schemas.microsoft.com/office/drawing/2014/main" id="{54D4AB3C-F3F3-E26B-05FB-E27FF1DC4E3D}"/>
              </a:ext>
            </a:extLst>
          </p:cNvPr>
          <p:cNvSpPr/>
          <p:nvPr/>
        </p:nvSpPr>
        <p:spPr>
          <a:xfrm>
            <a:off x="6120291" y="3283573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810;g28120bc8d10_0_307">
            <a:extLst>
              <a:ext uri="{FF2B5EF4-FFF2-40B4-BE49-F238E27FC236}">
                <a16:creationId xmlns:a16="http://schemas.microsoft.com/office/drawing/2014/main" id="{75F98915-5148-1B2A-B1BE-62DBFEB9502C}"/>
              </a:ext>
            </a:extLst>
          </p:cNvPr>
          <p:cNvSpPr/>
          <p:nvPr/>
        </p:nvSpPr>
        <p:spPr>
          <a:xfrm>
            <a:off x="5681958" y="3283573"/>
            <a:ext cx="406421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5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2" name="표 141">
            <a:extLst>
              <a:ext uri="{FF2B5EF4-FFF2-40B4-BE49-F238E27FC236}">
                <a16:creationId xmlns:a16="http://schemas.microsoft.com/office/drawing/2014/main" id="{D60FBC20-1E0F-09AF-D5FA-B9A0598B0D73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2199106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    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43" name="Google Shape;417;g28120bc8d10_0_0">
            <a:extLst>
              <a:ext uri="{FF2B5EF4-FFF2-40B4-BE49-F238E27FC236}">
                <a16:creationId xmlns:a16="http://schemas.microsoft.com/office/drawing/2014/main" id="{226702E7-EAF9-0A4D-7851-23F83AF9C883}"/>
              </a:ext>
            </a:extLst>
          </p:cNvPr>
          <p:cNvSpPr/>
          <p:nvPr/>
        </p:nvSpPr>
        <p:spPr>
          <a:xfrm>
            <a:off x="4960478" y="659898"/>
            <a:ext cx="2307808" cy="1146886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422;g28120bc8d10_0_0">
            <a:extLst>
              <a:ext uri="{FF2B5EF4-FFF2-40B4-BE49-F238E27FC236}">
                <a16:creationId xmlns:a16="http://schemas.microsoft.com/office/drawing/2014/main" id="{F985C27C-28E1-2625-AD6C-AB3C2A767FBE}"/>
              </a:ext>
            </a:extLst>
          </p:cNvPr>
          <p:cNvSpPr/>
          <p:nvPr/>
        </p:nvSpPr>
        <p:spPr>
          <a:xfrm>
            <a:off x="5040128" y="677347"/>
            <a:ext cx="900000" cy="1886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 일괄등록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" name="Google Shape;423;g28120bc8d10_0_0">
            <a:extLst>
              <a:ext uri="{FF2B5EF4-FFF2-40B4-BE49-F238E27FC236}">
                <a16:creationId xmlns:a16="http://schemas.microsoft.com/office/drawing/2014/main" id="{2D33A9F0-7A93-8CF5-C3A6-AA0AF63F7C30}"/>
              </a:ext>
            </a:extLst>
          </p:cNvPr>
          <p:cNvSpPr/>
          <p:nvPr/>
        </p:nvSpPr>
        <p:spPr>
          <a:xfrm>
            <a:off x="6936487" y="677347"/>
            <a:ext cx="330600" cy="1886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3600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6" name="직선 연결선 30">
            <a:extLst>
              <a:ext uri="{FF2B5EF4-FFF2-40B4-BE49-F238E27FC236}">
                <a16:creationId xmlns:a16="http://schemas.microsoft.com/office/drawing/2014/main" id="{88E73FF2-EE0A-8172-4A71-40C5350B27E1}"/>
              </a:ext>
            </a:extLst>
          </p:cNvPr>
          <p:cNvCxnSpPr>
            <a:cxnSpLocks/>
          </p:cNvCxnSpPr>
          <p:nvPr/>
        </p:nvCxnSpPr>
        <p:spPr>
          <a:xfrm>
            <a:off x="5026724" y="870619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7" name="표 146">
            <a:extLst>
              <a:ext uri="{FF2B5EF4-FFF2-40B4-BE49-F238E27FC236}">
                <a16:creationId xmlns:a16="http://schemas.microsoft.com/office/drawing/2014/main" id="{01258E6B-E80D-FED9-5336-5774CF6FE3DB}"/>
              </a:ext>
            </a:extLst>
          </p:cNvPr>
          <p:cNvGraphicFramePr>
            <a:graphicFrameLocks noGrp="1"/>
          </p:cNvGraphicFramePr>
          <p:nvPr/>
        </p:nvGraphicFramePr>
        <p:xfrm>
          <a:off x="4974945" y="1024172"/>
          <a:ext cx="2139362" cy="528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9362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</a:tblGrid>
              <a:tr h="204530">
                <a:tc>
                  <a:txBody>
                    <a:bodyPr/>
                    <a:lstStyle/>
                    <a:p>
                      <a:pPr marL="90488" indent="-90488">
                        <a:buAutoNum type="arabicPeriod"/>
                        <a:tabLst/>
                      </a:pP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샘플파일 내용을 참조하여 작업자 정보를 입력하여 주십시오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</a:p>
                    <a:p>
                      <a:pPr marL="90488" indent="-90488">
                        <a:buAutoNum type="arabicPeriod"/>
                        <a:tabLst/>
                      </a:pP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샘플파일 두번째 </a:t>
                      </a:r>
                      <a:r>
                        <a:rPr lang="en" altLang="ko-KR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Sheet</a:t>
                      </a:r>
                      <a:r>
                        <a:rPr lang="ko-KR" altLang="en-US" sz="5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를</a:t>
                      </a: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확인하시면 사용하고 있는 </a:t>
                      </a:r>
                      <a:r>
                        <a:rPr lang="en" altLang="ko-KR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code </a:t>
                      </a: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정보를 열람 </a:t>
                      </a:r>
                      <a:r>
                        <a:rPr lang="ko-KR" altLang="en-US" sz="5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하실수</a:t>
                      </a: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있습니다</a:t>
                      </a:r>
                      <a:r>
                        <a:rPr lang="en-US" altLang="ko-KR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.</a:t>
                      </a:r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T="47625" marB="476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69663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altLang="ko-KR" sz="600" b="1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600" b="1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샘플다운로드</a:t>
                      </a:r>
                      <a:r>
                        <a:rPr lang="en-US" altLang="ko-KR" sz="600" b="1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]</a:t>
                      </a:r>
                      <a:endParaRPr lang="ko-KR" altLang="en-US" sz="600" b="1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148" name="Google Shape;810;g28120bc8d10_0_307">
            <a:extLst>
              <a:ext uri="{FF2B5EF4-FFF2-40B4-BE49-F238E27FC236}">
                <a16:creationId xmlns:a16="http://schemas.microsoft.com/office/drawing/2014/main" id="{D79883F8-395C-F897-8C45-EB5D75273351}"/>
              </a:ext>
            </a:extLst>
          </p:cNvPr>
          <p:cNvSpPr/>
          <p:nvPr/>
        </p:nvSpPr>
        <p:spPr>
          <a:xfrm>
            <a:off x="6119092" y="1574432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810;g28120bc8d10_0_307">
            <a:extLst>
              <a:ext uri="{FF2B5EF4-FFF2-40B4-BE49-F238E27FC236}">
                <a16:creationId xmlns:a16="http://schemas.microsoft.com/office/drawing/2014/main" id="{556A1913-7FB9-2D81-65FD-3ED0496B2408}"/>
              </a:ext>
            </a:extLst>
          </p:cNvPr>
          <p:cNvSpPr/>
          <p:nvPr/>
        </p:nvSpPr>
        <p:spPr>
          <a:xfrm>
            <a:off x="5680759" y="1574432"/>
            <a:ext cx="406421" cy="174314"/>
          </a:xfrm>
          <a:prstGeom prst="roundRect">
            <a:avLst>
              <a:gd name="adj" fmla="val 5768"/>
            </a:avLst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 업로드</a:t>
            </a:r>
            <a:endParaRPr sz="5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422;g28120bc8d10_0_0">
            <a:extLst>
              <a:ext uri="{FF2B5EF4-FFF2-40B4-BE49-F238E27FC236}">
                <a16:creationId xmlns:a16="http://schemas.microsoft.com/office/drawing/2014/main" id="{D79046A2-1E1E-F8BC-B340-C41134EAE87A}"/>
              </a:ext>
            </a:extLst>
          </p:cNvPr>
          <p:cNvSpPr/>
          <p:nvPr/>
        </p:nvSpPr>
        <p:spPr>
          <a:xfrm>
            <a:off x="5059302" y="885989"/>
            <a:ext cx="900000" cy="15918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사용방법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슬라이드 번호 개체 틀 1">
            <a:extLst>
              <a:ext uri="{FF2B5EF4-FFF2-40B4-BE49-F238E27FC236}">
                <a16:creationId xmlns:a16="http://schemas.microsoft.com/office/drawing/2014/main" id="{8587A480-2F19-9AC5-5E40-BE9F5F2B35F7}"/>
              </a:ext>
            </a:extLst>
          </p:cNvPr>
          <p:cNvSpPr txBox="1">
            <a:spLocks/>
          </p:cNvSpPr>
          <p:nvPr/>
        </p:nvSpPr>
        <p:spPr>
          <a:xfrm>
            <a:off x="6217212" y="5548695"/>
            <a:ext cx="919659" cy="2216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82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44BD32-4B9B-4F24-A4E9-E22E202C55FA}" type="slidenum">
              <a:rPr lang="ko-KR" altLang="en-US" smtClean="0"/>
              <a:pPr/>
              <a:t>21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sp>
        <p:nvSpPr>
          <p:cNvPr id="154" name="Google Shape;417;g28120bc8d10_0_0">
            <a:extLst>
              <a:ext uri="{FF2B5EF4-FFF2-40B4-BE49-F238E27FC236}">
                <a16:creationId xmlns:a16="http://schemas.microsoft.com/office/drawing/2014/main" id="{C288D53F-2E63-D62A-FB21-ED5397DC485B}"/>
              </a:ext>
            </a:extLst>
          </p:cNvPr>
          <p:cNvSpPr/>
          <p:nvPr/>
        </p:nvSpPr>
        <p:spPr>
          <a:xfrm>
            <a:off x="4960478" y="5518256"/>
            <a:ext cx="2307808" cy="1262138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422;g28120bc8d10_0_0">
            <a:extLst>
              <a:ext uri="{FF2B5EF4-FFF2-40B4-BE49-F238E27FC236}">
                <a16:creationId xmlns:a16="http://schemas.microsoft.com/office/drawing/2014/main" id="{90B81FE5-C713-F0C5-79BD-8B80BA121CAC}"/>
              </a:ext>
            </a:extLst>
          </p:cNvPr>
          <p:cNvSpPr/>
          <p:nvPr/>
        </p:nvSpPr>
        <p:spPr>
          <a:xfrm>
            <a:off x="5027339" y="5554887"/>
            <a:ext cx="1485385" cy="202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안전지급자</a:t>
            </a: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일괄등록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423;g28120bc8d10_0_0">
            <a:extLst>
              <a:ext uri="{FF2B5EF4-FFF2-40B4-BE49-F238E27FC236}">
                <a16:creationId xmlns:a16="http://schemas.microsoft.com/office/drawing/2014/main" id="{51ADA283-C525-EBF8-E5CD-529870159B33}"/>
              </a:ext>
            </a:extLst>
          </p:cNvPr>
          <p:cNvSpPr/>
          <p:nvPr/>
        </p:nvSpPr>
        <p:spPr>
          <a:xfrm>
            <a:off x="6923699" y="5554887"/>
            <a:ext cx="330600" cy="17682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7" name="직선 연결선 30">
            <a:extLst>
              <a:ext uri="{FF2B5EF4-FFF2-40B4-BE49-F238E27FC236}">
                <a16:creationId xmlns:a16="http://schemas.microsoft.com/office/drawing/2014/main" id="{B28E61B6-B003-9A57-2FF4-986B0DBCBB56}"/>
              </a:ext>
            </a:extLst>
          </p:cNvPr>
          <p:cNvCxnSpPr>
            <a:cxnSpLocks/>
          </p:cNvCxnSpPr>
          <p:nvPr/>
        </p:nvCxnSpPr>
        <p:spPr>
          <a:xfrm>
            <a:off x="5026724" y="5760947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58" name="표 157">
            <a:extLst>
              <a:ext uri="{FF2B5EF4-FFF2-40B4-BE49-F238E27FC236}">
                <a16:creationId xmlns:a16="http://schemas.microsoft.com/office/drawing/2014/main" id="{22CCBE39-A7CC-BC3D-0B1C-1B71B26DF216}"/>
              </a:ext>
            </a:extLst>
          </p:cNvPr>
          <p:cNvGraphicFramePr>
            <a:graphicFrameLocks noGrp="1"/>
          </p:cNvGraphicFramePr>
          <p:nvPr/>
        </p:nvGraphicFramePr>
        <p:xfrm>
          <a:off x="4979911" y="5982563"/>
          <a:ext cx="2139362" cy="528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9362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</a:tblGrid>
              <a:tr h="204530">
                <a:tc>
                  <a:txBody>
                    <a:bodyPr/>
                    <a:lstStyle/>
                    <a:p>
                      <a:pPr marL="90488" indent="-90488">
                        <a:buAutoNum type="arabicPeriod"/>
                        <a:tabLst/>
                      </a:pP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샘플파일 예시를 참조하여 작업자 정보를 입력하여 주십시오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</a:p>
                    <a:p>
                      <a:pPr marL="90488" indent="-90488">
                        <a:buAutoNum type="arabicPeriod"/>
                        <a:tabLst/>
                      </a:pP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일괄수정은 작업자관리 화면에서 다운받은 엑셀파일의 직무</a:t>
                      </a:r>
                      <a:r>
                        <a:rPr lang="en-US" altLang="ko-KR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상태만 </a:t>
                      </a:r>
                      <a:r>
                        <a:rPr lang="ko-KR" altLang="en-US" sz="5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변경되오니</a:t>
                      </a: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참고바랍니다</a:t>
                      </a:r>
                      <a:r>
                        <a:rPr lang="en-US" altLang="ko-KR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.</a:t>
                      </a:r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T="47625" marB="476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69663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altLang="ko-KR" sz="600" b="1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600" b="1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샘플다운로드</a:t>
                      </a:r>
                      <a:r>
                        <a:rPr lang="en-US" altLang="ko-KR" sz="600" b="1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]</a:t>
                      </a:r>
                      <a:endParaRPr lang="ko-KR" altLang="en-US" sz="600" b="1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159" name="Google Shape;810;g28120bc8d10_0_307">
            <a:extLst>
              <a:ext uri="{FF2B5EF4-FFF2-40B4-BE49-F238E27FC236}">
                <a16:creationId xmlns:a16="http://schemas.microsoft.com/office/drawing/2014/main" id="{3D5E9331-5DF6-47AB-6EDA-8913569DD9C1}"/>
              </a:ext>
            </a:extLst>
          </p:cNvPr>
          <p:cNvSpPr/>
          <p:nvPr/>
        </p:nvSpPr>
        <p:spPr>
          <a:xfrm>
            <a:off x="6392565" y="6545374"/>
            <a:ext cx="45180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810;g28120bc8d10_0_307">
            <a:extLst>
              <a:ext uri="{FF2B5EF4-FFF2-40B4-BE49-F238E27FC236}">
                <a16:creationId xmlns:a16="http://schemas.microsoft.com/office/drawing/2014/main" id="{7CFB7BDC-8640-E74C-BAA9-4134688D2AD3}"/>
              </a:ext>
            </a:extLst>
          </p:cNvPr>
          <p:cNvSpPr/>
          <p:nvPr/>
        </p:nvSpPr>
        <p:spPr>
          <a:xfrm>
            <a:off x="5908484" y="6545374"/>
            <a:ext cx="451801" cy="174314"/>
          </a:xfrm>
          <a:prstGeom prst="roundRect">
            <a:avLst>
              <a:gd name="adj" fmla="val 5768"/>
            </a:avLst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 업로드</a:t>
            </a:r>
            <a:r>
              <a:rPr lang="en-US" altLang="ko-KR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r>
              <a:rPr lang="en-US" altLang="ko-KR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5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422;g28120bc8d10_0_0">
            <a:extLst>
              <a:ext uri="{FF2B5EF4-FFF2-40B4-BE49-F238E27FC236}">
                <a16:creationId xmlns:a16="http://schemas.microsoft.com/office/drawing/2014/main" id="{DAA81653-B498-CA43-C982-C0178DD18D7C}"/>
              </a:ext>
            </a:extLst>
          </p:cNvPr>
          <p:cNvSpPr/>
          <p:nvPr/>
        </p:nvSpPr>
        <p:spPr>
          <a:xfrm>
            <a:off x="5065476" y="5797616"/>
            <a:ext cx="900000" cy="15918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사용방법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810;g28120bc8d10_0_307">
            <a:extLst>
              <a:ext uri="{FF2B5EF4-FFF2-40B4-BE49-F238E27FC236}">
                <a16:creationId xmlns:a16="http://schemas.microsoft.com/office/drawing/2014/main" id="{AE97249E-38FE-5559-9A38-EDC624170CA0}"/>
              </a:ext>
            </a:extLst>
          </p:cNvPr>
          <p:cNvSpPr/>
          <p:nvPr/>
        </p:nvSpPr>
        <p:spPr>
          <a:xfrm>
            <a:off x="5427936" y="6545374"/>
            <a:ext cx="451801" cy="174314"/>
          </a:xfrm>
          <a:prstGeom prst="roundRect">
            <a:avLst>
              <a:gd name="adj" fmla="val 5768"/>
            </a:avLst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 업로드</a:t>
            </a:r>
            <a:r>
              <a:rPr lang="en-US" altLang="ko-KR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r>
              <a:rPr lang="en-US" altLang="ko-KR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5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422;g28120bc8d10_0_0">
            <a:extLst>
              <a:ext uri="{FF2B5EF4-FFF2-40B4-BE49-F238E27FC236}">
                <a16:creationId xmlns:a16="http://schemas.microsoft.com/office/drawing/2014/main" id="{6E973D54-8560-4DA6-F309-68C1D3CFAE59}"/>
              </a:ext>
            </a:extLst>
          </p:cNvPr>
          <p:cNvSpPr/>
          <p:nvPr/>
        </p:nvSpPr>
        <p:spPr>
          <a:xfrm>
            <a:off x="5022433" y="1966129"/>
            <a:ext cx="900000" cy="1886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 등록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" name="Google Shape;423;g28120bc8d10_0_0">
            <a:extLst>
              <a:ext uri="{FF2B5EF4-FFF2-40B4-BE49-F238E27FC236}">
                <a16:creationId xmlns:a16="http://schemas.microsoft.com/office/drawing/2014/main" id="{499B0003-FC1E-F515-2786-6F0711B7022D}"/>
              </a:ext>
            </a:extLst>
          </p:cNvPr>
          <p:cNvSpPr/>
          <p:nvPr/>
        </p:nvSpPr>
        <p:spPr>
          <a:xfrm>
            <a:off x="6918792" y="1966129"/>
            <a:ext cx="330600" cy="1886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3600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5" name="직선 연결선 30">
            <a:extLst>
              <a:ext uri="{FF2B5EF4-FFF2-40B4-BE49-F238E27FC236}">
                <a16:creationId xmlns:a16="http://schemas.microsoft.com/office/drawing/2014/main" id="{F9C41E11-4A85-E7F0-8045-38E1307BE5BC}"/>
              </a:ext>
            </a:extLst>
          </p:cNvPr>
          <p:cNvCxnSpPr>
            <a:cxnSpLocks/>
          </p:cNvCxnSpPr>
          <p:nvPr/>
        </p:nvCxnSpPr>
        <p:spPr>
          <a:xfrm>
            <a:off x="5009029" y="2159401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Google Shape;422;g28120bc8d10_0_0">
            <a:extLst>
              <a:ext uri="{FF2B5EF4-FFF2-40B4-BE49-F238E27FC236}">
                <a16:creationId xmlns:a16="http://schemas.microsoft.com/office/drawing/2014/main" id="{DD2F3E78-FCE8-0213-C80D-93B86F249926}"/>
              </a:ext>
            </a:extLst>
          </p:cNvPr>
          <p:cNvSpPr/>
          <p:nvPr/>
        </p:nvSpPr>
        <p:spPr>
          <a:xfrm>
            <a:off x="5022433" y="3671165"/>
            <a:ext cx="900000" cy="1886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 수정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423;g28120bc8d10_0_0">
            <a:extLst>
              <a:ext uri="{FF2B5EF4-FFF2-40B4-BE49-F238E27FC236}">
                <a16:creationId xmlns:a16="http://schemas.microsoft.com/office/drawing/2014/main" id="{0D63C696-559A-0303-59D8-A9CA3A5B786F}"/>
              </a:ext>
            </a:extLst>
          </p:cNvPr>
          <p:cNvSpPr/>
          <p:nvPr/>
        </p:nvSpPr>
        <p:spPr>
          <a:xfrm>
            <a:off x="6918792" y="3671165"/>
            <a:ext cx="330600" cy="1886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3600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8" name="직선 연결선 30">
            <a:extLst>
              <a:ext uri="{FF2B5EF4-FFF2-40B4-BE49-F238E27FC236}">
                <a16:creationId xmlns:a16="http://schemas.microsoft.com/office/drawing/2014/main" id="{206A15A4-D2BB-85DE-ED60-C8A28800B597}"/>
              </a:ext>
            </a:extLst>
          </p:cNvPr>
          <p:cNvCxnSpPr>
            <a:cxnSpLocks/>
          </p:cNvCxnSpPr>
          <p:nvPr/>
        </p:nvCxnSpPr>
        <p:spPr>
          <a:xfrm>
            <a:off x="5009029" y="3864437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Google Shape;1699;g2fb18904de5_2_107">
            <a:extLst>
              <a:ext uri="{FF2B5EF4-FFF2-40B4-BE49-F238E27FC236}">
                <a16:creationId xmlns:a16="http://schemas.microsoft.com/office/drawing/2014/main" id="{C0D258C5-C2F7-2BC5-2C95-7BBDF221F51F}"/>
              </a:ext>
            </a:extLst>
          </p:cNvPr>
          <p:cNvSpPr/>
          <p:nvPr/>
        </p:nvSpPr>
        <p:spPr>
          <a:xfrm>
            <a:off x="4773000" y="102608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699;g2fb18904de5_2_107">
            <a:extLst>
              <a:ext uri="{FF2B5EF4-FFF2-40B4-BE49-F238E27FC236}">
                <a16:creationId xmlns:a16="http://schemas.microsoft.com/office/drawing/2014/main" id="{566F573D-F61C-AB80-4A85-341633B3DF47}"/>
              </a:ext>
            </a:extLst>
          </p:cNvPr>
          <p:cNvSpPr/>
          <p:nvPr/>
        </p:nvSpPr>
        <p:spPr>
          <a:xfrm>
            <a:off x="4781926" y="246780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699;g2fb18904de5_2_107">
            <a:extLst>
              <a:ext uri="{FF2B5EF4-FFF2-40B4-BE49-F238E27FC236}">
                <a16:creationId xmlns:a16="http://schemas.microsoft.com/office/drawing/2014/main" id="{C68C1533-A8A0-3A26-17C3-C9D7C91DBD49}"/>
              </a:ext>
            </a:extLst>
          </p:cNvPr>
          <p:cNvSpPr/>
          <p:nvPr/>
        </p:nvSpPr>
        <p:spPr>
          <a:xfrm>
            <a:off x="4782707" y="428023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1699;g2fb18904de5_2_107">
            <a:extLst>
              <a:ext uri="{FF2B5EF4-FFF2-40B4-BE49-F238E27FC236}">
                <a16:creationId xmlns:a16="http://schemas.microsoft.com/office/drawing/2014/main" id="{D4000AE7-364A-938A-1EDF-33209CFC39BA}"/>
              </a:ext>
            </a:extLst>
          </p:cNvPr>
          <p:cNvSpPr/>
          <p:nvPr/>
        </p:nvSpPr>
        <p:spPr>
          <a:xfrm>
            <a:off x="4773000" y="592196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78" name="그룹 177">
            <a:extLst>
              <a:ext uri="{FF2B5EF4-FFF2-40B4-BE49-F238E27FC236}">
                <a16:creationId xmlns:a16="http://schemas.microsoft.com/office/drawing/2014/main" id="{523AA79A-7193-F3D2-F540-861052E3E156}"/>
              </a:ext>
            </a:extLst>
          </p:cNvPr>
          <p:cNvGrpSpPr/>
          <p:nvPr/>
        </p:nvGrpSpPr>
        <p:grpSpPr>
          <a:xfrm>
            <a:off x="1131510" y="5729983"/>
            <a:ext cx="2105082" cy="186100"/>
            <a:chOff x="19175035" y="-2703341"/>
            <a:chExt cx="2105082" cy="186100"/>
          </a:xfrm>
        </p:grpSpPr>
        <p:sp>
          <p:nvSpPr>
            <p:cNvPr id="179" name="모서리가 둥근 직사각형 178">
              <a:extLst>
                <a:ext uri="{FF2B5EF4-FFF2-40B4-BE49-F238E27FC236}">
                  <a16:creationId xmlns:a16="http://schemas.microsoft.com/office/drawing/2014/main" id="{2B1EBAC3-B415-E50A-2709-ABE4E6881764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0" name="모서리가 둥근 직사각형 179">
              <a:extLst>
                <a:ext uri="{FF2B5EF4-FFF2-40B4-BE49-F238E27FC236}">
                  <a16:creationId xmlns:a16="http://schemas.microsoft.com/office/drawing/2014/main" id="{EE83B301-5FAE-2A10-826E-EBE529BC1376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1" name="모서리가 둥근 직사각형 180">
              <a:extLst>
                <a:ext uri="{FF2B5EF4-FFF2-40B4-BE49-F238E27FC236}">
                  <a16:creationId xmlns:a16="http://schemas.microsoft.com/office/drawing/2014/main" id="{D2BF3E0A-4242-C39F-72D9-934F7BCE382D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2" name="모서리가 둥근 직사각형 181">
              <a:extLst>
                <a:ext uri="{FF2B5EF4-FFF2-40B4-BE49-F238E27FC236}">
                  <a16:creationId xmlns:a16="http://schemas.microsoft.com/office/drawing/2014/main" id="{3FF9D2F5-EB48-028D-61D1-C7289988B98E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3" name="모서리가 둥근 직사각형 182">
              <a:extLst>
                <a:ext uri="{FF2B5EF4-FFF2-40B4-BE49-F238E27FC236}">
                  <a16:creationId xmlns:a16="http://schemas.microsoft.com/office/drawing/2014/main" id="{7BAA1E0A-4F17-1F65-8E75-098AD3A24907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4" name="모서리가 둥근 직사각형 183">
              <a:extLst>
                <a:ext uri="{FF2B5EF4-FFF2-40B4-BE49-F238E27FC236}">
                  <a16:creationId xmlns:a16="http://schemas.microsoft.com/office/drawing/2014/main" id="{2813262C-86A8-DFDE-410F-4E5F11FAA636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5" name="모서리가 둥근 직사각형 184">
              <a:extLst>
                <a:ext uri="{FF2B5EF4-FFF2-40B4-BE49-F238E27FC236}">
                  <a16:creationId xmlns:a16="http://schemas.microsoft.com/office/drawing/2014/main" id="{E6D5CEFF-BCCC-3DC0-BAD2-8CCD038B21DD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6" name="모서리가 둥근 직사각형 185">
              <a:extLst>
                <a:ext uri="{FF2B5EF4-FFF2-40B4-BE49-F238E27FC236}">
                  <a16:creationId xmlns:a16="http://schemas.microsoft.com/office/drawing/2014/main" id="{77CD00BC-5A07-ACE7-C37C-9E0B1473DE9B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7" name="모서리가 둥근 직사각형 186">
              <a:extLst>
                <a:ext uri="{FF2B5EF4-FFF2-40B4-BE49-F238E27FC236}">
                  <a16:creationId xmlns:a16="http://schemas.microsoft.com/office/drawing/2014/main" id="{0FF64E69-2639-5478-95D8-0F32D51CB9D1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8" name="모서리가 둥근 직사각형 187">
              <a:extLst>
                <a:ext uri="{FF2B5EF4-FFF2-40B4-BE49-F238E27FC236}">
                  <a16:creationId xmlns:a16="http://schemas.microsoft.com/office/drawing/2014/main" id="{B01AAFC1-1F03-CD1C-5464-E51E8FBC5442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cxnSp>
        <p:nvCxnSpPr>
          <p:cNvPr id="100" name="꺾인 연결선[E] 99">
            <a:extLst>
              <a:ext uri="{FF2B5EF4-FFF2-40B4-BE49-F238E27FC236}">
                <a16:creationId xmlns:a16="http://schemas.microsoft.com/office/drawing/2014/main" id="{1EFF3A02-F434-96A8-0197-6EC5F653D565}"/>
              </a:ext>
            </a:extLst>
          </p:cNvPr>
          <p:cNvCxnSpPr>
            <a:cxnSpLocks/>
            <a:stCxn id="97" idx="2"/>
            <a:endCxn id="154" idx="1"/>
          </p:cNvCxnSpPr>
          <p:nvPr/>
        </p:nvCxnSpPr>
        <p:spPr>
          <a:xfrm rot="16200000" flipH="1">
            <a:off x="3245090" y="4433936"/>
            <a:ext cx="1372123" cy="2058653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9" name="Google Shape;1699;g2fb18904de5_2_107">
            <a:extLst>
              <a:ext uri="{FF2B5EF4-FFF2-40B4-BE49-F238E27FC236}">
                <a16:creationId xmlns:a16="http://schemas.microsoft.com/office/drawing/2014/main" id="{9AA9BACF-4DE3-E377-D16E-FB46C34F1957}"/>
              </a:ext>
            </a:extLst>
          </p:cNvPr>
          <p:cNvSpPr/>
          <p:nvPr/>
        </p:nvSpPr>
        <p:spPr>
          <a:xfrm>
            <a:off x="1780258" y="448604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" name="Google Shape;1699;g2fb18904de5_2_107">
            <a:extLst>
              <a:ext uri="{FF2B5EF4-FFF2-40B4-BE49-F238E27FC236}">
                <a16:creationId xmlns:a16="http://schemas.microsoft.com/office/drawing/2014/main" id="{E1E0A362-3AAA-830C-DDCC-4EA6EDE88515}"/>
              </a:ext>
            </a:extLst>
          </p:cNvPr>
          <p:cNvSpPr/>
          <p:nvPr/>
        </p:nvSpPr>
        <p:spPr>
          <a:xfrm>
            <a:off x="3256425" y="445302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1699;g2fb18904de5_2_107">
            <a:extLst>
              <a:ext uri="{FF2B5EF4-FFF2-40B4-BE49-F238E27FC236}">
                <a16:creationId xmlns:a16="http://schemas.microsoft.com/office/drawing/2014/main" id="{3AAF9587-D080-53E3-7DF1-165FF64ACEF2}"/>
              </a:ext>
            </a:extLst>
          </p:cNvPr>
          <p:cNvSpPr/>
          <p:nvPr/>
        </p:nvSpPr>
        <p:spPr>
          <a:xfrm>
            <a:off x="3616024" y="445302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699;g2fb18904de5_2_107">
            <a:extLst>
              <a:ext uri="{FF2B5EF4-FFF2-40B4-BE49-F238E27FC236}">
                <a16:creationId xmlns:a16="http://schemas.microsoft.com/office/drawing/2014/main" id="{395BB1A8-19F9-0A76-6E54-19614FD4E32C}"/>
              </a:ext>
            </a:extLst>
          </p:cNvPr>
          <p:cNvSpPr/>
          <p:nvPr/>
        </p:nvSpPr>
        <p:spPr>
          <a:xfrm>
            <a:off x="4278332" y="458275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52411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705-4E1B-23D6-DB66-4B80CE2A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1AA4DED-F35D-CF75-8382-B336DCC6E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709563"/>
              </p:ext>
            </p:extLst>
          </p:nvPr>
        </p:nvGraphicFramePr>
        <p:xfrm>
          <a:off x="266700" y="3050540"/>
          <a:ext cx="9410700" cy="68072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운영 관리</a:t>
                      </a:r>
                      <a:endParaRPr lang="ko-KR" altLang="en-US" sz="1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구매사별 운영관리 </a:t>
                      </a:r>
                      <a:r>
                        <a:rPr lang="en-US" altLang="ko-KR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sub menu</a:t>
                      </a:r>
                      <a:r>
                        <a:rPr lang="ko-KR" altLang="en-US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12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노출표</a:t>
                      </a:r>
                      <a:endParaRPr lang="ko-KR" altLang="en-US" sz="12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5729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705-4E1B-23D6-DB66-4B80CE2A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05;g2ec99f20382_0_257">
            <a:extLst>
              <a:ext uri="{FF2B5EF4-FFF2-40B4-BE49-F238E27FC236}">
                <a16:creationId xmlns:a16="http://schemas.microsoft.com/office/drawing/2014/main" id="{B70F1FFF-84C0-8F35-2413-E0D6DED6C2E5}"/>
              </a:ext>
            </a:extLst>
          </p:cNvPr>
          <p:cNvSpPr/>
          <p:nvPr/>
        </p:nvSpPr>
        <p:spPr>
          <a:xfrm>
            <a:off x="1819564" y="213091"/>
            <a:ext cx="606655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구매사별</a:t>
            </a:r>
            <a:r>
              <a:rPr lang="ko-KR" altLang="en-US" sz="9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운영관리 </a:t>
            </a:r>
            <a:r>
              <a:rPr lang="en-US" altLang="ko-KR" sz="9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sub menu </a:t>
            </a:r>
            <a:r>
              <a:rPr lang="ko-KR" altLang="en-US" sz="900" b="1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노출표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6FBE0F4C-FB8E-6AB1-5D74-59C5DE68B5BD}"/>
              </a:ext>
            </a:extLst>
          </p:cNvPr>
          <p:cNvSpPr>
            <a:spLocks/>
          </p:cNvSpPr>
          <p:nvPr/>
        </p:nvSpPr>
        <p:spPr>
          <a:xfrm>
            <a:off x="1819564" y="885443"/>
            <a:ext cx="6066550" cy="53999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menu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GNB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에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위치한다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menu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 menu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GNB 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업무영역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호출되는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mega menu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에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노출한다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menu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관리권한을 가진 사용자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아래 표 참조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에게만 노출한다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 menu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노출 기준은 아래 표를 참조한다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836F2A2-84BD-75ED-C51D-C5110D8DB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28904"/>
              </p:ext>
            </p:extLst>
          </p:nvPr>
        </p:nvGraphicFramePr>
        <p:xfrm>
          <a:off x="185105" y="2014347"/>
          <a:ext cx="1274162" cy="4785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7322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4159137683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0685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조직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79052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사업장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79078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사용자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5715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실적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79829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실적조회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69897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세금계산서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6254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채무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5188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재고 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1375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사업장별 재고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0627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6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 </a:t>
                      </a:r>
                      <a:r>
                        <a:rPr lang="ko-KR" altLang="en-US" sz="600" b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13536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smtClean="0">
                          <a:latin typeface="맑은 고딕" panose="020B0503020000020004" pitchFamily="50" charset="-127"/>
                          <a:ea typeface="+mn-ea"/>
                        </a:rPr>
                        <a:t>    재고이동승인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00978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smtClean="0">
                          <a:latin typeface="맑은 고딕" panose="020B0503020000020004" pitchFamily="50" charset="-127"/>
                          <a:ea typeface="+mn-ea"/>
                        </a:rPr>
                        <a:t>    </a:t>
                      </a:r>
                      <a:r>
                        <a:rPr lang="ko-KR" altLang="en-US" sz="600" b="0" smtClean="0">
                          <a:latin typeface="맑은 고딕" panose="020B0503020000020004" pitchFamily="50" charset="-127"/>
                          <a:ea typeface="+mn-ea"/>
                        </a:rPr>
                        <a:t>재고조사이력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43613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600" b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예산운영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44554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600" b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예산관리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08258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600" b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예산승인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68309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상품관리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3963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상품승인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53849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6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상품진열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39293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산업안전보건관리비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0930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산업안전보건관리비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11787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산업안전관리비 </a:t>
                      </a:r>
                      <a:endParaRPr lang="en-US" altLang="ko-KR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월별 사용내역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9075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SKB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산업안전보건</a:t>
                      </a:r>
                      <a:endParaRPr lang="en-US" altLang="ko-KR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관리비 월별 사용내역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553019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5499493-6D95-809D-2BFD-F526308F1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543790"/>
              </p:ext>
            </p:extLst>
          </p:nvPr>
        </p:nvGraphicFramePr>
        <p:xfrm>
          <a:off x="1459266" y="1830147"/>
          <a:ext cx="6426834" cy="4969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139">
                  <a:extLst>
                    <a:ext uri="{9D8B030D-6E8A-4147-A177-3AD203B41FA5}">
                      <a16:colId xmlns:a16="http://schemas.microsoft.com/office/drawing/2014/main" val="2675675922"/>
                    </a:ext>
                  </a:extLst>
                </a:gridCol>
                <a:gridCol w="1071139">
                  <a:extLst>
                    <a:ext uri="{9D8B030D-6E8A-4147-A177-3AD203B41FA5}">
                      <a16:colId xmlns:a16="http://schemas.microsoft.com/office/drawing/2014/main" val="2726850600"/>
                    </a:ext>
                  </a:extLst>
                </a:gridCol>
                <a:gridCol w="1071139">
                  <a:extLst>
                    <a:ext uri="{9D8B030D-6E8A-4147-A177-3AD203B41FA5}">
                      <a16:colId xmlns:a16="http://schemas.microsoft.com/office/drawing/2014/main" val="1375109872"/>
                    </a:ext>
                  </a:extLst>
                </a:gridCol>
                <a:gridCol w="1071139">
                  <a:extLst>
                    <a:ext uri="{9D8B030D-6E8A-4147-A177-3AD203B41FA5}">
                      <a16:colId xmlns:a16="http://schemas.microsoft.com/office/drawing/2014/main" val="1543825254"/>
                    </a:ext>
                  </a:extLst>
                </a:gridCol>
                <a:gridCol w="1071139">
                  <a:extLst>
                    <a:ext uri="{9D8B030D-6E8A-4147-A177-3AD203B41FA5}">
                      <a16:colId xmlns:a16="http://schemas.microsoft.com/office/drawing/2014/main" val="4192029694"/>
                    </a:ext>
                  </a:extLst>
                </a:gridCol>
                <a:gridCol w="1071139">
                  <a:extLst>
                    <a:ext uri="{9D8B030D-6E8A-4147-A177-3AD203B41FA5}">
                      <a16:colId xmlns:a16="http://schemas.microsoft.com/office/drawing/2014/main" val="1328551162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플라자 일반</a:t>
                      </a:r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홈앤서비스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안전몰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OKSafety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9004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법인담당자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그룹관리자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본사관리자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안전몰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일반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안전몰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도급사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안전몰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SKB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관리자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6862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59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327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796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02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98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361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814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661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247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80705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82058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86210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84978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34631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76631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18576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84736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1068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1040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50014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89518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452105"/>
                  </a:ext>
                </a:extLst>
              </a:tr>
            </a:tbl>
          </a:graphicData>
        </a:graphic>
      </p:graphicFrame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8158C877-31B8-AD3D-FAC6-F645DF43C9F2}"/>
              </a:ext>
            </a:extLst>
          </p:cNvPr>
          <p:cNvSpPr>
            <a:spLocks/>
          </p:cNvSpPr>
          <p:nvPr/>
        </p:nvSpPr>
        <p:spPr>
          <a:xfrm>
            <a:off x="185105" y="1519390"/>
            <a:ext cx="1274161" cy="390492"/>
          </a:xfrm>
          <a:prstGeom prst="roundRect">
            <a:avLst>
              <a:gd name="adj" fmla="val 167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GNB &gt;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85104" y="2234417"/>
            <a:ext cx="7700995" cy="616851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987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705-4E1B-23D6-DB66-4B80CE2A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1AA4DED-F35D-CF75-8382-B336DCC6E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807692"/>
              </p:ext>
            </p:extLst>
          </p:nvPr>
        </p:nvGraphicFramePr>
        <p:xfrm>
          <a:off x="266700" y="3050540"/>
          <a:ext cx="9410700" cy="68072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운영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관리</a:t>
                      </a:r>
                      <a:endParaRPr lang="ko-KR" altLang="en-US" sz="1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content 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영역 </a:t>
                      </a:r>
                      <a:r>
                        <a:rPr lang="en-US" altLang="ko-KR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layout 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정의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6022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모서리가 둥근 직사각형 81">
            <a:extLst>
              <a:ext uri="{FF2B5EF4-FFF2-40B4-BE49-F238E27FC236}">
                <a16:creationId xmlns:a16="http://schemas.microsoft.com/office/drawing/2014/main" id="{F0C9301F-7543-CDC3-15CA-C61D38B4B1EE}"/>
              </a:ext>
            </a:extLst>
          </p:cNvPr>
          <p:cNvSpPr>
            <a:spLocks/>
          </p:cNvSpPr>
          <p:nvPr/>
        </p:nvSpPr>
        <p:spPr>
          <a:xfrm>
            <a:off x="84915" y="542812"/>
            <a:ext cx="7669304" cy="574257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6</a:t>
            </a:fld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406108"/>
              </p:ext>
            </p:extLst>
          </p:nvPr>
        </p:nvGraphicFramePr>
        <p:xfrm>
          <a:off x="7858125" y="426720"/>
          <a:ext cx="2047875" cy="6431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layout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화면명을 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화면에 대한 기능 설명 및 사용방법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주의사항을 서술한다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 영역은 기획에서 선택적으로 사용한다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N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개의 검색 조건을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AND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기간 검색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세금계산서가 발급된 기간을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월 로 조회한다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calendar (input type = month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또는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date)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preset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월 포함 기준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1.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검색범위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검색가능일자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제한 없음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~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현재 월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부가정보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결과에 대한 부가 정보를 표기한다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특정 항목 합계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영역은 기획에서 선택적으로 사용한다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 카운트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검색조건에 해당하는 결과값 전체 수를 표기한다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페이지네이션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설정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150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개씩보기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30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개씩보기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소팅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결과를 사전에 정의한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sorting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기준으로 정렬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버튼 영역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 관리를 위한 기능 버튼을 제공한다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엑셀다운로드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영역에서 검색한 값을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페이지네이션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페이지네이션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설정값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만큼 검색결과를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이동 기능을 제공한다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graphicFrame>
        <p:nvGraphicFramePr>
          <p:cNvPr id="64" name="표 63">
            <a:extLst>
              <a:ext uri="{FF2B5EF4-FFF2-40B4-BE49-F238E27FC236}">
                <a16:creationId xmlns:a16="http://schemas.microsoft.com/office/drawing/2014/main" id="{DEE90C7E-0130-B205-0F89-B30710BC2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087236"/>
              </p:ext>
            </p:extLst>
          </p:nvPr>
        </p:nvGraphicFramePr>
        <p:xfrm>
          <a:off x="-1293152" y="424814"/>
          <a:ext cx="1274162" cy="5060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7322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4159137683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</a:t>
                      </a:r>
                      <a:endParaRPr lang="ko-KR" alt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94398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44297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15135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7918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0685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조직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79052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사업장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79078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사용자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5715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실적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79829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실적조회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69897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세금계산서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6254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채무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5188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재고 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1375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사업장별 재고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0627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재고 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13536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예산운영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44554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상품관리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3963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상품승인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53849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6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상품진열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39293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산업안전보건관리비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0930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산업안전보건관리비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11787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산업안전관리비 </a:t>
                      </a:r>
                      <a:endParaRPr lang="en-US" altLang="ko-KR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월별 사용내역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9075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SKB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산업안전보건</a:t>
                      </a:r>
                      <a:endParaRPr lang="en-US" altLang="ko-KR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관리비 월별 사용내역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553019"/>
                  </a:ext>
                </a:extLst>
              </a:tr>
            </a:tbl>
          </a:graphicData>
        </a:graphic>
      </p:graphicFrame>
      <p:sp>
        <p:nvSpPr>
          <p:cNvPr id="70" name="모서리가 둥근 직사각형 69">
            <a:extLst>
              <a:ext uri="{FF2B5EF4-FFF2-40B4-BE49-F238E27FC236}">
                <a16:creationId xmlns:a16="http://schemas.microsoft.com/office/drawing/2014/main" id="{E203722F-684C-664C-6A15-5F81F3075ABB}"/>
              </a:ext>
            </a:extLst>
          </p:cNvPr>
          <p:cNvSpPr>
            <a:spLocks/>
          </p:cNvSpPr>
          <p:nvPr/>
        </p:nvSpPr>
        <p:spPr>
          <a:xfrm>
            <a:off x="336169" y="1030166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화면명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영역</a:t>
            </a:r>
          </a:p>
        </p:txBody>
      </p:sp>
      <p:sp>
        <p:nvSpPr>
          <p:cNvPr id="71" name="모서리가 둥근 직사각형 70">
            <a:extLst>
              <a:ext uri="{FF2B5EF4-FFF2-40B4-BE49-F238E27FC236}">
                <a16:creationId xmlns:a16="http://schemas.microsoft.com/office/drawing/2014/main" id="{31AD8F67-DB15-FB46-B0C8-00B4B9FC2C0A}"/>
              </a:ext>
            </a:extLst>
          </p:cNvPr>
          <p:cNvSpPr>
            <a:spLocks/>
          </p:cNvSpPr>
          <p:nvPr/>
        </p:nvSpPr>
        <p:spPr>
          <a:xfrm>
            <a:off x="336169" y="1379048"/>
            <a:ext cx="720000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안내문구 영역</a:t>
            </a:r>
          </a:p>
        </p:txBody>
      </p:sp>
      <p:sp>
        <p:nvSpPr>
          <p:cNvPr id="72" name="모서리가 둥근 직사각형 71">
            <a:extLst>
              <a:ext uri="{FF2B5EF4-FFF2-40B4-BE49-F238E27FC236}">
                <a16:creationId xmlns:a16="http://schemas.microsoft.com/office/drawing/2014/main" id="{3A352EB7-A5C5-A316-C596-F63D7C01823C}"/>
              </a:ext>
            </a:extLst>
          </p:cNvPr>
          <p:cNvSpPr>
            <a:spLocks/>
          </p:cNvSpPr>
          <p:nvPr/>
        </p:nvSpPr>
        <p:spPr>
          <a:xfrm>
            <a:off x="336169" y="1817929"/>
            <a:ext cx="7200000" cy="93650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영역</a:t>
            </a:r>
          </a:p>
        </p:txBody>
      </p:sp>
      <p:sp>
        <p:nvSpPr>
          <p:cNvPr id="73" name="모서리가 둥근 직사각형 72">
            <a:extLst>
              <a:ext uri="{FF2B5EF4-FFF2-40B4-BE49-F238E27FC236}">
                <a16:creationId xmlns:a16="http://schemas.microsoft.com/office/drawing/2014/main" id="{5CC69410-D5F0-55EF-46D6-DE6D2B3AD91E}"/>
              </a:ext>
            </a:extLst>
          </p:cNvPr>
          <p:cNvSpPr>
            <a:spLocks/>
          </p:cNvSpPr>
          <p:nvPr/>
        </p:nvSpPr>
        <p:spPr>
          <a:xfrm>
            <a:off x="336169" y="3287507"/>
            <a:ext cx="7200000" cy="527576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검색결과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count,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pagination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설정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74" name="모서리가 둥근 직사각형 73">
            <a:extLst>
              <a:ext uri="{FF2B5EF4-FFF2-40B4-BE49-F238E27FC236}">
                <a16:creationId xmlns:a16="http://schemas.microsoft.com/office/drawing/2014/main" id="{5A366D0A-3928-50FE-25DE-C5034844B662}"/>
              </a:ext>
            </a:extLst>
          </p:cNvPr>
          <p:cNvSpPr>
            <a:spLocks/>
          </p:cNvSpPr>
          <p:nvPr/>
        </p:nvSpPr>
        <p:spPr>
          <a:xfrm>
            <a:off x="336169" y="3858023"/>
            <a:ext cx="7200000" cy="180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결과 영역</a:t>
            </a:r>
          </a:p>
        </p:txBody>
      </p:sp>
      <p:sp>
        <p:nvSpPr>
          <p:cNvPr id="75" name="모서리가 둥근 직사각형 74">
            <a:extLst>
              <a:ext uri="{FF2B5EF4-FFF2-40B4-BE49-F238E27FC236}">
                <a16:creationId xmlns:a16="http://schemas.microsoft.com/office/drawing/2014/main" id="{E6C4E6E8-12B0-3D17-4F01-C4048F73B084}"/>
              </a:ext>
            </a:extLst>
          </p:cNvPr>
          <p:cNvSpPr>
            <a:spLocks/>
          </p:cNvSpPr>
          <p:nvPr/>
        </p:nvSpPr>
        <p:spPr>
          <a:xfrm>
            <a:off x="336169" y="5736905"/>
            <a:ext cx="720000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pagination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76" name="모서리가 둥근 직사각형 75">
            <a:extLst>
              <a:ext uri="{FF2B5EF4-FFF2-40B4-BE49-F238E27FC236}">
                <a16:creationId xmlns:a16="http://schemas.microsoft.com/office/drawing/2014/main" id="{C9A8DDCF-C2EB-403A-2D47-822289070A25}"/>
              </a:ext>
            </a:extLst>
          </p:cNvPr>
          <p:cNvSpPr>
            <a:spLocks/>
          </p:cNvSpPr>
          <p:nvPr/>
        </p:nvSpPr>
        <p:spPr>
          <a:xfrm>
            <a:off x="156169" y="106960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7" name="모서리가 둥근 직사각형 76">
            <a:extLst>
              <a:ext uri="{FF2B5EF4-FFF2-40B4-BE49-F238E27FC236}">
                <a16:creationId xmlns:a16="http://schemas.microsoft.com/office/drawing/2014/main" id="{E5890642-392C-DA28-89F4-54CBB69DD1D9}"/>
              </a:ext>
            </a:extLst>
          </p:cNvPr>
          <p:cNvSpPr>
            <a:spLocks/>
          </p:cNvSpPr>
          <p:nvPr/>
        </p:nvSpPr>
        <p:spPr>
          <a:xfrm>
            <a:off x="156169" y="146904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8" name="모서리가 둥근 직사각형 77">
            <a:extLst>
              <a:ext uri="{FF2B5EF4-FFF2-40B4-BE49-F238E27FC236}">
                <a16:creationId xmlns:a16="http://schemas.microsoft.com/office/drawing/2014/main" id="{FCAA00EE-6905-2E66-7643-28B5DDE90A64}"/>
              </a:ext>
            </a:extLst>
          </p:cNvPr>
          <p:cNvSpPr>
            <a:spLocks/>
          </p:cNvSpPr>
          <p:nvPr/>
        </p:nvSpPr>
        <p:spPr>
          <a:xfrm>
            <a:off x="142263" y="220567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9" name="모서리가 둥근 직사각형 78">
            <a:extLst>
              <a:ext uri="{FF2B5EF4-FFF2-40B4-BE49-F238E27FC236}">
                <a16:creationId xmlns:a16="http://schemas.microsoft.com/office/drawing/2014/main" id="{2287A003-7EAA-350C-200C-1B320C733844}"/>
              </a:ext>
            </a:extLst>
          </p:cNvPr>
          <p:cNvSpPr>
            <a:spLocks/>
          </p:cNvSpPr>
          <p:nvPr/>
        </p:nvSpPr>
        <p:spPr>
          <a:xfrm>
            <a:off x="156169" y="353952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0" name="모서리가 둥근 직사각형 79">
            <a:extLst>
              <a:ext uri="{FF2B5EF4-FFF2-40B4-BE49-F238E27FC236}">
                <a16:creationId xmlns:a16="http://schemas.microsoft.com/office/drawing/2014/main" id="{EB607D57-E672-7054-E13D-AAD3E3FC98CE}"/>
              </a:ext>
            </a:extLst>
          </p:cNvPr>
          <p:cNvSpPr>
            <a:spLocks/>
          </p:cNvSpPr>
          <p:nvPr/>
        </p:nvSpPr>
        <p:spPr>
          <a:xfrm>
            <a:off x="177220" y="466802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6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1" name="모서리가 둥근 직사각형 80">
            <a:extLst>
              <a:ext uri="{FF2B5EF4-FFF2-40B4-BE49-F238E27FC236}">
                <a16:creationId xmlns:a16="http://schemas.microsoft.com/office/drawing/2014/main" id="{5E392E97-119D-313F-4E84-F14FF7C0E804}"/>
              </a:ext>
            </a:extLst>
          </p:cNvPr>
          <p:cNvSpPr>
            <a:spLocks/>
          </p:cNvSpPr>
          <p:nvPr/>
        </p:nvSpPr>
        <p:spPr>
          <a:xfrm>
            <a:off x="173825" y="583246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89A9409A-3BC6-1F57-3580-DC9A36B514FD}"/>
              </a:ext>
            </a:extLst>
          </p:cNvPr>
          <p:cNvSpPr>
            <a:spLocks/>
          </p:cNvSpPr>
          <p:nvPr/>
        </p:nvSpPr>
        <p:spPr>
          <a:xfrm>
            <a:off x="336169" y="2848877"/>
            <a:ext cx="720000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부가 정보 영역</a:t>
            </a: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33E2248F-6174-D439-C259-D41029D06C53}"/>
              </a:ext>
            </a:extLst>
          </p:cNvPr>
          <p:cNvSpPr>
            <a:spLocks/>
          </p:cNvSpPr>
          <p:nvPr/>
        </p:nvSpPr>
        <p:spPr>
          <a:xfrm>
            <a:off x="156169" y="293887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C92AFE41-2CFE-9229-2F83-01FF362FB184}"/>
              </a:ext>
            </a:extLst>
          </p:cNvPr>
          <p:cNvSpPr>
            <a:spLocks/>
          </p:cNvSpPr>
          <p:nvPr/>
        </p:nvSpPr>
        <p:spPr>
          <a:xfrm>
            <a:off x="407423" y="1995263"/>
            <a:ext cx="6135420" cy="65916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bg1"/>
                </a:solidFill>
              </a:rPr>
              <a:t>검색 조건 영역</a:t>
            </a: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FD296854-4F32-DC29-EA2F-2094B0F4AF8A}"/>
              </a:ext>
            </a:extLst>
          </p:cNvPr>
          <p:cNvSpPr>
            <a:spLocks/>
          </p:cNvSpPr>
          <p:nvPr/>
        </p:nvSpPr>
        <p:spPr>
          <a:xfrm>
            <a:off x="6614098" y="2181696"/>
            <a:ext cx="825390" cy="215277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bg1"/>
                </a:solidFill>
              </a:rPr>
              <a:t>조회 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1C473720-EECD-1815-E499-DB0B52E77CC1}"/>
              </a:ext>
            </a:extLst>
          </p:cNvPr>
          <p:cNvSpPr>
            <a:spLocks/>
          </p:cNvSpPr>
          <p:nvPr/>
        </p:nvSpPr>
        <p:spPr>
          <a:xfrm>
            <a:off x="6614098" y="2430270"/>
            <a:ext cx="825390" cy="215277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bg1"/>
                </a:solidFill>
              </a:rPr>
              <a:t>엑셀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D39C787B-B833-1C0A-75B2-E0A94D0E4C32}"/>
              </a:ext>
            </a:extLst>
          </p:cNvPr>
          <p:cNvSpPr>
            <a:spLocks/>
          </p:cNvSpPr>
          <p:nvPr/>
        </p:nvSpPr>
        <p:spPr>
          <a:xfrm>
            <a:off x="407423" y="3535705"/>
            <a:ext cx="825390" cy="215277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bg1"/>
                </a:solidFill>
              </a:rPr>
              <a:t>검색결과 </a:t>
            </a:r>
            <a:r>
              <a:rPr kumimoji="1" lang="en-US" altLang="ko-KR" sz="700" dirty="0">
                <a:solidFill>
                  <a:schemeClr val="bg1"/>
                </a:solidFill>
              </a:rPr>
              <a:t>count</a:t>
            </a:r>
            <a:endParaRPr kumimoji="1"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06888405-5752-126B-1579-103A3619D40E}"/>
              </a:ext>
            </a:extLst>
          </p:cNvPr>
          <p:cNvSpPr>
            <a:spLocks/>
          </p:cNvSpPr>
          <p:nvPr/>
        </p:nvSpPr>
        <p:spPr>
          <a:xfrm>
            <a:off x="3711396" y="3521885"/>
            <a:ext cx="3728092" cy="215277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bg1"/>
                </a:solidFill>
              </a:rPr>
              <a:t>button </a:t>
            </a:r>
            <a:r>
              <a:rPr kumimoji="1" lang="ko-KR" altLang="en-US" sz="700" dirty="0">
                <a:solidFill>
                  <a:schemeClr val="bg1"/>
                </a:solidFill>
              </a:rPr>
              <a:t>영역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B240D47D-9589-2F66-96B5-678620070DC6}"/>
              </a:ext>
            </a:extLst>
          </p:cNvPr>
          <p:cNvSpPr>
            <a:spLocks/>
          </p:cNvSpPr>
          <p:nvPr/>
        </p:nvSpPr>
        <p:spPr>
          <a:xfrm>
            <a:off x="1316781" y="3535704"/>
            <a:ext cx="825390" cy="215277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bg1"/>
                </a:solidFill>
              </a:rPr>
              <a:t>pagination </a:t>
            </a:r>
            <a:r>
              <a:rPr kumimoji="1" lang="ko-KR" altLang="en-US" sz="700" dirty="0">
                <a:solidFill>
                  <a:schemeClr val="bg1"/>
                </a:solidFill>
              </a:rPr>
              <a:t>설정</a:t>
            </a: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A57E8769-B18F-E428-71FC-72530255367A}"/>
              </a:ext>
            </a:extLst>
          </p:cNvPr>
          <p:cNvSpPr>
            <a:spLocks/>
          </p:cNvSpPr>
          <p:nvPr/>
        </p:nvSpPr>
        <p:spPr>
          <a:xfrm>
            <a:off x="2207778" y="3531609"/>
            <a:ext cx="825390" cy="215277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bg1"/>
                </a:solidFill>
              </a:rPr>
              <a:t>sorting</a:t>
            </a:r>
            <a:endParaRPr kumimoji="1"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236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모서리가 둥근 직사각형 58">
            <a:extLst>
              <a:ext uri="{FF2B5EF4-FFF2-40B4-BE49-F238E27FC236}">
                <a16:creationId xmlns:a16="http://schemas.microsoft.com/office/drawing/2014/main" id="{C13B33B1-01B0-7BA2-937B-8DF4ADBE79C0}"/>
              </a:ext>
            </a:extLst>
          </p:cNvPr>
          <p:cNvSpPr>
            <a:spLocks/>
          </p:cNvSpPr>
          <p:nvPr/>
        </p:nvSpPr>
        <p:spPr>
          <a:xfrm>
            <a:off x="2816696" y="2073020"/>
            <a:ext cx="4499569" cy="4355489"/>
          </a:xfrm>
          <a:prstGeom prst="roundRect">
            <a:avLst>
              <a:gd name="adj" fmla="val 4546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4" y="203122"/>
            <a:ext cx="32930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일반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구매사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OKSafety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조직관리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사업장 관리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272269"/>
              </p:ext>
            </p:extLst>
          </p:nvPr>
        </p:nvGraphicFramePr>
        <p:xfrm>
          <a:off x="7858125" y="426720"/>
          <a:ext cx="2047875" cy="404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OKSafety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관리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&gt;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공동 인증서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공동 인증서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관리 메뉴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공동 인증서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공동 인증서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에서 인증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완료시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page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이동한다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 페이지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메뉴접근권한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법인담당자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안전몰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도급사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SKB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관리자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0681B26F-3DA4-F974-D270-61A755892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053" y="2355937"/>
            <a:ext cx="4209412" cy="3747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AB61D928-0E39-5CB6-C786-CCB7601A0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245439"/>
              </p:ext>
            </p:extLst>
          </p:nvPr>
        </p:nvGraphicFramePr>
        <p:xfrm>
          <a:off x="132855" y="1435260"/>
          <a:ext cx="1274162" cy="3987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7322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4159137683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0685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조직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79052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사업장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79078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사용자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5715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실적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79829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실적조회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69897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세금계산서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6254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채무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5188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재고 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1375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사업장별 재고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0627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재고 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13536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예산운영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44554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상품관리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3963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상품승인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53849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6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상품진열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39293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산업안전보건관리비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0930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산업안전보건관리비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11787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산업안전관리비 </a:t>
                      </a:r>
                      <a:endParaRPr lang="en-US" altLang="ko-KR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월별 사용내역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9075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SKB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산업안전보건</a:t>
                      </a:r>
                      <a:endParaRPr lang="en-US" altLang="ko-KR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관리비 월별 사용내역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553019"/>
                  </a:ext>
                </a:extLst>
              </a:tr>
            </a:tbl>
          </a:graphicData>
        </a:graphic>
      </p:graphicFrame>
      <p:cxnSp>
        <p:nvCxnSpPr>
          <p:cNvPr id="58" name="꺾인 연결선[E] 57">
            <a:extLst>
              <a:ext uri="{FF2B5EF4-FFF2-40B4-BE49-F238E27FC236}">
                <a16:creationId xmlns:a16="http://schemas.microsoft.com/office/drawing/2014/main" id="{CF8D5523-04AB-5332-1FFC-E3E01386578A}"/>
              </a:ext>
            </a:extLst>
          </p:cNvPr>
          <p:cNvCxnSpPr>
            <a:cxnSpLocks/>
            <a:stCxn id="60" idx="2"/>
            <a:endCxn id="59" idx="1"/>
          </p:cNvCxnSpPr>
          <p:nvPr/>
        </p:nvCxnSpPr>
        <p:spPr>
          <a:xfrm rot="16200000" flipH="1">
            <a:off x="698523" y="2132592"/>
            <a:ext cx="2189586" cy="2046760"/>
          </a:xfrm>
          <a:prstGeom prst="bentConnector2">
            <a:avLst/>
          </a:prstGeom>
          <a:ln w="1905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143CA9AB-E17B-BF85-57C7-028A37D9C93F}"/>
              </a:ext>
            </a:extLst>
          </p:cNvPr>
          <p:cNvSpPr>
            <a:spLocks/>
          </p:cNvSpPr>
          <p:nvPr/>
        </p:nvSpPr>
        <p:spPr>
          <a:xfrm>
            <a:off x="132855" y="1876214"/>
            <a:ext cx="1274162" cy="184965"/>
          </a:xfrm>
          <a:prstGeom prst="roundRect">
            <a:avLst>
              <a:gd name="adj" fmla="val 15679"/>
            </a:avLst>
          </a:prstGeom>
          <a:solidFill>
            <a:srgbClr val="FFC000">
              <a:alpha val="1176"/>
            </a:srgbClr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1744490A-14B0-4DBA-EC4A-7D06B0422967}"/>
              </a:ext>
            </a:extLst>
          </p:cNvPr>
          <p:cNvSpPr>
            <a:spLocks/>
          </p:cNvSpPr>
          <p:nvPr/>
        </p:nvSpPr>
        <p:spPr>
          <a:xfrm>
            <a:off x="132854" y="861163"/>
            <a:ext cx="1274161" cy="390492"/>
          </a:xfrm>
          <a:prstGeom prst="roundRect">
            <a:avLst>
              <a:gd name="adj" fmla="val 167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GNB &gt;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</a:p>
        </p:txBody>
      </p: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5279CACA-4FAD-0DF0-DFF6-545EC3164639}"/>
              </a:ext>
            </a:extLst>
          </p:cNvPr>
          <p:cNvCxnSpPr>
            <a:cxnSpLocks/>
            <a:stCxn id="7" idx="2"/>
            <a:endCxn id="57" idx="0"/>
          </p:cNvCxnSpPr>
          <p:nvPr/>
        </p:nvCxnSpPr>
        <p:spPr>
          <a:xfrm rot="16200000" flipH="1">
            <a:off x="678133" y="1343456"/>
            <a:ext cx="183605" cy="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816695" y="1394209"/>
            <a:ext cx="4057929" cy="924907"/>
          </a:xfrm>
          <a:prstGeom prst="rect">
            <a:avLst/>
          </a:prstGeom>
          <a:solidFill>
            <a:schemeClr val="accent5">
              <a:lumMod val="20000"/>
              <a:lumOff val="80000"/>
              <a:alpha val="24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ko-KR" altLang="en-US" sz="1000" smtClean="0">
                <a:solidFill>
                  <a:srgbClr val="FF0000"/>
                </a:solidFill>
              </a:rPr>
              <a:t>공동인증서 확인은 </a:t>
            </a:r>
            <a:r>
              <a:rPr lang="en-US" altLang="ko-KR" sz="1000" smtClean="0">
                <a:solidFill>
                  <a:srgbClr val="FF0000"/>
                </a:solidFill>
              </a:rPr>
              <a:t>OK</a:t>
            </a:r>
            <a:r>
              <a:rPr lang="ko-KR" altLang="en-US" sz="1000" smtClean="0">
                <a:solidFill>
                  <a:srgbClr val="FF0000"/>
                </a:solidFill>
              </a:rPr>
              <a:t>플라자 법인담당자만 해당</a:t>
            </a:r>
            <a:r>
              <a:rPr lang="en-US" altLang="ko-KR" sz="1000" smtClean="0">
                <a:solidFill>
                  <a:srgbClr val="FF0000"/>
                </a:solidFill>
              </a:rPr>
              <a:t>(Homs</a:t>
            </a:r>
            <a:r>
              <a:rPr lang="ko-KR" altLang="en-US" sz="1000" smtClean="0">
                <a:solidFill>
                  <a:srgbClr val="FF0000"/>
                </a:solidFill>
              </a:rPr>
              <a:t>와 </a:t>
            </a:r>
            <a:r>
              <a:rPr lang="en-US" altLang="ko-KR" sz="1000" smtClean="0">
                <a:solidFill>
                  <a:srgbClr val="FF0000"/>
                </a:solidFill>
              </a:rPr>
              <a:t>OKSafety</a:t>
            </a:r>
            <a:r>
              <a:rPr lang="ko-KR" altLang="en-US" sz="1000" smtClean="0">
                <a:solidFill>
                  <a:srgbClr val="FF0000"/>
                </a:solidFill>
              </a:rPr>
              <a:t>는 제외</a:t>
            </a:r>
            <a:r>
              <a:rPr lang="en-US" altLang="ko-KR" sz="1000" smtClean="0">
                <a:solidFill>
                  <a:srgbClr val="FF0000"/>
                </a:solidFill>
              </a:rPr>
              <a:t>)</a:t>
            </a:r>
            <a:endParaRPr lang="ko-KR" altLang="en-US" sz="1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591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5" y="203122"/>
            <a:ext cx="3793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일반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구매사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en-US" altLang="ko-KR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OKSafety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조직관리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사업장 관리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795195"/>
              </p:ext>
            </p:extLst>
          </p:nvPr>
        </p:nvGraphicFramePr>
        <p:xfrm>
          <a:off x="7858125" y="426720"/>
          <a:ext cx="2047875" cy="5252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en-US" altLang="ko-KR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OKSafety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 관리 페이지 구성요소 및 기능 정의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breadcrumb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스토리보드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공통정의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공통기능정의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&gt;breadcrumb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사업유형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사업장의 사업유형을 선택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디폴트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권역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사업장에 설정된 권역을 선택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전산관리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코드관리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DELI_AREA_CODE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디폴트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사업장의 상태를 선택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정상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종료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디폴트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AND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범위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법인 하위 모든 사업장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 버튼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법인 하위에 사업장을 등록한다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 페이지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사업장명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사업장 상세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등록일 기준 내림차순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DC3AACF2-FF83-ADEB-2BBC-DFD8CE1960D4}"/>
              </a:ext>
            </a:extLst>
          </p:cNvPr>
          <p:cNvSpPr>
            <a:spLocks/>
          </p:cNvSpPr>
          <p:nvPr/>
        </p:nvSpPr>
        <p:spPr>
          <a:xfrm>
            <a:off x="360000" y="900000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 관리</a:t>
            </a: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3B82C806-2028-86E5-A06F-6DC3843E8FBC}"/>
              </a:ext>
            </a:extLst>
          </p:cNvPr>
          <p:cNvSpPr>
            <a:spLocks/>
          </p:cNvSpPr>
          <p:nvPr/>
        </p:nvSpPr>
        <p:spPr>
          <a:xfrm>
            <a:off x="360000" y="1327735"/>
            <a:ext cx="720000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8D15B131-6EA6-68AF-DE45-B21EF416BA3B}"/>
              </a:ext>
            </a:extLst>
          </p:cNvPr>
          <p:cNvSpPr>
            <a:spLocks/>
          </p:cNvSpPr>
          <p:nvPr/>
        </p:nvSpPr>
        <p:spPr>
          <a:xfrm>
            <a:off x="540000" y="1440000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사업유형</a:t>
            </a: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8796AFE7-2014-F95E-28CB-5257A9DAF481}"/>
              </a:ext>
            </a:extLst>
          </p:cNvPr>
          <p:cNvSpPr>
            <a:spLocks/>
          </p:cNvSpPr>
          <p:nvPr/>
        </p:nvSpPr>
        <p:spPr>
          <a:xfrm>
            <a:off x="1260000" y="1440000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모서리가 둥근 직사각형 65">
            <a:extLst>
              <a:ext uri="{FF2B5EF4-FFF2-40B4-BE49-F238E27FC236}">
                <a16:creationId xmlns:a16="http://schemas.microsoft.com/office/drawing/2014/main" id="{17CA1FC6-BF7D-16F5-598E-72266AF3F327}"/>
              </a:ext>
            </a:extLst>
          </p:cNvPr>
          <p:cNvSpPr>
            <a:spLocks/>
          </p:cNvSpPr>
          <p:nvPr/>
        </p:nvSpPr>
        <p:spPr>
          <a:xfrm>
            <a:off x="2526001" y="1440000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권역</a:t>
            </a:r>
          </a:p>
        </p:txBody>
      </p:sp>
      <p:sp>
        <p:nvSpPr>
          <p:cNvPr id="67" name="모서리가 둥근 직사각형 66">
            <a:extLst>
              <a:ext uri="{FF2B5EF4-FFF2-40B4-BE49-F238E27FC236}">
                <a16:creationId xmlns:a16="http://schemas.microsoft.com/office/drawing/2014/main" id="{2196B4B8-9197-85F6-E4F4-BED992A5C92B}"/>
              </a:ext>
            </a:extLst>
          </p:cNvPr>
          <p:cNvSpPr>
            <a:spLocks/>
          </p:cNvSpPr>
          <p:nvPr/>
        </p:nvSpPr>
        <p:spPr>
          <a:xfrm>
            <a:off x="3246001" y="1440000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모서리가 둥근 직사각형 67">
            <a:extLst>
              <a:ext uri="{FF2B5EF4-FFF2-40B4-BE49-F238E27FC236}">
                <a16:creationId xmlns:a16="http://schemas.microsoft.com/office/drawing/2014/main" id="{B2217825-F430-444F-F082-C5B8692EF30A}"/>
              </a:ext>
            </a:extLst>
          </p:cNvPr>
          <p:cNvSpPr>
            <a:spLocks/>
          </p:cNvSpPr>
          <p:nvPr/>
        </p:nvSpPr>
        <p:spPr>
          <a:xfrm>
            <a:off x="4514468" y="1440000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상태</a:t>
            </a:r>
          </a:p>
        </p:txBody>
      </p:sp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C45CBF52-698F-7D52-6CD2-3EA2910FB27F}"/>
              </a:ext>
            </a:extLst>
          </p:cNvPr>
          <p:cNvSpPr>
            <a:spLocks/>
          </p:cNvSpPr>
          <p:nvPr/>
        </p:nvSpPr>
        <p:spPr>
          <a:xfrm>
            <a:off x="5234468" y="1440000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706F545C-0C1A-D525-DC94-1BDB19B5B15E}"/>
              </a:ext>
            </a:extLst>
          </p:cNvPr>
          <p:cNvGraphicFramePr>
            <a:graphicFrameLocks noGrp="1"/>
          </p:cNvGraphicFramePr>
          <p:nvPr/>
        </p:nvGraphicFramePr>
        <p:xfrm>
          <a:off x="360000" y="2520000"/>
          <a:ext cx="7200000" cy="186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0067">
                  <a:extLst>
                    <a:ext uri="{9D8B030D-6E8A-4147-A177-3AD203B41FA5}">
                      <a16:colId xmlns:a16="http://schemas.microsoft.com/office/drawing/2014/main" val="267567592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7268506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4192029694"/>
                    </a:ext>
                  </a:extLst>
                </a:gridCol>
                <a:gridCol w="524933">
                  <a:extLst>
                    <a:ext uri="{9D8B030D-6E8A-4147-A177-3AD203B41FA5}">
                      <a16:colId xmlns:a16="http://schemas.microsoft.com/office/drawing/2014/main" val="1328551162"/>
                    </a:ext>
                  </a:extLst>
                </a:gridCol>
                <a:gridCol w="872067">
                  <a:extLst>
                    <a:ext uri="{9D8B030D-6E8A-4147-A177-3AD203B41FA5}">
                      <a16:colId xmlns:a16="http://schemas.microsoft.com/office/drawing/2014/main" val="849879620"/>
                    </a:ext>
                  </a:extLst>
                </a:gridCol>
                <a:gridCol w="694266">
                  <a:extLst>
                    <a:ext uri="{9D8B030D-6E8A-4147-A177-3AD203B41FA5}">
                      <a16:colId xmlns:a16="http://schemas.microsoft.com/office/drawing/2014/main" val="1604781148"/>
                    </a:ext>
                  </a:extLst>
                </a:gridCol>
                <a:gridCol w="423334">
                  <a:extLst>
                    <a:ext uri="{9D8B030D-6E8A-4147-A177-3AD203B41FA5}">
                      <a16:colId xmlns:a16="http://schemas.microsoft.com/office/drawing/2014/main" val="1832987587"/>
                    </a:ext>
                  </a:extLst>
                </a:gridCol>
                <a:gridCol w="905933">
                  <a:extLst>
                    <a:ext uri="{9D8B030D-6E8A-4147-A177-3AD203B41FA5}">
                      <a16:colId xmlns:a16="http://schemas.microsoft.com/office/drawing/2014/main" val="3911749419"/>
                    </a:ext>
                  </a:extLst>
                </a:gridCol>
                <a:gridCol w="592667">
                  <a:extLst>
                    <a:ext uri="{9D8B030D-6E8A-4147-A177-3AD203B41FA5}">
                      <a16:colId xmlns:a16="http://schemas.microsoft.com/office/drawing/2014/main" val="1776929744"/>
                    </a:ext>
                  </a:extLst>
                </a:gridCol>
                <a:gridCol w="617333">
                  <a:extLst>
                    <a:ext uri="{9D8B030D-6E8A-4147-A177-3AD203B41FA5}">
                      <a16:colId xmlns:a16="http://schemas.microsoft.com/office/drawing/2014/main" val="2923028342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사업장명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사업자등록번호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공사유형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채권담당자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법인사용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주문제한 여부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주문제한 여부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권역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사업유형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선입금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여부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6862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PTCE_</a:t>
                      </a:r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테스트사업장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endParaRPr lang="ko-KR" altLang="en-US" sz="50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SKT A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망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김채권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주문정상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SK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관계사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아니오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59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PTCE_</a:t>
                      </a:r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테스트사업장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</a:t>
                      </a:r>
                      <a:endParaRPr lang="ko-KR" altLang="en-US" sz="50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SKB 1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군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김채권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주문정상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SKT/B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협력사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아니오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327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PTCE_</a:t>
                      </a:r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테스트사업장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</a:t>
                      </a:r>
                      <a:endParaRPr lang="ko-KR" altLang="en-US" sz="50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SKB 2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군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김채권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주문정상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경기남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수주공사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아니오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796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PTCE_</a:t>
                      </a:r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테스트사업장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</a:t>
                      </a:r>
                      <a:endParaRPr lang="ko-KR" altLang="en-US" sz="50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SKB BCN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공사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김채권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주문제한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경기북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군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아니오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02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PTCE_</a:t>
                      </a:r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테스트사업장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</a:t>
                      </a:r>
                      <a:endParaRPr lang="ko-KR" altLang="en-US" sz="5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HNS_SKB 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개통공사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(POST)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이채권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주문제한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경남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RO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센터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98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PTCE_</a:t>
                      </a:r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테스트사업장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endParaRPr lang="ko-KR" altLang="en-US" sz="5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브로드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이채권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종료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주문제한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주문제한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브로드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아니오</a:t>
                      </a:r>
                      <a:endParaRPr kumimoji="0" lang="en-US" altLang="ko-KR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361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PTCE_</a:t>
                      </a:r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테스트사업장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07</a:t>
                      </a:r>
                      <a:endParaRPr lang="ko-KR" altLang="en-US" sz="5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수주공사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이채권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종료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주문제한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주문제한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제조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가공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부속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아니오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814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PTCE_</a:t>
                      </a:r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테스트사업장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08</a:t>
                      </a:r>
                      <a:endParaRPr lang="ko-KR" altLang="en-US" sz="5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OKsafety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이채권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종료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주문제한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주문제한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전남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제조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부속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아니오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661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PTCE_</a:t>
                      </a:r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테스트사업장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</a:t>
                      </a:r>
                      <a:endParaRPr lang="ko-KR" altLang="en-US" sz="5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1234567893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SKB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사급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기업회선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박채권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종료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주문제한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주문제한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충북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도급사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아니오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247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PTCE_</a:t>
                      </a:r>
                      <a:r>
                        <a:rPr lang="ko-KR" altLang="en-US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테스트사업장</a:t>
                      </a:r>
                      <a:r>
                        <a:rPr lang="en-US" altLang="ko-KR" sz="500" u="sng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500" b="0" u="sng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1234567893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OKplaza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박채권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종료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주문제한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주문제한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충남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아니오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807055"/>
                  </a:ext>
                </a:extLst>
              </a:tr>
            </a:tbl>
          </a:graphicData>
        </a:graphic>
      </p:graphicFrame>
      <p:sp>
        <p:nvSpPr>
          <p:cNvPr id="73" name="Google Shape;2233;g27fe52d962f_1_4247">
            <a:extLst>
              <a:ext uri="{FF2B5EF4-FFF2-40B4-BE49-F238E27FC236}">
                <a16:creationId xmlns:a16="http://schemas.microsoft.com/office/drawing/2014/main" id="{3D0696C8-7A1F-18D5-DBDB-6E830EC25E08}"/>
              </a:ext>
            </a:extLst>
          </p:cNvPr>
          <p:cNvSpPr/>
          <p:nvPr/>
        </p:nvSpPr>
        <p:spPr>
          <a:xfrm>
            <a:off x="7020000" y="2159999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092BE2A4-1F1A-EF4E-30EE-9E619F1F757A}"/>
              </a:ext>
            </a:extLst>
          </p:cNvPr>
          <p:cNvGrpSpPr/>
          <p:nvPr/>
        </p:nvGrpSpPr>
        <p:grpSpPr>
          <a:xfrm>
            <a:off x="2907459" y="4680000"/>
            <a:ext cx="2105082" cy="186100"/>
            <a:chOff x="19175035" y="-2703341"/>
            <a:chExt cx="2105082" cy="186100"/>
          </a:xfrm>
        </p:grpSpPr>
        <p:sp>
          <p:nvSpPr>
            <p:cNvPr id="76" name="모서리가 둥근 직사각형 75">
              <a:extLst>
                <a:ext uri="{FF2B5EF4-FFF2-40B4-BE49-F238E27FC236}">
                  <a16:creationId xmlns:a16="http://schemas.microsoft.com/office/drawing/2014/main" id="{A9096679-D5AF-3997-1D28-9C12FCD8957E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7" name="모서리가 둥근 직사각형 76">
              <a:extLst>
                <a:ext uri="{FF2B5EF4-FFF2-40B4-BE49-F238E27FC236}">
                  <a16:creationId xmlns:a16="http://schemas.microsoft.com/office/drawing/2014/main" id="{CBEA6792-F756-7AE3-8E47-40788D381692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8" name="모서리가 둥근 직사각형 77">
              <a:extLst>
                <a:ext uri="{FF2B5EF4-FFF2-40B4-BE49-F238E27FC236}">
                  <a16:creationId xmlns:a16="http://schemas.microsoft.com/office/drawing/2014/main" id="{6E3E45EC-4783-2A37-F6C0-1E03906054D5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9" name="모서리가 둥근 직사각형 78">
              <a:extLst>
                <a:ext uri="{FF2B5EF4-FFF2-40B4-BE49-F238E27FC236}">
                  <a16:creationId xmlns:a16="http://schemas.microsoft.com/office/drawing/2014/main" id="{15411586-2F15-9CEB-7AD9-1CBE473451DA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0" name="모서리가 둥근 직사각형 79">
              <a:extLst>
                <a:ext uri="{FF2B5EF4-FFF2-40B4-BE49-F238E27FC236}">
                  <a16:creationId xmlns:a16="http://schemas.microsoft.com/office/drawing/2014/main" id="{A77A8B9C-A4ED-FEEC-974B-2ADBDF87FC84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1" name="모서리가 둥근 직사각형 80">
              <a:extLst>
                <a:ext uri="{FF2B5EF4-FFF2-40B4-BE49-F238E27FC236}">
                  <a16:creationId xmlns:a16="http://schemas.microsoft.com/office/drawing/2014/main" id="{6E002EEF-6130-167F-02F6-33987490AE10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2" name="모서리가 둥근 직사각형 81">
              <a:extLst>
                <a:ext uri="{FF2B5EF4-FFF2-40B4-BE49-F238E27FC236}">
                  <a16:creationId xmlns:a16="http://schemas.microsoft.com/office/drawing/2014/main" id="{00EB1C5B-AFF9-F1A4-D294-7A4209455112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3" name="모서리가 둥근 직사각형 82">
              <a:extLst>
                <a:ext uri="{FF2B5EF4-FFF2-40B4-BE49-F238E27FC236}">
                  <a16:creationId xmlns:a16="http://schemas.microsoft.com/office/drawing/2014/main" id="{A997C9D3-AC98-DBD6-EB8C-0EBB84EEB318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4" name="모서리가 둥근 직사각형 83">
              <a:extLst>
                <a:ext uri="{FF2B5EF4-FFF2-40B4-BE49-F238E27FC236}">
                  <a16:creationId xmlns:a16="http://schemas.microsoft.com/office/drawing/2014/main" id="{DF010668-F7CE-3BDF-438E-A6C319412C4B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5" name="모서리가 둥근 직사각형 84">
              <a:extLst>
                <a:ext uri="{FF2B5EF4-FFF2-40B4-BE49-F238E27FC236}">
                  <a16:creationId xmlns:a16="http://schemas.microsoft.com/office/drawing/2014/main" id="{E26E8B44-B90C-21DA-93AC-7FA81451D7DC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98" name="모서리가 둥근 직사각형 97">
            <a:extLst>
              <a:ext uri="{FF2B5EF4-FFF2-40B4-BE49-F238E27FC236}">
                <a16:creationId xmlns:a16="http://schemas.microsoft.com/office/drawing/2014/main" id="{6742F003-8C88-85E5-5210-39DC345A594B}"/>
              </a:ext>
            </a:extLst>
          </p:cNvPr>
          <p:cNvSpPr>
            <a:spLocks/>
          </p:cNvSpPr>
          <p:nvPr/>
        </p:nvSpPr>
        <p:spPr>
          <a:xfrm>
            <a:off x="156955" y="9450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9" name="모서리가 둥근 직사각형 98">
            <a:extLst>
              <a:ext uri="{FF2B5EF4-FFF2-40B4-BE49-F238E27FC236}">
                <a16:creationId xmlns:a16="http://schemas.microsoft.com/office/drawing/2014/main" id="{7A24BC29-ADF4-67CA-5307-903066883A68}"/>
              </a:ext>
            </a:extLst>
          </p:cNvPr>
          <p:cNvSpPr>
            <a:spLocks/>
          </p:cNvSpPr>
          <p:nvPr/>
        </p:nvSpPr>
        <p:spPr>
          <a:xfrm>
            <a:off x="162156" y="132773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0" name="모서리가 둥근 직사각형 99">
            <a:extLst>
              <a:ext uri="{FF2B5EF4-FFF2-40B4-BE49-F238E27FC236}">
                <a16:creationId xmlns:a16="http://schemas.microsoft.com/office/drawing/2014/main" id="{1FA43AB7-D3A0-86A1-9726-25E808E82B11}"/>
              </a:ext>
            </a:extLst>
          </p:cNvPr>
          <p:cNvSpPr>
            <a:spLocks/>
          </p:cNvSpPr>
          <p:nvPr/>
        </p:nvSpPr>
        <p:spPr>
          <a:xfrm>
            <a:off x="7560000" y="215999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1" name="모서리가 둥근 직사각형 100">
            <a:extLst>
              <a:ext uri="{FF2B5EF4-FFF2-40B4-BE49-F238E27FC236}">
                <a16:creationId xmlns:a16="http://schemas.microsoft.com/office/drawing/2014/main" id="{7899575A-FFBB-5187-B76C-D6FEE3012658}"/>
              </a:ext>
            </a:extLst>
          </p:cNvPr>
          <p:cNvSpPr>
            <a:spLocks/>
          </p:cNvSpPr>
          <p:nvPr/>
        </p:nvSpPr>
        <p:spPr>
          <a:xfrm>
            <a:off x="154097" y="251999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2" name="모서리가 둥근 직사각형 101">
            <a:extLst>
              <a:ext uri="{FF2B5EF4-FFF2-40B4-BE49-F238E27FC236}">
                <a16:creationId xmlns:a16="http://schemas.microsoft.com/office/drawing/2014/main" id="{43EA19E6-E4F2-1642-05F9-BC425C97F44C}"/>
              </a:ext>
            </a:extLst>
          </p:cNvPr>
          <p:cNvSpPr>
            <a:spLocks/>
          </p:cNvSpPr>
          <p:nvPr/>
        </p:nvSpPr>
        <p:spPr>
          <a:xfrm>
            <a:off x="360000" y="2159999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건</a:t>
            </a:r>
          </a:p>
        </p:txBody>
      </p:sp>
      <p:sp>
        <p:nvSpPr>
          <p:cNvPr id="103" name="모서리가 둥근 직사각형 102">
            <a:extLst>
              <a:ext uri="{FF2B5EF4-FFF2-40B4-BE49-F238E27FC236}">
                <a16:creationId xmlns:a16="http://schemas.microsoft.com/office/drawing/2014/main" id="{A6A674CD-155E-BE60-9063-1ED64CB1A402}"/>
              </a:ext>
            </a:extLst>
          </p:cNvPr>
          <p:cNvSpPr>
            <a:spLocks/>
          </p:cNvSpPr>
          <p:nvPr/>
        </p:nvSpPr>
        <p:spPr>
          <a:xfrm>
            <a:off x="908678" y="2168531"/>
            <a:ext cx="9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개씩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20453B-1322-3FBF-03ED-3CDE4DAE588A}"/>
              </a:ext>
            </a:extLst>
          </p:cNvPr>
          <p:cNvSpPr txBox="1"/>
          <p:nvPr/>
        </p:nvSpPr>
        <p:spPr>
          <a:xfrm>
            <a:off x="2009775" y="219075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사업장 관리</a:t>
            </a:r>
          </a:p>
        </p:txBody>
      </p:sp>
      <p:sp>
        <p:nvSpPr>
          <p:cNvPr id="4" name="Google Shape;2233;g27fe52d962f_1_4247">
            <a:extLst>
              <a:ext uri="{FF2B5EF4-FFF2-40B4-BE49-F238E27FC236}">
                <a16:creationId xmlns:a16="http://schemas.microsoft.com/office/drawing/2014/main" id="{9D33E527-0CC9-4DAD-6874-18CD42956671}"/>
              </a:ext>
            </a:extLst>
          </p:cNvPr>
          <p:cNvSpPr/>
          <p:nvPr/>
        </p:nvSpPr>
        <p:spPr>
          <a:xfrm>
            <a:off x="6895357" y="1440000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7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5665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6C783BD5-1625-BB10-BE3B-18922A004D17}"/>
              </a:ext>
            </a:extLst>
          </p:cNvPr>
          <p:cNvSpPr>
            <a:spLocks/>
          </p:cNvSpPr>
          <p:nvPr/>
        </p:nvSpPr>
        <p:spPr>
          <a:xfrm>
            <a:off x="376963" y="599273"/>
            <a:ext cx="6428362" cy="7513232"/>
          </a:xfrm>
          <a:prstGeom prst="roundRect">
            <a:avLst>
              <a:gd name="adj" fmla="val 1709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5" y="203122"/>
            <a:ext cx="37938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일반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구매사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en-US" altLang="ko-KR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OKSafety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조직관리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사업장 관리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468816"/>
              </p:ext>
            </p:extLst>
          </p:nvPr>
        </p:nvGraphicFramePr>
        <p:xfrm>
          <a:off x="7858125" y="426720"/>
          <a:ext cx="2047875" cy="6075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en-US" altLang="ko-KR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OKSafety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법인 사업자 사업장 등록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구성요소 및 기능 정의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법인 사업자 사업장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법인 일반정보 영역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가입시 등록한 법인 정보를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 제한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법인 일반정보 영역 비활성화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정보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정보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는 입력 허용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사업장명 입력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권역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사업장의 권역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공사유형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사업장의 공사유형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로그인 인증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로그인시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인증 방법 설정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label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모바일인증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 인증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인증 방법 설정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label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공동인증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는 입력 제한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계약구분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주문제한여부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선입금여부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자재대금 결제일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담당자 정보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담당자는 사업장에 소속되는 사용자를 의미한다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담당자 입력 방법 선택한다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다음페이지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저장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필수항목이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미입력되었을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- popup 5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필수항목이 모두 입력되었을 경우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- popup 6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220453B-1322-3FBF-03ED-3CDE4DAE588A}"/>
              </a:ext>
            </a:extLst>
          </p:cNvPr>
          <p:cNvSpPr txBox="1"/>
          <p:nvPr/>
        </p:nvSpPr>
        <p:spPr>
          <a:xfrm>
            <a:off x="2009775" y="219075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사업장 관리</a:t>
            </a:r>
          </a:p>
        </p:txBody>
      </p:sp>
      <p:graphicFrame>
        <p:nvGraphicFramePr>
          <p:cNvPr id="114" name="Google Shape;1695;p44">
            <a:extLst>
              <a:ext uri="{FF2B5EF4-FFF2-40B4-BE49-F238E27FC236}">
                <a16:creationId xmlns:a16="http://schemas.microsoft.com/office/drawing/2014/main" id="{B1106112-21A6-CB4C-A79F-73E16227473C}"/>
              </a:ext>
            </a:extLst>
          </p:cNvPr>
          <p:cNvGraphicFramePr/>
          <p:nvPr/>
        </p:nvGraphicFramePr>
        <p:xfrm>
          <a:off x="517201" y="714017"/>
          <a:ext cx="6115482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57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7741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 err="1"/>
                        <a:t>법인</a:t>
                      </a:r>
                      <a:r>
                        <a:rPr lang="en-US" sz="800" b="1" u="none" strike="noStrike" cap="none" dirty="0"/>
                        <a:t> </a:t>
                      </a:r>
                      <a:r>
                        <a:rPr lang="en-US" sz="800" b="1" u="none" strike="noStrike" cap="none" dirty="0" err="1"/>
                        <a:t>사업자</a:t>
                      </a:r>
                      <a:r>
                        <a:rPr lang="en-US" sz="800" b="1" u="none" strike="noStrike" cap="none" dirty="0"/>
                        <a:t> </a:t>
                      </a:r>
                      <a:r>
                        <a:rPr lang="en-US" sz="800" b="1" u="none" strike="noStrike" cap="none" dirty="0" err="1"/>
                        <a:t>사업장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5" name="모서리가 둥근 직사각형 114">
            <a:extLst>
              <a:ext uri="{FF2B5EF4-FFF2-40B4-BE49-F238E27FC236}">
                <a16:creationId xmlns:a16="http://schemas.microsoft.com/office/drawing/2014/main" id="{6F66F502-D601-BF08-23A8-58AA70A6F3A0}"/>
              </a:ext>
            </a:extLst>
          </p:cNvPr>
          <p:cNvSpPr>
            <a:spLocks/>
          </p:cNvSpPr>
          <p:nvPr/>
        </p:nvSpPr>
        <p:spPr>
          <a:xfrm>
            <a:off x="517201" y="1088361"/>
            <a:ext cx="3271903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법인 일반정보</a:t>
            </a:r>
          </a:p>
        </p:txBody>
      </p:sp>
      <p:sp>
        <p:nvSpPr>
          <p:cNvPr id="117" name="모서리가 둥근 직사각형 116">
            <a:extLst>
              <a:ext uri="{FF2B5EF4-FFF2-40B4-BE49-F238E27FC236}">
                <a16:creationId xmlns:a16="http://schemas.microsoft.com/office/drawing/2014/main" id="{1B220967-C7F0-5444-FDAA-6D3CE6BE89B8}"/>
              </a:ext>
            </a:extLst>
          </p:cNvPr>
          <p:cNvSpPr>
            <a:spLocks/>
          </p:cNvSpPr>
          <p:nvPr/>
        </p:nvSpPr>
        <p:spPr>
          <a:xfrm>
            <a:off x="521769" y="4635104"/>
            <a:ext cx="3271903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사업장 정보</a:t>
            </a:r>
          </a:p>
        </p:txBody>
      </p:sp>
      <p:sp>
        <p:nvSpPr>
          <p:cNvPr id="149" name="Google Shape;2233;g27fe52d962f_1_4247">
            <a:extLst>
              <a:ext uri="{FF2B5EF4-FFF2-40B4-BE49-F238E27FC236}">
                <a16:creationId xmlns:a16="http://schemas.microsoft.com/office/drawing/2014/main" id="{2A37811A-3D6F-6BF4-FC98-57F80C0C85D2}"/>
              </a:ext>
            </a:extLst>
          </p:cNvPr>
          <p:cNvSpPr/>
          <p:nvPr/>
        </p:nvSpPr>
        <p:spPr>
          <a:xfrm>
            <a:off x="3056172" y="7698304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2233;g27fe52d962f_1_4247">
            <a:extLst>
              <a:ext uri="{FF2B5EF4-FFF2-40B4-BE49-F238E27FC236}">
                <a16:creationId xmlns:a16="http://schemas.microsoft.com/office/drawing/2014/main" id="{FED6A7D8-2B2B-EB22-D2AB-BC1C434BCA45}"/>
              </a:ext>
            </a:extLst>
          </p:cNvPr>
          <p:cNvSpPr/>
          <p:nvPr/>
        </p:nvSpPr>
        <p:spPr>
          <a:xfrm>
            <a:off x="3641475" y="7703140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모서리가 둥근 직사각형 152">
            <a:extLst>
              <a:ext uri="{FF2B5EF4-FFF2-40B4-BE49-F238E27FC236}">
                <a16:creationId xmlns:a16="http://schemas.microsoft.com/office/drawing/2014/main" id="{A17D2C2E-8ECF-977B-3B80-053AD261C17F}"/>
              </a:ext>
            </a:extLst>
          </p:cNvPr>
          <p:cNvSpPr>
            <a:spLocks/>
          </p:cNvSpPr>
          <p:nvPr/>
        </p:nvSpPr>
        <p:spPr>
          <a:xfrm>
            <a:off x="466232" y="1099569"/>
            <a:ext cx="6253330" cy="3509953"/>
          </a:xfrm>
          <a:prstGeom prst="roundRect">
            <a:avLst>
              <a:gd name="adj" fmla="val 1822"/>
            </a:avLst>
          </a:prstGeom>
          <a:solidFill>
            <a:srgbClr val="FFC000">
              <a:alpha val="1176"/>
            </a:srgbClr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4" name="모서리가 둥근 직사각형 153">
            <a:extLst>
              <a:ext uri="{FF2B5EF4-FFF2-40B4-BE49-F238E27FC236}">
                <a16:creationId xmlns:a16="http://schemas.microsoft.com/office/drawing/2014/main" id="{C2DFEF7E-BDC4-8109-2521-663ECCFF0AF4}"/>
              </a:ext>
            </a:extLst>
          </p:cNvPr>
          <p:cNvSpPr>
            <a:spLocks/>
          </p:cNvSpPr>
          <p:nvPr/>
        </p:nvSpPr>
        <p:spPr>
          <a:xfrm>
            <a:off x="462727" y="4643604"/>
            <a:ext cx="6256835" cy="1290549"/>
          </a:xfrm>
          <a:prstGeom prst="roundRect">
            <a:avLst>
              <a:gd name="adj" fmla="val 1822"/>
            </a:avLst>
          </a:prstGeom>
          <a:solidFill>
            <a:srgbClr val="FFC000">
              <a:alpha val="1176"/>
            </a:srgbClr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8" name="모서리가 둥근 직사각형 147">
            <a:extLst>
              <a:ext uri="{FF2B5EF4-FFF2-40B4-BE49-F238E27FC236}">
                <a16:creationId xmlns:a16="http://schemas.microsoft.com/office/drawing/2014/main" id="{8AF4171E-5C20-D33E-331E-D693EE307CC8}"/>
              </a:ext>
            </a:extLst>
          </p:cNvPr>
          <p:cNvSpPr>
            <a:spLocks/>
          </p:cNvSpPr>
          <p:nvPr/>
        </p:nvSpPr>
        <p:spPr>
          <a:xfrm>
            <a:off x="346792" y="109540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5" name="모서리가 둥근 직사각형 154">
            <a:extLst>
              <a:ext uri="{FF2B5EF4-FFF2-40B4-BE49-F238E27FC236}">
                <a16:creationId xmlns:a16="http://schemas.microsoft.com/office/drawing/2014/main" id="{095817DB-FB99-4F90-D7DF-DF1DB022F0D6}"/>
              </a:ext>
            </a:extLst>
          </p:cNvPr>
          <p:cNvSpPr>
            <a:spLocks/>
          </p:cNvSpPr>
          <p:nvPr/>
        </p:nvSpPr>
        <p:spPr>
          <a:xfrm>
            <a:off x="357642" y="464140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118" name="표 117">
            <a:extLst>
              <a:ext uri="{FF2B5EF4-FFF2-40B4-BE49-F238E27FC236}">
                <a16:creationId xmlns:a16="http://schemas.microsoft.com/office/drawing/2014/main" id="{79708E08-965F-6B5F-7B9F-0FD4E9122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683367"/>
              </p:ext>
            </p:extLst>
          </p:nvPr>
        </p:nvGraphicFramePr>
        <p:xfrm>
          <a:off x="526792" y="4912162"/>
          <a:ext cx="6115482" cy="9679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4810">
                  <a:extLst>
                    <a:ext uri="{9D8B030D-6E8A-4147-A177-3AD203B41FA5}">
                      <a16:colId xmlns:a16="http://schemas.microsoft.com/office/drawing/2014/main" val="514024141"/>
                    </a:ext>
                  </a:extLst>
                </a:gridCol>
                <a:gridCol w="1303684">
                  <a:extLst>
                    <a:ext uri="{9D8B030D-6E8A-4147-A177-3AD203B41FA5}">
                      <a16:colId xmlns:a16="http://schemas.microsoft.com/office/drawing/2014/main" val="3664175614"/>
                    </a:ext>
                  </a:extLst>
                </a:gridCol>
                <a:gridCol w="700962">
                  <a:extLst>
                    <a:ext uri="{9D8B030D-6E8A-4147-A177-3AD203B41FA5}">
                      <a16:colId xmlns:a16="http://schemas.microsoft.com/office/drawing/2014/main" val="855939914"/>
                    </a:ext>
                  </a:extLst>
                </a:gridCol>
                <a:gridCol w="1336431">
                  <a:extLst>
                    <a:ext uri="{9D8B030D-6E8A-4147-A177-3AD203B41FA5}">
                      <a16:colId xmlns:a16="http://schemas.microsoft.com/office/drawing/2014/main" val="140587869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571015924"/>
                    </a:ext>
                  </a:extLst>
                </a:gridCol>
                <a:gridCol w="1353795">
                  <a:extLst>
                    <a:ext uri="{9D8B030D-6E8A-4147-A177-3AD203B41FA5}">
                      <a16:colId xmlns:a16="http://schemas.microsoft.com/office/drawing/2014/main" val="1396609730"/>
                    </a:ext>
                  </a:extLst>
                </a:gridCol>
              </a:tblGrid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사업장명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권역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공사유형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489112"/>
                  </a:ext>
                </a:extLst>
              </a:tr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로그인인증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 인증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계약구분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209767"/>
                  </a:ext>
                </a:extLst>
              </a:tr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주문제한여부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선입금여부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자재대금 결제일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일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세금계산서 발행일로부터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096663"/>
                  </a:ext>
                </a:extLst>
              </a:tr>
            </a:tbl>
          </a:graphicData>
        </a:graphic>
      </p:graphicFrame>
      <p:sp>
        <p:nvSpPr>
          <p:cNvPr id="119" name="모서리가 둥근 직사각형 118">
            <a:extLst>
              <a:ext uri="{FF2B5EF4-FFF2-40B4-BE49-F238E27FC236}">
                <a16:creationId xmlns:a16="http://schemas.microsoft.com/office/drawing/2014/main" id="{FD59C0E0-88E9-FA64-0270-470AA960BDD7}"/>
              </a:ext>
            </a:extLst>
          </p:cNvPr>
          <p:cNvSpPr>
            <a:spLocks/>
          </p:cNvSpPr>
          <p:nvPr/>
        </p:nvSpPr>
        <p:spPr>
          <a:xfrm>
            <a:off x="1282696" y="4979403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0" name="모서리가 둥근 직사각형 119">
            <a:extLst>
              <a:ext uri="{FF2B5EF4-FFF2-40B4-BE49-F238E27FC236}">
                <a16:creationId xmlns:a16="http://schemas.microsoft.com/office/drawing/2014/main" id="{9CABF3A0-C9C6-BFD9-53A1-6D17BEAC0E7D}"/>
              </a:ext>
            </a:extLst>
          </p:cNvPr>
          <p:cNvSpPr>
            <a:spLocks/>
          </p:cNvSpPr>
          <p:nvPr/>
        </p:nvSpPr>
        <p:spPr>
          <a:xfrm>
            <a:off x="3294599" y="4979403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선택해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	v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1" name="모서리가 둥근 직사각형 120">
            <a:extLst>
              <a:ext uri="{FF2B5EF4-FFF2-40B4-BE49-F238E27FC236}">
                <a16:creationId xmlns:a16="http://schemas.microsoft.com/office/drawing/2014/main" id="{7149B7DF-7A4C-143E-12A1-051B347CCBBB}"/>
              </a:ext>
            </a:extLst>
          </p:cNvPr>
          <p:cNvSpPr>
            <a:spLocks/>
          </p:cNvSpPr>
          <p:nvPr/>
        </p:nvSpPr>
        <p:spPr>
          <a:xfrm>
            <a:off x="5318466" y="4979403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전체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	v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2" name="모서리가 둥근 직사각형 121">
            <a:extLst>
              <a:ext uri="{FF2B5EF4-FFF2-40B4-BE49-F238E27FC236}">
                <a16:creationId xmlns:a16="http://schemas.microsoft.com/office/drawing/2014/main" id="{83474D42-1B8A-823C-C50E-32B878FB8F16}"/>
              </a:ext>
            </a:extLst>
          </p:cNvPr>
          <p:cNvSpPr>
            <a:spLocks/>
          </p:cNvSpPr>
          <p:nvPr/>
        </p:nvSpPr>
        <p:spPr>
          <a:xfrm>
            <a:off x="1282696" y="5299298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모바일 인증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	v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3" name="모서리가 둥근 직사각형 122">
            <a:extLst>
              <a:ext uri="{FF2B5EF4-FFF2-40B4-BE49-F238E27FC236}">
                <a16:creationId xmlns:a16="http://schemas.microsoft.com/office/drawing/2014/main" id="{014B413E-2306-3CDF-E6ED-E7525B48A8A4}"/>
              </a:ext>
            </a:extLst>
          </p:cNvPr>
          <p:cNvSpPr>
            <a:spLocks/>
          </p:cNvSpPr>
          <p:nvPr/>
        </p:nvSpPr>
        <p:spPr>
          <a:xfrm>
            <a:off x="3294599" y="5299298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공동인증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	v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4" name="모서리가 둥근 직사각형 123">
            <a:extLst>
              <a:ext uri="{FF2B5EF4-FFF2-40B4-BE49-F238E27FC236}">
                <a16:creationId xmlns:a16="http://schemas.microsoft.com/office/drawing/2014/main" id="{853C1C64-F624-10BC-C5F8-D61BF83DA7BF}"/>
              </a:ext>
            </a:extLst>
          </p:cNvPr>
          <p:cNvSpPr>
            <a:spLocks/>
          </p:cNvSpPr>
          <p:nvPr/>
        </p:nvSpPr>
        <p:spPr>
          <a:xfrm>
            <a:off x="5318466" y="5299298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선택해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	v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5" name="모서리가 둥근 직사각형 124">
            <a:extLst>
              <a:ext uri="{FF2B5EF4-FFF2-40B4-BE49-F238E27FC236}">
                <a16:creationId xmlns:a16="http://schemas.microsoft.com/office/drawing/2014/main" id="{7820D817-7078-79AF-533E-36E4CD1AA009}"/>
              </a:ext>
            </a:extLst>
          </p:cNvPr>
          <p:cNvSpPr>
            <a:spLocks/>
          </p:cNvSpPr>
          <p:nvPr/>
        </p:nvSpPr>
        <p:spPr>
          <a:xfrm>
            <a:off x="1282696" y="5619193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아니오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	v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6" name="모서리가 둥근 직사각형 125">
            <a:extLst>
              <a:ext uri="{FF2B5EF4-FFF2-40B4-BE49-F238E27FC236}">
                <a16:creationId xmlns:a16="http://schemas.microsoft.com/office/drawing/2014/main" id="{3B653E60-A407-B43C-7FB8-015D26787B9D}"/>
              </a:ext>
            </a:extLst>
          </p:cNvPr>
          <p:cNvSpPr>
            <a:spLocks/>
          </p:cNvSpPr>
          <p:nvPr/>
        </p:nvSpPr>
        <p:spPr>
          <a:xfrm>
            <a:off x="3294599" y="5619193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아니오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	v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7" name="모서리가 둥근 직사각형 126">
            <a:extLst>
              <a:ext uri="{FF2B5EF4-FFF2-40B4-BE49-F238E27FC236}">
                <a16:creationId xmlns:a16="http://schemas.microsoft.com/office/drawing/2014/main" id="{35B28D83-366F-6961-5B44-A7941A4A4794}"/>
              </a:ext>
            </a:extLst>
          </p:cNvPr>
          <p:cNvSpPr>
            <a:spLocks/>
          </p:cNvSpPr>
          <p:nvPr/>
        </p:nvSpPr>
        <p:spPr>
          <a:xfrm>
            <a:off x="5318466" y="5619193"/>
            <a:ext cx="253099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6" name="모서리가 둥근 직사각형 155">
            <a:extLst>
              <a:ext uri="{FF2B5EF4-FFF2-40B4-BE49-F238E27FC236}">
                <a16:creationId xmlns:a16="http://schemas.microsoft.com/office/drawing/2014/main" id="{2D661C98-259E-D54E-8F48-AE2BFFC12C2D}"/>
              </a:ext>
            </a:extLst>
          </p:cNvPr>
          <p:cNvSpPr>
            <a:spLocks/>
          </p:cNvSpPr>
          <p:nvPr/>
        </p:nvSpPr>
        <p:spPr>
          <a:xfrm>
            <a:off x="463346" y="5951750"/>
            <a:ext cx="6256835" cy="1681604"/>
          </a:xfrm>
          <a:prstGeom prst="roundRect">
            <a:avLst>
              <a:gd name="adj" fmla="val 1822"/>
            </a:avLst>
          </a:prstGeom>
          <a:solidFill>
            <a:srgbClr val="FFC000">
              <a:alpha val="1176"/>
            </a:srgbClr>
          </a:solidFill>
          <a:ln>
            <a:solidFill>
              <a:srgbClr val="FF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7" name="모서리가 둥근 직사각형 156">
            <a:extLst>
              <a:ext uri="{FF2B5EF4-FFF2-40B4-BE49-F238E27FC236}">
                <a16:creationId xmlns:a16="http://schemas.microsoft.com/office/drawing/2014/main" id="{93B6A42D-C264-CF09-A671-2756DB2F9970}"/>
              </a:ext>
            </a:extLst>
          </p:cNvPr>
          <p:cNvSpPr>
            <a:spLocks/>
          </p:cNvSpPr>
          <p:nvPr/>
        </p:nvSpPr>
        <p:spPr>
          <a:xfrm>
            <a:off x="358261" y="594955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8" name="모서리가 둥근 직사각형 127">
            <a:extLst>
              <a:ext uri="{FF2B5EF4-FFF2-40B4-BE49-F238E27FC236}">
                <a16:creationId xmlns:a16="http://schemas.microsoft.com/office/drawing/2014/main" id="{A17931EA-51BA-22F4-35DE-DB21C0C55ED4}"/>
              </a:ext>
            </a:extLst>
          </p:cNvPr>
          <p:cNvSpPr>
            <a:spLocks/>
          </p:cNvSpPr>
          <p:nvPr/>
        </p:nvSpPr>
        <p:spPr>
          <a:xfrm>
            <a:off x="530284" y="5980803"/>
            <a:ext cx="3271903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담당자 정보</a:t>
            </a:r>
          </a:p>
        </p:txBody>
      </p:sp>
      <p:graphicFrame>
        <p:nvGraphicFramePr>
          <p:cNvPr id="129" name="표 128">
            <a:extLst>
              <a:ext uri="{FF2B5EF4-FFF2-40B4-BE49-F238E27FC236}">
                <a16:creationId xmlns:a16="http://schemas.microsoft.com/office/drawing/2014/main" id="{54CF19D2-53F3-58F9-E05B-9E39713874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749722"/>
              </p:ext>
            </p:extLst>
          </p:nvPr>
        </p:nvGraphicFramePr>
        <p:xfrm>
          <a:off x="535307" y="6257861"/>
          <a:ext cx="6115482" cy="12905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4810">
                  <a:extLst>
                    <a:ext uri="{9D8B030D-6E8A-4147-A177-3AD203B41FA5}">
                      <a16:colId xmlns:a16="http://schemas.microsoft.com/office/drawing/2014/main" val="514024141"/>
                    </a:ext>
                  </a:extLst>
                </a:gridCol>
                <a:gridCol w="1303684">
                  <a:extLst>
                    <a:ext uri="{9D8B030D-6E8A-4147-A177-3AD203B41FA5}">
                      <a16:colId xmlns:a16="http://schemas.microsoft.com/office/drawing/2014/main" val="3664175614"/>
                    </a:ext>
                  </a:extLst>
                </a:gridCol>
                <a:gridCol w="700962">
                  <a:extLst>
                    <a:ext uri="{9D8B030D-6E8A-4147-A177-3AD203B41FA5}">
                      <a16:colId xmlns:a16="http://schemas.microsoft.com/office/drawing/2014/main" val="855939914"/>
                    </a:ext>
                  </a:extLst>
                </a:gridCol>
                <a:gridCol w="1336431">
                  <a:extLst>
                    <a:ext uri="{9D8B030D-6E8A-4147-A177-3AD203B41FA5}">
                      <a16:colId xmlns:a16="http://schemas.microsoft.com/office/drawing/2014/main" val="140587869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571015924"/>
                    </a:ext>
                  </a:extLst>
                </a:gridCol>
                <a:gridCol w="1353795">
                  <a:extLst>
                    <a:ext uri="{9D8B030D-6E8A-4147-A177-3AD203B41FA5}">
                      <a16:colId xmlns:a16="http://schemas.microsoft.com/office/drawing/2014/main" val="1396609730"/>
                    </a:ext>
                  </a:extLst>
                </a:gridCol>
              </a:tblGrid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아이디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489112"/>
                  </a:ext>
                </a:extLst>
              </a:tr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비밀번호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비밀번호 확인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209767"/>
                  </a:ext>
                </a:extLst>
              </a:tr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이름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전화번호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7096663"/>
                  </a:ext>
                </a:extLst>
              </a:tr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이동전화번호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이메일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315893"/>
                  </a:ext>
                </a:extLst>
              </a:tr>
            </a:tbl>
          </a:graphicData>
        </a:graphic>
      </p:graphicFrame>
      <p:sp>
        <p:nvSpPr>
          <p:cNvPr id="130" name="모서리가 둥근 직사각형 129">
            <a:extLst>
              <a:ext uri="{FF2B5EF4-FFF2-40B4-BE49-F238E27FC236}">
                <a16:creationId xmlns:a16="http://schemas.microsoft.com/office/drawing/2014/main" id="{87DDEE38-20EC-627C-73E4-F8B46EC39CB1}"/>
              </a:ext>
            </a:extLst>
          </p:cNvPr>
          <p:cNvSpPr>
            <a:spLocks/>
          </p:cNvSpPr>
          <p:nvPr/>
        </p:nvSpPr>
        <p:spPr>
          <a:xfrm>
            <a:off x="1291211" y="6325102"/>
            <a:ext cx="194618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영문</a:t>
            </a:r>
            <a:r>
              <a:rPr lang="en-US" altLang="ko-KR" sz="60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60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 입력</a:t>
            </a:r>
            <a:r>
              <a:rPr lang="en-US" altLang="ko-KR" sz="60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(15</a:t>
            </a:r>
            <a:r>
              <a:rPr lang="ko-KR" altLang="en-US" sz="60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자 이내</a:t>
            </a:r>
            <a:r>
              <a:rPr lang="en-US" altLang="ko-KR" sz="60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sz="60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후 중복체크</a:t>
            </a:r>
          </a:p>
        </p:txBody>
      </p:sp>
      <p:sp>
        <p:nvSpPr>
          <p:cNvPr id="133" name="모서리가 둥근 직사각형 132">
            <a:extLst>
              <a:ext uri="{FF2B5EF4-FFF2-40B4-BE49-F238E27FC236}">
                <a16:creationId xmlns:a16="http://schemas.microsoft.com/office/drawing/2014/main" id="{72D27364-7407-C6A6-CD6F-88A83D9B0395}"/>
              </a:ext>
            </a:extLst>
          </p:cNvPr>
          <p:cNvSpPr>
            <a:spLocks/>
          </p:cNvSpPr>
          <p:nvPr/>
        </p:nvSpPr>
        <p:spPr>
          <a:xfrm>
            <a:off x="1291211" y="6644997"/>
            <a:ext cx="194618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대</a:t>
            </a:r>
            <a:r>
              <a:rPr lang="en-US" altLang="ko-KR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소문자</a:t>
            </a:r>
            <a:r>
              <a:rPr lang="en-US" altLang="ko-KR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</a:t>
            </a:r>
            <a:r>
              <a:rPr lang="en-US" altLang="ko-KR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특수문자 </a:t>
            </a:r>
            <a:r>
              <a:rPr lang="en-US" altLang="ko-KR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2 </a:t>
            </a:r>
            <a:r>
              <a:rPr lang="ko-KR" altLang="en-US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이상 조합</a:t>
            </a:r>
            <a:r>
              <a:rPr lang="en-US" altLang="ko-KR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길이 </a:t>
            </a:r>
            <a:r>
              <a:rPr lang="en-US" altLang="ko-KR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8~16</a:t>
            </a:r>
            <a:r>
              <a:rPr lang="ko-KR" altLang="en-US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자리</a:t>
            </a:r>
            <a:r>
              <a:rPr lang="en-US" altLang="ko-KR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sz="5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모서리가 둥근 직사각형 134">
            <a:extLst>
              <a:ext uri="{FF2B5EF4-FFF2-40B4-BE49-F238E27FC236}">
                <a16:creationId xmlns:a16="http://schemas.microsoft.com/office/drawing/2014/main" id="{72260A56-A0DD-64BD-DA93-8D0E8E94A8F7}"/>
              </a:ext>
            </a:extLst>
          </p:cNvPr>
          <p:cNvSpPr>
            <a:spLocks/>
          </p:cNvSpPr>
          <p:nvPr/>
        </p:nvSpPr>
        <p:spPr>
          <a:xfrm>
            <a:off x="4639479" y="6625316"/>
            <a:ext cx="194618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비밀번호 확인</a:t>
            </a:r>
          </a:p>
        </p:txBody>
      </p:sp>
      <p:sp>
        <p:nvSpPr>
          <p:cNvPr id="136" name="모서리가 둥근 직사각형 135">
            <a:extLst>
              <a:ext uri="{FF2B5EF4-FFF2-40B4-BE49-F238E27FC236}">
                <a16:creationId xmlns:a16="http://schemas.microsoft.com/office/drawing/2014/main" id="{7E944176-E8D3-9A92-6224-EE0C92287EC7}"/>
              </a:ext>
            </a:extLst>
          </p:cNvPr>
          <p:cNvSpPr>
            <a:spLocks/>
          </p:cNvSpPr>
          <p:nvPr/>
        </p:nvSpPr>
        <p:spPr>
          <a:xfrm>
            <a:off x="1291211" y="6964892"/>
            <a:ext cx="194618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이름 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(2~15</a:t>
            </a:r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자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이내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kumimoji="1" lang="ko-KR" altLang="en-US" sz="600" dirty="0">
              <a:solidFill>
                <a:schemeClr val="bg1">
                  <a:lumMod val="7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8" name="모서리가 둥근 직사각형 137">
            <a:extLst>
              <a:ext uri="{FF2B5EF4-FFF2-40B4-BE49-F238E27FC236}">
                <a16:creationId xmlns:a16="http://schemas.microsoft.com/office/drawing/2014/main" id="{D5D185E8-4B91-ABEC-8EDB-BB91B3D709CF}"/>
              </a:ext>
            </a:extLst>
          </p:cNvPr>
          <p:cNvSpPr>
            <a:spLocks/>
          </p:cNvSpPr>
          <p:nvPr/>
        </p:nvSpPr>
        <p:spPr>
          <a:xfrm>
            <a:off x="4639479" y="6945211"/>
            <a:ext cx="194618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숫자만</a:t>
            </a:r>
          </a:p>
        </p:txBody>
      </p:sp>
      <p:sp>
        <p:nvSpPr>
          <p:cNvPr id="139" name="모서리가 둥근 직사각형 138">
            <a:extLst>
              <a:ext uri="{FF2B5EF4-FFF2-40B4-BE49-F238E27FC236}">
                <a16:creationId xmlns:a16="http://schemas.microsoft.com/office/drawing/2014/main" id="{DF6381C3-FFE7-9369-CE2F-8E477614223F}"/>
              </a:ext>
            </a:extLst>
          </p:cNvPr>
          <p:cNvSpPr>
            <a:spLocks/>
          </p:cNvSpPr>
          <p:nvPr/>
        </p:nvSpPr>
        <p:spPr>
          <a:xfrm>
            <a:off x="1282696" y="5983003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담당자 입력 필수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v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3" name="모서리가 둥근 직사각형 142">
            <a:extLst>
              <a:ext uri="{FF2B5EF4-FFF2-40B4-BE49-F238E27FC236}">
                <a16:creationId xmlns:a16="http://schemas.microsoft.com/office/drawing/2014/main" id="{626D445B-D416-E0AF-6FD4-13ED059C681A}"/>
              </a:ext>
            </a:extLst>
          </p:cNvPr>
          <p:cNvSpPr>
            <a:spLocks/>
          </p:cNvSpPr>
          <p:nvPr/>
        </p:nvSpPr>
        <p:spPr>
          <a:xfrm>
            <a:off x="4625996" y="7276381"/>
            <a:ext cx="194618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ex) </a:t>
            </a:r>
            <a:r>
              <a:rPr kumimoji="1" lang="en-US" altLang="ko-KR" sz="600" dirty="0" err="1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sample@pantech.com</a:t>
            </a:r>
            <a:endParaRPr kumimoji="1" lang="ko-KR" altLang="en-US" sz="600" dirty="0">
              <a:solidFill>
                <a:schemeClr val="bg1">
                  <a:lumMod val="7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5" name="모서리가 둥근 직사각형 144">
            <a:extLst>
              <a:ext uri="{FF2B5EF4-FFF2-40B4-BE49-F238E27FC236}">
                <a16:creationId xmlns:a16="http://schemas.microsoft.com/office/drawing/2014/main" id="{D2F9F7B0-FA46-B621-408D-3A2DA396BC40}"/>
              </a:ext>
            </a:extLst>
          </p:cNvPr>
          <p:cNvSpPr>
            <a:spLocks/>
          </p:cNvSpPr>
          <p:nvPr/>
        </p:nvSpPr>
        <p:spPr>
          <a:xfrm>
            <a:off x="1290756" y="7296062"/>
            <a:ext cx="194618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숫자만</a:t>
            </a:r>
          </a:p>
        </p:txBody>
      </p:sp>
      <p:sp>
        <p:nvSpPr>
          <p:cNvPr id="147" name="모서리가 둥근 직사각형 146">
            <a:extLst>
              <a:ext uri="{FF2B5EF4-FFF2-40B4-BE49-F238E27FC236}">
                <a16:creationId xmlns:a16="http://schemas.microsoft.com/office/drawing/2014/main" id="{53F58DCC-14D0-28AC-3D25-AE39C47967C4}"/>
              </a:ext>
            </a:extLst>
          </p:cNvPr>
          <p:cNvSpPr>
            <a:spLocks/>
          </p:cNvSpPr>
          <p:nvPr/>
        </p:nvSpPr>
        <p:spPr>
          <a:xfrm>
            <a:off x="3322535" y="6325102"/>
            <a:ext cx="644462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중복체크</a:t>
            </a:r>
          </a:p>
        </p:txBody>
      </p: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763EFCF5-933B-721D-98B6-32AA8EF35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772786"/>
              </p:ext>
            </p:extLst>
          </p:nvPr>
        </p:nvGraphicFramePr>
        <p:xfrm>
          <a:off x="522490" y="1308004"/>
          <a:ext cx="6115482" cy="32263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4810">
                  <a:extLst>
                    <a:ext uri="{9D8B030D-6E8A-4147-A177-3AD203B41FA5}">
                      <a16:colId xmlns:a16="http://schemas.microsoft.com/office/drawing/2014/main" val="1949200662"/>
                    </a:ext>
                  </a:extLst>
                </a:gridCol>
                <a:gridCol w="1303684">
                  <a:extLst>
                    <a:ext uri="{9D8B030D-6E8A-4147-A177-3AD203B41FA5}">
                      <a16:colId xmlns:a16="http://schemas.microsoft.com/office/drawing/2014/main" val="2539004736"/>
                    </a:ext>
                  </a:extLst>
                </a:gridCol>
                <a:gridCol w="700962">
                  <a:extLst>
                    <a:ext uri="{9D8B030D-6E8A-4147-A177-3AD203B41FA5}">
                      <a16:colId xmlns:a16="http://schemas.microsoft.com/office/drawing/2014/main" val="1588549787"/>
                    </a:ext>
                  </a:extLst>
                </a:gridCol>
                <a:gridCol w="1336431">
                  <a:extLst>
                    <a:ext uri="{9D8B030D-6E8A-4147-A177-3AD203B41FA5}">
                      <a16:colId xmlns:a16="http://schemas.microsoft.com/office/drawing/2014/main" val="23844502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047828290"/>
                    </a:ext>
                  </a:extLst>
                </a:gridCol>
                <a:gridCol w="1353795">
                  <a:extLst>
                    <a:ext uri="{9D8B030D-6E8A-4147-A177-3AD203B41FA5}">
                      <a16:colId xmlns:a16="http://schemas.microsoft.com/office/drawing/2014/main" val="1326429010"/>
                    </a:ext>
                  </a:extLst>
                </a:gridCol>
              </a:tblGrid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법인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 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업종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503977"/>
                  </a:ext>
                </a:extLst>
              </a:tr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사업자등록번호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            -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법인등록번호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업태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3181438"/>
                  </a:ext>
                </a:extLst>
              </a:tr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대표자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대표번호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팩스번호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985944"/>
                  </a:ext>
                </a:extLst>
              </a:tr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주소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6457175"/>
                  </a:ext>
                </a:extLst>
              </a:tr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회사 이메일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224515"/>
                  </a:ext>
                </a:extLst>
              </a:tr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회계 담당자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연락처</a:t>
                      </a: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홈페이지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786673"/>
                  </a:ext>
                </a:extLst>
              </a:tr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여신 금액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법인 주문 제한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법인 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선입금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908136"/>
                  </a:ext>
                </a:extLst>
              </a:tr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운영 상태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채권 담당자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참고사항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425857"/>
                  </a:ext>
                </a:extLst>
              </a:tr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사업자등록첨부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사업자등록번호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.jpg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신용평가서첨부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신용평가서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.jpg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505407"/>
                  </a:ext>
                </a:extLst>
              </a:tr>
              <a:tr h="322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공사계약서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공사계약서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.jpg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회사소개서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회사소개서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.pdf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770794"/>
                  </a:ext>
                </a:extLst>
              </a:tr>
            </a:tbl>
          </a:graphicData>
        </a:graphic>
      </p:graphicFrame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6440527D-6FA9-06D0-1013-90BE17295C0E}"/>
              </a:ext>
            </a:extLst>
          </p:cNvPr>
          <p:cNvSpPr>
            <a:spLocks/>
          </p:cNvSpPr>
          <p:nvPr/>
        </p:nvSpPr>
        <p:spPr>
          <a:xfrm>
            <a:off x="1282696" y="1371070"/>
            <a:ext cx="3271903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테스트법인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1D9978D5-5D71-B0CF-2772-9FA4D7290C18}"/>
              </a:ext>
            </a:extLst>
          </p:cNvPr>
          <p:cNvSpPr>
            <a:spLocks/>
          </p:cNvSpPr>
          <p:nvPr/>
        </p:nvSpPr>
        <p:spPr>
          <a:xfrm>
            <a:off x="5318467" y="1371070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테스트업종 외</a:t>
            </a: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5FC3F748-8344-06C1-3419-AF21FE3ACDE6}"/>
              </a:ext>
            </a:extLst>
          </p:cNvPr>
          <p:cNvSpPr>
            <a:spLocks/>
          </p:cNvSpPr>
          <p:nvPr/>
        </p:nvSpPr>
        <p:spPr>
          <a:xfrm>
            <a:off x="1282697" y="1698743"/>
            <a:ext cx="35536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123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0BD7F16D-A34D-6788-B3DE-7E9E031AB18E}"/>
              </a:ext>
            </a:extLst>
          </p:cNvPr>
          <p:cNvSpPr>
            <a:spLocks/>
          </p:cNvSpPr>
          <p:nvPr/>
        </p:nvSpPr>
        <p:spPr>
          <a:xfrm>
            <a:off x="3294600" y="1698743"/>
            <a:ext cx="583235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123456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8AE58DEC-1440-F6DB-41F0-8EFE887A1C6E}"/>
              </a:ext>
            </a:extLst>
          </p:cNvPr>
          <p:cNvSpPr>
            <a:spLocks/>
          </p:cNvSpPr>
          <p:nvPr/>
        </p:nvSpPr>
        <p:spPr>
          <a:xfrm>
            <a:off x="5318467" y="1706522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테스트업태 외</a:t>
            </a: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F3B5301F-23BF-C438-090D-B4CB7B9BA916}"/>
              </a:ext>
            </a:extLst>
          </p:cNvPr>
          <p:cNvSpPr>
            <a:spLocks/>
          </p:cNvSpPr>
          <p:nvPr/>
        </p:nvSpPr>
        <p:spPr>
          <a:xfrm>
            <a:off x="1279873" y="2026417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홍길동</a:t>
            </a: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DFB5B530-8C48-3637-2FB0-32FAC33B2F3A}"/>
              </a:ext>
            </a:extLst>
          </p:cNvPr>
          <p:cNvSpPr>
            <a:spLocks/>
          </p:cNvSpPr>
          <p:nvPr/>
        </p:nvSpPr>
        <p:spPr>
          <a:xfrm>
            <a:off x="3300654" y="2026417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02-2345-6789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AF95451C-7993-91EF-E7D3-F4636F6347D5}"/>
              </a:ext>
            </a:extLst>
          </p:cNvPr>
          <p:cNvSpPr>
            <a:spLocks/>
          </p:cNvSpPr>
          <p:nvPr/>
        </p:nvSpPr>
        <p:spPr>
          <a:xfrm>
            <a:off x="5324521" y="2026417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96BCD4C8-7FE5-84F8-0F10-73BF7B5E13C6}"/>
              </a:ext>
            </a:extLst>
          </p:cNvPr>
          <p:cNvSpPr>
            <a:spLocks/>
          </p:cNvSpPr>
          <p:nvPr/>
        </p:nvSpPr>
        <p:spPr>
          <a:xfrm>
            <a:off x="1288952" y="2346312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12345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D601000D-53C8-AE0F-05BD-22F47733787D}"/>
              </a:ext>
            </a:extLst>
          </p:cNvPr>
          <p:cNvSpPr>
            <a:spLocks/>
          </p:cNvSpPr>
          <p:nvPr/>
        </p:nvSpPr>
        <p:spPr>
          <a:xfrm>
            <a:off x="2582659" y="2346312"/>
            <a:ext cx="1978196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서울시 영등포구 의사당대로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83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CD063463-3BFC-9635-546B-434B72DC2865}"/>
              </a:ext>
            </a:extLst>
          </p:cNvPr>
          <p:cNvSpPr>
            <a:spLocks/>
          </p:cNvSpPr>
          <p:nvPr/>
        </p:nvSpPr>
        <p:spPr>
          <a:xfrm>
            <a:off x="4604521" y="2346312"/>
            <a:ext cx="1980201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층</a:t>
            </a:r>
          </a:p>
        </p:txBody>
      </p:sp>
      <p:sp>
        <p:nvSpPr>
          <p:cNvPr id="51" name="모서리가 둥근 직사각형 50">
            <a:extLst>
              <a:ext uri="{FF2B5EF4-FFF2-40B4-BE49-F238E27FC236}">
                <a16:creationId xmlns:a16="http://schemas.microsoft.com/office/drawing/2014/main" id="{ABF9DE78-451F-E021-8494-708439BEDD40}"/>
              </a:ext>
            </a:extLst>
          </p:cNvPr>
          <p:cNvSpPr>
            <a:spLocks/>
          </p:cNvSpPr>
          <p:nvPr/>
        </p:nvSpPr>
        <p:spPr>
          <a:xfrm>
            <a:off x="1290756" y="2666207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test@test.com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0A4F347B-3DAB-D01B-38DA-9AD8DB130FB6}"/>
              </a:ext>
            </a:extLst>
          </p:cNvPr>
          <p:cNvSpPr>
            <a:spLocks/>
          </p:cNvSpPr>
          <p:nvPr/>
        </p:nvSpPr>
        <p:spPr>
          <a:xfrm>
            <a:off x="2582659" y="2666207"/>
            <a:ext cx="1971940" cy="1940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ex) </a:t>
            </a:r>
            <a:r>
              <a:rPr kumimoji="1" lang="en-US" altLang="ko-KR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sample@pantech.com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DDC3CAD0-A522-D8F4-B770-371157DFF6A0}"/>
              </a:ext>
            </a:extLst>
          </p:cNvPr>
          <p:cNvSpPr>
            <a:spLocks/>
          </p:cNvSpPr>
          <p:nvPr/>
        </p:nvSpPr>
        <p:spPr>
          <a:xfrm>
            <a:off x="1291743" y="2994154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김회계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9" name="모서리가 둥근 직사각형 58">
            <a:extLst>
              <a:ext uri="{FF2B5EF4-FFF2-40B4-BE49-F238E27FC236}">
                <a16:creationId xmlns:a16="http://schemas.microsoft.com/office/drawing/2014/main" id="{ECE33D02-84AA-F077-ADAC-15BF4BC39BDC}"/>
              </a:ext>
            </a:extLst>
          </p:cNvPr>
          <p:cNvSpPr>
            <a:spLocks/>
          </p:cNvSpPr>
          <p:nvPr/>
        </p:nvSpPr>
        <p:spPr>
          <a:xfrm>
            <a:off x="3303646" y="2994154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010-2345-6789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DBF8707C-7959-A427-7044-28B77C1503AF}"/>
              </a:ext>
            </a:extLst>
          </p:cNvPr>
          <p:cNvSpPr>
            <a:spLocks/>
          </p:cNvSpPr>
          <p:nvPr/>
        </p:nvSpPr>
        <p:spPr>
          <a:xfrm>
            <a:off x="5327513" y="2994154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02A8647C-63A9-A7C0-84C0-AB470FF35CE9}"/>
              </a:ext>
            </a:extLst>
          </p:cNvPr>
          <p:cNvSpPr>
            <a:spLocks/>
          </p:cNvSpPr>
          <p:nvPr/>
        </p:nvSpPr>
        <p:spPr>
          <a:xfrm>
            <a:off x="1282697" y="3314049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2" name="모서리가 둥근 직사각형 71">
            <a:extLst>
              <a:ext uri="{FF2B5EF4-FFF2-40B4-BE49-F238E27FC236}">
                <a16:creationId xmlns:a16="http://schemas.microsoft.com/office/drawing/2014/main" id="{FA3EB79E-8DE5-F12F-605F-FB73CF11C22E}"/>
              </a:ext>
            </a:extLst>
          </p:cNvPr>
          <p:cNvSpPr>
            <a:spLocks/>
          </p:cNvSpPr>
          <p:nvPr/>
        </p:nvSpPr>
        <p:spPr>
          <a:xfrm>
            <a:off x="3294600" y="3314049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아니오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	v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6" name="모서리가 둥근 직사각형 85">
            <a:extLst>
              <a:ext uri="{FF2B5EF4-FFF2-40B4-BE49-F238E27FC236}">
                <a16:creationId xmlns:a16="http://schemas.microsoft.com/office/drawing/2014/main" id="{2CBC8345-9505-576E-23B4-6BD36A5F16F5}"/>
              </a:ext>
            </a:extLst>
          </p:cNvPr>
          <p:cNvSpPr>
            <a:spLocks/>
          </p:cNvSpPr>
          <p:nvPr/>
        </p:nvSpPr>
        <p:spPr>
          <a:xfrm>
            <a:off x="5318467" y="3314049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아니오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	v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9" name="모서리가 둥근 직사각형 88">
            <a:extLst>
              <a:ext uri="{FF2B5EF4-FFF2-40B4-BE49-F238E27FC236}">
                <a16:creationId xmlns:a16="http://schemas.microsoft.com/office/drawing/2014/main" id="{20B83B47-F903-3CF6-7E62-E0CA60A9D189}"/>
              </a:ext>
            </a:extLst>
          </p:cNvPr>
          <p:cNvSpPr>
            <a:spLocks/>
          </p:cNvSpPr>
          <p:nvPr/>
        </p:nvSpPr>
        <p:spPr>
          <a:xfrm>
            <a:off x="3971364" y="1698743"/>
            <a:ext cx="583235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1234567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0" name="모서리가 둥근 직사각형 89">
            <a:extLst>
              <a:ext uri="{FF2B5EF4-FFF2-40B4-BE49-F238E27FC236}">
                <a16:creationId xmlns:a16="http://schemas.microsoft.com/office/drawing/2014/main" id="{11E74C66-CD38-5BDE-8AB0-4CD34570F3A7}"/>
              </a:ext>
            </a:extLst>
          </p:cNvPr>
          <p:cNvSpPr>
            <a:spLocks/>
          </p:cNvSpPr>
          <p:nvPr/>
        </p:nvSpPr>
        <p:spPr>
          <a:xfrm>
            <a:off x="1748611" y="1698743"/>
            <a:ext cx="299299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45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1" name="모서리가 둥근 직사각형 90">
            <a:extLst>
              <a:ext uri="{FF2B5EF4-FFF2-40B4-BE49-F238E27FC236}">
                <a16:creationId xmlns:a16="http://schemas.microsoft.com/office/drawing/2014/main" id="{C147C47E-2268-1549-7576-B118DEDBDA69}"/>
              </a:ext>
            </a:extLst>
          </p:cNvPr>
          <p:cNvSpPr>
            <a:spLocks/>
          </p:cNvSpPr>
          <p:nvPr/>
        </p:nvSpPr>
        <p:spPr>
          <a:xfrm>
            <a:off x="2130807" y="1698743"/>
            <a:ext cx="391306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67890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4" name="모서리가 둥근 직사각형 93">
            <a:extLst>
              <a:ext uri="{FF2B5EF4-FFF2-40B4-BE49-F238E27FC236}">
                <a16:creationId xmlns:a16="http://schemas.microsoft.com/office/drawing/2014/main" id="{2B4BE683-31B7-259B-BD33-694ABBFF8D8B}"/>
              </a:ext>
            </a:extLst>
          </p:cNvPr>
          <p:cNvSpPr>
            <a:spLocks/>
          </p:cNvSpPr>
          <p:nvPr/>
        </p:nvSpPr>
        <p:spPr>
          <a:xfrm>
            <a:off x="1282697" y="3633944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정상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	v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5" name="모서리가 둥근 직사각형 94">
            <a:extLst>
              <a:ext uri="{FF2B5EF4-FFF2-40B4-BE49-F238E27FC236}">
                <a16:creationId xmlns:a16="http://schemas.microsoft.com/office/drawing/2014/main" id="{18FC757E-1325-0E56-F16B-A1D991F95356}"/>
              </a:ext>
            </a:extLst>
          </p:cNvPr>
          <p:cNvSpPr>
            <a:spLocks/>
          </p:cNvSpPr>
          <p:nvPr/>
        </p:nvSpPr>
        <p:spPr>
          <a:xfrm>
            <a:off x="3294600" y="3633944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전체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		v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7" name="모서리가 둥근 직사각형 96">
            <a:extLst>
              <a:ext uri="{FF2B5EF4-FFF2-40B4-BE49-F238E27FC236}">
                <a16:creationId xmlns:a16="http://schemas.microsoft.com/office/drawing/2014/main" id="{1B0F64C9-5522-6ECA-3371-0F045679C96C}"/>
              </a:ext>
            </a:extLst>
          </p:cNvPr>
          <p:cNvSpPr>
            <a:spLocks/>
          </p:cNvSpPr>
          <p:nvPr/>
        </p:nvSpPr>
        <p:spPr>
          <a:xfrm>
            <a:off x="5318467" y="3633944"/>
            <a:ext cx="1260000" cy="19408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00B9BF84-7A40-CDF0-3E88-4C79592174FB}"/>
              </a:ext>
            </a:extLst>
          </p:cNvPr>
          <p:cNvSpPr>
            <a:spLocks/>
          </p:cNvSpPr>
          <p:nvPr/>
        </p:nvSpPr>
        <p:spPr>
          <a:xfrm>
            <a:off x="2900850" y="775585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" name="Google Shape;807;g28120bc8d10_0_307">
            <a:extLst>
              <a:ext uri="{FF2B5EF4-FFF2-40B4-BE49-F238E27FC236}">
                <a16:creationId xmlns:a16="http://schemas.microsoft.com/office/drawing/2014/main" id="{C803EC44-C237-832C-43FA-9D18822C55FA}"/>
              </a:ext>
            </a:extLst>
          </p:cNvPr>
          <p:cNvSpPr/>
          <p:nvPr/>
        </p:nvSpPr>
        <p:spPr>
          <a:xfrm>
            <a:off x="7468792" y="4760257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810;g28120bc8d10_0_307">
            <a:extLst>
              <a:ext uri="{FF2B5EF4-FFF2-40B4-BE49-F238E27FC236}">
                <a16:creationId xmlns:a16="http://schemas.microsoft.com/office/drawing/2014/main" id="{A2473461-51D2-2FB0-4273-694439BD9A24}"/>
              </a:ext>
            </a:extLst>
          </p:cNvPr>
          <p:cNvSpPr/>
          <p:nvPr/>
        </p:nvSpPr>
        <p:spPr>
          <a:xfrm>
            <a:off x="8251972" y="5577416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2802;g28120ce3749_2_4">
            <a:extLst>
              <a:ext uri="{FF2B5EF4-FFF2-40B4-BE49-F238E27FC236}">
                <a16:creationId xmlns:a16="http://schemas.microsoft.com/office/drawing/2014/main" id="{F1CF7C2D-882C-3CF5-5167-9CA6C94E84D0}"/>
              </a:ext>
            </a:extLst>
          </p:cNvPr>
          <p:cNvSpPr/>
          <p:nvPr/>
        </p:nvSpPr>
        <p:spPr>
          <a:xfrm>
            <a:off x="7458118" y="4925349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 항목을 입력해 주세요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807;g28120bc8d10_0_307">
            <a:extLst>
              <a:ext uri="{FF2B5EF4-FFF2-40B4-BE49-F238E27FC236}">
                <a16:creationId xmlns:a16="http://schemas.microsoft.com/office/drawing/2014/main" id="{2138A554-9533-4155-D0C0-03DC63C61E12}"/>
              </a:ext>
            </a:extLst>
          </p:cNvPr>
          <p:cNvSpPr/>
          <p:nvPr/>
        </p:nvSpPr>
        <p:spPr>
          <a:xfrm>
            <a:off x="7468022" y="6030127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810;g28120bc8d10_0_307">
            <a:extLst>
              <a:ext uri="{FF2B5EF4-FFF2-40B4-BE49-F238E27FC236}">
                <a16:creationId xmlns:a16="http://schemas.microsoft.com/office/drawing/2014/main" id="{0A96DDCA-98CB-F162-F314-D55D6054C56B}"/>
              </a:ext>
            </a:extLst>
          </p:cNvPr>
          <p:cNvSpPr/>
          <p:nvPr/>
        </p:nvSpPr>
        <p:spPr>
          <a:xfrm>
            <a:off x="8106243" y="6858673"/>
            <a:ext cx="48106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2802;g28120ce3749_2_4">
            <a:extLst>
              <a:ext uri="{FF2B5EF4-FFF2-40B4-BE49-F238E27FC236}">
                <a16:creationId xmlns:a16="http://schemas.microsoft.com/office/drawing/2014/main" id="{59331403-3A7B-E8C0-6F5E-B1EA38D8E327}"/>
              </a:ext>
            </a:extLst>
          </p:cNvPr>
          <p:cNvSpPr/>
          <p:nvPr/>
        </p:nvSpPr>
        <p:spPr>
          <a:xfrm>
            <a:off x="7457348" y="6195219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 하시겠습니까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endParaRPr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807;g28120bc8d10_0_307">
            <a:extLst>
              <a:ext uri="{FF2B5EF4-FFF2-40B4-BE49-F238E27FC236}">
                <a16:creationId xmlns:a16="http://schemas.microsoft.com/office/drawing/2014/main" id="{C5D2D54C-5406-5A0E-889D-E308A7BD7B60}"/>
              </a:ext>
            </a:extLst>
          </p:cNvPr>
          <p:cNvSpPr/>
          <p:nvPr/>
        </p:nvSpPr>
        <p:spPr>
          <a:xfrm>
            <a:off x="7474787" y="7276381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810;g28120bc8d10_0_307">
            <a:extLst>
              <a:ext uri="{FF2B5EF4-FFF2-40B4-BE49-F238E27FC236}">
                <a16:creationId xmlns:a16="http://schemas.microsoft.com/office/drawing/2014/main" id="{8323AFE8-8F3C-8B51-3EDF-4F1702D180F0}"/>
              </a:ext>
            </a:extLst>
          </p:cNvPr>
          <p:cNvSpPr/>
          <p:nvPr/>
        </p:nvSpPr>
        <p:spPr>
          <a:xfrm>
            <a:off x="8257967" y="8093540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2802;g28120ce3749_2_4">
            <a:extLst>
              <a:ext uri="{FF2B5EF4-FFF2-40B4-BE49-F238E27FC236}">
                <a16:creationId xmlns:a16="http://schemas.microsoft.com/office/drawing/2014/main" id="{B3760881-A2B8-9A79-A630-438C351643A4}"/>
              </a:ext>
            </a:extLst>
          </p:cNvPr>
          <p:cNvSpPr/>
          <p:nvPr/>
        </p:nvSpPr>
        <p:spPr>
          <a:xfrm>
            <a:off x="7464113" y="7441473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 되었습니다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810;g28120bc8d10_0_307">
            <a:extLst>
              <a:ext uri="{FF2B5EF4-FFF2-40B4-BE49-F238E27FC236}">
                <a16:creationId xmlns:a16="http://schemas.microsoft.com/office/drawing/2014/main" id="{58EB056D-49CF-C273-A0B2-1004E1234D04}"/>
              </a:ext>
            </a:extLst>
          </p:cNvPr>
          <p:cNvSpPr/>
          <p:nvPr/>
        </p:nvSpPr>
        <p:spPr>
          <a:xfrm>
            <a:off x="8650444" y="6867239"/>
            <a:ext cx="48106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F6D05961-38C1-4067-9973-CAA5EAD20AAB}"/>
              </a:ext>
            </a:extLst>
          </p:cNvPr>
          <p:cNvSpPr>
            <a:spLocks/>
          </p:cNvSpPr>
          <p:nvPr/>
        </p:nvSpPr>
        <p:spPr>
          <a:xfrm>
            <a:off x="7305741" y="474534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04308CCE-5810-D7DA-FEAB-BCA4A0321950}"/>
              </a:ext>
            </a:extLst>
          </p:cNvPr>
          <p:cNvSpPr>
            <a:spLocks/>
          </p:cNvSpPr>
          <p:nvPr/>
        </p:nvSpPr>
        <p:spPr>
          <a:xfrm>
            <a:off x="7281738" y="602287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6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25" name="꺾인 연결선[E] 24">
            <a:extLst>
              <a:ext uri="{FF2B5EF4-FFF2-40B4-BE49-F238E27FC236}">
                <a16:creationId xmlns:a16="http://schemas.microsoft.com/office/drawing/2014/main" id="{2595DF6C-051B-79E2-785E-4252C5653EFD}"/>
              </a:ext>
            </a:extLst>
          </p:cNvPr>
          <p:cNvCxnSpPr>
            <a:cxnSpLocks/>
            <a:stCxn id="15" idx="1"/>
            <a:endCxn id="18" idx="1"/>
          </p:cNvCxnSpPr>
          <p:nvPr/>
        </p:nvCxnSpPr>
        <p:spPr>
          <a:xfrm rot="10800000" flipV="1">
            <a:off x="7474787" y="6993673"/>
            <a:ext cx="631456" cy="876526"/>
          </a:xfrm>
          <a:prstGeom prst="bentConnector3">
            <a:avLst>
              <a:gd name="adj1" fmla="val 136202"/>
            </a:avLst>
          </a:prstGeom>
          <a:ln w="1905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240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37333</TotalTime>
  <Words>6410</Words>
  <Application>Microsoft Office PowerPoint</Application>
  <PresentationFormat>A4 용지(210x297mm)</PresentationFormat>
  <Paragraphs>1962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Aptos</vt:lpstr>
      <vt:lpstr>Aptos Display</vt:lpstr>
      <vt:lpstr>Malgun Gothic Semilight</vt:lpstr>
      <vt:lpstr>Malgun Gothic</vt:lpstr>
      <vt:lpstr>Malgun Gothic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민기 김</dc:creator>
  <cp:lastModifiedBy>jameskang</cp:lastModifiedBy>
  <cp:revision>81</cp:revision>
  <dcterms:created xsi:type="dcterms:W3CDTF">2024-10-08T00:49:16Z</dcterms:created>
  <dcterms:modified xsi:type="dcterms:W3CDTF">2025-01-06T02:45:02Z</dcterms:modified>
</cp:coreProperties>
</file>