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62" r:id="rId3"/>
    <p:sldId id="299" r:id="rId4"/>
    <p:sldId id="300" r:id="rId5"/>
    <p:sldId id="302" r:id="rId6"/>
    <p:sldId id="268" r:id="rId7"/>
    <p:sldId id="310" r:id="rId8"/>
    <p:sldId id="324" r:id="rId9"/>
    <p:sldId id="327" r:id="rId10"/>
    <p:sldId id="326" r:id="rId11"/>
    <p:sldId id="331" r:id="rId12"/>
    <p:sldId id="328" r:id="rId13"/>
    <p:sldId id="329" r:id="rId14"/>
    <p:sldId id="330" r:id="rId15"/>
    <p:sldId id="332" r:id="rId16"/>
    <p:sldId id="333" r:id="rId17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455" autoAdjust="0"/>
    <p:restoredTop sz="96259"/>
  </p:normalViewPr>
  <p:slideViewPr>
    <p:cSldViewPr snapToGrid="0">
      <p:cViewPr varScale="1">
        <p:scale>
          <a:sx n="115" d="100"/>
          <a:sy n="115" d="100"/>
        </p:scale>
        <p:origin x="1806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44547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양수표기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음수표기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잔여예산 와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차감예산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사용예산 금액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금액이 변경된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preset : 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70" name="Google Shape;1694;p44">
            <a:extLst>
              <a:ext uri="{FF2B5EF4-FFF2-40B4-BE49-F238E27FC236}">
                <a16:creationId xmlns:a16="http://schemas.microsoft.com/office/drawing/2014/main" id="{3A9B4A05-3FAA-805C-5D1F-7502D304E65C}"/>
              </a:ext>
            </a:extLst>
          </p:cNvPr>
          <p:cNvSpPr/>
          <p:nvPr/>
        </p:nvSpPr>
        <p:spPr>
          <a:xfrm>
            <a:off x="449878" y="1340624"/>
            <a:ext cx="5523818" cy="353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7FCD0057-01B7-BD38-D741-4A6DB7945DA2}"/>
              </a:ext>
            </a:extLst>
          </p:cNvPr>
          <p:cNvGraphicFramePr/>
          <p:nvPr/>
        </p:nvGraphicFramePr>
        <p:xfrm>
          <a:off x="593206" y="1443995"/>
          <a:ext cx="52377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8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모서리가 둥근 직사각형 271">
            <a:extLst>
              <a:ext uri="{FF2B5EF4-FFF2-40B4-BE49-F238E27FC236}">
                <a16:creationId xmlns:a16="http://schemas.microsoft.com/office/drawing/2014/main" id="{43418B13-3E48-BEF9-8155-5F9553C01D6B}"/>
              </a:ext>
            </a:extLst>
          </p:cNvPr>
          <p:cNvSpPr/>
          <p:nvPr/>
        </p:nvSpPr>
        <p:spPr>
          <a:xfrm>
            <a:off x="3031639" y="450301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73" name="모서리가 둥근 직사각형 272">
            <a:extLst>
              <a:ext uri="{FF2B5EF4-FFF2-40B4-BE49-F238E27FC236}">
                <a16:creationId xmlns:a16="http://schemas.microsoft.com/office/drawing/2014/main" id="{86B59AC4-98C7-4DC8-2848-7E01DFDABA5F}"/>
              </a:ext>
            </a:extLst>
          </p:cNvPr>
          <p:cNvSpPr>
            <a:spLocks/>
          </p:cNvSpPr>
          <p:nvPr/>
        </p:nvSpPr>
        <p:spPr>
          <a:xfrm>
            <a:off x="3226547" y="181105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증감</a:t>
            </a:r>
          </a:p>
        </p:txBody>
      </p: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EE07CECB-97A9-1DF2-B587-394766F2E114}"/>
              </a:ext>
            </a:extLst>
          </p:cNvPr>
          <p:cNvSpPr/>
          <p:nvPr/>
        </p:nvSpPr>
        <p:spPr>
          <a:xfrm>
            <a:off x="3957286" y="1810808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차감</a:t>
            </a:r>
          </a:p>
        </p:txBody>
      </p:sp>
      <p:sp>
        <p:nvSpPr>
          <p:cNvPr id="275" name="Google Shape;2233;g27fe52d962f_1_4247">
            <a:extLst>
              <a:ext uri="{FF2B5EF4-FFF2-40B4-BE49-F238E27FC236}">
                <a16:creationId xmlns:a16="http://schemas.microsoft.com/office/drawing/2014/main" id="{DB1412A5-CFD1-6B18-E807-56994A6C0BE3}"/>
              </a:ext>
            </a:extLst>
          </p:cNvPr>
          <p:cNvSpPr/>
          <p:nvPr/>
        </p:nvSpPr>
        <p:spPr>
          <a:xfrm>
            <a:off x="5290922" y="180445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엑셀다운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표 275">
            <a:extLst>
              <a:ext uri="{FF2B5EF4-FFF2-40B4-BE49-F238E27FC236}">
                <a16:creationId xmlns:a16="http://schemas.microsoft.com/office/drawing/2014/main" id="{9CA6AFC6-5A06-2535-E8F2-1A996CB0A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56078"/>
              </p:ext>
            </p:extLst>
          </p:nvPr>
        </p:nvGraphicFramePr>
        <p:xfrm>
          <a:off x="592356" y="2129906"/>
          <a:ext cx="5238566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9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01777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158035506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DEEABBF6-49D4-003F-4458-6A14E782363C}"/>
              </a:ext>
            </a:extLst>
          </p:cNvPr>
          <p:cNvGrpSpPr/>
          <p:nvPr/>
        </p:nvGrpSpPr>
        <p:grpSpPr>
          <a:xfrm>
            <a:off x="2159246" y="4091407"/>
            <a:ext cx="2105082" cy="186100"/>
            <a:chOff x="19175035" y="-2703341"/>
            <a:chExt cx="2105082" cy="186100"/>
          </a:xfrm>
        </p:grpSpPr>
        <p:sp>
          <p:nvSpPr>
            <p:cNvPr id="278" name="모서리가 둥근 직사각형 277">
              <a:extLst>
                <a:ext uri="{FF2B5EF4-FFF2-40B4-BE49-F238E27FC236}">
                  <a16:creationId xmlns:a16="http://schemas.microsoft.com/office/drawing/2014/main" id="{C8C731F8-B3D8-8A94-E095-CF1637A9C2C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9" name="모서리가 둥근 직사각형 278">
              <a:extLst>
                <a:ext uri="{FF2B5EF4-FFF2-40B4-BE49-F238E27FC236}">
                  <a16:creationId xmlns:a16="http://schemas.microsoft.com/office/drawing/2014/main" id="{B2B1E938-D647-506F-6479-BF41AF1B080C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0" name="모서리가 둥근 직사각형 279">
              <a:extLst>
                <a:ext uri="{FF2B5EF4-FFF2-40B4-BE49-F238E27FC236}">
                  <a16:creationId xmlns:a16="http://schemas.microsoft.com/office/drawing/2014/main" id="{9E52D584-A2B4-8F96-0B1B-C36C2E0B5EEE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1" name="모서리가 둥근 직사각형 280">
              <a:extLst>
                <a:ext uri="{FF2B5EF4-FFF2-40B4-BE49-F238E27FC236}">
                  <a16:creationId xmlns:a16="http://schemas.microsoft.com/office/drawing/2014/main" id="{D6D54832-97BE-91D8-BE69-49994C08162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2" name="모서리가 둥근 직사각형 281">
              <a:extLst>
                <a:ext uri="{FF2B5EF4-FFF2-40B4-BE49-F238E27FC236}">
                  <a16:creationId xmlns:a16="http://schemas.microsoft.com/office/drawing/2014/main" id="{150B3FC3-B308-9C47-5B38-7E4E742DB66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3" name="모서리가 둥근 직사각형 282">
              <a:extLst>
                <a:ext uri="{FF2B5EF4-FFF2-40B4-BE49-F238E27FC236}">
                  <a16:creationId xmlns:a16="http://schemas.microsoft.com/office/drawing/2014/main" id="{2A8138D5-1742-E2C4-3CAB-74B6ECE1F81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4" name="모서리가 둥근 직사각형 283">
              <a:extLst>
                <a:ext uri="{FF2B5EF4-FFF2-40B4-BE49-F238E27FC236}">
                  <a16:creationId xmlns:a16="http://schemas.microsoft.com/office/drawing/2014/main" id="{C14A989E-3610-F62F-5480-B7941FCCDB9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5" name="모서리가 둥근 직사각형 284">
              <a:extLst>
                <a:ext uri="{FF2B5EF4-FFF2-40B4-BE49-F238E27FC236}">
                  <a16:creationId xmlns:a16="http://schemas.microsoft.com/office/drawing/2014/main" id="{F2E8D64C-D171-C2D7-82FF-32B9BEF92AA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6" name="모서리가 둥근 직사각형 285">
              <a:extLst>
                <a:ext uri="{FF2B5EF4-FFF2-40B4-BE49-F238E27FC236}">
                  <a16:creationId xmlns:a16="http://schemas.microsoft.com/office/drawing/2014/main" id="{81BF97DB-11E8-8C86-4F9C-3D23C34930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7" name="모서리가 둥근 직사각형 286">
              <a:extLst>
                <a:ext uri="{FF2B5EF4-FFF2-40B4-BE49-F238E27FC236}">
                  <a16:creationId xmlns:a16="http://schemas.microsoft.com/office/drawing/2014/main" id="{27DEB332-CBFD-6EC0-A07C-829E0E69169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37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081467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그룹관리자와 </a:t>
                      </a: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본사관리자의 보여지는 내용이 </a:t>
                      </a: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다름</a:t>
                      </a:r>
                      <a:endParaRPr lang="en-US" altLang="ko-KR" sz="600" smtClean="0">
                        <a:solidFill>
                          <a:schemeClr val="accent5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그룹관리자는 지점의 예산만 등록</a:t>
                      </a:r>
                      <a:r>
                        <a:rPr kumimoji="1" lang="en-US" altLang="ko-KR" sz="6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수정 가능</a:t>
                      </a:r>
                      <a:endParaRPr lang="ko-KR" altLang="en-US" sz="600" dirty="0">
                        <a:solidFill>
                          <a:schemeClr val="accent5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accent5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부서명은 그룹관리자일 경우와</a:t>
                      </a:r>
                      <a:r>
                        <a:rPr lang="en-US" altLang="ko-KR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본사관리자일 경우 구분</a:t>
                      </a:r>
                      <a:r>
                        <a:rPr lang="en-US" altLang="ko-KR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명시</a:t>
                      </a:r>
                      <a:r>
                        <a:rPr lang="en-US" altLang="ko-KR" sz="600" smtClean="0">
                          <a:solidFill>
                            <a:schemeClr val="accent5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chemeClr val="accent5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가나다순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59799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예산 </a:t>
            </a:r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2472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04995"/>
              </p:ext>
            </p:extLst>
          </p:nvPr>
        </p:nvGraphicFramePr>
        <p:xfrm>
          <a:off x="359995" y="3325152"/>
          <a:ext cx="7182014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085">
                  <a:extLst>
                    <a:ext uri="{9D8B030D-6E8A-4147-A177-3AD203B41FA5}">
                      <a16:colId xmlns:a16="http://schemas.microsoft.com/office/drawing/2014/main" val="1002440024"/>
                    </a:ext>
                  </a:extLst>
                </a:gridCol>
                <a:gridCol w="3009207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54624260"/>
                    </a:ext>
                  </a:extLst>
                </a:gridCol>
                <a:gridCol w="75914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51698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16988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16988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16988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16988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예산항목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예산상태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기초예산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예산이력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 HNS_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인재육성팀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인재육성팀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ㅇ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경영지원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인재육성팀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_T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브로드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미등록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&gt;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</a:t>
                      </a: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08_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ㅇ테스트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미등록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ㅇ테스트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6429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3433332" y="2899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23767" y="2965151"/>
            <a:ext cx="882384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817338FD-321E-0480-F7C8-8CC8C499C48E}"/>
              </a:ext>
            </a:extLst>
          </p:cNvPr>
          <p:cNvSpPr/>
          <p:nvPr/>
        </p:nvSpPr>
        <p:spPr>
          <a:xfrm>
            <a:off x="6779213" y="2981544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968EDF55-6482-A6C2-6294-A9328F64C6D8}"/>
              </a:ext>
            </a:extLst>
          </p:cNvPr>
          <p:cNvSpPr/>
          <p:nvPr/>
        </p:nvSpPr>
        <p:spPr>
          <a:xfrm>
            <a:off x="5982560" y="2981544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52E4E22A-2E6C-16D8-D315-CF1699BF773D}"/>
              </a:ext>
            </a:extLst>
          </p:cNvPr>
          <p:cNvSpPr/>
          <p:nvPr/>
        </p:nvSpPr>
        <p:spPr>
          <a:xfrm>
            <a:off x="5408365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</a:t>
            </a:r>
            <a:endParaRPr lang="en-US" altLang="ko-KR" sz="600" b="1" smtClean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E819E2B-C331-E434-6296-31D77E51819E}"/>
              </a:ext>
            </a:extLst>
          </p:cNvPr>
          <p:cNvSpPr/>
          <p:nvPr/>
        </p:nvSpPr>
        <p:spPr>
          <a:xfrm>
            <a:off x="4834169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1061308" y="2124723"/>
            <a:ext cx="104648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5A7A927E-A173-6A04-FE02-7F1F4C99E931}"/>
              </a:ext>
            </a:extLst>
          </p:cNvPr>
          <p:cNvSpPr>
            <a:spLocks/>
          </p:cNvSpPr>
          <p:nvPr/>
        </p:nvSpPr>
        <p:spPr>
          <a:xfrm>
            <a:off x="7078914" y="5039626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4775319" y="21063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5494470" y="2106385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                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885804"/>
            <a:ext cx="7200000" cy="10204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예산을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목록에서 사업장을 선택 후 예산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초기화를 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예산 미 등록된 사업장에 예산을 등록하고 예산을 배정하는 기능을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예산수정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조직의 현재 배정된 예산에 대해 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차감을 할 수 있고 예산에 대한 사용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미사용 처리를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초기화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조직의 배정예산을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초기화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전체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조직의 배정예산을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으로 초기화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기초예산은 매월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새벽에 시스템에서 자동으로 예산을 배정하는 기능으로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통해 모든 조직의 기초예산을 할당할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당월 배정예산을 일괄로 업로드하는 기능입니다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828C3D-CC19-77B7-2091-64D04F075611}"/>
              </a:ext>
            </a:extLst>
          </p:cNvPr>
          <p:cNvSpPr>
            <a:spLocks/>
          </p:cNvSpPr>
          <p:nvPr/>
        </p:nvSpPr>
        <p:spPr>
          <a:xfrm>
            <a:off x="7078914" y="385909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7078914" y="369045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70720D7-D120-70AB-B9D1-70D435DFB392}"/>
              </a:ext>
            </a:extLst>
          </p:cNvPr>
          <p:cNvSpPr>
            <a:spLocks/>
          </p:cNvSpPr>
          <p:nvPr/>
        </p:nvSpPr>
        <p:spPr>
          <a:xfrm>
            <a:off x="2525994" y="211229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예산상태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5BF36A0-35A7-E508-8F62-CE542B660617}"/>
              </a:ext>
            </a:extLst>
          </p:cNvPr>
          <p:cNvSpPr>
            <a:spLocks/>
          </p:cNvSpPr>
          <p:nvPr/>
        </p:nvSpPr>
        <p:spPr>
          <a:xfrm>
            <a:off x="3245994" y="211229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CF8AE06D-A005-6D7A-DA1D-4A942B9B8175}"/>
              </a:ext>
            </a:extLst>
          </p:cNvPr>
          <p:cNvSpPr/>
          <p:nvPr/>
        </p:nvSpPr>
        <p:spPr>
          <a:xfrm>
            <a:off x="2125632" y="2125128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2233;g27fe52d962f_1_4247">
            <a:extLst>
              <a:ext uri="{FF2B5EF4-FFF2-40B4-BE49-F238E27FC236}">
                <a16:creationId xmlns:a16="http://schemas.microsoft.com/office/drawing/2014/main" id="{7A0F3FF4-A7C5-545C-72BA-E766E98E3A66}"/>
              </a:ext>
            </a:extLst>
          </p:cNvPr>
          <p:cNvSpPr/>
          <p:nvPr/>
        </p:nvSpPr>
        <p:spPr>
          <a:xfrm>
            <a:off x="4261390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233;g27fe52d962f_1_4247">
            <a:extLst>
              <a:ext uri="{FF2B5EF4-FFF2-40B4-BE49-F238E27FC236}">
                <a16:creationId xmlns:a16="http://schemas.microsoft.com/office/drawing/2014/main" id="{8E1B2B3B-BF95-26FE-16FC-17B47C25B104}"/>
              </a:ext>
            </a:extLst>
          </p:cNvPr>
          <p:cNvSpPr/>
          <p:nvPr/>
        </p:nvSpPr>
        <p:spPr>
          <a:xfrm>
            <a:off x="3687194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4F99020-1189-1B6F-F390-72F5AE85DC81}"/>
              </a:ext>
            </a:extLst>
          </p:cNvPr>
          <p:cNvSpPr/>
          <p:nvPr/>
        </p:nvSpPr>
        <p:spPr>
          <a:xfrm>
            <a:off x="7470176" y="50240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FE6973CB-6EB9-C98F-2AC0-245C58FCE9D0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1650820" y="2260127"/>
            <a:ext cx="474813" cy="302529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Google Shape;1694;p44">
            <a:extLst>
              <a:ext uri="{FF2B5EF4-FFF2-40B4-BE49-F238E27FC236}">
                <a16:creationId xmlns:a16="http://schemas.microsoft.com/office/drawing/2014/main" id="{E06B512B-08B2-B8A1-E682-1B5F93F91081}"/>
              </a:ext>
            </a:extLst>
          </p:cNvPr>
          <p:cNvSpPr/>
          <p:nvPr/>
        </p:nvSpPr>
        <p:spPr>
          <a:xfrm>
            <a:off x="5100871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5" name="모서리가 둥근 직사각형 294">
            <a:extLst>
              <a:ext uri="{FF2B5EF4-FFF2-40B4-BE49-F238E27FC236}">
                <a16:creationId xmlns:a16="http://schemas.microsoft.com/office/drawing/2014/main" id="{FD0203A7-7B2B-15B4-0519-B307E4D62710}"/>
              </a:ext>
            </a:extLst>
          </p:cNvPr>
          <p:cNvSpPr/>
          <p:nvPr/>
        </p:nvSpPr>
        <p:spPr>
          <a:xfrm>
            <a:off x="6228211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96" name="Google Shape;1694;p44">
            <a:extLst>
              <a:ext uri="{FF2B5EF4-FFF2-40B4-BE49-F238E27FC236}">
                <a16:creationId xmlns:a16="http://schemas.microsoft.com/office/drawing/2014/main" id="{38EC2BE9-7115-471C-2D43-5DE5D66C8C46}"/>
              </a:ext>
            </a:extLst>
          </p:cNvPr>
          <p:cNvSpPr/>
          <p:nvPr/>
        </p:nvSpPr>
        <p:spPr>
          <a:xfrm>
            <a:off x="5253270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D428C97-FB0A-B5B8-E917-98ACDBB852AC}"/>
              </a:ext>
            </a:extLst>
          </p:cNvPr>
          <p:cNvSpPr/>
          <p:nvPr/>
        </p:nvSpPr>
        <p:spPr>
          <a:xfrm>
            <a:off x="3613333" y="2904062"/>
            <a:ext cx="179503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9" name="꺾인 연결선[E] 298">
            <a:extLst>
              <a:ext uri="{FF2B5EF4-FFF2-40B4-BE49-F238E27FC236}">
                <a16:creationId xmlns:a16="http://schemas.microsoft.com/office/drawing/2014/main" id="{D775591D-1A78-05A6-E46E-D3D84389CE77}"/>
              </a:ext>
            </a:extLst>
          </p:cNvPr>
          <p:cNvCxnSpPr>
            <a:cxnSpLocks/>
            <a:stCxn id="298" idx="1"/>
            <a:endCxn id="294" idx="1"/>
          </p:cNvCxnSpPr>
          <p:nvPr/>
        </p:nvCxnSpPr>
        <p:spPr>
          <a:xfrm rot="10800000" flipH="1" flipV="1">
            <a:off x="3613333" y="3108054"/>
            <a:ext cx="1487538" cy="3158093"/>
          </a:xfrm>
          <a:prstGeom prst="bentConnector3">
            <a:avLst>
              <a:gd name="adj1" fmla="val -1536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FEFCC79A-1FAD-129B-829F-2559F7EE45A1}"/>
              </a:ext>
            </a:extLst>
          </p:cNvPr>
          <p:cNvSpPr/>
          <p:nvPr/>
        </p:nvSpPr>
        <p:spPr>
          <a:xfrm>
            <a:off x="323767" y="525594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45AFE84-EF1C-38D9-0D5D-41FB1013F402}"/>
              </a:ext>
            </a:extLst>
          </p:cNvPr>
          <p:cNvSpPr/>
          <p:nvPr/>
        </p:nvSpPr>
        <p:spPr>
          <a:xfrm>
            <a:off x="1751612" y="88838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1D926E4A-1185-0841-7838-09DE1C224D3F}"/>
              </a:ext>
            </a:extLst>
          </p:cNvPr>
          <p:cNvSpPr/>
          <p:nvPr/>
        </p:nvSpPr>
        <p:spPr>
          <a:xfrm>
            <a:off x="1233747" y="888381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E2549021-53C9-B619-D4F4-72940C0854E1}"/>
              </a:ext>
            </a:extLst>
          </p:cNvPr>
          <p:cNvGraphicFramePr/>
          <p:nvPr>
            <p:extLst/>
          </p:nvPr>
        </p:nvGraphicFramePr>
        <p:xfrm>
          <a:off x="432153" y="528542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97A426-130C-570D-416B-D9B99950AB7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33803" y="625216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088F2DB-A668-6B67-8196-DA91AE5ADB73}"/>
              </a:ext>
            </a:extLst>
          </p:cNvPr>
          <p:cNvSpPr>
            <a:spLocks/>
          </p:cNvSpPr>
          <p:nvPr/>
        </p:nvSpPr>
        <p:spPr>
          <a:xfrm>
            <a:off x="434744" y="56933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35FB1CC-E077-5D78-5989-467AE178A4DF}"/>
              </a:ext>
            </a:extLst>
          </p:cNvPr>
          <p:cNvSpPr>
            <a:spLocks/>
          </p:cNvSpPr>
          <p:nvPr/>
        </p:nvSpPr>
        <p:spPr>
          <a:xfrm>
            <a:off x="1161219" y="56933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499DD473-E4F2-4448-2A77-C894F5AE7A21}"/>
              </a:ext>
            </a:extLst>
          </p:cNvPr>
          <p:cNvSpPr/>
          <p:nvPr/>
        </p:nvSpPr>
        <p:spPr>
          <a:xfrm>
            <a:off x="2451629" y="57142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AB4FCB-B2D7-A532-2BBC-74CD51CC4DFA}"/>
              </a:ext>
            </a:extLst>
          </p:cNvPr>
          <p:cNvGrpSpPr/>
          <p:nvPr/>
        </p:nvGrpSpPr>
        <p:grpSpPr>
          <a:xfrm>
            <a:off x="595783" y="8520499"/>
            <a:ext cx="2105082" cy="186100"/>
            <a:chOff x="19175035" y="-2703341"/>
            <a:chExt cx="2105082" cy="18610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241D68C-C763-9602-29AD-3E6335C2755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12AF4A-EBB2-3531-0FC1-93248B1E823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565640B-89CF-BD32-8F69-22644617786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875D8D-CAB0-6860-0DEA-69366444879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73ACC27-B771-351D-1EB7-DA9D0DD06B68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FCFBE40-2D45-7073-684F-A0BBC81465D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1700CA1D-C2E1-4D44-767C-93B45CEA189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CE53CBF-C042-0CF8-7DC4-0C1068B8582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FD53E9CC-E0EC-9ECB-F363-066E78C497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E1B002B-45CA-E66B-7D9A-9FB5B29DB41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39" name="꺾인 연결선[E] 41">
            <a:extLst>
              <a:ext uri="{FF2B5EF4-FFF2-40B4-BE49-F238E27FC236}">
                <a16:creationId xmlns:a16="http://schemas.microsoft.com/office/drawing/2014/main" id="{ACE395D5-007E-BFBD-EC59-4AF3B41E4178}"/>
              </a:ext>
            </a:extLst>
          </p:cNvPr>
          <p:cNvCxnSpPr>
            <a:cxnSpLocks/>
            <a:stCxn id="6" idx="3"/>
            <a:endCxn id="294" idx="1"/>
          </p:cNvCxnSpPr>
          <p:nvPr/>
        </p:nvCxnSpPr>
        <p:spPr>
          <a:xfrm flipV="1">
            <a:off x="1648324" y="6266148"/>
            <a:ext cx="3452547" cy="271236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68DD1E4-1413-56B0-F678-D6F32CACAD0E}"/>
              </a:ext>
            </a:extLst>
          </p:cNvPr>
          <p:cNvSpPr>
            <a:spLocks/>
          </p:cNvSpPr>
          <p:nvPr/>
        </p:nvSpPr>
        <p:spPr>
          <a:xfrm>
            <a:off x="439363" y="602410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7B28AF4-FE2B-649C-0976-F679FFB4EB39}"/>
              </a:ext>
            </a:extLst>
          </p:cNvPr>
          <p:cNvSpPr>
            <a:spLocks/>
          </p:cNvSpPr>
          <p:nvPr/>
        </p:nvSpPr>
        <p:spPr>
          <a:xfrm>
            <a:off x="3456965" y="6128222"/>
            <a:ext cx="1439720" cy="261860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5FE2222E-5E07-371B-EDDB-E926BC357998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2E0BD93A-AC6D-E371-9894-3399E9D29C59}"/>
              </a:ext>
            </a:extLst>
          </p:cNvPr>
          <p:cNvSpPr/>
          <p:nvPr/>
        </p:nvSpPr>
        <p:spPr>
          <a:xfrm>
            <a:off x="6994121" y="244801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491366" y="254541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E74157D8-66A9-A72C-5128-AC21C55B5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515420"/>
              </p:ext>
            </p:extLst>
          </p:nvPr>
        </p:nvGraphicFramePr>
        <p:xfrm>
          <a:off x="1061308" y="2568172"/>
          <a:ext cx="1084327" cy="215099"/>
        </p:xfrm>
        <a:graphic>
          <a:graphicData uri="http://schemas.openxmlformats.org/drawingml/2006/table">
            <a:tbl>
              <a:tblPr/>
              <a:tblGrid>
                <a:gridCol w="108432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509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8" name="직사각형 87"/>
          <p:cNvSpPr/>
          <p:nvPr/>
        </p:nvSpPr>
        <p:spPr>
          <a:xfrm>
            <a:off x="-1608062" y="2425607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조직명이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예산을 관리할 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예산을 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1013678" y="2087276"/>
            <a:ext cx="1596517" cy="36813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9" name="꺾인 연결선 8"/>
          <p:cNvCxnSpPr>
            <a:stCxn id="90" idx="1"/>
            <a:endCxn id="88" idx="0"/>
          </p:cNvCxnSpPr>
          <p:nvPr/>
        </p:nvCxnSpPr>
        <p:spPr>
          <a:xfrm rot="10800000" flipV="1">
            <a:off x="-811816" y="2271343"/>
            <a:ext cx="1825495" cy="154264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035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1786740"/>
              </p:ext>
            </p:extLst>
          </p:nvPr>
        </p:nvGraphicFramePr>
        <p:xfrm>
          <a:off x="7858125" y="426720"/>
          <a:ext cx="2047875" cy="640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배정예산이 있는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에산을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예산항목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숫자만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그룹관리자는 지점의 예산만 등록</a:t>
                      </a:r>
                      <a:r>
                        <a:rPr kumimoji="1" lang="en-US" altLang="ko-KR" sz="6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수정 가능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배정예산이 없을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비활성화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그룹관리자는 지점의 예산만 등록</a:t>
                      </a:r>
                      <a:r>
                        <a:rPr kumimoji="1" lang="en-US" altLang="ko-KR" sz="600" smtClean="0">
                          <a:solidFill>
                            <a:srgbClr val="FF0000"/>
                          </a:solidFill>
                        </a:rPr>
                        <a:t>/</a:t>
                      </a:r>
                      <a:r>
                        <a:rPr kumimoji="1" lang="ko-KR" altLang="en-US" sz="600" smtClean="0">
                          <a:solidFill>
                            <a:srgbClr val="FF0000"/>
                          </a:solidFill>
                        </a:rPr>
                        <a:t>수정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부서의 예산정보를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예산을 초기화한다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초기화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예산항목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부서에 설정된 예산항목을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배정예산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증가 또는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지정년월에 사용된 예산 합계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남은 예산을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B8AE5-0CEF-C684-49DF-A88F450865A0}"/>
              </a:ext>
            </a:extLst>
          </p:cNvPr>
          <p:cNvGrpSpPr/>
          <p:nvPr/>
        </p:nvGrpSpPr>
        <p:grpSpPr>
          <a:xfrm>
            <a:off x="180000" y="3302986"/>
            <a:ext cx="3100715" cy="3534881"/>
            <a:chOff x="1985799" y="7233606"/>
            <a:chExt cx="3100715" cy="3534881"/>
          </a:xfrm>
        </p:grpSpPr>
        <p:sp>
          <p:nvSpPr>
            <p:cNvPr id="248" name="Google Shape;1694;p44">
              <a:extLst>
                <a:ext uri="{FF2B5EF4-FFF2-40B4-BE49-F238E27FC236}">
                  <a16:creationId xmlns:a16="http://schemas.microsoft.com/office/drawing/2014/main" id="{6265E504-051F-B979-2E6B-0A122D5EB4B7}"/>
                </a:ext>
              </a:extLst>
            </p:cNvPr>
            <p:cNvSpPr/>
            <p:nvPr/>
          </p:nvSpPr>
          <p:spPr>
            <a:xfrm>
              <a:off x="1985799" y="7233606"/>
              <a:ext cx="3100715" cy="3534881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249" name="Google Shape;1695;p44">
              <a:extLst>
                <a:ext uri="{FF2B5EF4-FFF2-40B4-BE49-F238E27FC236}">
                  <a16:creationId xmlns:a16="http://schemas.microsoft.com/office/drawing/2014/main" id="{F9E4971F-3B11-2E85-AAE0-2992F56AE224}"/>
                </a:ext>
              </a:extLst>
            </p:cNvPr>
            <p:cNvGraphicFramePr/>
            <p:nvPr/>
          </p:nvGraphicFramePr>
          <p:xfrm>
            <a:off x="2129128" y="7336978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0" name="모서리가 둥근 직사각형 249">
              <a:extLst>
                <a:ext uri="{FF2B5EF4-FFF2-40B4-BE49-F238E27FC236}">
                  <a16:creationId xmlns:a16="http://schemas.microsoft.com/office/drawing/2014/main" id="{E6F3DDA5-E5CE-6603-4C3A-B90D0C82F30E}"/>
                </a:ext>
              </a:extLst>
            </p:cNvPr>
            <p:cNvSpPr/>
            <p:nvPr/>
          </p:nvSpPr>
          <p:spPr>
            <a:xfrm>
              <a:off x="3659695" y="10455590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52" name="모서리가 둥근 직사각형 251">
              <a:extLst>
                <a:ext uri="{FF2B5EF4-FFF2-40B4-BE49-F238E27FC236}">
                  <a16:creationId xmlns:a16="http://schemas.microsoft.com/office/drawing/2014/main" id="{11159D3E-EFC6-A5FC-B835-E329CC6E9DBE}"/>
                </a:ext>
              </a:extLst>
            </p:cNvPr>
            <p:cNvSpPr>
              <a:spLocks/>
            </p:cNvSpPr>
            <p:nvPr/>
          </p:nvSpPr>
          <p:spPr>
            <a:xfrm>
              <a:off x="2119897" y="8040091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부서명</a:t>
              </a:r>
            </a:p>
          </p:txBody>
        </p:sp>
        <p:sp>
          <p:nvSpPr>
            <p:cNvPr id="253" name="모서리가 둥근 직사각형 252">
              <a:extLst>
                <a:ext uri="{FF2B5EF4-FFF2-40B4-BE49-F238E27FC236}">
                  <a16:creationId xmlns:a16="http://schemas.microsoft.com/office/drawing/2014/main" id="{D6A76362-A833-C66C-F60F-B3F6802900E7}"/>
                </a:ext>
              </a:extLst>
            </p:cNvPr>
            <p:cNvSpPr>
              <a:spLocks/>
            </p:cNvSpPr>
            <p:nvPr/>
          </p:nvSpPr>
          <p:spPr>
            <a:xfrm>
              <a:off x="2836097" y="8040091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HNS_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테스트팀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_01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6" name="Google Shape;810;g28120bc8d10_0_307">
              <a:extLst>
                <a:ext uri="{FF2B5EF4-FFF2-40B4-BE49-F238E27FC236}">
                  <a16:creationId xmlns:a16="http://schemas.microsoft.com/office/drawing/2014/main" id="{2E1565A6-2652-E2C7-C9C5-59AC2020B6AD}"/>
                </a:ext>
              </a:extLst>
            </p:cNvPr>
            <p:cNvSpPr/>
            <p:nvPr/>
          </p:nvSpPr>
          <p:spPr>
            <a:xfrm>
              <a:off x="3141830" y="10455588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모서리가 둥근 직사각형 256">
              <a:extLst>
                <a:ext uri="{FF2B5EF4-FFF2-40B4-BE49-F238E27FC236}">
                  <a16:creationId xmlns:a16="http://schemas.microsoft.com/office/drawing/2014/main" id="{EE22904A-2FDF-3B06-2993-1C5FDBDCC4FB}"/>
                </a:ext>
              </a:extLst>
            </p:cNvPr>
            <p:cNvSpPr>
              <a:spLocks/>
            </p:cNvSpPr>
            <p:nvPr/>
          </p:nvSpPr>
          <p:spPr>
            <a:xfrm>
              <a:off x="2123697" y="8371326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사용여부</a:t>
              </a:r>
            </a:p>
          </p:txBody>
        </p:sp>
        <p:sp>
          <p:nvSpPr>
            <p:cNvPr id="258" name="모서리가 둥근 직사각형 257">
              <a:extLst>
                <a:ext uri="{FF2B5EF4-FFF2-40B4-BE49-F238E27FC236}">
                  <a16:creationId xmlns:a16="http://schemas.microsoft.com/office/drawing/2014/main" id="{7AE0104B-1260-B145-4B11-5CC4BB688BFF}"/>
                </a:ext>
              </a:extLst>
            </p:cNvPr>
            <p:cNvSpPr>
              <a:spLocks/>
            </p:cNvSpPr>
            <p:nvPr/>
          </p:nvSpPr>
          <p:spPr>
            <a:xfrm>
              <a:off x="2839897" y="8371326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                                                                                                              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모서리가 둥근 직사각형 258">
              <a:extLst>
                <a:ext uri="{FF2B5EF4-FFF2-40B4-BE49-F238E27FC236}">
                  <a16:creationId xmlns:a16="http://schemas.microsoft.com/office/drawing/2014/main" id="{867E33F0-BEF4-BE33-2095-85C3C8CB67D9}"/>
                </a:ext>
              </a:extLst>
            </p:cNvPr>
            <p:cNvSpPr>
              <a:spLocks/>
            </p:cNvSpPr>
            <p:nvPr/>
          </p:nvSpPr>
          <p:spPr>
            <a:xfrm>
              <a:off x="2125342" y="7683456"/>
              <a:ext cx="2809542" cy="27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차감에서 음수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차감 예산 입니다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0" name="모서리가 둥근 직사각형 259">
              <a:extLst>
                <a:ext uri="{FF2B5EF4-FFF2-40B4-BE49-F238E27FC236}">
                  <a16:creationId xmlns:a16="http://schemas.microsoft.com/office/drawing/2014/main" id="{DD9685F5-55AB-9BC9-40F2-1A98C8523E8F}"/>
                </a:ext>
              </a:extLst>
            </p:cNvPr>
            <p:cNvSpPr>
              <a:spLocks/>
            </p:cNvSpPr>
            <p:nvPr/>
          </p:nvSpPr>
          <p:spPr>
            <a:xfrm>
              <a:off x="2127915" y="9036162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61" name="모서리가 둥근 직사각형 260">
              <a:extLst>
                <a:ext uri="{FF2B5EF4-FFF2-40B4-BE49-F238E27FC236}">
                  <a16:creationId xmlns:a16="http://schemas.microsoft.com/office/drawing/2014/main" id="{E2B45E35-C2CE-DA66-DE82-7EF54F51CCA8}"/>
                </a:ext>
              </a:extLst>
            </p:cNvPr>
            <p:cNvSpPr>
              <a:spLocks/>
            </p:cNvSpPr>
            <p:nvPr/>
          </p:nvSpPr>
          <p:spPr>
            <a:xfrm>
              <a:off x="2844115" y="9036162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모서리가 둥근 직사각형 261">
              <a:extLst>
                <a:ext uri="{FF2B5EF4-FFF2-40B4-BE49-F238E27FC236}">
                  <a16:creationId xmlns:a16="http://schemas.microsoft.com/office/drawing/2014/main" id="{C8FEEA5D-5D93-2F0C-4973-36F45676590D}"/>
                </a:ext>
              </a:extLst>
            </p:cNvPr>
            <p:cNvSpPr>
              <a:spLocks/>
            </p:cNvSpPr>
            <p:nvPr/>
          </p:nvSpPr>
          <p:spPr>
            <a:xfrm>
              <a:off x="2137072" y="9704274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사용예산</a:t>
              </a:r>
            </a:p>
          </p:txBody>
        </p:sp>
        <p:sp>
          <p:nvSpPr>
            <p:cNvPr id="263" name="모서리가 둥근 직사각형 262">
              <a:extLst>
                <a:ext uri="{FF2B5EF4-FFF2-40B4-BE49-F238E27FC236}">
                  <a16:creationId xmlns:a16="http://schemas.microsoft.com/office/drawing/2014/main" id="{BF2CBC52-B71C-01A7-4D31-103C954F730C}"/>
                </a:ext>
              </a:extLst>
            </p:cNvPr>
            <p:cNvSpPr>
              <a:spLocks/>
            </p:cNvSpPr>
            <p:nvPr/>
          </p:nvSpPr>
          <p:spPr>
            <a:xfrm>
              <a:off x="2857072" y="9704274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4" name="모서리가 둥근 직사각형 263">
              <a:extLst>
                <a:ext uri="{FF2B5EF4-FFF2-40B4-BE49-F238E27FC236}">
                  <a16:creationId xmlns:a16="http://schemas.microsoft.com/office/drawing/2014/main" id="{0D21D682-A207-673D-1717-4809FDDC791F}"/>
                </a:ext>
              </a:extLst>
            </p:cNvPr>
            <p:cNvSpPr>
              <a:spLocks/>
            </p:cNvSpPr>
            <p:nvPr/>
          </p:nvSpPr>
          <p:spPr>
            <a:xfrm>
              <a:off x="2131715" y="9367397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</a:t>
              </a:r>
            </a:p>
          </p:txBody>
        </p:sp>
        <p:sp>
          <p:nvSpPr>
            <p:cNvPr id="265" name="모서리가 둥근 직사각형 264">
              <a:extLst>
                <a:ext uri="{FF2B5EF4-FFF2-40B4-BE49-F238E27FC236}">
                  <a16:creationId xmlns:a16="http://schemas.microsoft.com/office/drawing/2014/main" id="{633924B7-7B1E-A27E-54FF-507EEC090BE8}"/>
                </a:ext>
              </a:extLst>
            </p:cNvPr>
            <p:cNvSpPr>
              <a:spLocks/>
            </p:cNvSpPr>
            <p:nvPr/>
          </p:nvSpPr>
          <p:spPr>
            <a:xfrm>
              <a:off x="2847915" y="9367397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" name="모서리가 둥근 직사각형 265">
              <a:extLst>
                <a:ext uri="{FF2B5EF4-FFF2-40B4-BE49-F238E27FC236}">
                  <a16:creationId xmlns:a16="http://schemas.microsoft.com/office/drawing/2014/main" id="{F69510E9-2FC7-04D7-0F64-707C6633F3D8}"/>
                </a:ext>
              </a:extLst>
            </p:cNvPr>
            <p:cNvSpPr>
              <a:spLocks/>
            </p:cNvSpPr>
            <p:nvPr/>
          </p:nvSpPr>
          <p:spPr>
            <a:xfrm>
              <a:off x="2147513" y="10032233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잔여예산</a:t>
              </a:r>
            </a:p>
          </p:txBody>
        </p:sp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B735A16D-651B-9F67-DC63-80BFD465EFE0}"/>
                </a:ext>
              </a:extLst>
            </p:cNvPr>
            <p:cNvSpPr>
              <a:spLocks/>
            </p:cNvSpPr>
            <p:nvPr/>
          </p:nvSpPr>
          <p:spPr>
            <a:xfrm>
              <a:off x="2867513" y="10032233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7E84475-F025-D92A-EEB7-766E951C2C9C}"/>
              </a:ext>
            </a:extLst>
          </p:cNvPr>
          <p:cNvSpPr>
            <a:spLocks/>
          </p:cNvSpPr>
          <p:nvPr/>
        </p:nvSpPr>
        <p:spPr>
          <a:xfrm>
            <a:off x="2118077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07E0E77-F3B7-F75F-70D6-07AE7CBF016B}"/>
              </a:ext>
            </a:extLst>
          </p:cNvPr>
          <p:cNvSpPr>
            <a:spLocks/>
          </p:cNvSpPr>
          <p:nvPr/>
        </p:nvSpPr>
        <p:spPr>
          <a:xfrm>
            <a:off x="-1199" y="32997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631566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834913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952874" y="678141"/>
            <a:ext cx="842779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전체 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2" y="670327"/>
            <a:ext cx="642731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4;p44">
            <a:extLst>
              <a:ext uri="{FF2B5EF4-FFF2-40B4-BE49-F238E27FC236}">
                <a16:creationId xmlns:a16="http://schemas.microsoft.com/office/drawing/2014/main" id="{836D18AD-71BF-6C64-10DA-D698C6188E83}"/>
              </a:ext>
            </a:extLst>
          </p:cNvPr>
          <p:cNvSpPr/>
          <p:nvPr/>
        </p:nvSpPr>
        <p:spPr>
          <a:xfrm>
            <a:off x="3727619" y="120290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47B291-71A9-6C08-89AB-3E2EE832869C}"/>
              </a:ext>
            </a:extLst>
          </p:cNvPr>
          <p:cNvSpPr/>
          <p:nvPr/>
        </p:nvSpPr>
        <p:spPr>
          <a:xfrm>
            <a:off x="5130388" y="194707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4B01DF3E-80C6-7781-2021-C3DFABF82F3E}"/>
              </a:ext>
            </a:extLst>
          </p:cNvPr>
          <p:cNvSpPr/>
          <p:nvPr/>
        </p:nvSpPr>
        <p:spPr>
          <a:xfrm>
            <a:off x="4612523" y="194707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FDB5A9AA-0DA3-A9CF-CEEE-7D1436FEBC5F}"/>
              </a:ext>
            </a:extLst>
          </p:cNvPr>
          <p:cNvSpPr/>
          <p:nvPr/>
        </p:nvSpPr>
        <p:spPr>
          <a:xfrm>
            <a:off x="3880018" y="135530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부서의 예산을 초기화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F32E6A-C27E-F0C8-9407-7014407338B8}"/>
              </a:ext>
            </a:extLst>
          </p:cNvPr>
          <p:cNvSpPr>
            <a:spLocks/>
          </p:cNvSpPr>
          <p:nvPr/>
        </p:nvSpPr>
        <p:spPr>
          <a:xfrm>
            <a:off x="269810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6B906D-1EFE-87C9-D060-1F850509C65C}"/>
              </a:ext>
            </a:extLst>
          </p:cNvPr>
          <p:cNvSpPr>
            <a:spLocks/>
          </p:cNvSpPr>
          <p:nvPr/>
        </p:nvSpPr>
        <p:spPr>
          <a:xfrm>
            <a:off x="3255389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ED30B9-A0BF-7296-DCBE-3729F27CC777}"/>
              </a:ext>
            </a:extLst>
          </p:cNvPr>
          <p:cNvSpPr>
            <a:spLocks/>
          </p:cNvSpPr>
          <p:nvPr/>
        </p:nvSpPr>
        <p:spPr>
          <a:xfrm>
            <a:off x="3838463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65162E60-A1FB-4762-4AC1-A47164452FC0}"/>
              </a:ext>
            </a:extLst>
          </p:cNvPr>
          <p:cNvSpPr>
            <a:spLocks/>
          </p:cNvSpPr>
          <p:nvPr/>
        </p:nvSpPr>
        <p:spPr>
          <a:xfrm>
            <a:off x="-30233" y="11409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6" idx="1"/>
            <a:endCxn id="3" idx="0"/>
          </p:cNvCxnSpPr>
          <p:nvPr/>
        </p:nvCxnSpPr>
        <p:spPr>
          <a:xfrm rot="10800000" flipV="1">
            <a:off x="1727610" y="805326"/>
            <a:ext cx="396299" cy="18879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BBA87430-7689-DA20-1867-9AE17084C4CD}"/>
              </a:ext>
            </a:extLst>
          </p:cNvPr>
          <p:cNvSpPr/>
          <p:nvPr/>
        </p:nvSpPr>
        <p:spPr>
          <a:xfrm>
            <a:off x="3770889" y="354351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23DAEAB-3AD5-EDA5-A607-1C7CE574B7BB}"/>
              </a:ext>
            </a:extLst>
          </p:cNvPr>
          <p:cNvSpPr/>
          <p:nvPr/>
        </p:nvSpPr>
        <p:spPr>
          <a:xfrm>
            <a:off x="5173658" y="428768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6B19BA4B-73A9-F7AC-C348-1154C06ADE9D}"/>
              </a:ext>
            </a:extLst>
          </p:cNvPr>
          <p:cNvSpPr/>
          <p:nvPr/>
        </p:nvSpPr>
        <p:spPr>
          <a:xfrm>
            <a:off x="4655793" y="428768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694;p44">
            <a:extLst>
              <a:ext uri="{FF2B5EF4-FFF2-40B4-BE49-F238E27FC236}">
                <a16:creationId xmlns:a16="http://schemas.microsoft.com/office/drawing/2014/main" id="{0EBEB62A-B71D-3209-5702-A350EF0FAC8F}"/>
              </a:ext>
            </a:extLst>
          </p:cNvPr>
          <p:cNvSpPr/>
          <p:nvPr/>
        </p:nvSpPr>
        <p:spPr>
          <a:xfrm>
            <a:off x="3923288" y="369591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선택한 부서에 예산을 배정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DCA1F6AF-2445-568B-0F62-2F8D01802092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182314" y="350260"/>
            <a:ext cx="262579" cy="144271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Google Shape;1694;p44">
            <a:extLst>
              <a:ext uri="{FF2B5EF4-FFF2-40B4-BE49-F238E27FC236}">
                <a16:creationId xmlns:a16="http://schemas.microsoft.com/office/drawing/2014/main" id="{0C3CAC2D-D5D9-760E-18EE-ACB220477CB1}"/>
              </a:ext>
            </a:extLst>
          </p:cNvPr>
          <p:cNvSpPr/>
          <p:nvPr/>
        </p:nvSpPr>
        <p:spPr>
          <a:xfrm>
            <a:off x="3770889" y="578464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546AF5F2-819D-512F-0D63-36C70BC1D377}"/>
              </a:ext>
            </a:extLst>
          </p:cNvPr>
          <p:cNvSpPr/>
          <p:nvPr/>
        </p:nvSpPr>
        <p:spPr>
          <a:xfrm>
            <a:off x="5173658" y="652881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Google Shape;810;g28120bc8d10_0_307">
            <a:extLst>
              <a:ext uri="{FF2B5EF4-FFF2-40B4-BE49-F238E27FC236}">
                <a16:creationId xmlns:a16="http://schemas.microsoft.com/office/drawing/2014/main" id="{E668CFFB-50FE-366C-C899-89E15CD2E019}"/>
              </a:ext>
            </a:extLst>
          </p:cNvPr>
          <p:cNvSpPr/>
          <p:nvPr/>
        </p:nvSpPr>
        <p:spPr>
          <a:xfrm>
            <a:off x="4655793" y="652881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4;p44">
            <a:extLst>
              <a:ext uri="{FF2B5EF4-FFF2-40B4-BE49-F238E27FC236}">
                <a16:creationId xmlns:a16="http://schemas.microsoft.com/office/drawing/2014/main" id="{F578E58D-FF4E-EDF3-B726-42A129C4353A}"/>
              </a:ext>
            </a:extLst>
          </p:cNvPr>
          <p:cNvSpPr/>
          <p:nvPr/>
        </p:nvSpPr>
        <p:spPr>
          <a:xfrm>
            <a:off x="3923288" y="593704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 정보를 수정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020E5A7-73C7-42CD-77D2-E8755F29C17E}"/>
              </a:ext>
            </a:extLst>
          </p:cNvPr>
          <p:cNvCxnSpPr>
            <a:cxnSpLocks/>
            <a:stCxn id="256" idx="0"/>
            <a:endCxn id="125" idx="1"/>
          </p:cNvCxnSpPr>
          <p:nvPr/>
        </p:nvCxnSpPr>
        <p:spPr>
          <a:xfrm rot="5400000" flipH="1" flipV="1">
            <a:off x="2547074" y="5301154"/>
            <a:ext cx="220061" cy="2227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Google Shape;1694;p44">
            <a:extLst>
              <a:ext uri="{FF2B5EF4-FFF2-40B4-BE49-F238E27FC236}">
                <a16:creationId xmlns:a16="http://schemas.microsoft.com/office/drawing/2014/main" id="{E52A3152-5BAA-0F3F-B8BF-AFE16E577DEA}"/>
              </a:ext>
            </a:extLst>
          </p:cNvPr>
          <p:cNvSpPr/>
          <p:nvPr/>
        </p:nvSpPr>
        <p:spPr>
          <a:xfrm>
            <a:off x="5040911" y="465059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4429ED37-7919-BC7B-8E4F-772B3BC2F4F1}"/>
              </a:ext>
            </a:extLst>
          </p:cNvPr>
          <p:cNvSpPr/>
          <p:nvPr/>
        </p:nvSpPr>
        <p:spPr>
          <a:xfrm>
            <a:off x="6168251" y="539476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26" name="Google Shape;1694;p44">
            <a:extLst>
              <a:ext uri="{FF2B5EF4-FFF2-40B4-BE49-F238E27FC236}">
                <a16:creationId xmlns:a16="http://schemas.microsoft.com/office/drawing/2014/main" id="{BF068A0F-10E7-30BF-5921-78A3481DDD67}"/>
              </a:ext>
            </a:extLst>
          </p:cNvPr>
          <p:cNvSpPr/>
          <p:nvPr/>
        </p:nvSpPr>
        <p:spPr>
          <a:xfrm>
            <a:off x="5193310" y="480299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79175685-0FDF-C73F-DDB8-F8D884E108EA}"/>
              </a:ext>
            </a:extLst>
          </p:cNvPr>
          <p:cNvCxnSpPr>
            <a:cxnSpLocks/>
            <a:stCxn id="104" idx="2"/>
            <a:endCxn id="197" idx="1"/>
          </p:cNvCxnSpPr>
          <p:nvPr/>
        </p:nvCxnSpPr>
        <p:spPr>
          <a:xfrm rot="16200000" flipH="1">
            <a:off x="4605107" y="4735053"/>
            <a:ext cx="693778" cy="1778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8C7FB0E1-23A4-AEF7-E49C-2034FF7DF3FB}"/>
              </a:ext>
            </a:extLst>
          </p:cNvPr>
          <p:cNvCxnSpPr>
            <a:cxnSpLocks/>
            <a:stCxn id="127" idx="0"/>
            <a:endCxn id="197" idx="1"/>
          </p:cNvCxnSpPr>
          <p:nvPr/>
        </p:nvCxnSpPr>
        <p:spPr>
          <a:xfrm rot="5400000" flipH="1" flipV="1">
            <a:off x="4273019" y="5760921"/>
            <a:ext cx="1357955" cy="1778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Google Shape;1694;p44">
            <a:extLst>
              <a:ext uri="{FF2B5EF4-FFF2-40B4-BE49-F238E27FC236}">
                <a16:creationId xmlns:a16="http://schemas.microsoft.com/office/drawing/2014/main" id="{6612A495-16CC-F87F-A779-A99D67A65994}"/>
              </a:ext>
            </a:extLst>
          </p:cNvPr>
          <p:cNvSpPr/>
          <p:nvPr/>
        </p:nvSpPr>
        <p:spPr>
          <a:xfrm>
            <a:off x="5046760" y="2340820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4FBE56E4-B80E-0891-4F9F-037A3315C7A5}"/>
              </a:ext>
            </a:extLst>
          </p:cNvPr>
          <p:cNvSpPr/>
          <p:nvPr/>
        </p:nvSpPr>
        <p:spPr>
          <a:xfrm>
            <a:off x="6174100" y="308498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1" name="Google Shape;1694;p44">
            <a:extLst>
              <a:ext uri="{FF2B5EF4-FFF2-40B4-BE49-F238E27FC236}">
                <a16:creationId xmlns:a16="http://schemas.microsoft.com/office/drawing/2014/main" id="{42A2A0E1-4D63-DB9A-AD46-00A687292425}"/>
              </a:ext>
            </a:extLst>
          </p:cNvPr>
          <p:cNvSpPr/>
          <p:nvPr/>
        </p:nvSpPr>
        <p:spPr>
          <a:xfrm>
            <a:off x="5199159" y="2493220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초기화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57DE873F-FEE7-1C32-03C8-91ECDAA5EB12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16200000" flipH="1">
            <a:off x="4577229" y="745175"/>
            <a:ext cx="254765" cy="66069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[E] 244">
            <a:extLst>
              <a:ext uri="{FF2B5EF4-FFF2-40B4-BE49-F238E27FC236}">
                <a16:creationId xmlns:a16="http://schemas.microsoft.com/office/drawing/2014/main" id="{E7811A3D-3AED-3F88-8310-72E0EC12B184}"/>
              </a:ext>
            </a:extLst>
          </p:cNvPr>
          <p:cNvCxnSpPr>
            <a:cxnSpLocks/>
            <a:stCxn id="53" idx="2"/>
            <a:endCxn id="239" idx="1"/>
          </p:cNvCxnSpPr>
          <p:nvPr/>
        </p:nvCxnSpPr>
        <p:spPr>
          <a:xfrm rot="16200000" flipH="1">
            <a:off x="4570980" y="2385301"/>
            <a:ext cx="724612" cy="22694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8C2F4833-3A7D-6E9A-B4D2-99DD8CD4CFDC}"/>
              </a:ext>
            </a:extLst>
          </p:cNvPr>
          <p:cNvSpPr/>
          <p:nvPr/>
        </p:nvSpPr>
        <p:spPr>
          <a:xfrm>
            <a:off x="177251" y="994120"/>
            <a:ext cx="3100715" cy="221306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4" name="Google Shape;1695;p44">
            <a:extLst>
              <a:ext uri="{FF2B5EF4-FFF2-40B4-BE49-F238E27FC236}">
                <a16:creationId xmlns:a16="http://schemas.microsoft.com/office/drawing/2014/main" id="{CC7CD296-3493-7BB5-A340-963DF5764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907999"/>
              </p:ext>
            </p:extLst>
          </p:nvPr>
        </p:nvGraphicFramePr>
        <p:xfrm>
          <a:off x="320580" y="1023440"/>
          <a:ext cx="280195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7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BFBD168-062F-C9BE-1A6F-8C32755D6F4D}"/>
              </a:ext>
            </a:extLst>
          </p:cNvPr>
          <p:cNvSpPr/>
          <p:nvPr/>
        </p:nvSpPr>
        <p:spPr>
          <a:xfrm>
            <a:off x="1825603" y="289534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8A02D3C-CF90-BA9C-5A31-1599596667A4}"/>
              </a:ext>
            </a:extLst>
          </p:cNvPr>
          <p:cNvSpPr>
            <a:spLocks/>
          </p:cNvSpPr>
          <p:nvPr/>
        </p:nvSpPr>
        <p:spPr>
          <a:xfrm>
            <a:off x="319367" y="196003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24A47DE-D285-2E53-3DFC-9F80AE1882FB}"/>
              </a:ext>
            </a:extLst>
          </p:cNvPr>
          <p:cNvSpPr>
            <a:spLocks/>
          </p:cNvSpPr>
          <p:nvPr/>
        </p:nvSpPr>
        <p:spPr>
          <a:xfrm>
            <a:off x="1035567" y="1983466"/>
            <a:ext cx="2086969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HNS_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테스트팀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_01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39C57D-537A-2DE8-8673-7BFB809DA12E}"/>
              </a:ext>
            </a:extLst>
          </p:cNvPr>
          <p:cNvSpPr>
            <a:spLocks/>
          </p:cNvSpPr>
          <p:nvPr/>
        </p:nvSpPr>
        <p:spPr>
          <a:xfrm>
            <a:off x="328524" y="251176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63FDD8F-4D15-8103-42B4-A5B1B488C1B4}"/>
              </a:ext>
            </a:extLst>
          </p:cNvPr>
          <p:cNvSpPr>
            <a:spLocks/>
          </p:cNvSpPr>
          <p:nvPr/>
        </p:nvSpPr>
        <p:spPr>
          <a:xfrm>
            <a:off x="1048524" y="2535198"/>
            <a:ext cx="2074012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B6C77246-4E62-814F-202B-36E013211BF5}"/>
              </a:ext>
            </a:extLst>
          </p:cNvPr>
          <p:cNvSpPr/>
          <p:nvPr/>
        </p:nvSpPr>
        <p:spPr>
          <a:xfrm>
            <a:off x="1307738" y="289534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33644C7-3F5C-645F-0F14-8CC956E7A4E2}"/>
              </a:ext>
            </a:extLst>
          </p:cNvPr>
          <p:cNvSpPr>
            <a:spLocks/>
          </p:cNvSpPr>
          <p:nvPr/>
        </p:nvSpPr>
        <p:spPr>
          <a:xfrm>
            <a:off x="323167" y="223308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87BD648-223C-DDDB-89F9-D520A3962DE7}"/>
              </a:ext>
            </a:extLst>
          </p:cNvPr>
          <p:cNvSpPr>
            <a:spLocks/>
          </p:cNvSpPr>
          <p:nvPr/>
        </p:nvSpPr>
        <p:spPr>
          <a:xfrm>
            <a:off x="1039367" y="2256512"/>
            <a:ext cx="2086969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선택해 </a:t>
            </a:r>
            <a:r>
              <a:rPr kumimoji="1" lang="ko-KR" altLang="en-US" sz="600">
                <a:solidFill>
                  <a:schemeClr val="tx1">
                    <a:lumMod val="75000"/>
                    <a:lumOff val="25000"/>
                  </a:schemeClr>
                </a:solidFill>
              </a:rPr>
              <a:t>주세요</a:t>
            </a:r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</a:t>
            </a:r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206A566-2898-6F70-1F69-C4A95F7D54BD}"/>
              </a:ext>
            </a:extLst>
          </p:cNvPr>
          <p:cNvSpPr>
            <a:spLocks/>
          </p:cNvSpPr>
          <p:nvPr/>
        </p:nvSpPr>
        <p:spPr>
          <a:xfrm>
            <a:off x="315492" y="476449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8DCBE06-1FFA-A697-21B0-767080931F99}"/>
              </a:ext>
            </a:extLst>
          </p:cNvPr>
          <p:cNvSpPr>
            <a:spLocks/>
          </p:cNvSpPr>
          <p:nvPr/>
        </p:nvSpPr>
        <p:spPr>
          <a:xfrm>
            <a:off x="1031692" y="4764499"/>
            <a:ext cx="208696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자재</a:t>
            </a: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A732A52D-2E74-C2A8-35C0-03E086B37E25}"/>
              </a:ext>
            </a:extLst>
          </p:cNvPr>
          <p:cNvCxnSpPr>
            <a:cxnSpLocks/>
            <a:stCxn id="10" idx="2"/>
            <a:endCxn id="90" idx="1"/>
          </p:cNvCxnSpPr>
          <p:nvPr/>
        </p:nvCxnSpPr>
        <p:spPr>
          <a:xfrm rot="16200000" flipH="1">
            <a:off x="2153442" y="2446329"/>
            <a:ext cx="979033" cy="225586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219FC40-D47C-9E38-B345-BBF03EEBE64D}"/>
              </a:ext>
            </a:extLst>
          </p:cNvPr>
          <p:cNvCxnSpPr>
            <a:cxnSpLocks/>
            <a:stCxn id="258" idx="3"/>
            <a:endCxn id="51" idx="1"/>
          </p:cNvCxnSpPr>
          <p:nvPr/>
        </p:nvCxnSpPr>
        <p:spPr>
          <a:xfrm flipV="1">
            <a:off x="3121067" y="1723167"/>
            <a:ext cx="606552" cy="285253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19871" y="1421316"/>
            <a:ext cx="2805414" cy="44561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예산등록은 미등록된 예산을 사용할 수 있도록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배정예산은 현재월 예산을 배정하고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월별 예산을 미리 배정할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1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기초예산 리스트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샘플파일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8D5D254-5FB2-DB5D-2949-F3DC46302FAA}"/>
              </a:ext>
            </a:extLst>
          </p:cNvPr>
          <p:cNvSpPr>
            <a:spLocks/>
          </p:cNvSpPr>
          <p:nvPr/>
        </p:nvSpPr>
        <p:spPr>
          <a:xfrm>
            <a:off x="440236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66ACE5B-03EB-EB2D-9222-52D518F554AC}"/>
              </a:ext>
            </a:extLst>
          </p:cNvPr>
          <p:cNvSpPr>
            <a:spLocks/>
          </p:cNvSpPr>
          <p:nvPr/>
        </p:nvSpPr>
        <p:spPr>
          <a:xfrm>
            <a:off x="5188115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3793049" y="1436841"/>
            <a:ext cx="1504139" cy="5111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2FD37601-E178-5F2A-0C49-585E779CF0FB}"/>
              </a:ext>
            </a:extLst>
          </p:cNvPr>
          <p:cNvCxnSpPr>
            <a:cxnSpLocks/>
            <a:stCxn id="39" idx="2"/>
            <a:endCxn id="73" idx="3"/>
          </p:cNvCxnSpPr>
          <p:nvPr/>
        </p:nvCxnSpPr>
        <p:spPr>
          <a:xfrm rot="5400000">
            <a:off x="2873718" y="2348659"/>
            <a:ext cx="4131941" cy="131527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EBC5E95-0876-19E5-831A-2EE732080D2F}"/>
              </a:ext>
            </a:extLst>
          </p:cNvPr>
          <p:cNvSpPr>
            <a:spLocks/>
          </p:cNvSpPr>
          <p:nvPr/>
        </p:nvSpPr>
        <p:spPr>
          <a:xfrm>
            <a:off x="7512" y="13192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A9BEF5-F764-7867-469B-1B22CE92C14B}"/>
              </a:ext>
            </a:extLst>
          </p:cNvPr>
          <p:cNvGrpSpPr/>
          <p:nvPr/>
        </p:nvGrpSpPr>
        <p:grpSpPr>
          <a:xfrm>
            <a:off x="541869" y="1852776"/>
            <a:ext cx="1605044" cy="186100"/>
            <a:chOff x="19175035" y="-2703341"/>
            <a:chExt cx="2105082" cy="1861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5E0D34A5-757F-BF81-E613-A1B476317B40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13650CB6-7AD5-6798-A721-302EAD90E8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79BAFE7-3D58-FAA6-A573-D62674C536F9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DA6E5F-B0AA-DEF8-EB14-EE92ACF3398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7213F1A-1EEB-6034-33EC-087A6F8394A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0DCE5-2ED8-74A2-E671-089F973D12E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2882AFD-E837-C3D8-D92E-1B970EABA58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49196A5-3849-34FA-9CC9-C03C63CBB270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17E56059-E81B-B5B4-D220-4D7F5932A97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4694CAB-3CD6-5597-7AAA-3645F143459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061F3FFB-8CFE-1D68-D63A-4FDAB4E0D00B}"/>
              </a:ext>
            </a:extLst>
          </p:cNvPr>
          <p:cNvSpPr/>
          <p:nvPr/>
        </p:nvSpPr>
        <p:spPr>
          <a:xfrm>
            <a:off x="187512" y="1291621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328301DB-9DD1-627F-2FA2-B79E623DEF0C}"/>
              </a:ext>
            </a:extLst>
          </p:cNvPr>
          <p:cNvGraphicFramePr/>
          <p:nvPr/>
        </p:nvGraphicFramePr>
        <p:xfrm>
          <a:off x="330840" y="1394993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기초예산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010A0BD-0AF5-88FF-978C-671D63220FA6}"/>
              </a:ext>
            </a:extLst>
          </p:cNvPr>
          <p:cNvSpPr/>
          <p:nvPr/>
        </p:nvSpPr>
        <p:spPr>
          <a:xfrm>
            <a:off x="2170525" y="320269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0AEB983-BF57-0169-487F-D0C445A2D2F4}"/>
              </a:ext>
            </a:extLst>
          </p:cNvPr>
          <p:cNvSpPr>
            <a:spLocks/>
          </p:cNvSpPr>
          <p:nvPr/>
        </p:nvSpPr>
        <p:spPr>
          <a:xfrm>
            <a:off x="325483" y="1807775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리스트를 참조하여 기초예산을 설정해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리스를 다운로드시 조회조건의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해당하는 기초예산을 보여줍니다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예산사용이  등록도어 있는 사업장에 대해서만 기초예산을 변경할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기초예산을 공백으로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변경되지 않습니다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 외 다른 열에 대해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기초예산이 변경되지 않을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06BE4B0A-403F-C406-57C4-2226402C5F42}"/>
              </a:ext>
            </a:extLst>
          </p:cNvPr>
          <p:cNvSpPr/>
          <p:nvPr/>
        </p:nvSpPr>
        <p:spPr>
          <a:xfrm>
            <a:off x="1652660" y="320269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272DEE0-1FF4-65BD-411B-00525F7B2B4D}"/>
              </a:ext>
            </a:extLst>
          </p:cNvPr>
          <p:cNvSpPr>
            <a:spLocks/>
          </p:cNvSpPr>
          <p:nvPr/>
        </p:nvSpPr>
        <p:spPr>
          <a:xfrm>
            <a:off x="325483" y="2748008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 다운로드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630AABB-923A-A618-DBD4-66CA02060F81}"/>
              </a:ext>
            </a:extLst>
          </p:cNvPr>
          <p:cNvSpPr>
            <a:spLocks/>
          </p:cNvSpPr>
          <p:nvPr/>
        </p:nvSpPr>
        <p:spPr>
          <a:xfrm>
            <a:off x="0" y="39470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AC5EAE5-5D48-6409-2C6A-C72616F11747}"/>
              </a:ext>
            </a:extLst>
          </p:cNvPr>
          <p:cNvGrpSpPr/>
          <p:nvPr/>
        </p:nvGrpSpPr>
        <p:grpSpPr>
          <a:xfrm>
            <a:off x="534357" y="4480578"/>
            <a:ext cx="1605044" cy="186100"/>
            <a:chOff x="19175035" y="-2703341"/>
            <a:chExt cx="2105082" cy="1861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3DACE194-4E48-F0A4-17C9-162E864417D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3FCD2E5-9980-D820-7478-7144218F277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D9104567-C439-7FF3-1679-26DCFC080F0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E084916-43E1-C1F7-A1A8-4E11CA8779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91F661EC-C88D-2455-B709-D45BC5E35D8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2887880-CD48-1464-594A-23E3C06123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2621B047-84C4-63DD-4357-A329B2A171D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422A7458-0E46-76D5-229E-9740241190F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BE00DF5-F5FD-BC1C-436F-DC24B10E9F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B419012A-3351-BD1A-9411-D3CCFBAFC1A8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2CF3F4C3-F322-98CC-328F-03CDB95ADED5}"/>
              </a:ext>
            </a:extLst>
          </p:cNvPr>
          <p:cNvSpPr/>
          <p:nvPr/>
        </p:nvSpPr>
        <p:spPr>
          <a:xfrm>
            <a:off x="180000" y="3919423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86" name="Google Shape;1695;p44">
            <a:extLst>
              <a:ext uri="{FF2B5EF4-FFF2-40B4-BE49-F238E27FC236}">
                <a16:creationId xmlns:a16="http://schemas.microsoft.com/office/drawing/2014/main" id="{186AC645-E893-C52B-B979-7F25680366DE}"/>
              </a:ext>
            </a:extLst>
          </p:cNvPr>
          <p:cNvGraphicFramePr/>
          <p:nvPr/>
        </p:nvGraphicFramePr>
        <p:xfrm>
          <a:off x="323328" y="4022795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배정예산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5170FEC9-3E82-B064-7D4B-EDF1BBD335A1}"/>
              </a:ext>
            </a:extLst>
          </p:cNvPr>
          <p:cNvSpPr/>
          <p:nvPr/>
        </p:nvSpPr>
        <p:spPr>
          <a:xfrm>
            <a:off x="2163013" y="583050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AF94C995-1AF9-1E86-4C4C-311022DEDC67}"/>
              </a:ext>
            </a:extLst>
          </p:cNvPr>
          <p:cNvSpPr>
            <a:spLocks/>
          </p:cNvSpPr>
          <p:nvPr/>
        </p:nvSpPr>
        <p:spPr>
          <a:xfrm>
            <a:off x="317971" y="4435577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배정예산을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내용을 참조하여 배정예산을 입력하여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두번재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sheet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확인하시면 사용하고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정보를 열람할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E1F4E8F0-1AF3-26D5-B15F-3AB430FEEDFF}"/>
              </a:ext>
            </a:extLst>
          </p:cNvPr>
          <p:cNvSpPr/>
          <p:nvPr/>
        </p:nvSpPr>
        <p:spPr>
          <a:xfrm>
            <a:off x="1645148" y="5830499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B43E82EE-46A3-2A58-2DA9-AAF3653128A0}"/>
              </a:ext>
            </a:extLst>
          </p:cNvPr>
          <p:cNvSpPr>
            <a:spLocks/>
          </p:cNvSpPr>
          <p:nvPr/>
        </p:nvSpPr>
        <p:spPr>
          <a:xfrm>
            <a:off x="317971" y="5375810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 다운로드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223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양수표기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음수표기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잔여예산 와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차감예산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사용예산 금액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금액이 변경된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preset : 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70" name="Google Shape;1694;p44">
            <a:extLst>
              <a:ext uri="{FF2B5EF4-FFF2-40B4-BE49-F238E27FC236}">
                <a16:creationId xmlns:a16="http://schemas.microsoft.com/office/drawing/2014/main" id="{3A9B4A05-3FAA-805C-5D1F-7502D304E65C}"/>
              </a:ext>
            </a:extLst>
          </p:cNvPr>
          <p:cNvSpPr/>
          <p:nvPr/>
        </p:nvSpPr>
        <p:spPr>
          <a:xfrm>
            <a:off x="449878" y="1340624"/>
            <a:ext cx="5523818" cy="353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7FCD0057-01B7-BD38-D741-4A6DB7945DA2}"/>
              </a:ext>
            </a:extLst>
          </p:cNvPr>
          <p:cNvGraphicFramePr/>
          <p:nvPr/>
        </p:nvGraphicFramePr>
        <p:xfrm>
          <a:off x="593206" y="1443995"/>
          <a:ext cx="52377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8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모서리가 둥근 직사각형 271">
            <a:extLst>
              <a:ext uri="{FF2B5EF4-FFF2-40B4-BE49-F238E27FC236}">
                <a16:creationId xmlns:a16="http://schemas.microsoft.com/office/drawing/2014/main" id="{43418B13-3E48-BEF9-8155-5F9553C01D6B}"/>
              </a:ext>
            </a:extLst>
          </p:cNvPr>
          <p:cNvSpPr/>
          <p:nvPr/>
        </p:nvSpPr>
        <p:spPr>
          <a:xfrm>
            <a:off x="3031639" y="450301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73" name="모서리가 둥근 직사각형 272">
            <a:extLst>
              <a:ext uri="{FF2B5EF4-FFF2-40B4-BE49-F238E27FC236}">
                <a16:creationId xmlns:a16="http://schemas.microsoft.com/office/drawing/2014/main" id="{86B59AC4-98C7-4DC8-2848-7E01DFDABA5F}"/>
              </a:ext>
            </a:extLst>
          </p:cNvPr>
          <p:cNvSpPr>
            <a:spLocks/>
          </p:cNvSpPr>
          <p:nvPr/>
        </p:nvSpPr>
        <p:spPr>
          <a:xfrm>
            <a:off x="3226547" y="181105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증감</a:t>
            </a:r>
          </a:p>
        </p:txBody>
      </p: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EE07CECB-97A9-1DF2-B587-394766F2E114}"/>
              </a:ext>
            </a:extLst>
          </p:cNvPr>
          <p:cNvSpPr/>
          <p:nvPr/>
        </p:nvSpPr>
        <p:spPr>
          <a:xfrm>
            <a:off x="3957286" y="1810808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275" name="Google Shape;2233;g27fe52d962f_1_4247">
            <a:extLst>
              <a:ext uri="{FF2B5EF4-FFF2-40B4-BE49-F238E27FC236}">
                <a16:creationId xmlns:a16="http://schemas.microsoft.com/office/drawing/2014/main" id="{DB1412A5-CFD1-6B18-E807-56994A6C0BE3}"/>
              </a:ext>
            </a:extLst>
          </p:cNvPr>
          <p:cNvSpPr/>
          <p:nvPr/>
        </p:nvSpPr>
        <p:spPr>
          <a:xfrm>
            <a:off x="5290922" y="180445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엑셀다운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표 275">
            <a:extLst>
              <a:ext uri="{FF2B5EF4-FFF2-40B4-BE49-F238E27FC236}">
                <a16:creationId xmlns:a16="http://schemas.microsoft.com/office/drawing/2014/main" id="{9CA6AFC6-5A06-2535-E8F2-1A996CB0A878}"/>
              </a:ext>
            </a:extLst>
          </p:cNvPr>
          <p:cNvGraphicFramePr>
            <a:graphicFrameLocks noGrp="1"/>
          </p:cNvGraphicFramePr>
          <p:nvPr/>
        </p:nvGraphicFramePr>
        <p:xfrm>
          <a:off x="592356" y="2129906"/>
          <a:ext cx="5238566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9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01777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158035506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DEEABBF6-49D4-003F-4458-6A14E782363C}"/>
              </a:ext>
            </a:extLst>
          </p:cNvPr>
          <p:cNvGrpSpPr/>
          <p:nvPr/>
        </p:nvGrpSpPr>
        <p:grpSpPr>
          <a:xfrm>
            <a:off x="2159246" y="4091407"/>
            <a:ext cx="2105082" cy="186100"/>
            <a:chOff x="19175035" y="-2703341"/>
            <a:chExt cx="2105082" cy="186100"/>
          </a:xfrm>
        </p:grpSpPr>
        <p:sp>
          <p:nvSpPr>
            <p:cNvPr id="278" name="모서리가 둥근 직사각형 277">
              <a:extLst>
                <a:ext uri="{FF2B5EF4-FFF2-40B4-BE49-F238E27FC236}">
                  <a16:creationId xmlns:a16="http://schemas.microsoft.com/office/drawing/2014/main" id="{C8C731F8-B3D8-8A94-E095-CF1637A9C2C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9" name="모서리가 둥근 직사각형 278">
              <a:extLst>
                <a:ext uri="{FF2B5EF4-FFF2-40B4-BE49-F238E27FC236}">
                  <a16:creationId xmlns:a16="http://schemas.microsoft.com/office/drawing/2014/main" id="{B2B1E938-D647-506F-6479-BF41AF1B080C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0" name="모서리가 둥근 직사각형 279">
              <a:extLst>
                <a:ext uri="{FF2B5EF4-FFF2-40B4-BE49-F238E27FC236}">
                  <a16:creationId xmlns:a16="http://schemas.microsoft.com/office/drawing/2014/main" id="{9E52D584-A2B4-8F96-0B1B-C36C2E0B5EEE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1" name="모서리가 둥근 직사각형 280">
              <a:extLst>
                <a:ext uri="{FF2B5EF4-FFF2-40B4-BE49-F238E27FC236}">
                  <a16:creationId xmlns:a16="http://schemas.microsoft.com/office/drawing/2014/main" id="{D6D54832-97BE-91D8-BE69-49994C08162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2" name="모서리가 둥근 직사각형 281">
              <a:extLst>
                <a:ext uri="{FF2B5EF4-FFF2-40B4-BE49-F238E27FC236}">
                  <a16:creationId xmlns:a16="http://schemas.microsoft.com/office/drawing/2014/main" id="{150B3FC3-B308-9C47-5B38-7E4E742DB66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3" name="모서리가 둥근 직사각형 282">
              <a:extLst>
                <a:ext uri="{FF2B5EF4-FFF2-40B4-BE49-F238E27FC236}">
                  <a16:creationId xmlns:a16="http://schemas.microsoft.com/office/drawing/2014/main" id="{2A8138D5-1742-E2C4-3CAB-74B6ECE1F81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4" name="모서리가 둥근 직사각형 283">
              <a:extLst>
                <a:ext uri="{FF2B5EF4-FFF2-40B4-BE49-F238E27FC236}">
                  <a16:creationId xmlns:a16="http://schemas.microsoft.com/office/drawing/2014/main" id="{C14A989E-3610-F62F-5480-B7941FCCDB9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5" name="모서리가 둥근 직사각형 284">
              <a:extLst>
                <a:ext uri="{FF2B5EF4-FFF2-40B4-BE49-F238E27FC236}">
                  <a16:creationId xmlns:a16="http://schemas.microsoft.com/office/drawing/2014/main" id="{F2E8D64C-D171-C2D7-82FF-32B9BEF92AA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6" name="모서리가 둥근 직사각형 285">
              <a:extLst>
                <a:ext uri="{FF2B5EF4-FFF2-40B4-BE49-F238E27FC236}">
                  <a16:creationId xmlns:a16="http://schemas.microsoft.com/office/drawing/2014/main" id="{81BF97DB-11E8-8C86-4F9C-3D23C34930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7" name="모서리가 둥근 직사각형 286">
              <a:extLst>
                <a:ext uri="{FF2B5EF4-FFF2-40B4-BE49-F238E27FC236}">
                  <a16:creationId xmlns:a16="http://schemas.microsoft.com/office/drawing/2014/main" id="{27DEB332-CBFD-6EC0-A07C-829E0E69169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80203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105773"/>
              </p:ext>
            </p:extLst>
          </p:nvPr>
        </p:nvGraphicFramePr>
        <p:xfrm>
          <a:off x="7858125" y="426720"/>
          <a:ext cx="2047875" cy="373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조회조건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예산증액 요청일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Default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한달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(Default),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</a:t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처리상태가 미승인일 경우 빨간색으로 표기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예산증인 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endParaRPr lang="en-US" altLang="ko-KR" sz="600" smtClean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버튼은 처리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되어 있거나 요청일에 대한 예산월이 지나면 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None Display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59799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예산 </a:t>
            </a:r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487091"/>
            <a:ext cx="7200000" cy="540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7483593"/>
              </p:ext>
            </p:extLst>
          </p:nvPr>
        </p:nvGraphicFramePr>
        <p:xfrm>
          <a:off x="432153" y="2461293"/>
          <a:ext cx="7120106" cy="2114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447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2889907778"/>
                    </a:ext>
                  </a:extLst>
                </a:gridCol>
                <a:gridCol w="44057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73578">
                  <a:extLst>
                    <a:ext uri="{9D8B030D-6E8A-4147-A177-3AD203B41FA5}">
                      <a16:colId xmlns:a16="http://schemas.microsoft.com/office/drawing/2014/main" val="3238151806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3820054609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872836">
                  <a:extLst>
                    <a:ext uri="{9D8B030D-6E8A-4147-A177-3AD203B41FA5}">
                      <a16:colId xmlns:a16="http://schemas.microsoft.com/office/drawing/2014/main" val="1600134923"/>
                    </a:ext>
                  </a:extLst>
                </a:gridCol>
                <a:gridCol w="808486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808486">
                  <a:extLst>
                    <a:ext uri="{9D8B030D-6E8A-4147-A177-3AD203B41FA5}">
                      <a16:colId xmlns:a16="http://schemas.microsoft.com/office/drawing/2014/main" val="2079130532"/>
                    </a:ext>
                  </a:extLst>
                </a:gridCol>
              </a:tblGrid>
              <a:tr h="192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예산년월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남음금액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미승인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183,288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178,217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5,071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0333" y="5436122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23767" y="2157307"/>
            <a:ext cx="882384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42686" y="2165839"/>
            <a:ext cx="1070081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503251" y="1635158"/>
            <a:ext cx="91034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요청일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1413596" y="1668731"/>
            <a:ext cx="870848" cy="2028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2023-11-11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885804"/>
            <a:ext cx="7200000" cy="4389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예산증액요청에 대해 승인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 처리하는 화면입니다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승인이력도 조회 가능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예산증액승인 처리는 비고란에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요청상세 및 처리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처리해 주십시오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5FE2222E-5E07-371B-EDDB-E926BC357998}"/>
              </a:ext>
            </a:extLst>
          </p:cNvPr>
          <p:cNvSpPr/>
          <p:nvPr/>
        </p:nvSpPr>
        <p:spPr>
          <a:xfrm>
            <a:off x="6994121" y="1633909"/>
            <a:ext cx="452427" cy="20285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2338391" y="1626822"/>
            <a:ext cx="19910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2590270" y="1652530"/>
            <a:ext cx="870848" cy="2028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2023-12-10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3545627" y="1635158"/>
            <a:ext cx="91034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4163399" y="1660418"/>
            <a:ext cx="757363" cy="2028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2677948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2874060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3062301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3258413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8" name="Google Shape;417;g28120bc8d10_0_0">
            <a:extLst>
              <a:ext uri="{FF2B5EF4-FFF2-40B4-BE49-F238E27FC236}">
                <a16:creationId xmlns:a16="http://schemas.microsoft.com/office/drawing/2014/main" id="{229F5889-7314-4F8C-5ADC-85D14E76BEAB}"/>
              </a:ext>
            </a:extLst>
          </p:cNvPr>
          <p:cNvSpPr/>
          <p:nvPr/>
        </p:nvSpPr>
        <p:spPr>
          <a:xfrm>
            <a:off x="5469414" y="4792610"/>
            <a:ext cx="6561619" cy="21651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9" name="Google Shape;422;g28120bc8d10_0_0">
            <a:extLst>
              <a:ext uri="{FF2B5EF4-FFF2-40B4-BE49-F238E27FC236}">
                <a16:creationId xmlns:a16="http://schemas.microsoft.com/office/drawing/2014/main" id="{1FFDBC92-B2A8-24B9-5CE7-901174358795}"/>
              </a:ext>
            </a:extLst>
          </p:cNvPr>
          <p:cNvSpPr/>
          <p:nvPr/>
        </p:nvSpPr>
        <p:spPr>
          <a:xfrm>
            <a:off x="5571943" y="4792613"/>
            <a:ext cx="1141334" cy="3761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승인</a:t>
            </a: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423;g28120bc8d10_0_0">
            <a:extLst>
              <a:ext uri="{FF2B5EF4-FFF2-40B4-BE49-F238E27FC236}">
                <a16:creationId xmlns:a16="http://schemas.microsoft.com/office/drawing/2014/main" id="{B5D8E423-CF6B-EC3A-EC23-597AF24FDA00}"/>
              </a:ext>
            </a:extLst>
          </p:cNvPr>
          <p:cNvSpPr/>
          <p:nvPr/>
        </p:nvSpPr>
        <p:spPr>
          <a:xfrm>
            <a:off x="11644887" y="4792613"/>
            <a:ext cx="419250" cy="3761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1" name="직선 연결선 30">
            <a:extLst>
              <a:ext uri="{FF2B5EF4-FFF2-40B4-BE49-F238E27FC236}">
                <a16:creationId xmlns:a16="http://schemas.microsoft.com/office/drawing/2014/main" id="{376BED18-F180-907E-1926-F45E3D803492}"/>
              </a:ext>
            </a:extLst>
          </p:cNvPr>
          <p:cNvCxnSpPr>
            <a:cxnSpLocks/>
          </p:cNvCxnSpPr>
          <p:nvPr/>
        </p:nvCxnSpPr>
        <p:spPr>
          <a:xfrm>
            <a:off x="5554944" y="5168730"/>
            <a:ext cx="639606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8324595" y="6603884"/>
            <a:ext cx="463692" cy="222075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7777244" y="6603884"/>
            <a:ext cx="463692" cy="222075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8865468" y="6603884"/>
            <a:ext cx="463692" cy="222075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5571943" y="5242040"/>
            <a:ext cx="6379070" cy="4389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요청에 대한 처리화면입니다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요청내용을 확인하시고 승인 및 반려 처리해 주십시오</a:t>
            </a:r>
            <a:endParaRPr kumimoji="1" lang="en-US" altLang="ko-KR" sz="7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 시 사유입력은 필수입니다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반려는 요청일에 대한 에산월이 지나면 처리할 수 없습니다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27" name="표 126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838885"/>
              </p:ext>
            </p:extLst>
          </p:nvPr>
        </p:nvGraphicFramePr>
        <p:xfrm>
          <a:off x="5592296" y="5830243"/>
          <a:ext cx="6379077" cy="522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02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1917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165255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조직명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예산항목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의정부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371954" y="6124294"/>
            <a:ext cx="1542288" cy="1844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9" name="꺾인 연결선[E] 8">
            <a:extLst>
              <a:ext uri="{FF2B5EF4-FFF2-40B4-BE49-F238E27FC236}">
                <a16:creationId xmlns:a16="http://schemas.microsoft.com/office/drawing/2014/main" id="{2FD37601-E178-5F2A-0C49-585E779CF0FB}"/>
              </a:ext>
            </a:extLst>
          </p:cNvPr>
          <p:cNvCxnSpPr>
            <a:cxnSpLocks/>
            <a:stCxn id="114" idx="2"/>
            <a:endCxn id="118" idx="0"/>
          </p:cNvCxnSpPr>
          <p:nvPr/>
        </p:nvCxnSpPr>
        <p:spPr>
          <a:xfrm rot="16200000" flipH="1">
            <a:off x="7255057" y="3297443"/>
            <a:ext cx="1391398" cy="159893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240083" y="14160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276106" y="2358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2" name="모서리가 둥근 직사각형 131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5412296" y="4694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smtClean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3639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smtClean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Homs</a:t>
            </a:r>
            <a:r>
              <a:rPr lang="ko-KR" altLang="en-US" sz="800" smtClean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59410"/>
              </p:ext>
            </p:extLst>
          </p:nvPr>
        </p:nvGraphicFramePr>
        <p:xfrm>
          <a:off x="7858125" y="426720"/>
          <a:ext cx="2047875" cy="381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자신의 조직명이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되고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None Display</a:t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결과는 자신의 하위조직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 Display</a:t>
                      </a:r>
                    </a:p>
                    <a:p>
                      <a:pPr algn="l" latinLnBrk="1"/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결과는 모든 하위조직 </a:t>
                      </a:r>
                      <a:r>
                        <a:rPr lang="en-US" altLang="ko-KR" sz="600" baseline="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Data Display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59799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예산 </a:t>
            </a:r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487091"/>
            <a:ext cx="7200000" cy="54081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-92114" y="23534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2473366" y="1635158"/>
            <a:ext cx="91034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요청일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3383711" y="1668731"/>
            <a:ext cx="870848" cy="2028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2023-11-11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FEFCC79A-1FAD-129B-829F-2559F7EE45A1}"/>
              </a:ext>
            </a:extLst>
          </p:cNvPr>
          <p:cNvSpPr/>
          <p:nvPr/>
        </p:nvSpPr>
        <p:spPr>
          <a:xfrm>
            <a:off x="-2479428" y="4070438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45AFE84-EF1C-38D9-0D5D-41FB1013F402}"/>
              </a:ext>
            </a:extLst>
          </p:cNvPr>
          <p:cNvSpPr/>
          <p:nvPr/>
        </p:nvSpPr>
        <p:spPr>
          <a:xfrm>
            <a:off x="-1051583" y="7698312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1D926E4A-1185-0841-7838-09DE1C224D3F}"/>
              </a:ext>
            </a:extLst>
          </p:cNvPr>
          <p:cNvSpPr/>
          <p:nvPr/>
        </p:nvSpPr>
        <p:spPr>
          <a:xfrm>
            <a:off x="-1569448" y="7698310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E2549021-53C9-B619-D4F4-72940C085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8240801"/>
              </p:ext>
            </p:extLst>
          </p:nvPr>
        </p:nvGraphicFramePr>
        <p:xfrm>
          <a:off x="-2371042" y="4099921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97A426-130C-570D-416B-D9B99950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409807"/>
              </p:ext>
            </p:extLst>
          </p:nvPr>
        </p:nvGraphicFramePr>
        <p:xfrm>
          <a:off x="-2369392" y="5066662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088F2DB-A668-6B67-8196-DA91AE5ADB73}"/>
              </a:ext>
            </a:extLst>
          </p:cNvPr>
          <p:cNvSpPr>
            <a:spLocks/>
          </p:cNvSpPr>
          <p:nvPr/>
        </p:nvSpPr>
        <p:spPr>
          <a:xfrm>
            <a:off x="-2368451" y="45078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35FB1CC-E077-5D78-5989-467AE178A4DF}"/>
              </a:ext>
            </a:extLst>
          </p:cNvPr>
          <p:cNvSpPr>
            <a:spLocks/>
          </p:cNvSpPr>
          <p:nvPr/>
        </p:nvSpPr>
        <p:spPr>
          <a:xfrm>
            <a:off x="-1641976" y="450783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499DD473-E4F2-4448-2A77-C894F5AE7A21}"/>
              </a:ext>
            </a:extLst>
          </p:cNvPr>
          <p:cNvSpPr/>
          <p:nvPr/>
        </p:nvSpPr>
        <p:spPr>
          <a:xfrm>
            <a:off x="-351566" y="4528741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AB4FCB-B2D7-A532-2BBC-74CD51CC4DFA}"/>
              </a:ext>
            </a:extLst>
          </p:cNvPr>
          <p:cNvGrpSpPr/>
          <p:nvPr/>
        </p:nvGrpSpPr>
        <p:grpSpPr>
          <a:xfrm>
            <a:off x="-2207412" y="7334993"/>
            <a:ext cx="2105082" cy="186100"/>
            <a:chOff x="19175035" y="-2703341"/>
            <a:chExt cx="2105082" cy="18610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241D68C-C763-9602-29AD-3E6335C2755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12AF4A-EBB2-3531-0FC1-93248B1E823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565640B-89CF-BD32-8F69-22644617786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875D8D-CAB0-6860-0DEA-69366444879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73ACC27-B771-351D-1EB7-DA9D0DD06B68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FCFBE40-2D45-7073-684F-A0BBC81465D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1700CA1D-C2E1-4D44-767C-93B45CEA189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CE53CBF-C042-0CF8-7DC4-0C1068B8582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FD53E9CC-E0EC-9ECB-F363-066E78C497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E1B002B-45CA-E66B-7D9A-9FB5B29DB41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68DD1E4-1413-56B0-F678-D6F32CACAD0E}"/>
              </a:ext>
            </a:extLst>
          </p:cNvPr>
          <p:cNvSpPr>
            <a:spLocks/>
          </p:cNvSpPr>
          <p:nvPr/>
        </p:nvSpPr>
        <p:spPr>
          <a:xfrm>
            <a:off x="-2363832" y="4838597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5FE2222E-5E07-371B-EDDB-E926BC357998}"/>
              </a:ext>
            </a:extLst>
          </p:cNvPr>
          <p:cNvSpPr/>
          <p:nvPr/>
        </p:nvSpPr>
        <p:spPr>
          <a:xfrm>
            <a:off x="6994121" y="1633909"/>
            <a:ext cx="452427" cy="20285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4308506" y="1626822"/>
            <a:ext cx="19910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~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4560385" y="1652530"/>
            <a:ext cx="870848" cy="202855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smtClean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2023-12-10      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5515742" y="1635158"/>
            <a:ext cx="910343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처리상태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모서리가 둥근 직사각형 89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6133514" y="1660418"/>
            <a:ext cx="757363" cy="2028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390234" y="160928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911542" y="1651169"/>
            <a:ext cx="1046480" cy="20285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5" name="Google Shape;2233;g27fe52d962f_1_4247">
            <a:extLst>
              <a:ext uri="{FF2B5EF4-FFF2-40B4-BE49-F238E27FC236}">
                <a16:creationId xmlns:a16="http://schemas.microsoft.com/office/drawing/2014/main" id="{CF8AE06D-A005-6D7A-DA1D-4A942B9B8175}"/>
              </a:ext>
            </a:extLst>
          </p:cNvPr>
          <p:cNvSpPr/>
          <p:nvPr/>
        </p:nvSpPr>
        <p:spPr>
          <a:xfrm>
            <a:off x="1975866" y="1651574"/>
            <a:ext cx="387600" cy="20285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816060" y="1571669"/>
            <a:ext cx="1596517" cy="368133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-1608062" y="2425607"/>
            <a:ext cx="1592490" cy="1173804"/>
          </a:xfrm>
          <a:prstGeom prst="rect">
            <a:avLst/>
          </a:prstGeom>
          <a:solidFill>
            <a:schemeClr val="accent5">
              <a:lumMod val="20000"/>
              <a:lumOff val="80000"/>
              <a:alpha val="24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그룹관리자는 자신의 그룹명이 </a:t>
            </a:r>
            <a:r>
              <a:rPr lang="en-US" altLang="ko-KR" sz="800" smtClean="0">
                <a:solidFill>
                  <a:srgbClr val="FF0000"/>
                </a:solidFill>
              </a:rPr>
              <a:t>Display</a:t>
            </a:r>
            <a:r>
              <a:rPr lang="ko-KR" altLang="en-US" sz="800" smtClean="0">
                <a:solidFill>
                  <a:srgbClr val="FF0000"/>
                </a:solidFill>
              </a:rPr>
              <a:t>되고 </a:t>
            </a:r>
            <a:r>
              <a:rPr lang="en-US" altLang="ko-KR" sz="800" smtClean="0">
                <a:solidFill>
                  <a:srgbClr val="FF0000"/>
                </a:solidFill>
              </a:rPr>
              <a:t>disabled </a:t>
            </a:r>
            <a:r>
              <a:rPr lang="ko-KR" altLang="en-US" sz="800" smtClean="0">
                <a:solidFill>
                  <a:srgbClr val="FF0000"/>
                </a:solidFill>
              </a:rPr>
              <a:t>처리</a:t>
            </a:r>
            <a:r>
              <a:rPr lang="en-US" altLang="ko-KR" sz="800" smtClean="0">
                <a:solidFill>
                  <a:srgbClr val="FF0000"/>
                </a:solidFill>
              </a:rPr>
              <a:t>, </a:t>
            </a:r>
            <a:r>
              <a:rPr lang="ko-KR" altLang="en-US" sz="800" smtClean="0">
                <a:solidFill>
                  <a:srgbClr val="FF0000"/>
                </a:solidFill>
              </a:rPr>
              <a:t>검색버튼 </a:t>
            </a:r>
            <a:r>
              <a:rPr lang="en-US" altLang="ko-KR" sz="800" smtClean="0">
                <a:solidFill>
                  <a:srgbClr val="FF0000"/>
                </a:solidFill>
              </a:rPr>
              <a:t>hidden =&gt; </a:t>
            </a:r>
            <a:r>
              <a:rPr lang="ko-KR" altLang="en-US" sz="800" smtClean="0">
                <a:solidFill>
                  <a:srgbClr val="FF0000"/>
                </a:solidFill>
              </a:rPr>
              <a:t>자신의 팀 및 하위 조직의 예산을 관리할 수 있음</a:t>
            </a:r>
            <a:endParaRPr lang="en-US" altLang="ko-KR" sz="800" smtClean="0">
              <a:solidFill>
                <a:srgbClr val="FF0000"/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lang="ko-KR" altLang="en-US" sz="800" smtClean="0">
                <a:solidFill>
                  <a:srgbClr val="FF0000"/>
                </a:solidFill>
              </a:rPr>
              <a:t>본사관리자는 모든 조직의 예산을 관리할 수 있음</a:t>
            </a:r>
            <a:endParaRPr lang="ko-KR" altLang="en-US" sz="800">
              <a:solidFill>
                <a:srgbClr val="FF0000"/>
              </a:solidFill>
            </a:endParaRPr>
          </a:p>
        </p:txBody>
      </p:sp>
      <p:cxnSp>
        <p:nvCxnSpPr>
          <p:cNvPr id="110" name="꺾인 연결선 109"/>
          <p:cNvCxnSpPr>
            <a:stCxn id="106" idx="1"/>
            <a:endCxn id="109" idx="0"/>
          </p:cNvCxnSpPr>
          <p:nvPr/>
        </p:nvCxnSpPr>
        <p:spPr>
          <a:xfrm rot="10800000" flipV="1">
            <a:off x="-811816" y="1755735"/>
            <a:ext cx="1627877" cy="669871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885804"/>
            <a:ext cx="7200000" cy="4389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예산증액요청에 대해 승인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 처리하는 화면입니다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승인이력도 조회 가능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예산증액승인 처리는 비고란에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요청상세 및 처리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처리해 주십시오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513766"/>
              </p:ext>
            </p:extLst>
          </p:nvPr>
        </p:nvGraphicFramePr>
        <p:xfrm>
          <a:off x="432153" y="2461293"/>
          <a:ext cx="7120106" cy="2114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9447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332509">
                  <a:extLst>
                    <a:ext uri="{9D8B030D-6E8A-4147-A177-3AD203B41FA5}">
                      <a16:colId xmlns:a16="http://schemas.microsoft.com/office/drawing/2014/main" val="2889907778"/>
                    </a:ext>
                  </a:extLst>
                </a:gridCol>
                <a:gridCol w="44057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54032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73578">
                  <a:extLst>
                    <a:ext uri="{9D8B030D-6E8A-4147-A177-3AD203B41FA5}">
                      <a16:colId xmlns:a16="http://schemas.microsoft.com/office/drawing/2014/main" val="3238151806"/>
                    </a:ext>
                  </a:extLst>
                </a:gridCol>
                <a:gridCol w="623455">
                  <a:extLst>
                    <a:ext uri="{9D8B030D-6E8A-4147-A177-3AD203B41FA5}">
                      <a16:colId xmlns:a16="http://schemas.microsoft.com/office/drawing/2014/main" val="3820054609"/>
                    </a:ext>
                  </a:extLst>
                </a:gridCol>
                <a:gridCol w="56526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5142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872836">
                  <a:extLst>
                    <a:ext uri="{9D8B030D-6E8A-4147-A177-3AD203B41FA5}">
                      <a16:colId xmlns:a16="http://schemas.microsoft.com/office/drawing/2014/main" val="1600134923"/>
                    </a:ext>
                  </a:extLst>
                </a:gridCol>
                <a:gridCol w="808486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808486">
                  <a:extLst>
                    <a:ext uri="{9D8B030D-6E8A-4147-A177-3AD203B41FA5}">
                      <a16:colId xmlns:a16="http://schemas.microsoft.com/office/drawing/2014/main" val="2079130532"/>
                    </a:ext>
                  </a:extLst>
                </a:gridCol>
              </a:tblGrid>
              <a:tr h="1922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항목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처리상태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예산년월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남음금액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요청금액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처리자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미승인</a:t>
                      </a:r>
                      <a:endParaRPr kumimoji="0" lang="en-US" altLang="ko-KR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183,288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178,217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5,071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반려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202411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강요청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강승인 </a:t>
                      </a: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 2024-11-25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922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23767" y="2157307"/>
            <a:ext cx="882384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42686" y="2165839"/>
            <a:ext cx="1070081" cy="22314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2677948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2874060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3062301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6783887" y="3258413"/>
            <a:ext cx="734804" cy="1427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smtClean="0">
                <a:solidFill>
                  <a:schemeClr val="bg1"/>
                </a:solidFill>
              </a:rPr>
              <a:t>요청상세 및 처리</a:t>
            </a:r>
            <a:endParaRPr kumimoji="1" lang="ko-KR" altLang="en-US" sz="600" dirty="0">
              <a:solidFill>
                <a:schemeClr val="bg1"/>
              </a:solidFill>
            </a:endParaRPr>
          </a:p>
        </p:txBody>
      </p: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0333" y="5436122"/>
            <a:ext cx="2105082" cy="186100"/>
            <a:chOff x="19175035" y="-2703341"/>
            <a:chExt cx="2105082" cy="186100"/>
          </a:xfrm>
        </p:grpSpPr>
        <p:sp>
          <p:nvSpPr>
            <p:cNvPr id="118" name="모서리가 둥근 직사각형 117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9" name="모서리가 둥근 직사각형 118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0" name="모서리가 둥근 직사각형 119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1" name="모서리가 둥근 직사각형 120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2" name="모서리가 둥근 직사각형 121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3" name="모서리가 둥근 직사각형 122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4" name="모서리가 둥근 직사각형 123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5" name="모서리가 둥근 직사각형 124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6" name="모서리가 둥근 직사각형 125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27" name="모서리가 둥근 직사각형 126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128" name="꺾인 연결선 127"/>
          <p:cNvCxnSpPr>
            <a:endCxn id="3" idx="3"/>
          </p:cNvCxnSpPr>
          <p:nvPr/>
        </p:nvCxnSpPr>
        <p:spPr>
          <a:xfrm rot="5400000">
            <a:off x="-907983" y="2941005"/>
            <a:ext cx="4163650" cy="2008187"/>
          </a:xfrm>
          <a:prstGeom prst="bentConnector2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Google Shape;417;g28120bc8d10_0_0">
            <a:extLst>
              <a:ext uri="{FF2B5EF4-FFF2-40B4-BE49-F238E27FC236}">
                <a16:creationId xmlns:a16="http://schemas.microsoft.com/office/drawing/2014/main" id="{229F5889-7314-4F8C-5ADC-85D14E76BEAB}"/>
              </a:ext>
            </a:extLst>
          </p:cNvPr>
          <p:cNvSpPr/>
          <p:nvPr/>
        </p:nvSpPr>
        <p:spPr>
          <a:xfrm>
            <a:off x="5469414" y="4792610"/>
            <a:ext cx="6561619" cy="216514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422;g28120bc8d10_0_0">
            <a:extLst>
              <a:ext uri="{FF2B5EF4-FFF2-40B4-BE49-F238E27FC236}">
                <a16:creationId xmlns:a16="http://schemas.microsoft.com/office/drawing/2014/main" id="{1FFDBC92-B2A8-24B9-5CE7-901174358795}"/>
              </a:ext>
            </a:extLst>
          </p:cNvPr>
          <p:cNvSpPr/>
          <p:nvPr/>
        </p:nvSpPr>
        <p:spPr>
          <a:xfrm>
            <a:off x="5571943" y="4792613"/>
            <a:ext cx="1141334" cy="3761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예산증액 승인</a:t>
            </a: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423;g28120bc8d10_0_0">
            <a:extLst>
              <a:ext uri="{FF2B5EF4-FFF2-40B4-BE49-F238E27FC236}">
                <a16:creationId xmlns:a16="http://schemas.microsoft.com/office/drawing/2014/main" id="{B5D8E423-CF6B-EC3A-EC23-597AF24FDA00}"/>
              </a:ext>
            </a:extLst>
          </p:cNvPr>
          <p:cNvSpPr/>
          <p:nvPr/>
        </p:nvSpPr>
        <p:spPr>
          <a:xfrm>
            <a:off x="11644887" y="4792613"/>
            <a:ext cx="419250" cy="37611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2" name="직선 연결선 30">
            <a:extLst>
              <a:ext uri="{FF2B5EF4-FFF2-40B4-BE49-F238E27FC236}">
                <a16:creationId xmlns:a16="http://schemas.microsoft.com/office/drawing/2014/main" id="{376BED18-F180-907E-1926-F45E3D803492}"/>
              </a:ext>
            </a:extLst>
          </p:cNvPr>
          <p:cNvCxnSpPr>
            <a:cxnSpLocks/>
          </p:cNvCxnSpPr>
          <p:nvPr/>
        </p:nvCxnSpPr>
        <p:spPr>
          <a:xfrm>
            <a:off x="5554944" y="5168730"/>
            <a:ext cx="6396069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3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8324595" y="6603884"/>
            <a:ext cx="463692" cy="222075"/>
          </a:xfrm>
          <a:prstGeom prst="roundRect">
            <a:avLst>
              <a:gd name="adj" fmla="val 5768"/>
            </a:avLst>
          </a:prstGeom>
          <a:solidFill>
            <a:schemeClr val="tx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i="0" u="none" strike="noStrike" cap="none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7777244" y="6603884"/>
            <a:ext cx="463692" cy="222075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b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810;g28120bc8d10_0_307">
            <a:extLst>
              <a:ext uri="{FF2B5EF4-FFF2-40B4-BE49-F238E27FC236}">
                <a16:creationId xmlns:a16="http://schemas.microsoft.com/office/drawing/2014/main" id="{2D141A41-F16F-79C5-A138-C119C8C6C177}"/>
              </a:ext>
            </a:extLst>
          </p:cNvPr>
          <p:cNvSpPr/>
          <p:nvPr/>
        </p:nvSpPr>
        <p:spPr>
          <a:xfrm>
            <a:off x="8865468" y="6603884"/>
            <a:ext cx="463692" cy="222075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5571943" y="5242040"/>
            <a:ext cx="6379070" cy="43892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예산증액 요청에 대한 처리화면입니다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요청내용을 확인하시고 승인 및 반려 처리해 주십시오</a:t>
            </a:r>
            <a:endParaRPr kumimoji="1" lang="en-US" altLang="ko-KR" sz="70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처리 시 사유입력은 필수입니다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승인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반려는 요청일에 대한 에산월이 지나면 처리할 수 없습니다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D0E77CE-6D45-8948-738E-ABF06616F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39591"/>
              </p:ext>
            </p:extLst>
          </p:nvPr>
        </p:nvGraphicFramePr>
        <p:xfrm>
          <a:off x="5592296" y="5830243"/>
          <a:ext cx="6379077" cy="5228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02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1917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835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569343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1354347">
                  <a:extLst>
                    <a:ext uri="{9D8B030D-6E8A-4147-A177-3AD203B41FA5}">
                      <a16:colId xmlns:a16="http://schemas.microsoft.com/office/drawing/2014/main" val="4234057356"/>
                    </a:ext>
                  </a:extLst>
                </a:gridCol>
                <a:gridCol w="940280">
                  <a:extLst>
                    <a:ext uri="{9D8B030D-6E8A-4147-A177-3AD203B41FA5}">
                      <a16:colId xmlns:a16="http://schemas.microsoft.com/office/drawing/2014/main" val="1762065640"/>
                    </a:ext>
                  </a:extLst>
                </a:gridCol>
                <a:gridCol w="165255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3539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조직명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예산항목</a:t>
                      </a:r>
                      <a:endParaRPr lang="ko-KR" altLang="en-US" sz="600" b="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요청금액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최종승인</a:t>
                      </a:r>
                      <a:r>
                        <a:rPr lang="en-US" altLang="ko-KR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반려사유</a:t>
                      </a:r>
                    </a:p>
                  </a:txBody>
                  <a:tcPr marL="0" marR="0" marT="45653" marB="45653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742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서울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지점</a:t>
                      </a:r>
                      <a:r>
                        <a:rPr lang="en-US" altLang="ko-KR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_</a:t>
                      </a:r>
                      <a:r>
                        <a:rPr lang="ko-KR" altLang="en-US" sz="60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의정부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smtClean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endParaRPr lang="ko-KR" alt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345,013</a:t>
                      </a:r>
                      <a:endParaRPr lang="en-US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37,800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지정예비비용 공구예산 금액 증액을 요청합니다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45653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1.xls</a:t>
                      </a:r>
                    </a:p>
                    <a:p>
                      <a:pPr algn="r">
                        <a:lnSpc>
                          <a:spcPct val="100000"/>
                        </a:lnSpc>
                      </a:pPr>
                      <a:r>
                        <a:rPr lang="ko-KR" altLang="en-US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600" u="sng" dirty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222.xlx</a:t>
                      </a:r>
                    </a:p>
                  </a:txBody>
                  <a:tcPr marL="0" marR="45653" marT="0" marB="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91307" marR="91307" marT="24158" marB="24158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38" name="모서리가 둥근 직사각형 137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371954" y="6124294"/>
            <a:ext cx="1542288" cy="18441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9" name="꺾인 연결선 138"/>
          <p:cNvCxnSpPr>
            <a:stCxn id="113" idx="2"/>
            <a:endCxn id="129" idx="0"/>
          </p:cNvCxnSpPr>
          <p:nvPr/>
        </p:nvCxnSpPr>
        <p:spPr>
          <a:xfrm rot="16200000" flipH="1">
            <a:off x="6964825" y="3007210"/>
            <a:ext cx="1971863" cy="1598935"/>
          </a:xfrm>
          <a:prstGeom prst="bentConnector3">
            <a:avLst>
              <a:gd name="adj1" fmla="val 50000"/>
            </a:avLst>
          </a:prstGeom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572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6134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544921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185104" y="4620167"/>
            <a:ext cx="7700995" cy="616851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344931"/>
              </p:ext>
            </p:extLst>
          </p:nvPr>
        </p:nvGraphicFramePr>
        <p:xfrm>
          <a:off x="7858125" y="426720"/>
          <a:ext cx="2047875" cy="5303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7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사업장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미등록과</a:t>
                      </a:r>
                      <a:r>
                        <a:rPr lang="en-US" altLang="ko-KR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smtClean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미사용은 빨간색으로 표기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예산년월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결과값을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예산등록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예산수정</a:t>
                      </a:r>
                      <a:r>
                        <a:rPr lang="en-US" altLang="ko-KR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smtClean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초기화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사업장이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가나다순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59799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예산 </a:t>
            </a:r>
            <a:r>
              <a:rPr kumimoji="1" lang="ko-KR" altLang="en-US" sz="8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관리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30089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204294"/>
              </p:ext>
            </p:extLst>
          </p:nvPr>
        </p:nvGraphicFramePr>
        <p:xfrm>
          <a:off x="359995" y="3325152"/>
          <a:ext cx="718201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834">
                  <a:extLst>
                    <a:ext uri="{9D8B030D-6E8A-4147-A177-3AD203B41FA5}">
                      <a16:colId xmlns:a16="http://schemas.microsoft.com/office/drawing/2014/main" val="122710220"/>
                    </a:ext>
                  </a:extLst>
                </a:gridCol>
                <a:gridCol w="2793076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96427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48393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65670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9826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65266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609198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예산상태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기초예산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예산이력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미등록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돋움" panose="020B0600000101010101" pitchFamily="50" charset="-127"/>
                          <a:ea typeface="돋움" panose="020B0600000101010101" pitchFamily="50" charset="-127"/>
                          <a:cs typeface="+mn-cs"/>
                        </a:rPr>
                        <a:t>□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64299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3433332" y="2899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23767" y="2965151"/>
            <a:ext cx="882384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817338FD-321E-0480-F7C8-8CC8C499C48E}"/>
              </a:ext>
            </a:extLst>
          </p:cNvPr>
          <p:cNvSpPr/>
          <p:nvPr/>
        </p:nvSpPr>
        <p:spPr>
          <a:xfrm>
            <a:off x="6779213" y="2981544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968EDF55-6482-A6C2-6294-A9328F64C6D8}"/>
              </a:ext>
            </a:extLst>
          </p:cNvPr>
          <p:cNvSpPr/>
          <p:nvPr/>
        </p:nvSpPr>
        <p:spPr>
          <a:xfrm>
            <a:off x="5982560" y="2981544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52E4E22A-2E6C-16D8-D315-CF1699BF773D}"/>
              </a:ext>
            </a:extLst>
          </p:cNvPr>
          <p:cNvSpPr/>
          <p:nvPr/>
        </p:nvSpPr>
        <p:spPr>
          <a:xfrm>
            <a:off x="5408365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</a:t>
            </a:r>
            <a:endParaRPr lang="en-US" altLang="ko-KR" sz="600" b="1" smtClean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E819E2B-C331-E434-6296-31D77E51819E}"/>
              </a:ext>
            </a:extLst>
          </p:cNvPr>
          <p:cNvSpPr/>
          <p:nvPr/>
        </p:nvSpPr>
        <p:spPr>
          <a:xfrm>
            <a:off x="4834169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1137156" y="2300892"/>
            <a:ext cx="97063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30EE4C2E-9BA7-A149-670E-FA00EFC4437C}"/>
              </a:ext>
            </a:extLst>
          </p:cNvPr>
          <p:cNvSpPr>
            <a:spLocks/>
          </p:cNvSpPr>
          <p:nvPr/>
        </p:nvSpPr>
        <p:spPr>
          <a:xfrm>
            <a:off x="7078914" y="4027744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76BDC84B-1B2C-3FBD-155C-72C0CCE81D70}"/>
              </a:ext>
            </a:extLst>
          </p:cNvPr>
          <p:cNvSpPr>
            <a:spLocks/>
          </p:cNvSpPr>
          <p:nvPr/>
        </p:nvSpPr>
        <p:spPr>
          <a:xfrm>
            <a:off x="7078914" y="4196391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F43F95E6-A80D-8906-58AB-7B303C711CBE}"/>
              </a:ext>
            </a:extLst>
          </p:cNvPr>
          <p:cNvSpPr>
            <a:spLocks/>
          </p:cNvSpPr>
          <p:nvPr/>
        </p:nvSpPr>
        <p:spPr>
          <a:xfrm>
            <a:off x="7078914" y="4365038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BDC329A1-5598-EA51-CFE0-2F6B304C354F}"/>
              </a:ext>
            </a:extLst>
          </p:cNvPr>
          <p:cNvSpPr>
            <a:spLocks/>
          </p:cNvSpPr>
          <p:nvPr/>
        </p:nvSpPr>
        <p:spPr>
          <a:xfrm>
            <a:off x="7078914" y="4702332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310A4B1B-C3C8-06C6-0774-C2E8744DB9AB}"/>
              </a:ext>
            </a:extLst>
          </p:cNvPr>
          <p:cNvSpPr>
            <a:spLocks/>
          </p:cNvSpPr>
          <p:nvPr/>
        </p:nvSpPr>
        <p:spPr>
          <a:xfrm>
            <a:off x="7078914" y="487097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5A7A927E-A173-6A04-FE02-7F1F4C99E931}"/>
              </a:ext>
            </a:extLst>
          </p:cNvPr>
          <p:cNvSpPr>
            <a:spLocks/>
          </p:cNvSpPr>
          <p:nvPr/>
        </p:nvSpPr>
        <p:spPr>
          <a:xfrm>
            <a:off x="7078914" y="5039626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4775319" y="228255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5494470" y="2282554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                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885804"/>
            <a:ext cx="7200000" cy="1020402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예산을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목록에서 사업장을 선택 후 예산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초기화를 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예산 미 등록된 사업장에 예산을 등록하고 예산을 배정하는 기능을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예산수정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조직의 현재 배정된 예산에 대해 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차감을 할 수 있고 예산에 대한 사용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미사용 처리를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초기화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선택한 조직의 배정예산을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으로 초기화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전체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초기화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버튼은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모든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조직의 배정예산을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으로 초기화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기초예산은 매월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일 새벽에 시스템에서 자동으로 예산을 배정하는 기능으로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기초예산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통해 모든 조직의 기초예산을 할당할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는 당월 배정예산을 일괄로 업로드하는 기능입니다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F0DA41B-8B0C-A4FB-66B1-26A73A2016B6}"/>
              </a:ext>
            </a:extLst>
          </p:cNvPr>
          <p:cNvSpPr>
            <a:spLocks/>
          </p:cNvSpPr>
          <p:nvPr/>
        </p:nvSpPr>
        <p:spPr>
          <a:xfrm>
            <a:off x="7078914" y="453368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828C3D-CC19-77B7-2091-64D04F075611}"/>
              </a:ext>
            </a:extLst>
          </p:cNvPr>
          <p:cNvSpPr>
            <a:spLocks/>
          </p:cNvSpPr>
          <p:nvPr/>
        </p:nvSpPr>
        <p:spPr>
          <a:xfrm>
            <a:off x="7078914" y="385909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7078914" y="369045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70720D7-D120-70AB-B9D1-70D435DFB392}"/>
              </a:ext>
            </a:extLst>
          </p:cNvPr>
          <p:cNvSpPr>
            <a:spLocks/>
          </p:cNvSpPr>
          <p:nvPr/>
        </p:nvSpPr>
        <p:spPr>
          <a:xfrm>
            <a:off x="2525994" y="22884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예산상태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5BF36A0-35A7-E508-8F62-CE542B660617}"/>
              </a:ext>
            </a:extLst>
          </p:cNvPr>
          <p:cNvSpPr>
            <a:spLocks/>
          </p:cNvSpPr>
          <p:nvPr/>
        </p:nvSpPr>
        <p:spPr>
          <a:xfrm>
            <a:off x="3245994" y="22884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CF8AE06D-A005-6D7A-DA1D-4A942B9B8175}"/>
              </a:ext>
            </a:extLst>
          </p:cNvPr>
          <p:cNvSpPr/>
          <p:nvPr/>
        </p:nvSpPr>
        <p:spPr>
          <a:xfrm>
            <a:off x="2125632" y="2301297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2233;g27fe52d962f_1_4247">
            <a:extLst>
              <a:ext uri="{FF2B5EF4-FFF2-40B4-BE49-F238E27FC236}">
                <a16:creationId xmlns:a16="http://schemas.microsoft.com/office/drawing/2014/main" id="{7A0F3FF4-A7C5-545C-72BA-E766E98E3A66}"/>
              </a:ext>
            </a:extLst>
          </p:cNvPr>
          <p:cNvSpPr/>
          <p:nvPr/>
        </p:nvSpPr>
        <p:spPr>
          <a:xfrm>
            <a:off x="4261390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233;g27fe52d962f_1_4247">
            <a:extLst>
              <a:ext uri="{FF2B5EF4-FFF2-40B4-BE49-F238E27FC236}">
                <a16:creationId xmlns:a16="http://schemas.microsoft.com/office/drawing/2014/main" id="{8E1B2B3B-BF95-26FE-16FC-17B47C25B104}"/>
              </a:ext>
            </a:extLst>
          </p:cNvPr>
          <p:cNvSpPr/>
          <p:nvPr/>
        </p:nvSpPr>
        <p:spPr>
          <a:xfrm>
            <a:off x="3687194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4F99020-1189-1B6F-F390-72F5AE85DC81}"/>
              </a:ext>
            </a:extLst>
          </p:cNvPr>
          <p:cNvSpPr/>
          <p:nvPr/>
        </p:nvSpPr>
        <p:spPr>
          <a:xfrm>
            <a:off x="7470176" y="50240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FE6973CB-6EB9-C98F-2AC0-245C58FCE9D0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1650820" y="2436297"/>
            <a:ext cx="474813" cy="2849130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Google Shape;1694;p44">
            <a:extLst>
              <a:ext uri="{FF2B5EF4-FFF2-40B4-BE49-F238E27FC236}">
                <a16:creationId xmlns:a16="http://schemas.microsoft.com/office/drawing/2014/main" id="{E06B512B-08B2-B8A1-E682-1B5F93F91081}"/>
              </a:ext>
            </a:extLst>
          </p:cNvPr>
          <p:cNvSpPr/>
          <p:nvPr/>
        </p:nvSpPr>
        <p:spPr>
          <a:xfrm>
            <a:off x="5100871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5" name="모서리가 둥근 직사각형 294">
            <a:extLst>
              <a:ext uri="{FF2B5EF4-FFF2-40B4-BE49-F238E27FC236}">
                <a16:creationId xmlns:a16="http://schemas.microsoft.com/office/drawing/2014/main" id="{FD0203A7-7B2B-15B4-0519-B307E4D62710}"/>
              </a:ext>
            </a:extLst>
          </p:cNvPr>
          <p:cNvSpPr/>
          <p:nvPr/>
        </p:nvSpPr>
        <p:spPr>
          <a:xfrm>
            <a:off x="6228211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96" name="Google Shape;1694;p44">
            <a:extLst>
              <a:ext uri="{FF2B5EF4-FFF2-40B4-BE49-F238E27FC236}">
                <a16:creationId xmlns:a16="http://schemas.microsoft.com/office/drawing/2014/main" id="{38EC2BE9-7115-471C-2D43-5DE5D66C8C46}"/>
              </a:ext>
            </a:extLst>
          </p:cNvPr>
          <p:cNvSpPr/>
          <p:nvPr/>
        </p:nvSpPr>
        <p:spPr>
          <a:xfrm>
            <a:off x="5253270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D428C97-FB0A-B5B8-E917-98ACDBB852AC}"/>
              </a:ext>
            </a:extLst>
          </p:cNvPr>
          <p:cNvSpPr/>
          <p:nvPr/>
        </p:nvSpPr>
        <p:spPr>
          <a:xfrm>
            <a:off x="3613333" y="2904062"/>
            <a:ext cx="179503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9" name="꺾인 연결선[E] 298">
            <a:extLst>
              <a:ext uri="{FF2B5EF4-FFF2-40B4-BE49-F238E27FC236}">
                <a16:creationId xmlns:a16="http://schemas.microsoft.com/office/drawing/2014/main" id="{D775591D-1A78-05A6-E46E-D3D84389CE77}"/>
              </a:ext>
            </a:extLst>
          </p:cNvPr>
          <p:cNvCxnSpPr>
            <a:cxnSpLocks/>
            <a:stCxn id="298" idx="1"/>
            <a:endCxn id="294" idx="1"/>
          </p:cNvCxnSpPr>
          <p:nvPr/>
        </p:nvCxnSpPr>
        <p:spPr>
          <a:xfrm rot="10800000" flipH="1" flipV="1">
            <a:off x="3613333" y="3108054"/>
            <a:ext cx="1487538" cy="3158093"/>
          </a:xfrm>
          <a:prstGeom prst="bentConnector3">
            <a:avLst>
              <a:gd name="adj1" fmla="val -1536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FEFCC79A-1FAD-129B-829F-2559F7EE45A1}"/>
              </a:ext>
            </a:extLst>
          </p:cNvPr>
          <p:cNvSpPr/>
          <p:nvPr/>
        </p:nvSpPr>
        <p:spPr>
          <a:xfrm>
            <a:off x="323767" y="525594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45AFE84-EF1C-38D9-0D5D-41FB1013F402}"/>
              </a:ext>
            </a:extLst>
          </p:cNvPr>
          <p:cNvSpPr/>
          <p:nvPr/>
        </p:nvSpPr>
        <p:spPr>
          <a:xfrm>
            <a:off x="1751612" y="88838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1D926E4A-1185-0841-7838-09DE1C224D3F}"/>
              </a:ext>
            </a:extLst>
          </p:cNvPr>
          <p:cNvSpPr/>
          <p:nvPr/>
        </p:nvSpPr>
        <p:spPr>
          <a:xfrm>
            <a:off x="1233747" y="888381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E2549021-53C9-B619-D4F4-72940C085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153435"/>
              </p:ext>
            </p:extLst>
          </p:nvPr>
        </p:nvGraphicFramePr>
        <p:xfrm>
          <a:off x="432153" y="528542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97A426-130C-570D-416B-D9B99950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680233"/>
              </p:ext>
            </p:extLst>
          </p:nvPr>
        </p:nvGraphicFramePr>
        <p:xfrm>
          <a:off x="433803" y="625216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088F2DB-A668-6B67-8196-DA91AE5ADB73}"/>
              </a:ext>
            </a:extLst>
          </p:cNvPr>
          <p:cNvSpPr>
            <a:spLocks/>
          </p:cNvSpPr>
          <p:nvPr/>
        </p:nvSpPr>
        <p:spPr>
          <a:xfrm>
            <a:off x="434744" y="56933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35FB1CC-E077-5D78-5989-467AE178A4DF}"/>
              </a:ext>
            </a:extLst>
          </p:cNvPr>
          <p:cNvSpPr>
            <a:spLocks/>
          </p:cNvSpPr>
          <p:nvPr/>
        </p:nvSpPr>
        <p:spPr>
          <a:xfrm>
            <a:off x="1161219" y="56933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499DD473-E4F2-4448-2A77-C894F5AE7A21}"/>
              </a:ext>
            </a:extLst>
          </p:cNvPr>
          <p:cNvSpPr/>
          <p:nvPr/>
        </p:nvSpPr>
        <p:spPr>
          <a:xfrm>
            <a:off x="2451629" y="57142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AB4FCB-B2D7-A532-2BBC-74CD51CC4DFA}"/>
              </a:ext>
            </a:extLst>
          </p:cNvPr>
          <p:cNvGrpSpPr/>
          <p:nvPr/>
        </p:nvGrpSpPr>
        <p:grpSpPr>
          <a:xfrm>
            <a:off x="595783" y="8520499"/>
            <a:ext cx="2105082" cy="186100"/>
            <a:chOff x="19175035" y="-2703341"/>
            <a:chExt cx="2105082" cy="18610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241D68C-C763-9602-29AD-3E6335C2755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12AF4A-EBB2-3531-0FC1-93248B1E823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565640B-89CF-BD32-8F69-22644617786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875D8D-CAB0-6860-0DEA-69366444879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73ACC27-B771-351D-1EB7-DA9D0DD06B68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FCFBE40-2D45-7073-684F-A0BBC81465D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1700CA1D-C2E1-4D44-767C-93B45CEA189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CE53CBF-C042-0CF8-7DC4-0C1068B8582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FD53E9CC-E0EC-9ECB-F363-066E78C497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E1B002B-45CA-E66B-7D9A-9FB5B29DB41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39" name="꺾인 연결선[E] 41">
            <a:extLst>
              <a:ext uri="{FF2B5EF4-FFF2-40B4-BE49-F238E27FC236}">
                <a16:creationId xmlns:a16="http://schemas.microsoft.com/office/drawing/2014/main" id="{ACE395D5-007E-BFBD-EC59-4AF3B41E4178}"/>
              </a:ext>
            </a:extLst>
          </p:cNvPr>
          <p:cNvCxnSpPr>
            <a:cxnSpLocks/>
            <a:stCxn id="6" idx="3"/>
            <a:endCxn id="294" idx="1"/>
          </p:cNvCxnSpPr>
          <p:nvPr/>
        </p:nvCxnSpPr>
        <p:spPr>
          <a:xfrm flipV="1">
            <a:off x="1648324" y="6266148"/>
            <a:ext cx="3452547" cy="271236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68DD1E4-1413-56B0-F678-D6F32CACAD0E}"/>
              </a:ext>
            </a:extLst>
          </p:cNvPr>
          <p:cNvSpPr>
            <a:spLocks/>
          </p:cNvSpPr>
          <p:nvPr/>
        </p:nvSpPr>
        <p:spPr>
          <a:xfrm>
            <a:off x="439363" y="602410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7B28AF4-FE2B-649C-0976-F679FFB4EB39}"/>
              </a:ext>
            </a:extLst>
          </p:cNvPr>
          <p:cNvSpPr>
            <a:spLocks/>
          </p:cNvSpPr>
          <p:nvPr/>
        </p:nvSpPr>
        <p:spPr>
          <a:xfrm>
            <a:off x="3456965" y="6128222"/>
            <a:ext cx="1439720" cy="261860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5FE2222E-5E07-371B-EDDB-E926BC357998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2E0BD93A-AC6D-E371-9894-3399E9D29C59}"/>
              </a:ext>
            </a:extLst>
          </p:cNvPr>
          <p:cNvSpPr/>
          <p:nvPr/>
        </p:nvSpPr>
        <p:spPr>
          <a:xfrm>
            <a:off x="6994121" y="244801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7364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98334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사업장에 배정예산이 있는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에산을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숫자만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사업장에 배정예산이 없을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사업장의 예산정보를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배정예산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증가 또는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지정년월에 사용된 예산 합계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남은 예산을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C74EC3-99D8-86DB-44A6-C32B8B12E3D7}"/>
              </a:ext>
            </a:extLst>
          </p:cNvPr>
          <p:cNvGrpSpPr/>
          <p:nvPr/>
        </p:nvGrpSpPr>
        <p:grpSpPr>
          <a:xfrm>
            <a:off x="154674" y="1184256"/>
            <a:ext cx="3100715" cy="1921265"/>
            <a:chOff x="2485034" y="3869757"/>
            <a:chExt cx="3100715" cy="192126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92BE2A4-1F1A-EF4E-30EE-9E619F1F757A}"/>
                </a:ext>
              </a:extLst>
            </p:cNvPr>
            <p:cNvGrpSpPr/>
            <p:nvPr/>
          </p:nvGrpSpPr>
          <p:grpSpPr>
            <a:xfrm>
              <a:off x="2839392" y="4430912"/>
              <a:ext cx="2105082" cy="186100"/>
              <a:chOff x="19175035" y="-2703341"/>
              <a:chExt cx="2105082" cy="186100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A9096679-D5AF-3997-1D28-9C12FCD8957E}"/>
                  </a:ext>
                </a:extLst>
              </p:cNvPr>
              <p:cNvSpPr/>
              <p:nvPr/>
            </p:nvSpPr>
            <p:spPr>
              <a:xfrm>
                <a:off x="19175035" y="-269724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&lt;&lt;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CBEA6792-F756-7AE3-8E47-40788D381692}"/>
                  </a:ext>
                </a:extLst>
              </p:cNvPr>
              <p:cNvSpPr/>
              <p:nvPr/>
            </p:nvSpPr>
            <p:spPr>
              <a:xfrm>
                <a:off x="19390219" y="-269860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6E3E45EC-4783-2A37-F6C0-1E03906054D5}"/>
                  </a:ext>
                </a:extLst>
              </p:cNvPr>
              <p:cNvSpPr/>
              <p:nvPr/>
            </p:nvSpPr>
            <p:spPr>
              <a:xfrm>
                <a:off x="2045188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15411586-2F15-9CEB-7AD9-1CBE473451DA}"/>
                  </a:ext>
                </a:extLst>
              </p:cNvPr>
              <p:cNvSpPr/>
              <p:nvPr/>
            </p:nvSpPr>
            <p:spPr>
              <a:xfrm>
                <a:off x="20667068" y="-270198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⋯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A77A8B9C-A4ED-FEEC-974B-2ADBDF87FC84}"/>
                  </a:ext>
                </a:extLst>
              </p:cNvPr>
              <p:cNvSpPr/>
              <p:nvPr/>
            </p:nvSpPr>
            <p:spPr>
              <a:xfrm>
                <a:off x="19605403" y="-269860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1</a:t>
                </a:r>
                <a:endParaRPr kumimoji="1" lang="ko-KR" altLang="en-US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6E002EEF-6130-167F-02F6-33987490AE10}"/>
                  </a:ext>
                </a:extLst>
              </p:cNvPr>
              <p:cNvSpPr/>
              <p:nvPr/>
            </p:nvSpPr>
            <p:spPr>
              <a:xfrm>
                <a:off x="19816353" y="-269860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00EB1C5B-AFF9-F1A4-D294-7A4209455112}"/>
                  </a:ext>
                </a:extLst>
              </p:cNvPr>
              <p:cNvSpPr/>
              <p:nvPr/>
            </p:nvSpPr>
            <p:spPr>
              <a:xfrm>
                <a:off x="2002998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3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A997C9D3-AC98-DBD6-EB8C-0EBB84EEB318}"/>
                  </a:ext>
                </a:extLst>
              </p:cNvPr>
              <p:cNvSpPr/>
              <p:nvPr/>
            </p:nvSpPr>
            <p:spPr>
              <a:xfrm>
                <a:off x="2024093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4" name="모서리가 둥근 직사각형 83">
                <a:extLst>
                  <a:ext uri="{FF2B5EF4-FFF2-40B4-BE49-F238E27FC236}">
                    <a16:creationId xmlns:a16="http://schemas.microsoft.com/office/drawing/2014/main" id="{DF010668-F7CE-3BDF-438E-A6C319412C4B}"/>
                  </a:ext>
                </a:extLst>
              </p:cNvPr>
              <p:cNvSpPr/>
              <p:nvPr/>
            </p:nvSpPr>
            <p:spPr>
              <a:xfrm>
                <a:off x="20884933" y="-270198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E26E8B44-B90C-21DA-93AC-7FA81451D7DC}"/>
                  </a:ext>
                </a:extLst>
              </p:cNvPr>
              <p:cNvSpPr/>
              <p:nvPr/>
            </p:nvSpPr>
            <p:spPr>
              <a:xfrm>
                <a:off x="21100117" y="-270334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&gt;&gt;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38" name="Google Shape;1694;p44">
              <a:extLst>
                <a:ext uri="{FF2B5EF4-FFF2-40B4-BE49-F238E27FC236}">
                  <a16:creationId xmlns:a16="http://schemas.microsoft.com/office/drawing/2014/main" id="{BF6C82B4-07EC-BE36-A7B8-63EE89DD8DB4}"/>
                </a:ext>
              </a:extLst>
            </p:cNvPr>
            <p:cNvSpPr/>
            <p:nvPr/>
          </p:nvSpPr>
          <p:spPr>
            <a:xfrm>
              <a:off x="2485034" y="3869757"/>
              <a:ext cx="3100715" cy="1921265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49" name="Google Shape;1695;p44">
              <a:extLst>
                <a:ext uri="{FF2B5EF4-FFF2-40B4-BE49-F238E27FC236}">
                  <a16:creationId xmlns:a16="http://schemas.microsoft.com/office/drawing/2014/main" id="{25EC52E7-0F4D-D352-E495-C6A5E6CE4D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287640"/>
                </p:ext>
              </p:extLst>
            </p:nvPr>
          </p:nvGraphicFramePr>
          <p:xfrm>
            <a:off x="2628363" y="3973129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등록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A3CD01B1-4CE0-D52E-9DC8-463F368107BA}"/>
                </a:ext>
              </a:extLst>
            </p:cNvPr>
            <p:cNvSpPr/>
            <p:nvPr/>
          </p:nvSpPr>
          <p:spPr>
            <a:xfrm>
              <a:off x="4133386" y="5453798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16549F43-646E-3BAA-46A7-E5D2FBC05B37}"/>
                </a:ext>
              </a:extLst>
            </p:cNvPr>
            <p:cNvSpPr>
              <a:spLocks/>
            </p:cNvSpPr>
            <p:nvPr/>
          </p:nvSpPr>
          <p:spPr>
            <a:xfrm>
              <a:off x="2627150" y="4834914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사업장명</a:t>
              </a:r>
            </a:p>
          </p:txBody>
        </p:sp>
        <p:sp>
          <p:nvSpPr>
            <p:cNvPr id="222" name="모서리가 둥근 직사각형 221">
              <a:extLst>
                <a:ext uri="{FF2B5EF4-FFF2-40B4-BE49-F238E27FC236}">
                  <a16:creationId xmlns:a16="http://schemas.microsoft.com/office/drawing/2014/main" id="{25946570-C0FD-AFCE-114A-92FFEB95776C}"/>
                </a:ext>
              </a:extLst>
            </p:cNvPr>
            <p:cNvSpPr>
              <a:spLocks/>
            </p:cNvSpPr>
            <p:nvPr/>
          </p:nvSpPr>
          <p:spPr>
            <a:xfrm>
              <a:off x="3343350" y="4834914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사업장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모서리가 둥근 직사각형 222">
              <a:extLst>
                <a:ext uri="{FF2B5EF4-FFF2-40B4-BE49-F238E27FC236}">
                  <a16:creationId xmlns:a16="http://schemas.microsoft.com/office/drawing/2014/main" id="{38BD3EFA-204E-63EA-B641-9087C36A57F9}"/>
                </a:ext>
              </a:extLst>
            </p:cNvPr>
            <p:cNvSpPr>
              <a:spLocks/>
            </p:cNvSpPr>
            <p:nvPr/>
          </p:nvSpPr>
          <p:spPr>
            <a:xfrm>
              <a:off x="2636307" y="5103471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301365F4-EE93-93C0-C675-A0F71DA8BC3C}"/>
                </a:ext>
              </a:extLst>
            </p:cNvPr>
            <p:cNvSpPr>
              <a:spLocks/>
            </p:cNvSpPr>
            <p:nvPr/>
          </p:nvSpPr>
          <p:spPr>
            <a:xfrm>
              <a:off x="3356307" y="5103471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Google Shape;810;g28120bc8d10_0_307">
              <a:extLst>
                <a:ext uri="{FF2B5EF4-FFF2-40B4-BE49-F238E27FC236}">
                  <a16:creationId xmlns:a16="http://schemas.microsoft.com/office/drawing/2014/main" id="{94422F03-82B3-2B36-88D2-451C58AEEC17}"/>
                </a:ext>
              </a:extLst>
            </p:cNvPr>
            <p:cNvSpPr/>
            <p:nvPr/>
          </p:nvSpPr>
          <p:spPr>
            <a:xfrm>
              <a:off x="3615521" y="5453796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B8AE5-0CEF-C684-49DF-A88F450865A0}"/>
              </a:ext>
            </a:extLst>
          </p:cNvPr>
          <p:cNvGrpSpPr/>
          <p:nvPr/>
        </p:nvGrpSpPr>
        <p:grpSpPr>
          <a:xfrm>
            <a:off x="180000" y="3302986"/>
            <a:ext cx="3100715" cy="3534881"/>
            <a:chOff x="1985799" y="7233606"/>
            <a:chExt cx="3100715" cy="3534881"/>
          </a:xfrm>
        </p:grpSpPr>
        <p:sp>
          <p:nvSpPr>
            <p:cNvPr id="248" name="Google Shape;1694;p44">
              <a:extLst>
                <a:ext uri="{FF2B5EF4-FFF2-40B4-BE49-F238E27FC236}">
                  <a16:creationId xmlns:a16="http://schemas.microsoft.com/office/drawing/2014/main" id="{6265E504-051F-B979-2E6B-0A122D5EB4B7}"/>
                </a:ext>
              </a:extLst>
            </p:cNvPr>
            <p:cNvSpPr/>
            <p:nvPr/>
          </p:nvSpPr>
          <p:spPr>
            <a:xfrm>
              <a:off x="1985799" y="7233606"/>
              <a:ext cx="3100715" cy="3534881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249" name="Google Shape;1695;p44">
              <a:extLst>
                <a:ext uri="{FF2B5EF4-FFF2-40B4-BE49-F238E27FC236}">
                  <a16:creationId xmlns:a16="http://schemas.microsoft.com/office/drawing/2014/main" id="{F9E4971F-3B11-2E85-AAE0-2992F56AE2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5668842"/>
                </p:ext>
              </p:extLst>
            </p:nvPr>
          </p:nvGraphicFramePr>
          <p:xfrm>
            <a:off x="2129128" y="7336978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0" name="모서리가 둥근 직사각형 249">
              <a:extLst>
                <a:ext uri="{FF2B5EF4-FFF2-40B4-BE49-F238E27FC236}">
                  <a16:creationId xmlns:a16="http://schemas.microsoft.com/office/drawing/2014/main" id="{E6F3DDA5-E5CE-6603-4C3A-B90D0C82F30E}"/>
                </a:ext>
              </a:extLst>
            </p:cNvPr>
            <p:cNvSpPr/>
            <p:nvPr/>
          </p:nvSpPr>
          <p:spPr>
            <a:xfrm>
              <a:off x="3659695" y="10455590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52" name="모서리가 둥근 직사각형 251">
              <a:extLst>
                <a:ext uri="{FF2B5EF4-FFF2-40B4-BE49-F238E27FC236}">
                  <a16:creationId xmlns:a16="http://schemas.microsoft.com/office/drawing/2014/main" id="{11159D3E-EFC6-A5FC-B835-E329CC6E9DBE}"/>
                </a:ext>
              </a:extLst>
            </p:cNvPr>
            <p:cNvSpPr>
              <a:spLocks/>
            </p:cNvSpPr>
            <p:nvPr/>
          </p:nvSpPr>
          <p:spPr>
            <a:xfrm>
              <a:off x="2119897" y="8040091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사업장명</a:t>
              </a:r>
            </a:p>
          </p:txBody>
        </p:sp>
        <p:sp>
          <p:nvSpPr>
            <p:cNvPr id="253" name="모서리가 둥근 직사각형 252">
              <a:extLst>
                <a:ext uri="{FF2B5EF4-FFF2-40B4-BE49-F238E27FC236}">
                  <a16:creationId xmlns:a16="http://schemas.microsoft.com/office/drawing/2014/main" id="{D6A76362-A833-C66C-F60F-B3F6802900E7}"/>
                </a:ext>
              </a:extLst>
            </p:cNvPr>
            <p:cNvSpPr>
              <a:spLocks/>
            </p:cNvSpPr>
            <p:nvPr/>
          </p:nvSpPr>
          <p:spPr>
            <a:xfrm>
              <a:off x="2836097" y="8040091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사업장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Google Shape;810;g28120bc8d10_0_307">
              <a:extLst>
                <a:ext uri="{FF2B5EF4-FFF2-40B4-BE49-F238E27FC236}">
                  <a16:creationId xmlns:a16="http://schemas.microsoft.com/office/drawing/2014/main" id="{2E1565A6-2652-E2C7-C9C5-59AC2020B6AD}"/>
                </a:ext>
              </a:extLst>
            </p:cNvPr>
            <p:cNvSpPr/>
            <p:nvPr/>
          </p:nvSpPr>
          <p:spPr>
            <a:xfrm>
              <a:off x="3141830" y="10455588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모서리가 둥근 직사각형 256">
              <a:extLst>
                <a:ext uri="{FF2B5EF4-FFF2-40B4-BE49-F238E27FC236}">
                  <a16:creationId xmlns:a16="http://schemas.microsoft.com/office/drawing/2014/main" id="{EE22904A-2FDF-3B06-2993-1C5FDBDCC4FB}"/>
                </a:ext>
              </a:extLst>
            </p:cNvPr>
            <p:cNvSpPr>
              <a:spLocks/>
            </p:cNvSpPr>
            <p:nvPr/>
          </p:nvSpPr>
          <p:spPr>
            <a:xfrm>
              <a:off x="2123697" y="8371326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사용여부</a:t>
              </a:r>
            </a:p>
          </p:txBody>
        </p:sp>
        <p:sp>
          <p:nvSpPr>
            <p:cNvPr id="258" name="모서리가 둥근 직사각형 257">
              <a:extLst>
                <a:ext uri="{FF2B5EF4-FFF2-40B4-BE49-F238E27FC236}">
                  <a16:creationId xmlns:a16="http://schemas.microsoft.com/office/drawing/2014/main" id="{7AE0104B-1260-B145-4B11-5CC4BB688BFF}"/>
                </a:ext>
              </a:extLst>
            </p:cNvPr>
            <p:cNvSpPr>
              <a:spLocks/>
            </p:cNvSpPr>
            <p:nvPr/>
          </p:nvSpPr>
          <p:spPr>
            <a:xfrm>
              <a:off x="2839897" y="8371326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                                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모서리가 둥근 직사각형 258">
              <a:extLst>
                <a:ext uri="{FF2B5EF4-FFF2-40B4-BE49-F238E27FC236}">
                  <a16:creationId xmlns:a16="http://schemas.microsoft.com/office/drawing/2014/main" id="{867E33F0-BEF4-BE33-2095-85C3C8CB67D9}"/>
                </a:ext>
              </a:extLst>
            </p:cNvPr>
            <p:cNvSpPr>
              <a:spLocks/>
            </p:cNvSpPr>
            <p:nvPr/>
          </p:nvSpPr>
          <p:spPr>
            <a:xfrm>
              <a:off x="2125342" y="7683456"/>
              <a:ext cx="2809542" cy="27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차감에서 음수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차감 예산 입니다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0" name="모서리가 둥근 직사각형 259">
              <a:extLst>
                <a:ext uri="{FF2B5EF4-FFF2-40B4-BE49-F238E27FC236}">
                  <a16:creationId xmlns:a16="http://schemas.microsoft.com/office/drawing/2014/main" id="{DD9685F5-55AB-9BC9-40F2-1A98C8523E8F}"/>
                </a:ext>
              </a:extLst>
            </p:cNvPr>
            <p:cNvSpPr>
              <a:spLocks/>
            </p:cNvSpPr>
            <p:nvPr/>
          </p:nvSpPr>
          <p:spPr>
            <a:xfrm>
              <a:off x="2127915" y="9036162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61" name="모서리가 둥근 직사각형 260">
              <a:extLst>
                <a:ext uri="{FF2B5EF4-FFF2-40B4-BE49-F238E27FC236}">
                  <a16:creationId xmlns:a16="http://schemas.microsoft.com/office/drawing/2014/main" id="{E2B45E35-C2CE-DA66-DE82-7EF54F51CCA8}"/>
                </a:ext>
              </a:extLst>
            </p:cNvPr>
            <p:cNvSpPr>
              <a:spLocks/>
            </p:cNvSpPr>
            <p:nvPr/>
          </p:nvSpPr>
          <p:spPr>
            <a:xfrm>
              <a:off x="2844115" y="9036162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모서리가 둥근 직사각형 261">
              <a:extLst>
                <a:ext uri="{FF2B5EF4-FFF2-40B4-BE49-F238E27FC236}">
                  <a16:creationId xmlns:a16="http://schemas.microsoft.com/office/drawing/2014/main" id="{C8FEEA5D-5D93-2F0C-4973-36F45676590D}"/>
                </a:ext>
              </a:extLst>
            </p:cNvPr>
            <p:cNvSpPr>
              <a:spLocks/>
            </p:cNvSpPr>
            <p:nvPr/>
          </p:nvSpPr>
          <p:spPr>
            <a:xfrm>
              <a:off x="2137072" y="9704274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사용예산</a:t>
              </a:r>
            </a:p>
          </p:txBody>
        </p:sp>
        <p:sp>
          <p:nvSpPr>
            <p:cNvPr id="263" name="모서리가 둥근 직사각형 262">
              <a:extLst>
                <a:ext uri="{FF2B5EF4-FFF2-40B4-BE49-F238E27FC236}">
                  <a16:creationId xmlns:a16="http://schemas.microsoft.com/office/drawing/2014/main" id="{BF2CBC52-B71C-01A7-4D31-103C954F730C}"/>
                </a:ext>
              </a:extLst>
            </p:cNvPr>
            <p:cNvSpPr>
              <a:spLocks/>
            </p:cNvSpPr>
            <p:nvPr/>
          </p:nvSpPr>
          <p:spPr>
            <a:xfrm>
              <a:off x="2857072" y="9704274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4" name="모서리가 둥근 직사각형 263">
              <a:extLst>
                <a:ext uri="{FF2B5EF4-FFF2-40B4-BE49-F238E27FC236}">
                  <a16:creationId xmlns:a16="http://schemas.microsoft.com/office/drawing/2014/main" id="{0D21D682-A207-673D-1717-4809FDDC791F}"/>
                </a:ext>
              </a:extLst>
            </p:cNvPr>
            <p:cNvSpPr>
              <a:spLocks/>
            </p:cNvSpPr>
            <p:nvPr/>
          </p:nvSpPr>
          <p:spPr>
            <a:xfrm>
              <a:off x="2131715" y="9367397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</a:t>
              </a:r>
            </a:p>
          </p:txBody>
        </p:sp>
        <p:sp>
          <p:nvSpPr>
            <p:cNvPr id="265" name="모서리가 둥근 직사각형 264">
              <a:extLst>
                <a:ext uri="{FF2B5EF4-FFF2-40B4-BE49-F238E27FC236}">
                  <a16:creationId xmlns:a16="http://schemas.microsoft.com/office/drawing/2014/main" id="{633924B7-7B1E-A27E-54FF-507EEC090BE8}"/>
                </a:ext>
              </a:extLst>
            </p:cNvPr>
            <p:cNvSpPr>
              <a:spLocks/>
            </p:cNvSpPr>
            <p:nvPr/>
          </p:nvSpPr>
          <p:spPr>
            <a:xfrm>
              <a:off x="2847915" y="9367397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" name="모서리가 둥근 직사각형 265">
              <a:extLst>
                <a:ext uri="{FF2B5EF4-FFF2-40B4-BE49-F238E27FC236}">
                  <a16:creationId xmlns:a16="http://schemas.microsoft.com/office/drawing/2014/main" id="{F69510E9-2FC7-04D7-0F64-707C6633F3D8}"/>
                </a:ext>
              </a:extLst>
            </p:cNvPr>
            <p:cNvSpPr>
              <a:spLocks/>
            </p:cNvSpPr>
            <p:nvPr/>
          </p:nvSpPr>
          <p:spPr>
            <a:xfrm>
              <a:off x="2147513" y="10032233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잔여예산</a:t>
              </a:r>
            </a:p>
          </p:txBody>
        </p:sp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B735A16D-651B-9F67-DC63-80BFD465EFE0}"/>
                </a:ext>
              </a:extLst>
            </p:cNvPr>
            <p:cNvSpPr>
              <a:spLocks/>
            </p:cNvSpPr>
            <p:nvPr/>
          </p:nvSpPr>
          <p:spPr>
            <a:xfrm>
              <a:off x="2867513" y="10032233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7E84475-F025-D92A-EEB7-766E951C2C9C}"/>
              </a:ext>
            </a:extLst>
          </p:cNvPr>
          <p:cNvSpPr>
            <a:spLocks/>
          </p:cNvSpPr>
          <p:nvPr/>
        </p:nvSpPr>
        <p:spPr>
          <a:xfrm>
            <a:off x="2118077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07E0E77-F3B7-F75F-70D6-07AE7CBF016B}"/>
              </a:ext>
            </a:extLst>
          </p:cNvPr>
          <p:cNvSpPr>
            <a:spLocks/>
          </p:cNvSpPr>
          <p:nvPr/>
        </p:nvSpPr>
        <p:spPr>
          <a:xfrm>
            <a:off x="-1199" y="32997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</a:t>
            </a:r>
            <a:endParaRPr lang="en-US" altLang="ko-KR" sz="600" b="1" smtClean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예산 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4;p44">
            <a:extLst>
              <a:ext uri="{FF2B5EF4-FFF2-40B4-BE49-F238E27FC236}">
                <a16:creationId xmlns:a16="http://schemas.microsoft.com/office/drawing/2014/main" id="{836D18AD-71BF-6C64-10DA-D698C6188E83}"/>
              </a:ext>
            </a:extLst>
          </p:cNvPr>
          <p:cNvSpPr/>
          <p:nvPr/>
        </p:nvSpPr>
        <p:spPr>
          <a:xfrm>
            <a:off x="3512934" y="120290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47B291-71A9-6C08-89AB-3E2EE832869C}"/>
              </a:ext>
            </a:extLst>
          </p:cNvPr>
          <p:cNvSpPr/>
          <p:nvPr/>
        </p:nvSpPr>
        <p:spPr>
          <a:xfrm>
            <a:off x="4915703" y="194707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4B01DF3E-80C6-7781-2021-C3DFABF82F3E}"/>
              </a:ext>
            </a:extLst>
          </p:cNvPr>
          <p:cNvSpPr/>
          <p:nvPr/>
        </p:nvSpPr>
        <p:spPr>
          <a:xfrm>
            <a:off x="4397838" y="194707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FDB5A9AA-0DA3-A9CF-CEEE-7D1436FEBC5F}"/>
              </a:ext>
            </a:extLst>
          </p:cNvPr>
          <p:cNvSpPr/>
          <p:nvPr/>
        </p:nvSpPr>
        <p:spPr>
          <a:xfrm>
            <a:off x="3665333" y="135530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smtClean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선택된 사업장의 배정예산을 </a:t>
            </a: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초기화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F32E6A-C27E-F0C8-9407-7014407338B8}"/>
              </a:ext>
            </a:extLst>
          </p:cNvPr>
          <p:cNvSpPr>
            <a:spLocks/>
          </p:cNvSpPr>
          <p:nvPr/>
        </p:nvSpPr>
        <p:spPr>
          <a:xfrm>
            <a:off x="269810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6B906D-1EFE-87C9-D060-1F850509C65C}"/>
              </a:ext>
            </a:extLst>
          </p:cNvPr>
          <p:cNvSpPr>
            <a:spLocks/>
          </p:cNvSpPr>
          <p:nvPr/>
        </p:nvSpPr>
        <p:spPr>
          <a:xfrm>
            <a:off x="3255389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ED30B9-A0BF-7296-DCBE-3729F27CC777}"/>
              </a:ext>
            </a:extLst>
          </p:cNvPr>
          <p:cNvSpPr>
            <a:spLocks/>
          </p:cNvSpPr>
          <p:nvPr/>
        </p:nvSpPr>
        <p:spPr>
          <a:xfrm>
            <a:off x="3838463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65162E60-A1FB-4762-4AC1-A47164452FC0}"/>
              </a:ext>
            </a:extLst>
          </p:cNvPr>
          <p:cNvSpPr>
            <a:spLocks/>
          </p:cNvSpPr>
          <p:nvPr/>
        </p:nvSpPr>
        <p:spPr>
          <a:xfrm>
            <a:off x="626" y="1184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6" idx="1"/>
            <a:endCxn id="38" idx="0"/>
          </p:cNvCxnSpPr>
          <p:nvPr/>
        </p:nvCxnSpPr>
        <p:spPr>
          <a:xfrm rot="10800000" flipV="1">
            <a:off x="1705032" y="805326"/>
            <a:ext cx="418876" cy="3789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BBA87430-7689-DA20-1867-9AE17084C4CD}"/>
              </a:ext>
            </a:extLst>
          </p:cNvPr>
          <p:cNvSpPr/>
          <p:nvPr/>
        </p:nvSpPr>
        <p:spPr>
          <a:xfrm>
            <a:off x="3556204" y="354351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23DAEAB-3AD5-EDA5-A607-1C7CE574B7BB}"/>
              </a:ext>
            </a:extLst>
          </p:cNvPr>
          <p:cNvSpPr/>
          <p:nvPr/>
        </p:nvSpPr>
        <p:spPr>
          <a:xfrm>
            <a:off x="4958973" y="428768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6B19BA4B-73A9-F7AC-C348-1154C06ADE9D}"/>
              </a:ext>
            </a:extLst>
          </p:cNvPr>
          <p:cNvSpPr/>
          <p:nvPr/>
        </p:nvSpPr>
        <p:spPr>
          <a:xfrm>
            <a:off x="4441108" y="428768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694;p44">
            <a:extLst>
              <a:ext uri="{FF2B5EF4-FFF2-40B4-BE49-F238E27FC236}">
                <a16:creationId xmlns:a16="http://schemas.microsoft.com/office/drawing/2014/main" id="{0EBEB62A-B71D-3209-5702-A350EF0FAC8F}"/>
              </a:ext>
            </a:extLst>
          </p:cNvPr>
          <p:cNvSpPr/>
          <p:nvPr/>
        </p:nvSpPr>
        <p:spPr>
          <a:xfrm>
            <a:off x="3708603" y="369591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선택한 사업장에 예산을 배정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A732A52D-2E74-C2A8-35C0-03E086B37E25}"/>
              </a:ext>
            </a:extLst>
          </p:cNvPr>
          <p:cNvCxnSpPr>
            <a:cxnSpLocks/>
            <a:stCxn id="225" idx="2"/>
            <a:endCxn id="90" idx="1"/>
          </p:cNvCxnSpPr>
          <p:nvPr/>
        </p:nvCxnSpPr>
        <p:spPr>
          <a:xfrm rot="16200000" flipH="1">
            <a:off x="1971285" y="2478857"/>
            <a:ext cx="1106085" cy="206375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DCA1F6AF-2445-568B-0F62-2F8D01802092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049289" y="431920"/>
            <a:ext cx="262579" cy="127939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Google Shape;1694;p44">
            <a:extLst>
              <a:ext uri="{FF2B5EF4-FFF2-40B4-BE49-F238E27FC236}">
                <a16:creationId xmlns:a16="http://schemas.microsoft.com/office/drawing/2014/main" id="{0C3CAC2D-D5D9-760E-18EE-ACB220477CB1}"/>
              </a:ext>
            </a:extLst>
          </p:cNvPr>
          <p:cNvSpPr/>
          <p:nvPr/>
        </p:nvSpPr>
        <p:spPr>
          <a:xfrm>
            <a:off x="3556204" y="578464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546AF5F2-819D-512F-0D63-36C70BC1D377}"/>
              </a:ext>
            </a:extLst>
          </p:cNvPr>
          <p:cNvSpPr/>
          <p:nvPr/>
        </p:nvSpPr>
        <p:spPr>
          <a:xfrm>
            <a:off x="4958973" y="652881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Google Shape;810;g28120bc8d10_0_307">
            <a:extLst>
              <a:ext uri="{FF2B5EF4-FFF2-40B4-BE49-F238E27FC236}">
                <a16:creationId xmlns:a16="http://schemas.microsoft.com/office/drawing/2014/main" id="{E668CFFB-50FE-366C-C899-89E15CD2E019}"/>
              </a:ext>
            </a:extLst>
          </p:cNvPr>
          <p:cNvSpPr/>
          <p:nvPr/>
        </p:nvSpPr>
        <p:spPr>
          <a:xfrm>
            <a:off x="4441108" y="652881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4;p44">
            <a:extLst>
              <a:ext uri="{FF2B5EF4-FFF2-40B4-BE49-F238E27FC236}">
                <a16:creationId xmlns:a16="http://schemas.microsoft.com/office/drawing/2014/main" id="{F578E58D-FF4E-EDF3-B726-42A129C4353A}"/>
              </a:ext>
            </a:extLst>
          </p:cNvPr>
          <p:cNvSpPr/>
          <p:nvPr/>
        </p:nvSpPr>
        <p:spPr>
          <a:xfrm>
            <a:off x="3708603" y="593704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 정보를 수정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020E5A7-73C7-42CD-77D2-E8755F29C17E}"/>
              </a:ext>
            </a:extLst>
          </p:cNvPr>
          <p:cNvCxnSpPr>
            <a:cxnSpLocks/>
            <a:stCxn id="256" idx="0"/>
            <a:endCxn id="125" idx="1"/>
          </p:cNvCxnSpPr>
          <p:nvPr/>
        </p:nvCxnSpPr>
        <p:spPr>
          <a:xfrm rot="5400000" flipH="1" flipV="1">
            <a:off x="2439732" y="5408496"/>
            <a:ext cx="220061" cy="201288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Google Shape;1694;p44">
            <a:extLst>
              <a:ext uri="{FF2B5EF4-FFF2-40B4-BE49-F238E27FC236}">
                <a16:creationId xmlns:a16="http://schemas.microsoft.com/office/drawing/2014/main" id="{E52A3152-5BAA-0F3F-B8BF-AFE16E577DEA}"/>
              </a:ext>
            </a:extLst>
          </p:cNvPr>
          <p:cNvSpPr/>
          <p:nvPr/>
        </p:nvSpPr>
        <p:spPr>
          <a:xfrm>
            <a:off x="5040911" y="465059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4429ED37-7919-BC7B-8E4F-772B3BC2F4F1}"/>
              </a:ext>
            </a:extLst>
          </p:cNvPr>
          <p:cNvSpPr/>
          <p:nvPr/>
        </p:nvSpPr>
        <p:spPr>
          <a:xfrm>
            <a:off x="6168251" y="539476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26" name="Google Shape;1694;p44">
            <a:extLst>
              <a:ext uri="{FF2B5EF4-FFF2-40B4-BE49-F238E27FC236}">
                <a16:creationId xmlns:a16="http://schemas.microsoft.com/office/drawing/2014/main" id="{BF068A0F-10E7-30BF-5921-78A3481DDD67}"/>
              </a:ext>
            </a:extLst>
          </p:cNvPr>
          <p:cNvSpPr/>
          <p:nvPr/>
        </p:nvSpPr>
        <p:spPr>
          <a:xfrm>
            <a:off x="5193310" y="480299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79175685-0FDF-C73F-DDB8-F8D884E108EA}"/>
              </a:ext>
            </a:extLst>
          </p:cNvPr>
          <p:cNvCxnSpPr>
            <a:cxnSpLocks/>
            <a:stCxn id="104" idx="2"/>
            <a:endCxn id="197" idx="1"/>
          </p:cNvCxnSpPr>
          <p:nvPr/>
        </p:nvCxnSpPr>
        <p:spPr>
          <a:xfrm rot="16200000" flipH="1">
            <a:off x="4497765" y="4627711"/>
            <a:ext cx="693778" cy="39251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8C7FB0E1-23A4-AEF7-E49C-2034FF7DF3FB}"/>
              </a:ext>
            </a:extLst>
          </p:cNvPr>
          <p:cNvCxnSpPr>
            <a:cxnSpLocks/>
            <a:stCxn id="127" idx="0"/>
            <a:endCxn id="197" idx="1"/>
          </p:cNvCxnSpPr>
          <p:nvPr/>
        </p:nvCxnSpPr>
        <p:spPr>
          <a:xfrm rot="5400000" flipH="1" flipV="1">
            <a:off x="4165677" y="5653578"/>
            <a:ext cx="1357955" cy="39251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Google Shape;1694;p44">
            <a:extLst>
              <a:ext uri="{FF2B5EF4-FFF2-40B4-BE49-F238E27FC236}">
                <a16:creationId xmlns:a16="http://schemas.microsoft.com/office/drawing/2014/main" id="{6612A495-16CC-F87F-A779-A99D67A65994}"/>
              </a:ext>
            </a:extLst>
          </p:cNvPr>
          <p:cNvSpPr/>
          <p:nvPr/>
        </p:nvSpPr>
        <p:spPr>
          <a:xfrm>
            <a:off x="5046760" y="2340820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4FBE56E4-B80E-0891-4F9F-037A3315C7A5}"/>
              </a:ext>
            </a:extLst>
          </p:cNvPr>
          <p:cNvSpPr/>
          <p:nvPr/>
        </p:nvSpPr>
        <p:spPr>
          <a:xfrm>
            <a:off x="6174100" y="308498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1" name="Google Shape;1694;p44">
            <a:extLst>
              <a:ext uri="{FF2B5EF4-FFF2-40B4-BE49-F238E27FC236}">
                <a16:creationId xmlns:a16="http://schemas.microsoft.com/office/drawing/2014/main" id="{42A2A0E1-4D63-DB9A-AD46-00A687292425}"/>
              </a:ext>
            </a:extLst>
          </p:cNvPr>
          <p:cNvSpPr/>
          <p:nvPr/>
        </p:nvSpPr>
        <p:spPr>
          <a:xfrm>
            <a:off x="5199159" y="2493220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초기화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57DE873F-FEE7-1C32-03C8-91ECDAA5EB12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16200000" flipH="1">
            <a:off x="4336387" y="719018"/>
            <a:ext cx="262579" cy="70519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[E] 244">
            <a:extLst>
              <a:ext uri="{FF2B5EF4-FFF2-40B4-BE49-F238E27FC236}">
                <a16:creationId xmlns:a16="http://schemas.microsoft.com/office/drawing/2014/main" id="{E7811A3D-3AED-3F88-8310-72E0EC12B184}"/>
              </a:ext>
            </a:extLst>
          </p:cNvPr>
          <p:cNvCxnSpPr>
            <a:cxnSpLocks/>
            <a:stCxn id="53" idx="2"/>
            <a:endCxn id="239" idx="1"/>
          </p:cNvCxnSpPr>
          <p:nvPr/>
        </p:nvCxnSpPr>
        <p:spPr>
          <a:xfrm rot="16200000" flipH="1">
            <a:off x="4463637" y="2277958"/>
            <a:ext cx="724612" cy="4416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294545" y="1645227"/>
            <a:ext cx="2805414" cy="44561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예산등록은 미등록된 예산을 사용할 수 있도록 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08000" indent="-10800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배정예산은 현재월 예산을 배정하고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 일괄업로드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”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를 통해 월별 예산을 미리 배정할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9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88879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기초예산 리스트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샘플파일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8D5D254-5FB2-DB5D-2949-F3DC46302FAA}"/>
              </a:ext>
            </a:extLst>
          </p:cNvPr>
          <p:cNvSpPr>
            <a:spLocks/>
          </p:cNvSpPr>
          <p:nvPr/>
        </p:nvSpPr>
        <p:spPr>
          <a:xfrm>
            <a:off x="440236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66ACE5B-03EB-EB2D-9222-52D518F554AC}"/>
              </a:ext>
            </a:extLst>
          </p:cNvPr>
          <p:cNvSpPr>
            <a:spLocks/>
          </p:cNvSpPr>
          <p:nvPr/>
        </p:nvSpPr>
        <p:spPr>
          <a:xfrm>
            <a:off x="5188115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3793049" y="1436841"/>
            <a:ext cx="1504139" cy="5111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2FD37601-E178-5F2A-0C49-585E779CF0FB}"/>
              </a:ext>
            </a:extLst>
          </p:cNvPr>
          <p:cNvCxnSpPr>
            <a:cxnSpLocks/>
            <a:stCxn id="39" idx="2"/>
            <a:endCxn id="73" idx="3"/>
          </p:cNvCxnSpPr>
          <p:nvPr/>
        </p:nvCxnSpPr>
        <p:spPr>
          <a:xfrm rot="5400000">
            <a:off x="2873718" y="2348659"/>
            <a:ext cx="4131941" cy="131527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EBC5E95-0876-19E5-831A-2EE732080D2F}"/>
              </a:ext>
            </a:extLst>
          </p:cNvPr>
          <p:cNvSpPr>
            <a:spLocks/>
          </p:cNvSpPr>
          <p:nvPr/>
        </p:nvSpPr>
        <p:spPr>
          <a:xfrm>
            <a:off x="7512" y="13192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A9BEF5-F764-7867-469B-1B22CE92C14B}"/>
              </a:ext>
            </a:extLst>
          </p:cNvPr>
          <p:cNvGrpSpPr/>
          <p:nvPr/>
        </p:nvGrpSpPr>
        <p:grpSpPr>
          <a:xfrm>
            <a:off x="541869" y="1852776"/>
            <a:ext cx="1605044" cy="186100"/>
            <a:chOff x="19175035" y="-2703341"/>
            <a:chExt cx="2105082" cy="1861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5E0D34A5-757F-BF81-E613-A1B476317B40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13650CB6-7AD5-6798-A721-302EAD90E8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79BAFE7-3D58-FAA6-A573-D62674C536F9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DA6E5F-B0AA-DEF8-EB14-EE92ACF3398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7213F1A-1EEB-6034-33EC-087A6F8394A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0DCE5-2ED8-74A2-E671-089F973D12E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2882AFD-E837-C3D8-D92E-1B970EABA58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49196A5-3849-34FA-9CC9-C03C63CBB270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17E56059-E81B-B5B4-D220-4D7F5932A97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4694CAB-3CD6-5597-7AAA-3645F143459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061F3FFB-8CFE-1D68-D63A-4FDAB4E0D00B}"/>
              </a:ext>
            </a:extLst>
          </p:cNvPr>
          <p:cNvSpPr/>
          <p:nvPr/>
        </p:nvSpPr>
        <p:spPr>
          <a:xfrm>
            <a:off x="187512" y="1291621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328301DB-9DD1-627F-2FA2-B79E623DE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603410"/>
              </p:ext>
            </p:extLst>
          </p:nvPr>
        </p:nvGraphicFramePr>
        <p:xfrm>
          <a:off x="330840" y="1394993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기초예산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010A0BD-0AF5-88FF-978C-671D63220FA6}"/>
              </a:ext>
            </a:extLst>
          </p:cNvPr>
          <p:cNvSpPr/>
          <p:nvPr/>
        </p:nvSpPr>
        <p:spPr>
          <a:xfrm>
            <a:off x="2170525" y="320269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0AEB983-BF57-0169-487F-D0C445A2D2F4}"/>
              </a:ext>
            </a:extLst>
          </p:cNvPr>
          <p:cNvSpPr>
            <a:spLocks/>
          </p:cNvSpPr>
          <p:nvPr/>
        </p:nvSpPr>
        <p:spPr>
          <a:xfrm>
            <a:off x="325483" y="1807775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리스트를 참조하여 기초예산을 설정해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리스를 다운로드시 조회조건의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해당하는 기초예산을 보여줍니다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예산사용이  등록도어 있는 사업장에 대해서만 기초예산을 변경할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기초예산을 공백으로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변경되지 않습니다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 외 다른 열에 대해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기초예산이 변경되지 않을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06BE4B0A-403F-C406-57C4-2226402C5F42}"/>
              </a:ext>
            </a:extLst>
          </p:cNvPr>
          <p:cNvSpPr/>
          <p:nvPr/>
        </p:nvSpPr>
        <p:spPr>
          <a:xfrm>
            <a:off x="1652660" y="320269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272DEE0-1FF4-65BD-411B-00525F7B2B4D}"/>
              </a:ext>
            </a:extLst>
          </p:cNvPr>
          <p:cNvSpPr>
            <a:spLocks/>
          </p:cNvSpPr>
          <p:nvPr/>
        </p:nvSpPr>
        <p:spPr>
          <a:xfrm>
            <a:off x="325483" y="2748008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 다운로드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630AABB-923A-A618-DBD4-66CA02060F81}"/>
              </a:ext>
            </a:extLst>
          </p:cNvPr>
          <p:cNvSpPr>
            <a:spLocks/>
          </p:cNvSpPr>
          <p:nvPr/>
        </p:nvSpPr>
        <p:spPr>
          <a:xfrm>
            <a:off x="0" y="39470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AC5EAE5-5D48-6409-2C6A-C72616F11747}"/>
              </a:ext>
            </a:extLst>
          </p:cNvPr>
          <p:cNvGrpSpPr/>
          <p:nvPr/>
        </p:nvGrpSpPr>
        <p:grpSpPr>
          <a:xfrm>
            <a:off x="534357" y="4480578"/>
            <a:ext cx="1605044" cy="186100"/>
            <a:chOff x="19175035" y="-2703341"/>
            <a:chExt cx="2105082" cy="1861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3DACE194-4E48-F0A4-17C9-162E864417D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3FCD2E5-9980-D820-7478-7144218F277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D9104567-C439-7FF3-1679-26DCFC080F0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E084916-43E1-C1F7-A1A8-4E11CA8779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91F661EC-C88D-2455-B709-D45BC5E35D8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2887880-CD48-1464-594A-23E3C06123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2621B047-84C4-63DD-4357-A329B2A171D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422A7458-0E46-76D5-229E-9740241190F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BE00DF5-F5FD-BC1C-436F-DC24B10E9F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B419012A-3351-BD1A-9411-D3CCFBAFC1A8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2CF3F4C3-F322-98CC-328F-03CDB95ADED5}"/>
              </a:ext>
            </a:extLst>
          </p:cNvPr>
          <p:cNvSpPr/>
          <p:nvPr/>
        </p:nvSpPr>
        <p:spPr>
          <a:xfrm>
            <a:off x="180000" y="3919423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86" name="Google Shape;1695;p44">
            <a:extLst>
              <a:ext uri="{FF2B5EF4-FFF2-40B4-BE49-F238E27FC236}">
                <a16:creationId xmlns:a16="http://schemas.microsoft.com/office/drawing/2014/main" id="{186AC645-E893-C52B-B979-7F2568036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29574"/>
              </p:ext>
            </p:extLst>
          </p:nvPr>
        </p:nvGraphicFramePr>
        <p:xfrm>
          <a:off x="323328" y="4022795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배정예산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5170FEC9-3E82-B064-7D4B-EDF1BBD335A1}"/>
              </a:ext>
            </a:extLst>
          </p:cNvPr>
          <p:cNvSpPr/>
          <p:nvPr/>
        </p:nvSpPr>
        <p:spPr>
          <a:xfrm>
            <a:off x="2163013" y="583050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AF94C995-1AF9-1E86-4C4C-311022DEDC67}"/>
              </a:ext>
            </a:extLst>
          </p:cNvPr>
          <p:cNvSpPr>
            <a:spLocks/>
          </p:cNvSpPr>
          <p:nvPr/>
        </p:nvSpPr>
        <p:spPr>
          <a:xfrm>
            <a:off x="317971" y="4435577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배정예산을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내용을 참조하여 배정예산을 입력하여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두번재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sheet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확인하시면 사용하고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정보를 열람할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E1F4E8F0-1AF3-26D5-B15F-3AB430FEEDFF}"/>
              </a:ext>
            </a:extLst>
          </p:cNvPr>
          <p:cNvSpPr/>
          <p:nvPr/>
        </p:nvSpPr>
        <p:spPr>
          <a:xfrm>
            <a:off x="1645148" y="5830499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B43E82EE-46A3-2A58-2DA9-AAF3653128A0}"/>
              </a:ext>
            </a:extLst>
          </p:cNvPr>
          <p:cNvSpPr>
            <a:spLocks/>
          </p:cNvSpPr>
          <p:nvPr/>
        </p:nvSpPr>
        <p:spPr>
          <a:xfrm>
            <a:off x="317971" y="5375810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 다운로드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solidFill>
                  <a:srgbClr val="FF0000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예산운영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ko-KR" altLang="en-US" sz="800" smtClean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9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23463</TotalTime>
  <Words>3633</Words>
  <Application>Microsoft Office PowerPoint</Application>
  <PresentationFormat>A4 용지(210x297mm)</PresentationFormat>
  <Paragraphs>1335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Malgun Gothic Semilight</vt:lpstr>
      <vt:lpstr>돋움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99</cp:revision>
  <dcterms:created xsi:type="dcterms:W3CDTF">2024-10-08T00:49:16Z</dcterms:created>
  <dcterms:modified xsi:type="dcterms:W3CDTF">2025-01-20T05:56:05Z</dcterms:modified>
</cp:coreProperties>
</file>