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300" r:id="rId4"/>
    <p:sldId id="303" r:id="rId5"/>
    <p:sldId id="304" r:id="rId6"/>
    <p:sldId id="306" r:id="rId7"/>
    <p:sldId id="307" r:id="rId8"/>
    <p:sldId id="325" r:id="rId9"/>
    <p:sldId id="308" r:id="rId10"/>
    <p:sldId id="310" r:id="rId11"/>
    <p:sldId id="311" r:id="rId12"/>
    <p:sldId id="312" r:id="rId13"/>
    <p:sldId id="314" r:id="rId14"/>
    <p:sldId id="313" r:id="rId15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3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0027"/>
    <a:srgbClr val="FF6600"/>
    <a:srgbClr val="F2335E"/>
    <a:srgbClr val="F5F5F5"/>
    <a:srgbClr val="003297"/>
    <a:srgbClr val="007960"/>
    <a:srgbClr val="EE4024"/>
    <a:srgbClr val="4035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66" autoAdjust="0"/>
    <p:restoredTop sz="94726"/>
  </p:normalViewPr>
  <p:slideViewPr>
    <p:cSldViewPr snapToGrid="0">
      <p:cViewPr varScale="1">
        <p:scale>
          <a:sx n="90" d="100"/>
          <a:sy n="90" d="100"/>
        </p:scale>
        <p:origin x="1356" y="96"/>
      </p:cViewPr>
      <p:guideLst>
        <p:guide orient="horz" pos="2160"/>
        <p:guide pos="33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64543254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OK PLAZA</a:t>
                      </a:r>
                      <a:endParaRPr lang="ko-KR" altLang="en-US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06712915"/>
              </p:ext>
            </p:extLst>
          </p:nvPr>
        </p:nvGraphicFramePr>
        <p:xfrm>
          <a:off x="0" y="0"/>
          <a:ext cx="9906001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6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김민기</a:t>
            </a: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kplaza.kr)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13" Type="http://schemas.openxmlformats.org/officeDocument/2006/relationships/image" Target="../media/image17.jpg"/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12" Type="http://schemas.openxmlformats.org/officeDocument/2006/relationships/image" Target="../media/image16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g"/><Relationship Id="rId11" Type="http://schemas.openxmlformats.org/officeDocument/2006/relationships/image" Target="../media/image15.jpg"/><Relationship Id="rId5" Type="http://schemas.openxmlformats.org/officeDocument/2006/relationships/image" Target="../media/image9.jpg"/><Relationship Id="rId10" Type="http://schemas.openxmlformats.org/officeDocument/2006/relationships/image" Target="../media/image14.jpg"/><Relationship Id="rId4" Type="http://schemas.openxmlformats.org/officeDocument/2006/relationships/image" Target="../media/image8.jpg"/><Relationship Id="rId9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집">
            <a:extLst>
              <a:ext uri="{FF2B5EF4-FFF2-40B4-BE49-F238E27FC236}">
                <a16:creationId xmlns:a16="http://schemas.microsoft.com/office/drawing/2014/main" id="{EA630918-77E2-8869-71CB-7C2720047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0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E254E15-5AFC-E03F-4037-160415C5E0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127727"/>
              </p:ext>
            </p:extLst>
          </p:nvPr>
        </p:nvGraphicFramePr>
        <p:xfrm>
          <a:off x="7858125" y="426720"/>
          <a:ext cx="2047875" cy="3535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약관동의 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타이틀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구매사에 따라 타이틀 변경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회원가입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회원가입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회원가입 단계표시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기본계약서 내용 확인필요 </a:t>
                      </a: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개인정보 수집동의서 내용 확인 필요</a:t>
                      </a: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로그인 페이지로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F1CA4FA-3048-5E77-0159-C785143AE89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회원가입 화면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(1/2)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B35B5FA-C4F5-FC45-70BF-B9084820E7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703554"/>
              </p:ext>
            </p:extLst>
          </p:nvPr>
        </p:nvGraphicFramePr>
        <p:xfrm>
          <a:off x="464325" y="1020625"/>
          <a:ext cx="6977100" cy="663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6631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회원가입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pic>
        <p:nvPicPr>
          <p:cNvPr id="9" name="Google Shape;2795;g28120ce3749_2_4">
            <a:extLst>
              <a:ext uri="{FF2B5EF4-FFF2-40B4-BE49-F238E27FC236}">
                <a16:creationId xmlns:a16="http://schemas.microsoft.com/office/drawing/2014/main" id="{BD58C618-03D1-8805-F03D-AFE1C5A6171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2802;g28120ce3749_2_4">
            <a:extLst>
              <a:ext uri="{FF2B5EF4-FFF2-40B4-BE49-F238E27FC236}">
                <a16:creationId xmlns:a16="http://schemas.microsoft.com/office/drawing/2014/main" id="{E6616B24-0B6C-3D31-42D9-32E8500929D8}"/>
              </a:ext>
            </a:extLst>
          </p:cNvPr>
          <p:cNvSpPr/>
          <p:nvPr/>
        </p:nvSpPr>
        <p:spPr>
          <a:xfrm>
            <a:off x="6337839" y="733360"/>
            <a:ext cx="1103586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로그인 페이지로 이동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611;g302391297fa_0_53">
            <a:extLst>
              <a:ext uri="{FF2B5EF4-FFF2-40B4-BE49-F238E27FC236}">
                <a16:creationId xmlns:a16="http://schemas.microsoft.com/office/drawing/2014/main" id="{08932B62-2165-3A13-642D-A12E36BB46DD}"/>
              </a:ext>
            </a:extLst>
          </p:cNvPr>
          <p:cNvSpPr/>
          <p:nvPr/>
        </p:nvSpPr>
        <p:spPr>
          <a:xfrm>
            <a:off x="3165716" y="1352191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01.</a:t>
            </a:r>
            <a:r>
              <a:rPr lang="ko-KR" altLang="en-US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계약서 및 개인정보 동의</a:t>
            </a:r>
            <a:r>
              <a:rPr lang="ko-KR" sz="1000" b="1" dirty="0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&gt;  02.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회원정보 입력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  &gt;  03.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가입신청 완료</a:t>
            </a:r>
            <a:endParaRPr sz="10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C120289-A2E3-AFF3-7064-4AA131550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845977"/>
              </p:ext>
            </p:extLst>
          </p:nvPr>
        </p:nvGraphicFramePr>
        <p:xfrm>
          <a:off x="464325" y="1821484"/>
          <a:ext cx="6977100" cy="2368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088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물품공급 기본계약서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162700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물품공급 기본 계약서</a:t>
                      </a:r>
                      <a:endParaRPr lang="ko-KR" altLang="en-US" sz="10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altLang="ko-KR" sz="10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endParaRPr lang="ko-KR" altLang="en-US" sz="10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0"/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주식회사 </a:t>
                      </a:r>
                      <a:r>
                        <a:rPr lang="ko-KR" altLang="en-US" sz="10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팬택씨앤아이엔지니어링이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운영하는 기업간 통신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운용 자재에 대한 전자상거래서비스를 지원하기 위하여 </a:t>
                      </a:r>
                    </a:p>
                    <a:p>
                      <a:pPr algn="l" latinLnBrk="0"/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운영되는 </a:t>
                      </a:r>
                      <a:r>
                        <a:rPr lang="en-US" altLang="ko-KR" sz="10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Okplaza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0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www.okplaza.kr)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 이용함에 있어서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</a:t>
                      </a:r>
                      <a:r>
                        <a:rPr lang="en-US" altLang="ko-KR" sz="10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Okplaza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”에서 물품을 구매하는 업체</a:t>
                      </a:r>
                    </a:p>
                    <a:p>
                      <a:pPr algn="l" latinLnBrk="0"/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이하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0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 한다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”와 주식회사 </a:t>
                      </a:r>
                      <a:r>
                        <a:rPr lang="ko-KR" altLang="en-US" sz="10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팬택씨앤아이엔지니어링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이하 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0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팬택씨앤아이엔지니어링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이라 한다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 상호 간의 물품거래에 대한 상호이익 존중 및 신의성실의 원칙에 따라 다음과 같이 기본계약을 체결한다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332405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동의합니다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                                                 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동의하지 않습니다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262490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747F6F-1B50-BA9D-74D6-D7715F68BCBF}"/>
              </a:ext>
            </a:extLst>
          </p:cNvPr>
          <p:cNvSpPr/>
          <p:nvPr/>
        </p:nvSpPr>
        <p:spPr>
          <a:xfrm>
            <a:off x="464325" y="1956325"/>
            <a:ext cx="59090" cy="138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72F028B-0A56-F6CE-1888-237CF36EB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830503"/>
              </p:ext>
            </p:extLst>
          </p:nvPr>
        </p:nvGraphicFramePr>
        <p:xfrm>
          <a:off x="464325" y="4286802"/>
          <a:ext cx="6977100" cy="2463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088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개인정보 수집동의서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1730503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전체 항목에 동의합니다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                                 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전체항목 동의하지 않습니다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2087513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F434F18B-1D4A-79C1-60AA-DF264C21D70C}"/>
              </a:ext>
            </a:extLst>
          </p:cNvPr>
          <p:cNvSpPr/>
          <p:nvPr/>
        </p:nvSpPr>
        <p:spPr>
          <a:xfrm>
            <a:off x="464325" y="4424529"/>
            <a:ext cx="59090" cy="138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8B66ED34-6670-1C21-94F7-DA8EC30CB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380061" y="3962703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>
            <a:extLst>
              <a:ext uri="{FF2B5EF4-FFF2-40B4-BE49-F238E27FC236}">
                <a16:creationId xmlns:a16="http://schemas.microsoft.com/office/drawing/2014/main" id="{15A4D5B1-9F94-1279-2117-06C0923AF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471798" y="3962703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83AEC636-6DBB-B760-8969-06D777CFE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380061" y="6523644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>
            <a:extLst>
              <a:ext uri="{FF2B5EF4-FFF2-40B4-BE49-F238E27FC236}">
                <a16:creationId xmlns:a16="http://schemas.microsoft.com/office/drawing/2014/main" id="{A4C35A3B-F8ED-B96F-6429-37C2DC954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471798" y="6523644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Google Shape;2761;g28120bc8d10_0_543">
            <a:extLst>
              <a:ext uri="{FF2B5EF4-FFF2-40B4-BE49-F238E27FC236}">
                <a16:creationId xmlns:a16="http://schemas.microsoft.com/office/drawing/2014/main" id="{AAC57E0F-D510-6FD2-C193-AB03E05E8B18}"/>
              </a:ext>
            </a:extLst>
          </p:cNvPr>
          <p:cNvSpPr/>
          <p:nvPr/>
        </p:nvSpPr>
        <p:spPr>
          <a:xfrm>
            <a:off x="7302587" y="2234994"/>
            <a:ext cx="136064" cy="16258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2761;g28120bc8d10_0_543">
            <a:extLst>
              <a:ext uri="{FF2B5EF4-FFF2-40B4-BE49-F238E27FC236}">
                <a16:creationId xmlns:a16="http://schemas.microsoft.com/office/drawing/2014/main" id="{4E291859-8EB5-B1F2-6193-2C4BAC8C3ACE}"/>
              </a:ext>
            </a:extLst>
          </p:cNvPr>
          <p:cNvSpPr/>
          <p:nvPr/>
        </p:nvSpPr>
        <p:spPr>
          <a:xfrm>
            <a:off x="7302587" y="4690586"/>
            <a:ext cx="136064" cy="17013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0" name="Google Shape;600;g302391297fa_0_53">
            <a:extLst>
              <a:ext uri="{FF2B5EF4-FFF2-40B4-BE49-F238E27FC236}">
                <a16:creationId xmlns:a16="http://schemas.microsoft.com/office/drawing/2014/main" id="{7CA1B87B-CA58-B5D5-86C8-2F9CBD643C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5736337"/>
              </p:ext>
            </p:extLst>
          </p:nvPr>
        </p:nvGraphicFramePr>
        <p:xfrm>
          <a:off x="523415" y="4756908"/>
          <a:ext cx="6728285" cy="163507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9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3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1903">
                  <a:extLst>
                    <a:ext uri="{9D8B030D-6E8A-4147-A177-3AD203B41FA5}">
                      <a16:colId xmlns:a16="http://schemas.microsoft.com/office/drawing/2014/main" val="1336996917"/>
                    </a:ext>
                  </a:extLst>
                </a:gridCol>
              </a:tblGrid>
              <a:tr h="13891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동의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구분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항목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목적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기간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72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회원관리</a:t>
                      </a: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사업자등록번호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법인명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단체명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대표자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개업연월일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법인등록번호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사업장소재지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본점소재지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업태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업종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우편번호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대표연락처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대표이메일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담당자연락처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신용등급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사업자등록증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기업신용등급평가서</a:t>
                      </a:r>
                      <a:endParaRPr 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회원사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 사업자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회원제 서비스 이용에 따른 회원식별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회원의 부정이용 방지와 비인가 사용 방지 및 중복가입방지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가입의사 확인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고객상담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고객불만 접수 및 처리 및 분쟁조정을 위한 기록보존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고지사항 전달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(ID)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부정 사용 방지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부정거래 방지</a:t>
                      </a:r>
                      <a:endParaRPr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/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회원탈퇴 또는 개인정보 유효기간 도래 시까지 보관</a:t>
                      </a:r>
                    </a:p>
                    <a:p>
                      <a:pPr algn="l"/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</a:p>
                    <a:p>
                      <a:pPr algn="l"/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관계 법령에 따라 고객님의 개인정보를 보존하여야 하는 경우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회사는 해당 법령에서 정한 기간 동안 보관합니다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80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제공에 관한</a:t>
                      </a:r>
                    </a:p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계약의 이행 및 안내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사용자명</a:t>
                      </a:r>
                      <a:r>
                        <a:rPr lang="en-US" altLang="ko-KR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휴대전화번호</a:t>
                      </a:r>
                      <a:r>
                        <a:rPr lang="en-US" altLang="ko-KR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회선번호</a:t>
                      </a:r>
                      <a:r>
                        <a:rPr lang="en-US" altLang="ko-KR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 </a:t>
                      </a:r>
                      <a:r>
                        <a:rPr lang="ko-KR" altLang="en-US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 주소</a:t>
                      </a:r>
                      <a:r>
                        <a:rPr lang="en-US" altLang="ko-KR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주문자 이름</a:t>
                      </a:r>
                      <a:r>
                        <a:rPr lang="en-US" altLang="ko-KR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주문자 휴대전화번호</a:t>
                      </a:r>
                      <a:r>
                        <a:rPr lang="en-US" altLang="ko-KR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회선번호</a:t>
                      </a:r>
                      <a:r>
                        <a:rPr lang="en-US" altLang="ko-KR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 </a:t>
                      </a:r>
                      <a:r>
                        <a:rPr lang="ko-KR" altLang="en-US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수취인성명</a:t>
                      </a:r>
                      <a:r>
                        <a:rPr lang="en-US" altLang="ko-KR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수취인 연락처</a:t>
                      </a:r>
                      <a:r>
                        <a:rPr lang="en-US" altLang="ko-KR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배송지 주소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회원간 거래 서비스 제공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주문상품에 대한 배송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 대금 안내 및 대금 결제 요청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추심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부정거래 방지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주문정</a:t>
                      </a:r>
                      <a:endParaRPr lang="ko-KR" altLang="en-US" sz="600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69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서비스개발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안내 및</a:t>
                      </a:r>
                    </a:p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마케팅 활용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 항목에서 수집한 모든 정보항목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이용에 대한 고객정보 분석 및 신규서비스 개발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제휴 협력사 제공 상품 및 서비스 안내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정보 및 참여기회 제공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제휴 행사 및 이벤트 홍보를 위한 마케팅 활용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마케팅을 위한 고객정보 분석 및 신규서비스 개발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1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C5DC287E-7DBE-B774-B0C2-E946A5BEF85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1462" y="5574445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ED6DB2AB-52C4-3DB0-6147-03B0EC4258D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9224" y="5112407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EAAA484D-C9AE-287B-3BBE-59D5B32B2190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1462" y="6035405"/>
            <a:ext cx="172350" cy="17234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99;g2fb18904de5_2_107">
            <a:extLst>
              <a:ext uri="{FF2B5EF4-FFF2-40B4-BE49-F238E27FC236}">
                <a16:creationId xmlns:a16="http://schemas.microsoft.com/office/drawing/2014/main" id="{0A487F8C-AC9C-5B22-86D4-E03AB527314C}"/>
              </a:ext>
            </a:extLst>
          </p:cNvPr>
          <p:cNvSpPr/>
          <p:nvPr/>
        </p:nvSpPr>
        <p:spPr>
          <a:xfrm>
            <a:off x="3072942" y="125517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1699;g2fb18904de5_2_107">
            <a:extLst>
              <a:ext uri="{FF2B5EF4-FFF2-40B4-BE49-F238E27FC236}">
                <a16:creationId xmlns:a16="http://schemas.microsoft.com/office/drawing/2014/main" id="{86CD03F2-81D6-E0CF-C418-B0DB48A51B85}"/>
              </a:ext>
            </a:extLst>
          </p:cNvPr>
          <p:cNvSpPr/>
          <p:nvPr/>
        </p:nvSpPr>
        <p:spPr>
          <a:xfrm>
            <a:off x="2331295" y="200506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699;g2fb18904de5_2_107">
            <a:extLst>
              <a:ext uri="{FF2B5EF4-FFF2-40B4-BE49-F238E27FC236}">
                <a16:creationId xmlns:a16="http://schemas.microsoft.com/office/drawing/2014/main" id="{6EC42030-1FDF-C635-6B96-1CC79B8E3598}"/>
              </a:ext>
            </a:extLst>
          </p:cNvPr>
          <p:cNvSpPr/>
          <p:nvPr/>
        </p:nvSpPr>
        <p:spPr>
          <a:xfrm>
            <a:off x="3406196" y="448008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5AC8AC9F-BA4C-E877-E7DC-F09644C33B29}"/>
              </a:ext>
            </a:extLst>
          </p:cNvPr>
          <p:cNvSpPr/>
          <p:nvPr/>
        </p:nvSpPr>
        <p:spPr>
          <a:xfrm>
            <a:off x="6247839" y="63976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699;g2fb18904de5_2_107">
            <a:extLst>
              <a:ext uri="{FF2B5EF4-FFF2-40B4-BE49-F238E27FC236}">
                <a16:creationId xmlns:a16="http://schemas.microsoft.com/office/drawing/2014/main" id="{5246E5EE-080E-563A-B278-FBC9A3813A74}"/>
              </a:ext>
            </a:extLst>
          </p:cNvPr>
          <p:cNvSpPr/>
          <p:nvPr/>
        </p:nvSpPr>
        <p:spPr>
          <a:xfrm>
            <a:off x="403870" y="113971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84277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D99CA34-E002-55CF-FEB6-326B7E787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003459"/>
              </p:ext>
            </p:extLst>
          </p:nvPr>
        </p:nvGraphicFramePr>
        <p:xfrm>
          <a:off x="464325" y="512520"/>
          <a:ext cx="6977100" cy="2035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088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 수신여부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1627001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</a:tbl>
          </a:graphicData>
        </a:graphic>
      </p:graphicFrame>
      <p:graphicFrame>
        <p:nvGraphicFramePr>
          <p:cNvPr id="10" name="Google Shape;600;g302391297fa_0_53">
            <a:extLst>
              <a:ext uri="{FF2B5EF4-FFF2-40B4-BE49-F238E27FC236}">
                <a16:creationId xmlns:a16="http://schemas.microsoft.com/office/drawing/2014/main" id="{D1B2B5E6-3A02-C6CD-6B5A-5C02BEC63C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4200072"/>
              </p:ext>
            </p:extLst>
          </p:nvPr>
        </p:nvGraphicFramePr>
        <p:xfrm>
          <a:off x="464325" y="920750"/>
          <a:ext cx="6977100" cy="163332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56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0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이메일 수신거부</a:t>
                      </a:r>
                      <a:endParaRPr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 수신을 동의하시면 당사 메일을 통해 각종 이벤트</a:t>
                      </a:r>
                      <a:r>
                        <a:rPr lang="en-US" altLang="ko-KR" sz="800" b="1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혜택 등의 정보를 우선적으로 </a:t>
                      </a:r>
                      <a:r>
                        <a:rPr lang="ko-KR" altLang="en-US" sz="800" b="1" i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받아보실</a:t>
                      </a: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 있습니다</a:t>
                      </a:r>
                      <a:r>
                        <a:rPr lang="en-US" altLang="ko-KR" sz="800" b="1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ko-KR" altLang="en-US" sz="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회원가입관련 및 주문</a:t>
                      </a:r>
                      <a:r>
                        <a:rPr lang="en-US" altLang="ko-KR" sz="800" b="1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</a:t>
                      </a:r>
                      <a:r>
                        <a:rPr lang="en-US" altLang="ko-KR" sz="800" b="1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 등 거래정보와 관련된 내용은 거래안전을 위하여 수신동의 여부와 상관 없이 발송됩니다</a:t>
                      </a:r>
                      <a:r>
                        <a:rPr lang="en-US" altLang="ko-KR" sz="8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0" i="0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수신동의          수신거부</a:t>
                      </a:r>
                      <a:endParaRPr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574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문자 수신거부</a:t>
                      </a:r>
                      <a:endParaRPr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50"/>
                        </a:lnSpc>
                      </a:pPr>
                      <a:r>
                        <a:rPr lang="ko-KR" altLang="en-US" sz="800" b="1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각종 이벤트</a:t>
                      </a:r>
                      <a:r>
                        <a:rPr lang="en-US" altLang="ko-KR" sz="800" b="1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/</a:t>
                      </a:r>
                      <a:r>
                        <a:rPr lang="ko-KR" altLang="en-US" sz="800" b="1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혜택에 대한 소식 안내를 문자로 받으시겠습니까</a:t>
                      </a:r>
                      <a:r>
                        <a:rPr lang="en-US" altLang="ko-KR" sz="800" b="1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?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      </a:t>
                      </a:r>
                      <a:r>
                        <a:rPr lang="ko-KR" altLang="en-US" sz="80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수신동의            수신거부 </a:t>
                      </a:r>
                      <a:endParaRPr lang="en-US" altLang="ko-KR" sz="800" dirty="0">
                        <a:solidFill>
                          <a:srgbClr val="80808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거래정보</a:t>
                      </a:r>
                      <a:r>
                        <a:rPr lang="en-US" altLang="ko-KR" sz="800" b="1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(</a:t>
                      </a: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주문</a:t>
                      </a:r>
                      <a:r>
                        <a:rPr lang="en-US" altLang="ko-KR" sz="800" b="1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/</a:t>
                      </a: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배송</a:t>
                      </a:r>
                      <a:r>
                        <a:rPr lang="en-US" altLang="ko-KR" sz="800" b="1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/</a:t>
                      </a: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반품 등 모든 거래 행위</a:t>
                      </a:r>
                      <a:r>
                        <a:rPr lang="en-US" altLang="ko-KR" sz="800" b="1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)</a:t>
                      </a: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와 관련된 내용을 문자로 받으시겠습니까</a:t>
                      </a:r>
                      <a:r>
                        <a:rPr lang="en-US" altLang="ko-KR" sz="800" b="1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?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800" b="0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      </a:t>
                      </a:r>
                      <a:r>
                        <a:rPr lang="ko-KR" altLang="en-US" sz="800" b="0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수신동의            수신거부</a:t>
                      </a:r>
                      <a:endParaRPr lang="en-US" altLang="ko-KR" sz="800" dirty="0">
                        <a:solidFill>
                          <a:srgbClr val="80808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5C47D65-2FDC-3386-0A47-763B963E6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D8859BC-9116-9EBB-2863-93C8B4842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550305" y="134948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49707DDB-762E-E4B0-9566-A02FCD775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333341" y="134948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785B3ED0-21FC-4DD9-4F26-BE54C85F7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550305" y="1904664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821175BA-5FED-C788-CD39-C44319FA2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333341" y="1904664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4AFE5A82-9693-82C2-3D46-C1EC9B52D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550305" y="2330147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304DEEB0-28FC-D8F4-3BA3-D5A08015B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333341" y="2330147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A8F904A-2128-51FF-9714-8B8BD0451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483905"/>
              </p:ext>
            </p:extLst>
          </p:nvPr>
        </p:nvGraphicFramePr>
        <p:xfrm>
          <a:off x="7858125" y="426720"/>
          <a:ext cx="2047875" cy="363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약관동의 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문자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이메일 수신여부 선택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선택항목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사업자등록번호 입력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다음버튼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사업자번호 중복 확인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유효성검사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사업자번호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중복시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얼럿팝업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중복되지않을경우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인증서 팝업 화면 호출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인증서 비밀번호 입력 후 확인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비밀번호 확인 후 다음 단계로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9" name="Google Shape;2800;g28120ce3749_2_4">
            <a:extLst>
              <a:ext uri="{FF2B5EF4-FFF2-40B4-BE49-F238E27FC236}">
                <a16:creationId xmlns:a16="http://schemas.microsoft.com/office/drawing/2014/main" id="{AFA2D803-A7C3-0D5E-2576-544147A522D9}"/>
              </a:ext>
            </a:extLst>
          </p:cNvPr>
          <p:cNvSpPr/>
          <p:nvPr/>
        </p:nvSpPr>
        <p:spPr>
          <a:xfrm>
            <a:off x="3523800" y="3320304"/>
            <a:ext cx="858150" cy="305385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" name="Google Shape;600;g302391297fa_0_53">
            <a:extLst>
              <a:ext uri="{FF2B5EF4-FFF2-40B4-BE49-F238E27FC236}">
                <a16:creationId xmlns:a16="http://schemas.microsoft.com/office/drawing/2014/main" id="{0BBB113E-8585-D1FD-D9F1-5CB4189B7D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2095837"/>
              </p:ext>
            </p:extLst>
          </p:nvPr>
        </p:nvGraphicFramePr>
        <p:xfrm>
          <a:off x="464325" y="2741390"/>
          <a:ext cx="6977100" cy="34380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6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5625">
                  <a:extLst>
                    <a:ext uri="{9D8B030D-6E8A-4147-A177-3AD203B41FA5}">
                      <a16:colId xmlns:a16="http://schemas.microsoft.com/office/drawing/2014/main" val="3002961969"/>
                    </a:ext>
                  </a:extLst>
                </a:gridCol>
              </a:tblGrid>
              <a:tr h="34380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사업자등록번호</a:t>
                      </a:r>
                      <a:endParaRPr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737929"/>
                  </a:ext>
                </a:extLst>
              </a:tr>
            </a:tbl>
          </a:graphicData>
        </a:graphic>
      </p:graphicFrame>
      <p:sp>
        <p:nvSpPr>
          <p:cNvPr id="23" name="Google Shape;2802;g28120ce3749_2_4">
            <a:extLst>
              <a:ext uri="{FF2B5EF4-FFF2-40B4-BE49-F238E27FC236}">
                <a16:creationId xmlns:a16="http://schemas.microsoft.com/office/drawing/2014/main" id="{F2F1807C-A219-2348-5CC0-1DE0AD76D3BF}"/>
              </a:ext>
            </a:extLst>
          </p:cNvPr>
          <p:cNvSpPr/>
          <p:nvPr/>
        </p:nvSpPr>
        <p:spPr>
          <a:xfrm>
            <a:off x="3316200" y="2798332"/>
            <a:ext cx="4557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2802;g28120ce3749_2_4">
            <a:extLst>
              <a:ext uri="{FF2B5EF4-FFF2-40B4-BE49-F238E27FC236}">
                <a16:creationId xmlns:a16="http://schemas.microsoft.com/office/drawing/2014/main" id="{FCA09D77-CD75-517A-8343-812F5F44386E}"/>
              </a:ext>
            </a:extLst>
          </p:cNvPr>
          <p:cNvSpPr/>
          <p:nvPr/>
        </p:nvSpPr>
        <p:spPr>
          <a:xfrm>
            <a:off x="3857054" y="2798332"/>
            <a:ext cx="331546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802;g28120ce3749_2_4">
            <a:extLst>
              <a:ext uri="{FF2B5EF4-FFF2-40B4-BE49-F238E27FC236}">
                <a16:creationId xmlns:a16="http://schemas.microsoft.com/office/drawing/2014/main" id="{27C45478-2DE9-9186-2287-1360EBB66CAF}"/>
              </a:ext>
            </a:extLst>
          </p:cNvPr>
          <p:cNvSpPr/>
          <p:nvPr/>
        </p:nvSpPr>
        <p:spPr>
          <a:xfrm>
            <a:off x="4273754" y="2798332"/>
            <a:ext cx="68355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686C97-143E-1614-F786-5786E31A09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567" t="20181" r="30916" b="20986"/>
          <a:stretch/>
        </p:blipFill>
        <p:spPr>
          <a:xfrm>
            <a:off x="5838718" y="3860800"/>
            <a:ext cx="3043344" cy="27068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F9516F3D-4A9B-2F8C-9933-A9DB596FAFE8}"/>
              </a:ext>
            </a:extLst>
          </p:cNvPr>
          <p:cNvCxnSpPr>
            <a:cxnSpLocks/>
            <a:stCxn id="19" idx="2"/>
            <a:endCxn id="3" idx="1"/>
          </p:cNvCxnSpPr>
          <p:nvPr/>
        </p:nvCxnSpPr>
        <p:spPr>
          <a:xfrm rot="16200000" flipH="1">
            <a:off x="4101530" y="3477033"/>
            <a:ext cx="1588533" cy="1885843"/>
          </a:xfrm>
          <a:prstGeom prst="bentConnector2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Google Shape;1699;g2fb18904de5_2_107">
            <a:extLst>
              <a:ext uri="{FF2B5EF4-FFF2-40B4-BE49-F238E27FC236}">
                <a16:creationId xmlns:a16="http://schemas.microsoft.com/office/drawing/2014/main" id="{705A7BAD-3E7B-4A1F-0BF0-87AE246FAD50}"/>
              </a:ext>
            </a:extLst>
          </p:cNvPr>
          <p:cNvSpPr/>
          <p:nvPr/>
        </p:nvSpPr>
        <p:spPr>
          <a:xfrm>
            <a:off x="2243341" y="62650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730C9131-82FD-3493-4FAE-5C443B3914A3}"/>
              </a:ext>
            </a:extLst>
          </p:cNvPr>
          <p:cNvSpPr/>
          <p:nvPr/>
        </p:nvSpPr>
        <p:spPr>
          <a:xfrm>
            <a:off x="5100923" y="280366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699;g2fb18904de5_2_107">
            <a:extLst>
              <a:ext uri="{FF2B5EF4-FFF2-40B4-BE49-F238E27FC236}">
                <a16:creationId xmlns:a16="http://schemas.microsoft.com/office/drawing/2014/main" id="{EED3D00B-0135-26DD-91B6-2890C6D425BA}"/>
              </a:ext>
            </a:extLst>
          </p:cNvPr>
          <p:cNvSpPr/>
          <p:nvPr/>
        </p:nvSpPr>
        <p:spPr>
          <a:xfrm>
            <a:off x="4381950" y="323813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699;g2fb18904de5_2_107">
            <a:extLst>
              <a:ext uri="{FF2B5EF4-FFF2-40B4-BE49-F238E27FC236}">
                <a16:creationId xmlns:a16="http://schemas.microsoft.com/office/drawing/2014/main" id="{FCAEC794-7123-7B91-5759-A376E9B35726}"/>
              </a:ext>
            </a:extLst>
          </p:cNvPr>
          <p:cNvSpPr/>
          <p:nvPr/>
        </p:nvSpPr>
        <p:spPr>
          <a:xfrm>
            <a:off x="5748718" y="37708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9642AF-B78B-5209-EE4B-840CB5D2AF44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회원가입 화면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(2/2)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0" name="Google Shape;807;g28120bc8d10_0_307">
            <a:extLst>
              <a:ext uri="{FF2B5EF4-FFF2-40B4-BE49-F238E27FC236}">
                <a16:creationId xmlns:a16="http://schemas.microsoft.com/office/drawing/2014/main" id="{9BE025C6-25CF-F2E8-605D-B6D862EE99AC}"/>
              </a:ext>
            </a:extLst>
          </p:cNvPr>
          <p:cNvSpPr/>
          <p:nvPr/>
        </p:nvSpPr>
        <p:spPr>
          <a:xfrm>
            <a:off x="788275" y="4687691"/>
            <a:ext cx="2251317" cy="1101407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810;g28120bc8d10_0_307">
            <a:extLst>
              <a:ext uri="{FF2B5EF4-FFF2-40B4-BE49-F238E27FC236}">
                <a16:creationId xmlns:a16="http://schemas.microsoft.com/office/drawing/2014/main" id="{4EF43D9B-9140-CAB2-8BEC-9465F25A9F39}"/>
              </a:ext>
            </a:extLst>
          </p:cNvPr>
          <p:cNvSpPr/>
          <p:nvPr/>
        </p:nvSpPr>
        <p:spPr>
          <a:xfrm>
            <a:off x="1551512" y="5373518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A38690D9-A42F-10F5-5AF5-774172B02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782880"/>
              </p:ext>
            </p:extLst>
          </p:nvPr>
        </p:nvGraphicFramePr>
        <p:xfrm>
          <a:off x="966538" y="4913244"/>
          <a:ext cx="1889948" cy="426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948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</a:tblGrid>
              <a:tr h="4268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 등록된 사업자 등록번호 입니다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1EFE3030-E730-4DD0-40C3-7DAF1757E346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rot="5400000">
            <a:off x="2402404" y="3137220"/>
            <a:ext cx="1062002" cy="2038941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5A06CDB-DE7F-591D-DD9B-E3432A6FF9B5}"/>
              </a:ext>
            </a:extLst>
          </p:cNvPr>
          <p:cNvSpPr txBox="1"/>
          <p:nvPr/>
        </p:nvSpPr>
        <p:spPr>
          <a:xfrm>
            <a:off x="2157033" y="4063878"/>
            <a:ext cx="14782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highlight>
                  <a:srgbClr val="FFFF00"/>
                </a:highlight>
              </a:rPr>
              <a:t>사업자 등록번호 중복일 경우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3F3C2EF-23F4-E8DD-B6AB-FE3991117B3A}"/>
              </a:ext>
            </a:extLst>
          </p:cNvPr>
          <p:cNvSpPr txBox="1"/>
          <p:nvPr/>
        </p:nvSpPr>
        <p:spPr>
          <a:xfrm>
            <a:off x="4210146" y="5124688"/>
            <a:ext cx="12731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highlight>
                  <a:srgbClr val="FFFF00"/>
                </a:highlight>
              </a:rPr>
              <a:t>신규 가입 사업자일 경우</a:t>
            </a:r>
          </a:p>
        </p:txBody>
      </p:sp>
    </p:spTree>
    <p:extLst>
      <p:ext uri="{BB962C8B-B14F-4D97-AF65-F5344CB8AC3E}">
        <p14:creationId xmlns:p14="http://schemas.microsoft.com/office/powerpoint/2010/main" val="139263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77DFD8-DC28-BDB1-22AE-F963F205A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/>
          <p:cNvSpPr/>
          <p:nvPr/>
        </p:nvSpPr>
        <p:spPr>
          <a:xfrm>
            <a:off x="335560" y="1761688"/>
            <a:ext cx="7214532" cy="706353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9598449-6D76-C3B1-0786-760AF6581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374292"/>
              </p:ext>
            </p:extLst>
          </p:nvPr>
        </p:nvGraphicFramePr>
        <p:xfrm>
          <a:off x="7858125" y="426720"/>
          <a:ext cx="2047875" cy="3688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가입정보 입력 화면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필수항목은</a:t>
                      </a: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*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일반정보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구매사명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사업자등록번호는 자동입력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결제정보 입력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담당자 정보 입력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가입신청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신청완료 페이지로 이동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(14p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회원가입 첫 페이지로 이동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(11p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</a:t>
                      </a:r>
                      <a:r>
                        <a:rPr lang="ko-KR" altLang="en-US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플라자에서 들어온 회원가입</a:t>
                      </a:r>
                      <a:br>
                        <a:rPr lang="en-US" altLang="ko-KR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- </a:t>
                      </a:r>
                      <a:r>
                        <a:rPr lang="ko-KR" altLang="en-US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구매서비스구분 값을 </a:t>
                      </a:r>
                      <a:r>
                        <a:rPr lang="en-US" altLang="ko-KR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</a:t>
                      </a:r>
                      <a:r>
                        <a:rPr lang="ko-KR" altLang="en-US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</a:t>
                      </a:r>
                      <a:r>
                        <a:rPr lang="en-US" altLang="ko-KR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(OKP)</a:t>
                      </a:r>
                      <a:r>
                        <a:rPr lang="ko-KR" altLang="en-US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등록</a:t>
                      </a:r>
                      <a:endParaRPr lang="en-US" altLang="ko-KR" sz="60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OKSafety</a:t>
                      </a:r>
                      <a:r>
                        <a:rPr lang="ko-KR" altLang="en-US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에서 들어온 회원가입</a:t>
                      </a:r>
                      <a:br>
                        <a:rPr lang="en-US" altLang="ko-KR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- </a:t>
                      </a:r>
                      <a:r>
                        <a:rPr lang="ko-KR" altLang="en-US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구매서비스구분 값을 </a:t>
                      </a:r>
                      <a:r>
                        <a:rPr lang="en-US" altLang="ko-KR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OKSafety(SAF)</a:t>
                      </a:r>
                      <a:r>
                        <a:rPr lang="ko-KR" altLang="en-US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등록</a:t>
                      </a:r>
                      <a:endParaRPr lang="en-US" altLang="ko-KR" sz="60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6AA0524-636E-BFEE-57B4-320DE4B75DBF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구매사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회원가입 화면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4F8C588-3835-2BCC-06C6-AE2803D9DB3E}"/>
              </a:ext>
            </a:extLst>
          </p:cNvPr>
          <p:cNvGraphicFramePr>
            <a:graphicFrameLocks noGrp="1"/>
          </p:cNvGraphicFramePr>
          <p:nvPr/>
        </p:nvGraphicFramePr>
        <p:xfrm>
          <a:off x="464325" y="1020625"/>
          <a:ext cx="6977100" cy="663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6631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회원가입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pic>
        <p:nvPicPr>
          <p:cNvPr id="9" name="Google Shape;2795;g28120ce3749_2_4">
            <a:extLst>
              <a:ext uri="{FF2B5EF4-FFF2-40B4-BE49-F238E27FC236}">
                <a16:creationId xmlns:a16="http://schemas.microsoft.com/office/drawing/2014/main" id="{4235ABAC-D04C-82A1-C203-1B2D32E2558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2802;g28120ce3749_2_4">
            <a:extLst>
              <a:ext uri="{FF2B5EF4-FFF2-40B4-BE49-F238E27FC236}">
                <a16:creationId xmlns:a16="http://schemas.microsoft.com/office/drawing/2014/main" id="{E5A0CE84-246A-3AF8-F4E8-0DF0044C5F80}"/>
              </a:ext>
            </a:extLst>
          </p:cNvPr>
          <p:cNvSpPr/>
          <p:nvPr/>
        </p:nvSpPr>
        <p:spPr>
          <a:xfrm>
            <a:off x="6337839" y="733360"/>
            <a:ext cx="1103586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로그인 페이지로 이동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611;g302391297fa_0_53">
            <a:extLst>
              <a:ext uri="{FF2B5EF4-FFF2-40B4-BE49-F238E27FC236}">
                <a16:creationId xmlns:a16="http://schemas.microsoft.com/office/drawing/2014/main" id="{C77CF8F0-FA82-DDDE-F87E-4B865E00CDFD}"/>
              </a:ext>
            </a:extLst>
          </p:cNvPr>
          <p:cNvSpPr/>
          <p:nvPr/>
        </p:nvSpPr>
        <p:spPr>
          <a:xfrm>
            <a:off x="3165716" y="1352191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01.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계약서 및 개인정보 동의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  &gt;  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02.</a:t>
            </a:r>
            <a:r>
              <a:rPr lang="ko-KR" altLang="en-US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가입정보 입력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&gt;  03.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가입신청 완료</a:t>
            </a:r>
            <a:endParaRPr sz="10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6DF1AF05-1112-DD01-D065-8EE35C1E1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283261"/>
              </p:ext>
            </p:extLst>
          </p:nvPr>
        </p:nvGraphicFramePr>
        <p:xfrm>
          <a:off x="464325" y="1821484"/>
          <a:ext cx="6977099" cy="37901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977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231756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  <a:gridCol w="1162373">
                  <a:extLst>
                    <a:ext uri="{9D8B030D-6E8A-4147-A177-3AD203B41FA5}">
                      <a16:colId xmlns:a16="http://schemas.microsoft.com/office/drawing/2014/main" val="3668249103"/>
                    </a:ext>
                  </a:extLst>
                </a:gridCol>
                <a:gridCol w="2233993">
                  <a:extLst>
                    <a:ext uri="{9D8B030D-6E8A-4147-A177-3AD203B41FA5}">
                      <a16:colId xmlns:a16="http://schemas.microsoft.com/office/drawing/2014/main" val="1527801411"/>
                    </a:ext>
                  </a:extLst>
                </a:gridCol>
              </a:tblGrid>
              <a:tr h="326665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일반정보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구매사명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개인사업자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사업자코드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endParaRPr lang="en-US" altLang="ko-KR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ko-KR" altLang="en-US" sz="700" b="0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 회원사에서 관리하고자 하는 </a:t>
                      </a:r>
                      <a:r>
                        <a:rPr lang="en-US" altLang="ko-KR" sz="700" b="0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</a:t>
                      </a:r>
                      <a:r>
                        <a:rPr lang="ko-KR" altLang="en-US" sz="700" b="0" i="0" dirty="0" err="1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</a:t>
                      </a:r>
                      <a:r>
                        <a:rPr lang="ko-KR" altLang="en-US" sz="700" b="0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입력해주세요</a:t>
                      </a:r>
                      <a:r>
                        <a:rPr lang="en-US" altLang="ko-KR" sz="700" b="0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.(</a:t>
                      </a:r>
                      <a:r>
                        <a:rPr lang="ko-KR" altLang="en-US" sz="700" b="0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r>
                        <a:rPr lang="en-US" altLang="ko-KR" sz="700" b="0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ko-KR" altLang="en-US" sz="700" b="0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700" b="0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sz="700" b="0" i="0" dirty="0" err="1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아스타통신</a:t>
                      </a:r>
                      <a:r>
                        <a:rPr lang="en-US" altLang="ko-KR" sz="700" b="0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</a:t>
                      </a:r>
                      <a:r>
                        <a:rPr lang="ko-KR" altLang="en-US" sz="700" b="0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경우 </a:t>
                      </a:r>
                      <a:r>
                        <a:rPr lang="en-US" altLang="ko-KR" sz="700" b="0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‘AST’)</a:t>
                      </a:r>
                      <a:endParaRPr lang="ko-KR" altLang="en-US" sz="700" b="0" i="0" dirty="0">
                        <a:solidFill>
                          <a:srgbClr val="E1002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사업자등록번호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법인등록번호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업종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업태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019916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대표자명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대표이메일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725898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788465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916911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대표전화 </a:t>
                      </a:r>
                      <a:r>
                        <a:rPr lang="ko-KR" altLang="en-US" sz="800" b="1" i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팩스번호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348830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사업자등록증 첨부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76538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공사계약서 첨부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(Home </a:t>
                      </a:r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계약서 포함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신용평가서 첨부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endParaRPr lang="en-US" altLang="ko-KR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0708385"/>
                  </a:ext>
                </a:extLst>
              </a:tr>
              <a:tr h="2760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회사소개서 첨부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 연혁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매출액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주요공사실적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공사면허 보유 등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700" b="0" i="0" dirty="0">
                        <a:solidFill>
                          <a:srgbClr val="E1002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225300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권역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사업유형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163999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42B51A-8F80-93C9-E433-9210703730AD}"/>
              </a:ext>
            </a:extLst>
          </p:cNvPr>
          <p:cNvSpPr/>
          <p:nvPr/>
        </p:nvSpPr>
        <p:spPr>
          <a:xfrm>
            <a:off x="464325" y="1917580"/>
            <a:ext cx="45719" cy="1514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9D780E3-3DE2-4E00-53A7-F8766C0CB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38021"/>
              </p:ext>
            </p:extLst>
          </p:nvPr>
        </p:nvGraphicFramePr>
        <p:xfrm>
          <a:off x="464325" y="5691769"/>
          <a:ext cx="6977099" cy="732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478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262753">
                  <a:extLst>
                    <a:ext uri="{9D8B030D-6E8A-4147-A177-3AD203B41FA5}">
                      <a16:colId xmlns:a16="http://schemas.microsoft.com/office/drawing/2014/main" val="2124641781"/>
                    </a:ext>
                  </a:extLst>
                </a:gridCol>
                <a:gridCol w="1146875">
                  <a:extLst>
                    <a:ext uri="{9D8B030D-6E8A-4147-A177-3AD203B41FA5}">
                      <a16:colId xmlns:a16="http://schemas.microsoft.com/office/drawing/2014/main" val="4132978038"/>
                    </a:ext>
                  </a:extLst>
                </a:gridCol>
                <a:gridCol w="2233993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08895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 정보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32338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회계담당자명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회계담당자 연락처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61172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AAD88B93-67ED-CC63-104A-3BD103BC7620}"/>
              </a:ext>
            </a:extLst>
          </p:cNvPr>
          <p:cNvSpPr/>
          <p:nvPr/>
        </p:nvSpPr>
        <p:spPr>
          <a:xfrm>
            <a:off x="464325" y="5826610"/>
            <a:ext cx="45719" cy="142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Google Shape;2802;g28120ce3749_2_4">
            <a:extLst>
              <a:ext uri="{FF2B5EF4-FFF2-40B4-BE49-F238E27FC236}">
                <a16:creationId xmlns:a16="http://schemas.microsoft.com/office/drawing/2014/main" id="{25A35391-9B40-0740-1F94-AD8D60F40569}"/>
              </a:ext>
            </a:extLst>
          </p:cNvPr>
          <p:cNvSpPr/>
          <p:nvPr/>
        </p:nvSpPr>
        <p:spPr>
          <a:xfrm>
            <a:off x="5322204" y="6160292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숫자만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802;g28120ce3749_2_4">
            <a:extLst>
              <a:ext uri="{FF2B5EF4-FFF2-40B4-BE49-F238E27FC236}">
                <a16:creationId xmlns:a16="http://schemas.microsoft.com/office/drawing/2014/main" id="{D34E7CFD-CB03-1269-7803-4679CFC37490}"/>
              </a:ext>
            </a:extLst>
          </p:cNvPr>
          <p:cNvSpPr/>
          <p:nvPr/>
        </p:nvSpPr>
        <p:spPr>
          <a:xfrm>
            <a:off x="1873773" y="2317236"/>
            <a:ext cx="1636800" cy="2295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구매사</a:t>
            </a:r>
            <a:r>
              <a:rPr lang="ko-KR" altLang="en-US" sz="7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명</a:t>
            </a:r>
            <a:r>
              <a:rPr lang="en-US" altLang="ko-KR" sz="7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en-US" sz="7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~20</a:t>
            </a:r>
            <a:r>
              <a:rPr lang="ko-KR" altLang="en-US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자</a:t>
            </a:r>
            <a:r>
              <a:rPr lang="en-US" altLang="ko-KR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2800;g28120ce3749_2_4">
            <a:extLst>
              <a:ext uri="{FF2B5EF4-FFF2-40B4-BE49-F238E27FC236}">
                <a16:creationId xmlns:a16="http://schemas.microsoft.com/office/drawing/2014/main" id="{AA96A858-AD7A-F1D7-BCDA-DE5B1D759CA6}"/>
              </a:ext>
            </a:extLst>
          </p:cNvPr>
          <p:cNvSpPr/>
          <p:nvPr/>
        </p:nvSpPr>
        <p:spPr>
          <a:xfrm>
            <a:off x="4170479" y="8296770"/>
            <a:ext cx="858150" cy="305385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가입신청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2800;g28120ce3749_2_4">
            <a:extLst>
              <a:ext uri="{FF2B5EF4-FFF2-40B4-BE49-F238E27FC236}">
                <a16:creationId xmlns:a16="http://schemas.microsoft.com/office/drawing/2014/main" id="{3365FCBF-6FC0-9EE9-E521-5E6728E7EAEE}"/>
              </a:ext>
            </a:extLst>
          </p:cNvPr>
          <p:cNvSpPr/>
          <p:nvPr/>
        </p:nvSpPr>
        <p:spPr>
          <a:xfrm>
            <a:off x="3214698" y="8296770"/>
            <a:ext cx="858150" cy="30538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914;g28120bc8d10_0_403">
            <a:extLst>
              <a:ext uri="{FF2B5EF4-FFF2-40B4-BE49-F238E27FC236}">
                <a16:creationId xmlns:a16="http://schemas.microsoft.com/office/drawing/2014/main" id="{F273318D-3F8C-5925-950E-3874B677366A}"/>
              </a:ext>
            </a:extLst>
          </p:cNvPr>
          <p:cNvSpPr/>
          <p:nvPr/>
        </p:nvSpPr>
        <p:spPr>
          <a:xfrm>
            <a:off x="1877695" y="4466128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914;g28120bc8d10_0_403">
            <a:extLst>
              <a:ext uri="{FF2B5EF4-FFF2-40B4-BE49-F238E27FC236}">
                <a16:creationId xmlns:a16="http://schemas.microsoft.com/office/drawing/2014/main" id="{88138B84-71D9-7BF1-34D6-BE8815086A47}"/>
              </a:ext>
            </a:extLst>
          </p:cNvPr>
          <p:cNvSpPr/>
          <p:nvPr/>
        </p:nvSpPr>
        <p:spPr>
          <a:xfrm>
            <a:off x="1877695" y="4789039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658;g27fc35ecc8f_0_48">
            <a:extLst>
              <a:ext uri="{FF2B5EF4-FFF2-40B4-BE49-F238E27FC236}">
                <a16:creationId xmlns:a16="http://schemas.microsoft.com/office/drawing/2014/main" id="{CE3C83F8-3162-A277-C159-38E9872C0CF6}"/>
              </a:ext>
            </a:extLst>
          </p:cNvPr>
          <p:cNvSpPr/>
          <p:nvPr/>
        </p:nvSpPr>
        <p:spPr>
          <a:xfrm>
            <a:off x="2381327" y="4481364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24" name="Google Shape;1659;g27fc35ecc8f_0_48">
            <a:extLst>
              <a:ext uri="{FF2B5EF4-FFF2-40B4-BE49-F238E27FC236}">
                <a16:creationId xmlns:a16="http://schemas.microsoft.com/office/drawing/2014/main" id="{61F3500F-AA55-336C-3FBE-EDBAE5DD9537}"/>
              </a:ext>
            </a:extLst>
          </p:cNvPr>
          <p:cNvSpPr/>
          <p:nvPr/>
        </p:nvSpPr>
        <p:spPr>
          <a:xfrm>
            <a:off x="3106698" y="4517364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2802;g28120ce3749_2_4">
            <a:extLst>
              <a:ext uri="{FF2B5EF4-FFF2-40B4-BE49-F238E27FC236}">
                <a16:creationId xmlns:a16="http://schemas.microsoft.com/office/drawing/2014/main" id="{EB1D2548-EEC4-DE31-3669-B8E9301A10C6}"/>
              </a:ext>
            </a:extLst>
          </p:cNvPr>
          <p:cNvSpPr/>
          <p:nvPr/>
        </p:nvSpPr>
        <p:spPr>
          <a:xfrm>
            <a:off x="5313363" y="2192683"/>
            <a:ext cx="1168231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영문</a:t>
            </a:r>
            <a:r>
              <a:rPr lang="en-US" altLang="ko-KR" sz="6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6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또는 숫자 입력</a:t>
            </a:r>
            <a:r>
              <a:rPr lang="en-US" altLang="ko-KR" sz="6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(3</a:t>
            </a:r>
            <a:r>
              <a:rPr lang="ko-KR" altLang="en-US" sz="6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자리</a:t>
            </a:r>
            <a:r>
              <a:rPr lang="en-US" altLang="ko-KR" sz="6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6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2802;g28120ce3749_2_4">
            <a:extLst>
              <a:ext uri="{FF2B5EF4-FFF2-40B4-BE49-F238E27FC236}">
                <a16:creationId xmlns:a16="http://schemas.microsoft.com/office/drawing/2014/main" id="{6718D347-618D-CA33-6881-79A1D00B04CC}"/>
              </a:ext>
            </a:extLst>
          </p:cNvPr>
          <p:cNvSpPr/>
          <p:nvPr/>
        </p:nvSpPr>
        <p:spPr>
          <a:xfrm>
            <a:off x="1873773" y="2725299"/>
            <a:ext cx="455700" cy="229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123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802;g28120ce3749_2_4">
            <a:extLst>
              <a:ext uri="{FF2B5EF4-FFF2-40B4-BE49-F238E27FC236}">
                <a16:creationId xmlns:a16="http://schemas.microsoft.com/office/drawing/2014/main" id="{5F98A5EF-4316-15EC-AC02-247BE41D766A}"/>
              </a:ext>
            </a:extLst>
          </p:cNvPr>
          <p:cNvSpPr/>
          <p:nvPr/>
        </p:nvSpPr>
        <p:spPr>
          <a:xfrm>
            <a:off x="2414627" y="2725299"/>
            <a:ext cx="331546" cy="229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2802;g28120ce3749_2_4">
            <a:extLst>
              <a:ext uri="{FF2B5EF4-FFF2-40B4-BE49-F238E27FC236}">
                <a16:creationId xmlns:a16="http://schemas.microsoft.com/office/drawing/2014/main" id="{D0FBE7A5-E0A0-02C9-C785-C22EC26121C5}"/>
              </a:ext>
            </a:extLst>
          </p:cNvPr>
          <p:cNvSpPr/>
          <p:nvPr/>
        </p:nvSpPr>
        <p:spPr>
          <a:xfrm>
            <a:off x="2831327" y="2725299"/>
            <a:ext cx="683550" cy="229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12345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2802;g28120ce3749_2_4">
            <a:extLst>
              <a:ext uri="{FF2B5EF4-FFF2-40B4-BE49-F238E27FC236}">
                <a16:creationId xmlns:a16="http://schemas.microsoft.com/office/drawing/2014/main" id="{75D4DA2E-02FA-8729-86F7-07447F4A7F5C}"/>
              </a:ext>
            </a:extLst>
          </p:cNvPr>
          <p:cNvSpPr/>
          <p:nvPr/>
        </p:nvSpPr>
        <p:spPr>
          <a:xfrm>
            <a:off x="5313363" y="2725299"/>
            <a:ext cx="4557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2802;g28120ce3749_2_4">
            <a:extLst>
              <a:ext uri="{FF2B5EF4-FFF2-40B4-BE49-F238E27FC236}">
                <a16:creationId xmlns:a16="http://schemas.microsoft.com/office/drawing/2014/main" id="{C66C4DA5-DED5-9630-5F4C-DA4A5A36552E}"/>
              </a:ext>
            </a:extLst>
          </p:cNvPr>
          <p:cNvSpPr/>
          <p:nvPr/>
        </p:nvSpPr>
        <p:spPr>
          <a:xfrm>
            <a:off x="5903913" y="2725299"/>
            <a:ext cx="455699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2802;g28120ce3749_2_4">
            <a:extLst>
              <a:ext uri="{FF2B5EF4-FFF2-40B4-BE49-F238E27FC236}">
                <a16:creationId xmlns:a16="http://schemas.microsoft.com/office/drawing/2014/main" id="{AFD6D501-9D51-9826-BFA0-48C56874EBB4}"/>
              </a:ext>
            </a:extLst>
          </p:cNvPr>
          <p:cNvSpPr/>
          <p:nvPr/>
        </p:nvSpPr>
        <p:spPr>
          <a:xfrm>
            <a:off x="1873773" y="3014744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업종</a:t>
            </a:r>
            <a:r>
              <a:rPr lang="en-US" altLang="ko-KR" sz="7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(2~20</a:t>
            </a:r>
            <a:r>
              <a:rPr lang="ko-KR" altLang="en-US" sz="7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</a:t>
            </a:r>
            <a:r>
              <a:rPr lang="en-US" altLang="ko-KR" sz="7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2802;g28120ce3749_2_4">
            <a:extLst>
              <a:ext uri="{FF2B5EF4-FFF2-40B4-BE49-F238E27FC236}">
                <a16:creationId xmlns:a16="http://schemas.microsoft.com/office/drawing/2014/main" id="{541F50C3-3D7E-80E2-9380-985454157DFA}"/>
              </a:ext>
            </a:extLst>
          </p:cNvPr>
          <p:cNvSpPr/>
          <p:nvPr/>
        </p:nvSpPr>
        <p:spPr>
          <a:xfrm>
            <a:off x="5313363" y="3014744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업태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(2~20</a:t>
            </a: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sz="700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2802;g28120ce3749_2_4">
            <a:extLst>
              <a:ext uri="{FF2B5EF4-FFF2-40B4-BE49-F238E27FC236}">
                <a16:creationId xmlns:a16="http://schemas.microsoft.com/office/drawing/2014/main" id="{5A902057-FAA1-3988-40CC-E60BBAEF143D}"/>
              </a:ext>
            </a:extLst>
          </p:cNvPr>
          <p:cNvSpPr/>
          <p:nvPr/>
        </p:nvSpPr>
        <p:spPr>
          <a:xfrm>
            <a:off x="1873773" y="3292681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대표자명</a:t>
            </a:r>
            <a:r>
              <a:rPr lang="en-US" altLang="ko-KR" sz="7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(2~15</a:t>
            </a:r>
            <a:r>
              <a:rPr lang="ko-KR" altLang="en-US" sz="7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 이내</a:t>
            </a:r>
            <a:r>
              <a:rPr lang="en-US" altLang="ko-KR" sz="7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2802;g28120ce3749_2_4">
            <a:extLst>
              <a:ext uri="{FF2B5EF4-FFF2-40B4-BE49-F238E27FC236}">
                <a16:creationId xmlns:a16="http://schemas.microsoft.com/office/drawing/2014/main" id="{5E3CDA14-100F-F7DB-B4B8-CCEB68B7728E}"/>
              </a:ext>
            </a:extLst>
          </p:cNvPr>
          <p:cNvSpPr/>
          <p:nvPr/>
        </p:nvSpPr>
        <p:spPr>
          <a:xfrm>
            <a:off x="5313363" y="3288188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en-US" altLang="ko-KR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ex) sample@@pantech.com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914;g28120bc8d10_0_403">
            <a:extLst>
              <a:ext uri="{FF2B5EF4-FFF2-40B4-BE49-F238E27FC236}">
                <a16:creationId xmlns:a16="http://schemas.microsoft.com/office/drawing/2014/main" id="{46784A20-11A0-BA5A-FC30-FB4B6DFDBCEC}"/>
              </a:ext>
            </a:extLst>
          </p:cNvPr>
          <p:cNvSpPr/>
          <p:nvPr/>
        </p:nvSpPr>
        <p:spPr>
          <a:xfrm>
            <a:off x="6529217" y="2192743"/>
            <a:ext cx="462036" cy="22944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중복체크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2802;g28120ce3749_2_4">
            <a:extLst>
              <a:ext uri="{FF2B5EF4-FFF2-40B4-BE49-F238E27FC236}">
                <a16:creationId xmlns:a16="http://schemas.microsoft.com/office/drawing/2014/main" id="{1F430B7D-3551-6DB9-0D86-7EB4860EAEB1}"/>
              </a:ext>
            </a:extLst>
          </p:cNvPr>
          <p:cNvSpPr/>
          <p:nvPr/>
        </p:nvSpPr>
        <p:spPr>
          <a:xfrm>
            <a:off x="1873773" y="5358125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0" i="0" u="none" strike="noStrike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선택                                     ▼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2802;g28120ce3749_2_4">
            <a:extLst>
              <a:ext uri="{FF2B5EF4-FFF2-40B4-BE49-F238E27FC236}">
                <a16:creationId xmlns:a16="http://schemas.microsoft.com/office/drawing/2014/main" id="{C1A6EB0C-4849-0BC9-8B72-F214744AEE4D}"/>
              </a:ext>
            </a:extLst>
          </p:cNvPr>
          <p:cNvSpPr/>
          <p:nvPr/>
        </p:nvSpPr>
        <p:spPr>
          <a:xfrm>
            <a:off x="5327273" y="5358125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0" i="0" u="none" strike="noStrike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선택                                    ▼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975;g2f2558950df_0_84">
            <a:extLst>
              <a:ext uri="{FF2B5EF4-FFF2-40B4-BE49-F238E27FC236}">
                <a16:creationId xmlns:a16="http://schemas.microsoft.com/office/drawing/2014/main" id="{4B0308E6-C2C2-F0A1-1248-F47E53B3F01B}"/>
              </a:ext>
            </a:extLst>
          </p:cNvPr>
          <p:cNvSpPr/>
          <p:nvPr/>
        </p:nvSpPr>
        <p:spPr>
          <a:xfrm>
            <a:off x="1874004" y="3616299"/>
            <a:ext cx="823639" cy="229500"/>
          </a:xfrm>
          <a:prstGeom prst="roundRect">
            <a:avLst>
              <a:gd name="adj" fmla="val 1776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1975;g2f2558950df_0_84">
            <a:extLst>
              <a:ext uri="{FF2B5EF4-FFF2-40B4-BE49-F238E27FC236}">
                <a16:creationId xmlns:a16="http://schemas.microsoft.com/office/drawing/2014/main" id="{DD3C37A0-AA7A-1E86-C9C9-3BBFCC20324E}"/>
              </a:ext>
            </a:extLst>
          </p:cNvPr>
          <p:cNvSpPr/>
          <p:nvPr/>
        </p:nvSpPr>
        <p:spPr>
          <a:xfrm>
            <a:off x="2746173" y="3616299"/>
            <a:ext cx="823639" cy="229500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우편번호 찾기</a:t>
            </a:r>
            <a:endParaRPr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0" name="Google Shape;1975;g2f2558950df_0_84">
            <a:extLst>
              <a:ext uri="{FF2B5EF4-FFF2-40B4-BE49-F238E27FC236}">
                <a16:creationId xmlns:a16="http://schemas.microsoft.com/office/drawing/2014/main" id="{16FE9FBC-99B7-27BC-597C-C2FB644A54CD}"/>
              </a:ext>
            </a:extLst>
          </p:cNvPr>
          <p:cNvSpPr/>
          <p:nvPr/>
        </p:nvSpPr>
        <p:spPr>
          <a:xfrm>
            <a:off x="4943595" y="3872252"/>
            <a:ext cx="2006568" cy="2295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>
                <a:solidFill>
                  <a:schemeClr val="bg1">
                    <a:lumMod val="75000"/>
                  </a:schemeClr>
                </a:solidFill>
              </a:rPr>
              <a:t>상세주소</a:t>
            </a:r>
            <a:endParaRPr sz="7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" name="Google Shape;1975;g2f2558950df_0_84">
            <a:extLst>
              <a:ext uri="{FF2B5EF4-FFF2-40B4-BE49-F238E27FC236}">
                <a16:creationId xmlns:a16="http://schemas.microsoft.com/office/drawing/2014/main" id="{8D18DEF7-4C44-4F8F-84B3-3C893A326079}"/>
              </a:ext>
            </a:extLst>
          </p:cNvPr>
          <p:cNvSpPr/>
          <p:nvPr/>
        </p:nvSpPr>
        <p:spPr>
          <a:xfrm>
            <a:off x="1874003" y="3872252"/>
            <a:ext cx="3000214" cy="226353"/>
          </a:xfrm>
          <a:prstGeom prst="roundRect">
            <a:avLst>
              <a:gd name="adj" fmla="val 1776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>
                <a:solidFill>
                  <a:schemeClr val="bg1">
                    <a:lumMod val="75000"/>
                  </a:schemeClr>
                </a:solidFill>
              </a:rPr>
              <a:t>기본주소</a:t>
            </a:r>
            <a:r>
              <a:rPr lang="en-US" altLang="ko-KR" sz="700">
                <a:solidFill>
                  <a:schemeClr val="bg1">
                    <a:lumMod val="75000"/>
                  </a:schemeClr>
                </a:solidFill>
              </a:rPr>
              <a:t>(“</a:t>
            </a:r>
            <a:r>
              <a:rPr lang="ko-KR" altLang="en-US" sz="700">
                <a:solidFill>
                  <a:schemeClr val="bg1">
                    <a:lumMod val="75000"/>
                  </a:schemeClr>
                </a:solidFill>
              </a:rPr>
              <a:t>우편번호 찾기</a:t>
            </a:r>
            <a:r>
              <a:rPr lang="en-US" altLang="ko-KR" sz="700">
                <a:solidFill>
                  <a:schemeClr val="bg1">
                    <a:lumMod val="75000"/>
                  </a:schemeClr>
                </a:solidFill>
              </a:rPr>
              <a:t>” </a:t>
            </a:r>
            <a:r>
              <a:rPr lang="ko-KR" altLang="en-US" sz="700">
                <a:solidFill>
                  <a:schemeClr val="bg1">
                    <a:lumMod val="75000"/>
                  </a:schemeClr>
                </a:solidFill>
              </a:rPr>
              <a:t>버튼 이용</a:t>
            </a:r>
            <a:r>
              <a:rPr lang="en-US" altLang="ko-KR" sz="700">
                <a:solidFill>
                  <a:schemeClr val="bg1">
                    <a:lumMod val="75000"/>
                  </a:schemeClr>
                </a:solidFill>
              </a:rPr>
              <a:t>)</a:t>
            </a:r>
            <a:endParaRPr sz="7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9" name="Google Shape;914;g28120bc8d10_0_403">
            <a:extLst>
              <a:ext uri="{FF2B5EF4-FFF2-40B4-BE49-F238E27FC236}">
                <a16:creationId xmlns:a16="http://schemas.microsoft.com/office/drawing/2014/main" id="{D0A80169-BEEF-DE38-851C-3E070E3EE73D}"/>
              </a:ext>
            </a:extLst>
          </p:cNvPr>
          <p:cNvSpPr/>
          <p:nvPr/>
        </p:nvSpPr>
        <p:spPr>
          <a:xfrm>
            <a:off x="1877695" y="5094353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914;g28120bc8d10_0_403">
            <a:extLst>
              <a:ext uri="{FF2B5EF4-FFF2-40B4-BE49-F238E27FC236}">
                <a16:creationId xmlns:a16="http://schemas.microsoft.com/office/drawing/2014/main" id="{C928456A-CABD-0545-1B04-B8FBA61E9C44}"/>
              </a:ext>
            </a:extLst>
          </p:cNvPr>
          <p:cNvSpPr/>
          <p:nvPr/>
        </p:nvSpPr>
        <p:spPr>
          <a:xfrm>
            <a:off x="5315868" y="4789039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1658;g27fc35ecc8f_0_48">
            <a:extLst>
              <a:ext uri="{FF2B5EF4-FFF2-40B4-BE49-F238E27FC236}">
                <a16:creationId xmlns:a16="http://schemas.microsoft.com/office/drawing/2014/main" id="{725C9FA1-49A9-FD46-ACC1-CDDB183F40A0}"/>
              </a:ext>
            </a:extLst>
          </p:cNvPr>
          <p:cNvSpPr/>
          <p:nvPr/>
        </p:nvSpPr>
        <p:spPr>
          <a:xfrm>
            <a:off x="5816908" y="4804275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72" name="Google Shape;1659;g27fc35ecc8f_0_48">
            <a:extLst>
              <a:ext uri="{FF2B5EF4-FFF2-40B4-BE49-F238E27FC236}">
                <a16:creationId xmlns:a16="http://schemas.microsoft.com/office/drawing/2014/main" id="{65145B0A-A518-23C2-E2ED-9280792B7345}"/>
              </a:ext>
            </a:extLst>
          </p:cNvPr>
          <p:cNvSpPr/>
          <p:nvPr/>
        </p:nvSpPr>
        <p:spPr>
          <a:xfrm>
            <a:off x="6542279" y="4840275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1658;g27fc35ecc8f_0_48">
            <a:extLst>
              <a:ext uri="{FF2B5EF4-FFF2-40B4-BE49-F238E27FC236}">
                <a16:creationId xmlns:a16="http://schemas.microsoft.com/office/drawing/2014/main" id="{506B1516-CFDD-293F-01D9-74028185B3F8}"/>
              </a:ext>
            </a:extLst>
          </p:cNvPr>
          <p:cNvSpPr/>
          <p:nvPr/>
        </p:nvSpPr>
        <p:spPr>
          <a:xfrm>
            <a:off x="2381327" y="4791853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74" name="Google Shape;1659;g27fc35ecc8f_0_48">
            <a:extLst>
              <a:ext uri="{FF2B5EF4-FFF2-40B4-BE49-F238E27FC236}">
                <a16:creationId xmlns:a16="http://schemas.microsoft.com/office/drawing/2014/main" id="{B50E3ACE-3D34-A71F-60EA-56B93AE4907B}"/>
              </a:ext>
            </a:extLst>
          </p:cNvPr>
          <p:cNvSpPr/>
          <p:nvPr/>
        </p:nvSpPr>
        <p:spPr>
          <a:xfrm>
            <a:off x="3106698" y="4827853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1658;g27fc35ecc8f_0_48">
            <a:extLst>
              <a:ext uri="{FF2B5EF4-FFF2-40B4-BE49-F238E27FC236}">
                <a16:creationId xmlns:a16="http://schemas.microsoft.com/office/drawing/2014/main" id="{FFB4015E-8704-97B3-9FCE-9D47805F0D25}"/>
              </a:ext>
            </a:extLst>
          </p:cNvPr>
          <p:cNvSpPr/>
          <p:nvPr/>
        </p:nvSpPr>
        <p:spPr>
          <a:xfrm>
            <a:off x="2381327" y="5093887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76" name="Google Shape;1659;g27fc35ecc8f_0_48">
            <a:extLst>
              <a:ext uri="{FF2B5EF4-FFF2-40B4-BE49-F238E27FC236}">
                <a16:creationId xmlns:a16="http://schemas.microsoft.com/office/drawing/2014/main" id="{127868D2-B4FF-5E25-AF73-BB74AB809104}"/>
              </a:ext>
            </a:extLst>
          </p:cNvPr>
          <p:cNvSpPr/>
          <p:nvPr/>
        </p:nvSpPr>
        <p:spPr>
          <a:xfrm>
            <a:off x="3106698" y="5129887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2802;g28120ce3749_2_4">
            <a:extLst>
              <a:ext uri="{FF2B5EF4-FFF2-40B4-BE49-F238E27FC236}">
                <a16:creationId xmlns:a16="http://schemas.microsoft.com/office/drawing/2014/main" id="{88DEA307-881D-13CC-C162-642549DA7153}"/>
              </a:ext>
            </a:extLst>
          </p:cNvPr>
          <p:cNvSpPr/>
          <p:nvPr/>
        </p:nvSpPr>
        <p:spPr>
          <a:xfrm>
            <a:off x="5327273" y="4455525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" name="Google Shape;2802;g28120ce3749_2_4">
            <a:extLst>
              <a:ext uri="{FF2B5EF4-FFF2-40B4-BE49-F238E27FC236}">
                <a16:creationId xmlns:a16="http://schemas.microsoft.com/office/drawing/2014/main" id="{3265FF99-908A-3666-1F5D-82A8E62F2BC0}"/>
              </a:ext>
            </a:extLst>
          </p:cNvPr>
          <p:cNvSpPr/>
          <p:nvPr/>
        </p:nvSpPr>
        <p:spPr>
          <a:xfrm>
            <a:off x="1873773" y="6151903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회계담당자명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(2~15</a:t>
            </a: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0D447C20-C051-7CF0-1002-6FB52A82A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851874"/>
              </p:ext>
            </p:extLst>
          </p:nvPr>
        </p:nvGraphicFramePr>
        <p:xfrm>
          <a:off x="464325" y="6571717"/>
          <a:ext cx="6977099" cy="1521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729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165996">
                  <a:extLst>
                    <a:ext uri="{9D8B030D-6E8A-4147-A177-3AD203B41FA5}">
                      <a16:colId xmlns:a16="http://schemas.microsoft.com/office/drawing/2014/main" val="2124641781"/>
                    </a:ext>
                  </a:extLst>
                </a:gridCol>
                <a:gridCol w="1243631">
                  <a:extLst>
                    <a:ext uri="{9D8B030D-6E8A-4147-A177-3AD203B41FA5}">
                      <a16:colId xmlns:a16="http://schemas.microsoft.com/office/drawing/2014/main" val="4132978038"/>
                    </a:ext>
                  </a:extLst>
                </a:gridCol>
                <a:gridCol w="2241743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336134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 정보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29628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성명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29628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 번호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확인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  <a:tr h="29628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휴대폰번호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725898"/>
                  </a:ext>
                </a:extLst>
              </a:tr>
              <a:tr h="29628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611721"/>
                  </a:ext>
                </a:extLst>
              </a:tr>
            </a:tbl>
          </a:graphicData>
        </a:graphic>
      </p:graphicFrame>
      <p:sp>
        <p:nvSpPr>
          <p:cNvPr id="82" name="직사각형 81">
            <a:extLst>
              <a:ext uri="{FF2B5EF4-FFF2-40B4-BE49-F238E27FC236}">
                <a16:creationId xmlns:a16="http://schemas.microsoft.com/office/drawing/2014/main" id="{AC6A4238-7E4E-DC8F-ECBB-4A9BAA270745}"/>
              </a:ext>
            </a:extLst>
          </p:cNvPr>
          <p:cNvSpPr/>
          <p:nvPr/>
        </p:nvSpPr>
        <p:spPr>
          <a:xfrm>
            <a:off x="464325" y="6706557"/>
            <a:ext cx="45719" cy="142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Google Shape;2802;g28120ce3749_2_4">
            <a:extLst>
              <a:ext uri="{FF2B5EF4-FFF2-40B4-BE49-F238E27FC236}">
                <a16:creationId xmlns:a16="http://schemas.microsoft.com/office/drawing/2014/main" id="{D1F99A3E-C034-F3F9-0360-067FCABB3CF2}"/>
              </a:ext>
            </a:extLst>
          </p:cNvPr>
          <p:cNvSpPr/>
          <p:nvPr/>
        </p:nvSpPr>
        <p:spPr>
          <a:xfrm>
            <a:off x="5319497" y="7236371"/>
            <a:ext cx="1903423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확인</a:t>
            </a:r>
            <a:endParaRPr sz="6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2802;g28120ce3749_2_4">
            <a:extLst>
              <a:ext uri="{FF2B5EF4-FFF2-40B4-BE49-F238E27FC236}">
                <a16:creationId xmlns:a16="http://schemas.microsoft.com/office/drawing/2014/main" id="{9A9821BC-FCE0-3CB6-A0AD-3F9D4F17FC89}"/>
              </a:ext>
            </a:extLst>
          </p:cNvPr>
          <p:cNvSpPr/>
          <p:nvPr/>
        </p:nvSpPr>
        <p:spPr>
          <a:xfrm>
            <a:off x="5323803" y="6946926"/>
            <a:ext cx="1980528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성명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(2~15</a:t>
            </a: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sz="700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2802;g28120ce3749_2_4">
            <a:extLst>
              <a:ext uri="{FF2B5EF4-FFF2-40B4-BE49-F238E27FC236}">
                <a16:creationId xmlns:a16="http://schemas.microsoft.com/office/drawing/2014/main" id="{F08413E6-327F-C501-5100-6E9652DC7184}"/>
              </a:ext>
            </a:extLst>
          </p:cNvPr>
          <p:cNvSpPr/>
          <p:nvPr/>
        </p:nvSpPr>
        <p:spPr>
          <a:xfrm>
            <a:off x="1873772" y="6946926"/>
            <a:ext cx="1568115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영문</a:t>
            </a:r>
            <a:r>
              <a:rPr lang="en-US" altLang="ko-KR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 입력</a:t>
            </a:r>
            <a:r>
              <a:rPr lang="en-US" altLang="ko-KR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(15</a:t>
            </a:r>
            <a:r>
              <a:rPr lang="ko-KR" altLang="en-US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자 이내</a:t>
            </a:r>
            <a:r>
              <a:rPr lang="en-US" altLang="ko-KR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후 중복체크</a:t>
            </a:r>
            <a:endParaRPr sz="60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2802;g28120ce3749_2_4">
            <a:extLst>
              <a:ext uri="{FF2B5EF4-FFF2-40B4-BE49-F238E27FC236}">
                <a16:creationId xmlns:a16="http://schemas.microsoft.com/office/drawing/2014/main" id="{CD523C8A-7FFC-853E-0C4E-061684D8A0AF}"/>
              </a:ext>
            </a:extLst>
          </p:cNvPr>
          <p:cNvSpPr/>
          <p:nvPr/>
        </p:nvSpPr>
        <p:spPr>
          <a:xfrm>
            <a:off x="1873773" y="7532894"/>
            <a:ext cx="1340924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숫자만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2802;g28120ce3749_2_4">
            <a:extLst>
              <a:ext uri="{FF2B5EF4-FFF2-40B4-BE49-F238E27FC236}">
                <a16:creationId xmlns:a16="http://schemas.microsoft.com/office/drawing/2014/main" id="{C57BD05B-6F72-3D23-FD55-5FAA1ECB6020}"/>
              </a:ext>
            </a:extLst>
          </p:cNvPr>
          <p:cNvSpPr/>
          <p:nvPr/>
        </p:nvSpPr>
        <p:spPr>
          <a:xfrm>
            <a:off x="1873773" y="7830746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ex) sample@@pantech.com</a:t>
            </a:r>
            <a:endParaRPr sz="70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2802;g28120ce3749_2_4">
            <a:extLst>
              <a:ext uri="{FF2B5EF4-FFF2-40B4-BE49-F238E27FC236}">
                <a16:creationId xmlns:a16="http://schemas.microsoft.com/office/drawing/2014/main" id="{52CB509D-4FA1-90DF-86B1-A26EE600FDD3}"/>
              </a:ext>
            </a:extLst>
          </p:cNvPr>
          <p:cNvSpPr/>
          <p:nvPr/>
        </p:nvSpPr>
        <p:spPr>
          <a:xfrm>
            <a:off x="3467055" y="6946926"/>
            <a:ext cx="437801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0000" rIns="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중복체크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2802;g28120ce3749_2_4">
            <a:extLst>
              <a:ext uri="{FF2B5EF4-FFF2-40B4-BE49-F238E27FC236}">
                <a16:creationId xmlns:a16="http://schemas.microsoft.com/office/drawing/2014/main" id="{A05EB0BE-10A0-8FFC-1B1A-1CD8AAEA45A5}"/>
              </a:ext>
            </a:extLst>
          </p:cNvPr>
          <p:cNvSpPr/>
          <p:nvPr/>
        </p:nvSpPr>
        <p:spPr>
          <a:xfrm>
            <a:off x="1873772" y="7236371"/>
            <a:ext cx="2031083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대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소문자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특수문자 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2 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이상 조합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길이 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8~16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자리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6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2802;g28120ce3749_2_4">
            <a:extLst>
              <a:ext uri="{FF2B5EF4-FFF2-40B4-BE49-F238E27FC236}">
                <a16:creationId xmlns:a16="http://schemas.microsoft.com/office/drawing/2014/main" id="{426C9AE4-F7B9-6043-069C-99616C442950}"/>
              </a:ext>
            </a:extLst>
          </p:cNvPr>
          <p:cNvSpPr/>
          <p:nvPr/>
        </p:nvSpPr>
        <p:spPr>
          <a:xfrm>
            <a:off x="5313363" y="7532894"/>
            <a:ext cx="1046248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숫자만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2802;g28120ce3749_2_4">
            <a:extLst>
              <a:ext uri="{FF2B5EF4-FFF2-40B4-BE49-F238E27FC236}">
                <a16:creationId xmlns:a16="http://schemas.microsoft.com/office/drawing/2014/main" id="{F3847075-72FC-1C15-DF42-07EC868415DB}"/>
              </a:ext>
            </a:extLst>
          </p:cNvPr>
          <p:cNvSpPr/>
          <p:nvPr/>
        </p:nvSpPr>
        <p:spPr>
          <a:xfrm>
            <a:off x="1873772" y="4163774"/>
            <a:ext cx="1340925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>
                <a:solidFill>
                  <a:schemeClr val="bg1">
                    <a:lumMod val="7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숫자만</a:t>
            </a:r>
            <a:endParaRPr lang="ko-KR" altLang="en-US" sz="70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2802;g28120ce3749_2_4">
            <a:extLst>
              <a:ext uri="{FF2B5EF4-FFF2-40B4-BE49-F238E27FC236}">
                <a16:creationId xmlns:a16="http://schemas.microsoft.com/office/drawing/2014/main" id="{C4F2859E-78A8-3B99-7B82-14D98EEA8888}"/>
              </a:ext>
            </a:extLst>
          </p:cNvPr>
          <p:cNvSpPr/>
          <p:nvPr/>
        </p:nvSpPr>
        <p:spPr>
          <a:xfrm>
            <a:off x="5313362" y="4163774"/>
            <a:ext cx="1046249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0" i="0" u="none" strike="noStrike">
                <a:solidFill>
                  <a:schemeClr val="bg1">
                    <a:lumMod val="7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숫자만   </a:t>
            </a:r>
            <a:endParaRPr lang="ko-KR" altLang="en-US" sz="70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699;g2fb18904de5_2_107">
            <a:extLst>
              <a:ext uri="{FF2B5EF4-FFF2-40B4-BE49-F238E27FC236}">
                <a16:creationId xmlns:a16="http://schemas.microsoft.com/office/drawing/2014/main" id="{408C7742-9CBA-4482-9A12-C69AEE12BE1B}"/>
              </a:ext>
            </a:extLst>
          </p:cNvPr>
          <p:cNvSpPr/>
          <p:nvPr/>
        </p:nvSpPr>
        <p:spPr>
          <a:xfrm>
            <a:off x="1553146" y="187276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B412B876-1B15-2938-7E6D-2C39F8CB495A}"/>
              </a:ext>
            </a:extLst>
          </p:cNvPr>
          <p:cNvSpPr/>
          <p:nvPr/>
        </p:nvSpPr>
        <p:spPr>
          <a:xfrm>
            <a:off x="1168467" y="578950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699;g2fb18904de5_2_107">
            <a:extLst>
              <a:ext uri="{FF2B5EF4-FFF2-40B4-BE49-F238E27FC236}">
                <a16:creationId xmlns:a16="http://schemas.microsoft.com/office/drawing/2014/main" id="{0BF3B16C-FB78-9551-517A-CDE5F18484A6}"/>
              </a:ext>
            </a:extLst>
          </p:cNvPr>
          <p:cNvSpPr/>
          <p:nvPr/>
        </p:nvSpPr>
        <p:spPr>
          <a:xfrm>
            <a:off x="1274611" y="661655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699;g2fb18904de5_2_107">
            <a:extLst>
              <a:ext uri="{FF2B5EF4-FFF2-40B4-BE49-F238E27FC236}">
                <a16:creationId xmlns:a16="http://schemas.microsoft.com/office/drawing/2014/main" id="{0ACE6725-A9A4-22F7-B0EE-AF02D94CBDAB}"/>
              </a:ext>
            </a:extLst>
          </p:cNvPr>
          <p:cNvSpPr/>
          <p:nvPr/>
        </p:nvSpPr>
        <p:spPr>
          <a:xfrm>
            <a:off x="4040303" y="811677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807;g28120bc8d10_0_307">
            <a:extLst>
              <a:ext uri="{FF2B5EF4-FFF2-40B4-BE49-F238E27FC236}">
                <a16:creationId xmlns:a16="http://schemas.microsoft.com/office/drawing/2014/main" id="{B6A367B0-7B03-80F5-517B-02D3694EC04F}"/>
              </a:ext>
            </a:extLst>
          </p:cNvPr>
          <p:cNvSpPr/>
          <p:nvPr/>
        </p:nvSpPr>
        <p:spPr>
          <a:xfrm>
            <a:off x="7646622" y="4889627"/>
            <a:ext cx="2203673" cy="103488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810;g28120bc8d10_0_307">
            <a:extLst>
              <a:ext uri="{FF2B5EF4-FFF2-40B4-BE49-F238E27FC236}">
                <a16:creationId xmlns:a16="http://schemas.microsoft.com/office/drawing/2014/main" id="{80DD6C53-776D-738E-B0D4-2DB5F66F0190}"/>
              </a:ext>
            </a:extLst>
          </p:cNvPr>
          <p:cNvSpPr/>
          <p:nvPr/>
        </p:nvSpPr>
        <p:spPr>
          <a:xfrm>
            <a:off x="8420773" y="5504805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3AE95401-DE02-C523-CF80-41B771E12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628070"/>
              </p:ext>
            </p:extLst>
          </p:nvPr>
        </p:nvGraphicFramePr>
        <p:xfrm>
          <a:off x="7987241" y="5045987"/>
          <a:ext cx="1490026" cy="426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026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</a:tblGrid>
              <a:tr h="4268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 항목을 입력해주세요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26CB473E-5E23-6774-4E6C-AE998E479DC7}"/>
              </a:ext>
            </a:extLst>
          </p:cNvPr>
          <p:cNvCxnSpPr>
            <a:cxnSpLocks/>
            <a:stCxn id="37" idx="3"/>
            <a:endCxn id="20" idx="2"/>
          </p:cNvCxnSpPr>
          <p:nvPr/>
        </p:nvCxnSpPr>
        <p:spPr>
          <a:xfrm flipV="1">
            <a:off x="5028629" y="5924507"/>
            <a:ext cx="3719830" cy="2524956"/>
          </a:xfrm>
          <a:prstGeom prst="bentConnector2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D25D390-AD91-5362-7E68-B3B3B1AD3F9E}"/>
              </a:ext>
            </a:extLst>
          </p:cNvPr>
          <p:cNvSpPr txBox="1"/>
          <p:nvPr/>
        </p:nvSpPr>
        <p:spPr>
          <a:xfrm>
            <a:off x="8009313" y="6376139"/>
            <a:ext cx="14782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highlight>
                  <a:srgbClr val="FFFF00"/>
                </a:highlight>
              </a:rPr>
              <a:t>필수 입력항목이 누락된 경우</a:t>
            </a:r>
          </a:p>
        </p:txBody>
      </p:sp>
    </p:spTree>
    <p:extLst>
      <p:ext uri="{BB962C8B-B14F-4D97-AF65-F5344CB8AC3E}">
        <p14:creationId xmlns:p14="http://schemas.microsoft.com/office/powerpoint/2010/main" val="2607651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865B7-4E8A-55B8-C698-A92DF1170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335560" y="1761688"/>
            <a:ext cx="7214532" cy="78017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5F2E7A3-4479-CAF4-2659-189467116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367811"/>
              </p:ext>
            </p:extLst>
          </p:nvPr>
        </p:nvGraphicFramePr>
        <p:xfrm>
          <a:off x="7858125" y="426720"/>
          <a:ext cx="2047875" cy="349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가입정보 입력 화면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필수항목은</a:t>
                      </a: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*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일반정보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사업자등록번호는 자동입력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결제정보 입력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담당자 정보 입력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가입신청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신청완료 페이지로 이동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(14p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회원가입 첫 페이지로 이동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(11p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49FA5E4-0463-949F-CDF5-62969E71E4A8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구매사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회원가입 화면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309FBDE-09B4-9036-9712-AFF88EC36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951473"/>
              </p:ext>
            </p:extLst>
          </p:nvPr>
        </p:nvGraphicFramePr>
        <p:xfrm>
          <a:off x="464325" y="1020625"/>
          <a:ext cx="6977100" cy="663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6631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회원가입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pic>
        <p:nvPicPr>
          <p:cNvPr id="9" name="Google Shape;2795;g28120ce3749_2_4">
            <a:extLst>
              <a:ext uri="{FF2B5EF4-FFF2-40B4-BE49-F238E27FC236}">
                <a16:creationId xmlns:a16="http://schemas.microsoft.com/office/drawing/2014/main" id="{9EE02A14-0F37-8D0A-A494-3A257B38F5E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2802;g28120ce3749_2_4">
            <a:extLst>
              <a:ext uri="{FF2B5EF4-FFF2-40B4-BE49-F238E27FC236}">
                <a16:creationId xmlns:a16="http://schemas.microsoft.com/office/drawing/2014/main" id="{6A9DEFCE-0097-1213-9CFE-CA150912DD6A}"/>
              </a:ext>
            </a:extLst>
          </p:cNvPr>
          <p:cNvSpPr/>
          <p:nvPr/>
        </p:nvSpPr>
        <p:spPr>
          <a:xfrm>
            <a:off x="6337839" y="733360"/>
            <a:ext cx="1103586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로그인 페이지로 이동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611;g302391297fa_0_53">
            <a:extLst>
              <a:ext uri="{FF2B5EF4-FFF2-40B4-BE49-F238E27FC236}">
                <a16:creationId xmlns:a16="http://schemas.microsoft.com/office/drawing/2014/main" id="{EDAABF20-CC4C-F45A-D0A0-6F0D0BFDDFCB}"/>
              </a:ext>
            </a:extLst>
          </p:cNvPr>
          <p:cNvSpPr/>
          <p:nvPr/>
        </p:nvSpPr>
        <p:spPr>
          <a:xfrm>
            <a:off x="3165716" y="1352191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01.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계약서 및 개인정보 동의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  &gt;  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02.</a:t>
            </a:r>
            <a:r>
              <a:rPr lang="ko-KR" altLang="en-US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가입정보 입력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&gt;  03.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가입신청 완료</a:t>
            </a:r>
            <a:endParaRPr sz="10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43E05F1-450B-A730-CB45-27BA554E2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93730"/>
              </p:ext>
            </p:extLst>
          </p:nvPr>
        </p:nvGraphicFramePr>
        <p:xfrm>
          <a:off x="458778" y="1825966"/>
          <a:ext cx="6977099" cy="3558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977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231756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  <a:gridCol w="1162373">
                  <a:extLst>
                    <a:ext uri="{9D8B030D-6E8A-4147-A177-3AD203B41FA5}">
                      <a16:colId xmlns:a16="http://schemas.microsoft.com/office/drawing/2014/main" val="3668249103"/>
                    </a:ext>
                  </a:extLst>
                </a:gridCol>
                <a:gridCol w="2233993">
                  <a:extLst>
                    <a:ext uri="{9D8B030D-6E8A-4147-A177-3AD203B41FA5}">
                      <a16:colId xmlns:a16="http://schemas.microsoft.com/office/drawing/2014/main" val="1527801411"/>
                    </a:ext>
                  </a:extLst>
                </a:gridCol>
              </a:tblGrid>
              <a:tr h="326665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 일반정보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공급사명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*</a:t>
                      </a:r>
                      <a:endParaRPr lang="en-US" altLang="ko-KR" sz="800" b="1" i="0" dirty="0">
                        <a:solidFill>
                          <a:srgbClr val="E1002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 유형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endParaRPr lang="en-US" altLang="ko-KR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사업자등록번호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법인등록번호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개업연월일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주요상품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781354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업종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업태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019916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대표자명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회사이메일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725898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788465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916911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대표전화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팩스번호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348830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사업자등록증 첨부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신용평가서 첨부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7653830"/>
                  </a:ext>
                </a:extLst>
              </a:tr>
              <a:tr h="2760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회사소개서 첨부 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 기본소개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연혁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매출액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주요납품처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기술인력 등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제품 및 품질인증서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특허증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10027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생산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검사설비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700" b="0" i="0" dirty="0">
                        <a:solidFill>
                          <a:srgbClr val="E1002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225300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소재지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사업유형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163999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0E62876B-D984-41CE-86BD-9F1EAD9F3789}"/>
              </a:ext>
            </a:extLst>
          </p:cNvPr>
          <p:cNvSpPr/>
          <p:nvPr/>
        </p:nvSpPr>
        <p:spPr>
          <a:xfrm>
            <a:off x="464325" y="1917580"/>
            <a:ext cx="45719" cy="1514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70CA6A38-3927-1913-4DEF-21D3BAE5B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396999"/>
              </p:ext>
            </p:extLst>
          </p:nvPr>
        </p:nvGraphicFramePr>
        <p:xfrm>
          <a:off x="461552" y="5440748"/>
          <a:ext cx="6977099" cy="1702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478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262753">
                  <a:extLst>
                    <a:ext uri="{9D8B030D-6E8A-4147-A177-3AD203B41FA5}">
                      <a16:colId xmlns:a16="http://schemas.microsoft.com/office/drawing/2014/main" val="2124641781"/>
                    </a:ext>
                  </a:extLst>
                </a:gridCol>
                <a:gridCol w="1146875">
                  <a:extLst>
                    <a:ext uri="{9D8B030D-6E8A-4147-A177-3AD203B41FA5}">
                      <a16:colId xmlns:a16="http://schemas.microsoft.com/office/drawing/2014/main" val="4132978038"/>
                    </a:ext>
                  </a:extLst>
                </a:gridCol>
                <a:gridCol w="2233993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08895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 정보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32338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결제조건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회계담당자 이메일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981260"/>
                  </a:ext>
                </a:extLst>
              </a:tr>
              <a:tr h="32338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회계담당자명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회계담당자 연락처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611721"/>
                  </a:ext>
                </a:extLst>
              </a:tr>
              <a:tr h="32338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영업담당자명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영업담당자 연락처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807209"/>
                  </a:ext>
                </a:extLst>
              </a:tr>
              <a:tr h="32338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영업담당자 이메일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276686"/>
                  </a:ext>
                </a:extLst>
              </a:tr>
            </a:tbl>
          </a:graphicData>
        </a:graphic>
      </p:graphicFrame>
      <p:sp>
        <p:nvSpPr>
          <p:cNvPr id="46" name="직사각형 45">
            <a:extLst>
              <a:ext uri="{FF2B5EF4-FFF2-40B4-BE49-F238E27FC236}">
                <a16:creationId xmlns:a16="http://schemas.microsoft.com/office/drawing/2014/main" id="{801DEC94-4A9B-117E-BE1D-ECB2120DE919}"/>
              </a:ext>
            </a:extLst>
          </p:cNvPr>
          <p:cNvSpPr/>
          <p:nvPr/>
        </p:nvSpPr>
        <p:spPr>
          <a:xfrm>
            <a:off x="461552" y="5575589"/>
            <a:ext cx="45719" cy="142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Google Shape;2802;g28120ce3749_2_4">
            <a:extLst>
              <a:ext uri="{FF2B5EF4-FFF2-40B4-BE49-F238E27FC236}">
                <a16:creationId xmlns:a16="http://schemas.microsoft.com/office/drawing/2014/main" id="{D48D10FC-CD5F-52D5-72D1-EF27E60820E9}"/>
              </a:ext>
            </a:extLst>
          </p:cNvPr>
          <p:cNvSpPr/>
          <p:nvPr/>
        </p:nvSpPr>
        <p:spPr>
          <a:xfrm>
            <a:off x="1873773" y="2201771"/>
            <a:ext cx="1636800" cy="2295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공급사명</a:t>
            </a:r>
            <a:r>
              <a:rPr lang="en-US" altLang="ko-KR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(3~20</a:t>
            </a:r>
            <a:r>
              <a:rPr lang="ko-KR" altLang="en-US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자</a:t>
            </a:r>
            <a:r>
              <a:rPr lang="en-US" altLang="ko-KR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2800;g28120ce3749_2_4">
            <a:extLst>
              <a:ext uri="{FF2B5EF4-FFF2-40B4-BE49-F238E27FC236}">
                <a16:creationId xmlns:a16="http://schemas.microsoft.com/office/drawing/2014/main" id="{88F30664-C5A4-16ED-B96D-CFB0D4A1D4B5}"/>
              </a:ext>
            </a:extLst>
          </p:cNvPr>
          <p:cNvSpPr/>
          <p:nvPr/>
        </p:nvSpPr>
        <p:spPr>
          <a:xfrm>
            <a:off x="4164933" y="9024448"/>
            <a:ext cx="858150" cy="305385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가입신청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2800;g28120ce3749_2_4">
            <a:extLst>
              <a:ext uri="{FF2B5EF4-FFF2-40B4-BE49-F238E27FC236}">
                <a16:creationId xmlns:a16="http://schemas.microsoft.com/office/drawing/2014/main" id="{C5E21E59-37B5-C720-2EF3-4E1795CE553B}"/>
              </a:ext>
            </a:extLst>
          </p:cNvPr>
          <p:cNvSpPr/>
          <p:nvPr/>
        </p:nvSpPr>
        <p:spPr>
          <a:xfrm>
            <a:off x="3209152" y="9024448"/>
            <a:ext cx="858150" cy="30538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914;g28120bc8d10_0_403">
            <a:extLst>
              <a:ext uri="{FF2B5EF4-FFF2-40B4-BE49-F238E27FC236}">
                <a16:creationId xmlns:a16="http://schemas.microsoft.com/office/drawing/2014/main" id="{907A696A-159D-F0A8-82DC-CF3E1999E172}"/>
              </a:ext>
            </a:extLst>
          </p:cNvPr>
          <p:cNvSpPr/>
          <p:nvPr/>
        </p:nvSpPr>
        <p:spPr>
          <a:xfrm>
            <a:off x="1877695" y="4542557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1658;g27fc35ecc8f_0_48">
            <a:extLst>
              <a:ext uri="{FF2B5EF4-FFF2-40B4-BE49-F238E27FC236}">
                <a16:creationId xmlns:a16="http://schemas.microsoft.com/office/drawing/2014/main" id="{B82ECAA7-8516-4E99-21F3-0E68869C188A}"/>
              </a:ext>
            </a:extLst>
          </p:cNvPr>
          <p:cNvSpPr/>
          <p:nvPr/>
        </p:nvSpPr>
        <p:spPr>
          <a:xfrm>
            <a:off x="2381327" y="4557793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67" name="Google Shape;1659;g27fc35ecc8f_0_48">
            <a:extLst>
              <a:ext uri="{FF2B5EF4-FFF2-40B4-BE49-F238E27FC236}">
                <a16:creationId xmlns:a16="http://schemas.microsoft.com/office/drawing/2014/main" id="{73036D3A-0701-5317-26CB-D404901E3E40}"/>
              </a:ext>
            </a:extLst>
          </p:cNvPr>
          <p:cNvSpPr/>
          <p:nvPr/>
        </p:nvSpPr>
        <p:spPr>
          <a:xfrm>
            <a:off x="3106698" y="4593793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2802;g28120ce3749_2_4">
            <a:extLst>
              <a:ext uri="{FF2B5EF4-FFF2-40B4-BE49-F238E27FC236}">
                <a16:creationId xmlns:a16="http://schemas.microsoft.com/office/drawing/2014/main" id="{E6A12BA5-1787-9E15-DC1F-390FB4625962}"/>
              </a:ext>
            </a:extLst>
          </p:cNvPr>
          <p:cNvSpPr/>
          <p:nvPr/>
        </p:nvSpPr>
        <p:spPr>
          <a:xfrm>
            <a:off x="5313363" y="2192683"/>
            <a:ext cx="1168231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선택                         ▼</a:t>
            </a:r>
            <a:endParaRPr lang="ko-KR" altLang="en-US"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2802;g28120ce3749_2_4">
            <a:extLst>
              <a:ext uri="{FF2B5EF4-FFF2-40B4-BE49-F238E27FC236}">
                <a16:creationId xmlns:a16="http://schemas.microsoft.com/office/drawing/2014/main" id="{AEC7F7CC-F485-409A-8ACA-E00694A953D8}"/>
              </a:ext>
            </a:extLst>
          </p:cNvPr>
          <p:cNvSpPr/>
          <p:nvPr/>
        </p:nvSpPr>
        <p:spPr>
          <a:xfrm>
            <a:off x="1873773" y="2515236"/>
            <a:ext cx="455700" cy="222164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123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2802;g28120ce3749_2_4">
            <a:extLst>
              <a:ext uri="{FF2B5EF4-FFF2-40B4-BE49-F238E27FC236}">
                <a16:creationId xmlns:a16="http://schemas.microsoft.com/office/drawing/2014/main" id="{69967915-A217-BF55-FE15-ECABBF8E741C}"/>
              </a:ext>
            </a:extLst>
          </p:cNvPr>
          <p:cNvSpPr/>
          <p:nvPr/>
        </p:nvSpPr>
        <p:spPr>
          <a:xfrm>
            <a:off x="2414627" y="2515236"/>
            <a:ext cx="331546" cy="222164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2802;g28120ce3749_2_4">
            <a:extLst>
              <a:ext uri="{FF2B5EF4-FFF2-40B4-BE49-F238E27FC236}">
                <a16:creationId xmlns:a16="http://schemas.microsoft.com/office/drawing/2014/main" id="{8B67D17E-D619-3C1F-9FB7-4DAF7F10034C}"/>
              </a:ext>
            </a:extLst>
          </p:cNvPr>
          <p:cNvSpPr/>
          <p:nvPr/>
        </p:nvSpPr>
        <p:spPr>
          <a:xfrm>
            <a:off x="2831327" y="2515236"/>
            <a:ext cx="683550" cy="222164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12345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2802;g28120ce3749_2_4">
            <a:extLst>
              <a:ext uri="{FF2B5EF4-FFF2-40B4-BE49-F238E27FC236}">
                <a16:creationId xmlns:a16="http://schemas.microsoft.com/office/drawing/2014/main" id="{C14DCC54-E7CC-FEB4-236B-988A74E0B08A}"/>
              </a:ext>
            </a:extLst>
          </p:cNvPr>
          <p:cNvSpPr/>
          <p:nvPr/>
        </p:nvSpPr>
        <p:spPr>
          <a:xfrm>
            <a:off x="5313362" y="2517590"/>
            <a:ext cx="503545" cy="22216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2802;g28120ce3749_2_4">
            <a:extLst>
              <a:ext uri="{FF2B5EF4-FFF2-40B4-BE49-F238E27FC236}">
                <a16:creationId xmlns:a16="http://schemas.microsoft.com/office/drawing/2014/main" id="{E1803324-EC0E-2D0F-BC07-9CFCFC961FCF}"/>
              </a:ext>
            </a:extLst>
          </p:cNvPr>
          <p:cNvSpPr/>
          <p:nvPr/>
        </p:nvSpPr>
        <p:spPr>
          <a:xfrm>
            <a:off x="5978049" y="2517589"/>
            <a:ext cx="503545" cy="22216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2802;g28120ce3749_2_4">
            <a:extLst>
              <a:ext uri="{FF2B5EF4-FFF2-40B4-BE49-F238E27FC236}">
                <a16:creationId xmlns:a16="http://schemas.microsoft.com/office/drawing/2014/main" id="{DE33CB8B-F884-59F7-0B49-8C7543545EFB}"/>
              </a:ext>
            </a:extLst>
          </p:cNvPr>
          <p:cNvSpPr/>
          <p:nvPr/>
        </p:nvSpPr>
        <p:spPr>
          <a:xfrm>
            <a:off x="1873773" y="3091173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업종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(2~20</a:t>
            </a: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sz="700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2802;g28120ce3749_2_4">
            <a:extLst>
              <a:ext uri="{FF2B5EF4-FFF2-40B4-BE49-F238E27FC236}">
                <a16:creationId xmlns:a16="http://schemas.microsoft.com/office/drawing/2014/main" id="{5986AFE0-74FB-03AF-A5F8-98667BD78BC9}"/>
              </a:ext>
            </a:extLst>
          </p:cNvPr>
          <p:cNvSpPr/>
          <p:nvPr/>
        </p:nvSpPr>
        <p:spPr>
          <a:xfrm>
            <a:off x="5313363" y="3091173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업태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(2~20</a:t>
            </a: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sz="700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2802;g28120ce3749_2_4">
            <a:extLst>
              <a:ext uri="{FF2B5EF4-FFF2-40B4-BE49-F238E27FC236}">
                <a16:creationId xmlns:a16="http://schemas.microsoft.com/office/drawing/2014/main" id="{140C56C9-B5BE-0BFC-087B-43E286364571}"/>
              </a:ext>
            </a:extLst>
          </p:cNvPr>
          <p:cNvSpPr/>
          <p:nvPr/>
        </p:nvSpPr>
        <p:spPr>
          <a:xfrm>
            <a:off x="1873773" y="3369110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대표자명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(2~15</a:t>
            </a: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 이내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sz="700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2802;g28120ce3749_2_4">
            <a:extLst>
              <a:ext uri="{FF2B5EF4-FFF2-40B4-BE49-F238E27FC236}">
                <a16:creationId xmlns:a16="http://schemas.microsoft.com/office/drawing/2014/main" id="{59579507-017D-AB92-83C4-2425422E1425}"/>
              </a:ext>
            </a:extLst>
          </p:cNvPr>
          <p:cNvSpPr/>
          <p:nvPr/>
        </p:nvSpPr>
        <p:spPr>
          <a:xfrm>
            <a:off x="5313363" y="3364617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en-US" altLang="ko-KR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ex) sample@@pantech.com</a:t>
            </a:r>
            <a:endParaRPr lang="en-US" altLang="ko-KR" sz="700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914;g28120bc8d10_0_403">
            <a:extLst>
              <a:ext uri="{FF2B5EF4-FFF2-40B4-BE49-F238E27FC236}">
                <a16:creationId xmlns:a16="http://schemas.microsoft.com/office/drawing/2014/main" id="{73C2A385-AD9C-FF44-ACDE-5A9B5C3E482B}"/>
              </a:ext>
            </a:extLst>
          </p:cNvPr>
          <p:cNvSpPr/>
          <p:nvPr/>
        </p:nvSpPr>
        <p:spPr>
          <a:xfrm>
            <a:off x="1877695" y="4845378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914;g28120bc8d10_0_403">
            <a:extLst>
              <a:ext uri="{FF2B5EF4-FFF2-40B4-BE49-F238E27FC236}">
                <a16:creationId xmlns:a16="http://schemas.microsoft.com/office/drawing/2014/main" id="{F2ACF5BF-D3F1-DC43-B6CD-DA73DBA9ED31}"/>
              </a:ext>
            </a:extLst>
          </p:cNvPr>
          <p:cNvSpPr/>
          <p:nvPr/>
        </p:nvSpPr>
        <p:spPr>
          <a:xfrm>
            <a:off x="5315868" y="4548029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1658;g27fc35ecc8f_0_48">
            <a:extLst>
              <a:ext uri="{FF2B5EF4-FFF2-40B4-BE49-F238E27FC236}">
                <a16:creationId xmlns:a16="http://schemas.microsoft.com/office/drawing/2014/main" id="{E933ED79-3003-954D-AE8D-9F7C6FC5DA80}"/>
              </a:ext>
            </a:extLst>
          </p:cNvPr>
          <p:cNvSpPr/>
          <p:nvPr/>
        </p:nvSpPr>
        <p:spPr>
          <a:xfrm>
            <a:off x="5816908" y="4563265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88" name="Google Shape;1659;g27fc35ecc8f_0_48">
            <a:extLst>
              <a:ext uri="{FF2B5EF4-FFF2-40B4-BE49-F238E27FC236}">
                <a16:creationId xmlns:a16="http://schemas.microsoft.com/office/drawing/2014/main" id="{F716A8ED-51CB-9D31-BF44-C1C534867C1C}"/>
              </a:ext>
            </a:extLst>
          </p:cNvPr>
          <p:cNvSpPr/>
          <p:nvPr/>
        </p:nvSpPr>
        <p:spPr>
          <a:xfrm>
            <a:off x="6542279" y="4599265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1658;g27fc35ecc8f_0_48">
            <a:extLst>
              <a:ext uri="{FF2B5EF4-FFF2-40B4-BE49-F238E27FC236}">
                <a16:creationId xmlns:a16="http://schemas.microsoft.com/office/drawing/2014/main" id="{004B2DFE-DBDA-90CD-0C91-333A97523597}"/>
              </a:ext>
            </a:extLst>
          </p:cNvPr>
          <p:cNvSpPr/>
          <p:nvPr/>
        </p:nvSpPr>
        <p:spPr>
          <a:xfrm>
            <a:off x="2381327" y="4844912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92" name="Google Shape;1659;g27fc35ecc8f_0_48">
            <a:extLst>
              <a:ext uri="{FF2B5EF4-FFF2-40B4-BE49-F238E27FC236}">
                <a16:creationId xmlns:a16="http://schemas.microsoft.com/office/drawing/2014/main" id="{39CDCEA9-F978-BCA8-8328-8730D216B482}"/>
              </a:ext>
            </a:extLst>
          </p:cNvPr>
          <p:cNvSpPr/>
          <p:nvPr/>
        </p:nvSpPr>
        <p:spPr>
          <a:xfrm>
            <a:off x="3106698" y="4880912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8BC971BD-280C-A534-223F-444B5984AC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250452"/>
              </p:ext>
            </p:extLst>
          </p:nvPr>
        </p:nvGraphicFramePr>
        <p:xfrm>
          <a:off x="458779" y="7299395"/>
          <a:ext cx="6977099" cy="1521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729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165996">
                  <a:extLst>
                    <a:ext uri="{9D8B030D-6E8A-4147-A177-3AD203B41FA5}">
                      <a16:colId xmlns:a16="http://schemas.microsoft.com/office/drawing/2014/main" val="2124641781"/>
                    </a:ext>
                  </a:extLst>
                </a:gridCol>
                <a:gridCol w="1243631">
                  <a:extLst>
                    <a:ext uri="{9D8B030D-6E8A-4147-A177-3AD203B41FA5}">
                      <a16:colId xmlns:a16="http://schemas.microsoft.com/office/drawing/2014/main" val="4132978038"/>
                    </a:ext>
                  </a:extLst>
                </a:gridCol>
                <a:gridCol w="2241743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336134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 정보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29628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성명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29628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 번호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확인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 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  <a:tr h="29628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이동전화번호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725898"/>
                  </a:ext>
                </a:extLst>
              </a:tr>
              <a:tr h="29628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611721"/>
                  </a:ext>
                </a:extLst>
              </a:tr>
            </a:tbl>
          </a:graphicData>
        </a:graphic>
      </p:graphicFrame>
      <p:sp>
        <p:nvSpPr>
          <p:cNvPr id="96" name="직사각형 95">
            <a:extLst>
              <a:ext uri="{FF2B5EF4-FFF2-40B4-BE49-F238E27FC236}">
                <a16:creationId xmlns:a16="http://schemas.microsoft.com/office/drawing/2014/main" id="{8E97A4BD-6A8C-E53B-F568-849D15DA8D1B}"/>
              </a:ext>
            </a:extLst>
          </p:cNvPr>
          <p:cNvSpPr/>
          <p:nvPr/>
        </p:nvSpPr>
        <p:spPr>
          <a:xfrm>
            <a:off x="458779" y="7434235"/>
            <a:ext cx="45719" cy="142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Google Shape;2802;g28120ce3749_2_4">
            <a:extLst>
              <a:ext uri="{FF2B5EF4-FFF2-40B4-BE49-F238E27FC236}">
                <a16:creationId xmlns:a16="http://schemas.microsoft.com/office/drawing/2014/main" id="{937B89EB-6EC0-49EE-AE9E-904F2948875D}"/>
              </a:ext>
            </a:extLst>
          </p:cNvPr>
          <p:cNvSpPr/>
          <p:nvPr/>
        </p:nvSpPr>
        <p:spPr>
          <a:xfrm>
            <a:off x="3478287" y="7674604"/>
            <a:ext cx="437801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0000" rIns="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중복체크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2802;g28120ce3749_2_4">
            <a:extLst>
              <a:ext uri="{FF2B5EF4-FFF2-40B4-BE49-F238E27FC236}">
                <a16:creationId xmlns:a16="http://schemas.microsoft.com/office/drawing/2014/main" id="{694C6111-E250-8AAE-3318-2E0E43F07631}"/>
              </a:ext>
            </a:extLst>
          </p:cNvPr>
          <p:cNvSpPr/>
          <p:nvPr/>
        </p:nvSpPr>
        <p:spPr>
          <a:xfrm>
            <a:off x="5313363" y="2804516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2802;g28120ce3749_2_4">
            <a:extLst>
              <a:ext uri="{FF2B5EF4-FFF2-40B4-BE49-F238E27FC236}">
                <a16:creationId xmlns:a16="http://schemas.microsoft.com/office/drawing/2014/main" id="{80E65510-F457-66D9-4BBC-D5296FEF7D92}"/>
              </a:ext>
            </a:extLst>
          </p:cNvPr>
          <p:cNvSpPr/>
          <p:nvPr/>
        </p:nvSpPr>
        <p:spPr>
          <a:xfrm>
            <a:off x="1870999" y="5902093"/>
            <a:ext cx="675699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선택          ▼</a:t>
            </a:r>
            <a:endParaRPr lang="ko-KR" altLang="en-US"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2802;g28120ce3749_2_4">
            <a:extLst>
              <a:ext uri="{FF2B5EF4-FFF2-40B4-BE49-F238E27FC236}">
                <a16:creationId xmlns:a16="http://schemas.microsoft.com/office/drawing/2014/main" id="{2DCB3BED-6C1F-212B-4506-36F1864006F0}"/>
              </a:ext>
            </a:extLst>
          </p:cNvPr>
          <p:cNvSpPr/>
          <p:nvPr/>
        </p:nvSpPr>
        <p:spPr>
          <a:xfrm>
            <a:off x="2593906" y="5902093"/>
            <a:ext cx="675699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 algn="r">
              <a:lnSpc>
                <a:spcPct val="150000"/>
              </a:lnSpc>
              <a:buClr>
                <a:srgbClr val="000000"/>
              </a:buClr>
              <a:buSzPts val="800"/>
            </a:pPr>
            <a:endParaRPr lang="ko-KR" altLang="en-US"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C11B581-22DD-B657-667A-380953F12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654204"/>
              </p:ext>
            </p:extLst>
          </p:nvPr>
        </p:nvGraphicFramePr>
        <p:xfrm>
          <a:off x="1877695" y="2804509"/>
          <a:ext cx="1636800" cy="225629"/>
        </p:xfrm>
        <a:graphic>
          <a:graphicData uri="http://schemas.openxmlformats.org/drawingml/2006/table">
            <a:tbl>
              <a:tblPr/>
              <a:tblGrid>
                <a:gridCol w="16368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2562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endParaRPr lang="en" sz="7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5" name="그래픽 4" descr="일일 일정표 단색으로 채워진">
            <a:extLst>
              <a:ext uri="{FF2B5EF4-FFF2-40B4-BE49-F238E27FC236}">
                <a16:creationId xmlns:a16="http://schemas.microsoft.com/office/drawing/2014/main" id="{9AD87524-6360-FEFE-819D-3A35CEFF2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14848" y="2811213"/>
            <a:ext cx="164242" cy="188524"/>
          </a:xfrm>
          <a:prstGeom prst="rect">
            <a:avLst/>
          </a:prstGeom>
        </p:spPr>
      </p:pic>
      <p:sp>
        <p:nvSpPr>
          <p:cNvPr id="6" name="Google Shape;1699;g2fb18904de5_2_107">
            <a:extLst>
              <a:ext uri="{FF2B5EF4-FFF2-40B4-BE49-F238E27FC236}">
                <a16:creationId xmlns:a16="http://schemas.microsoft.com/office/drawing/2014/main" id="{4AA1A621-5A90-2A18-8C3D-A2E1EF421CB9}"/>
              </a:ext>
            </a:extLst>
          </p:cNvPr>
          <p:cNvSpPr/>
          <p:nvPr/>
        </p:nvSpPr>
        <p:spPr>
          <a:xfrm>
            <a:off x="1553146" y="187276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A6B7061E-71BF-A916-9BC5-08BA67830DF0}"/>
              </a:ext>
            </a:extLst>
          </p:cNvPr>
          <p:cNvSpPr/>
          <p:nvPr/>
        </p:nvSpPr>
        <p:spPr>
          <a:xfrm>
            <a:off x="1162161" y="553848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699;g2fb18904de5_2_107">
            <a:extLst>
              <a:ext uri="{FF2B5EF4-FFF2-40B4-BE49-F238E27FC236}">
                <a16:creationId xmlns:a16="http://schemas.microsoft.com/office/drawing/2014/main" id="{BDB3E4FD-2EB6-6519-BA14-6271132AD966}"/>
              </a:ext>
            </a:extLst>
          </p:cNvPr>
          <p:cNvSpPr/>
          <p:nvPr/>
        </p:nvSpPr>
        <p:spPr>
          <a:xfrm>
            <a:off x="1252161" y="734423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699;g2fb18904de5_2_107">
            <a:extLst>
              <a:ext uri="{FF2B5EF4-FFF2-40B4-BE49-F238E27FC236}">
                <a16:creationId xmlns:a16="http://schemas.microsoft.com/office/drawing/2014/main" id="{D4B5316C-AFCE-BE56-219D-C5B8C5DF3356}"/>
              </a:ext>
            </a:extLst>
          </p:cNvPr>
          <p:cNvSpPr/>
          <p:nvPr/>
        </p:nvSpPr>
        <p:spPr>
          <a:xfrm>
            <a:off x="4026118" y="886497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807;g28120bc8d10_0_307">
            <a:extLst>
              <a:ext uri="{FF2B5EF4-FFF2-40B4-BE49-F238E27FC236}">
                <a16:creationId xmlns:a16="http://schemas.microsoft.com/office/drawing/2014/main" id="{DB1000E1-7316-3E24-7C7B-FF998177D054}"/>
              </a:ext>
            </a:extLst>
          </p:cNvPr>
          <p:cNvSpPr/>
          <p:nvPr/>
        </p:nvSpPr>
        <p:spPr>
          <a:xfrm>
            <a:off x="7646622" y="4889627"/>
            <a:ext cx="2203673" cy="103488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810;g28120bc8d10_0_307">
            <a:extLst>
              <a:ext uri="{FF2B5EF4-FFF2-40B4-BE49-F238E27FC236}">
                <a16:creationId xmlns:a16="http://schemas.microsoft.com/office/drawing/2014/main" id="{4E3220F0-BC78-B123-E1EA-F865F7D7A64E}"/>
              </a:ext>
            </a:extLst>
          </p:cNvPr>
          <p:cNvSpPr/>
          <p:nvPr/>
        </p:nvSpPr>
        <p:spPr>
          <a:xfrm>
            <a:off x="8420773" y="5504805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05567F6-DF9D-FFA5-A427-26A803243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353267"/>
              </p:ext>
            </p:extLst>
          </p:nvPr>
        </p:nvGraphicFramePr>
        <p:xfrm>
          <a:off x="7987241" y="5045987"/>
          <a:ext cx="1490026" cy="426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026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</a:tblGrid>
              <a:tr h="4268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 항목을 입력해주세요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334E07D1-C9FF-6AD9-670C-C5E645DA2B73}"/>
              </a:ext>
            </a:extLst>
          </p:cNvPr>
          <p:cNvCxnSpPr>
            <a:cxnSpLocks/>
            <a:stCxn id="49" idx="3"/>
            <a:endCxn id="14" idx="2"/>
          </p:cNvCxnSpPr>
          <p:nvPr/>
        </p:nvCxnSpPr>
        <p:spPr>
          <a:xfrm flipV="1">
            <a:off x="5023083" y="5924507"/>
            <a:ext cx="3725376" cy="3252634"/>
          </a:xfrm>
          <a:prstGeom prst="bentConnector2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FC863A6-A5B8-5107-FC49-4DF9A9800CA2}"/>
              </a:ext>
            </a:extLst>
          </p:cNvPr>
          <p:cNvSpPr txBox="1"/>
          <p:nvPr/>
        </p:nvSpPr>
        <p:spPr>
          <a:xfrm>
            <a:off x="8009313" y="6376139"/>
            <a:ext cx="14782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highlight>
                  <a:srgbClr val="FFFF00"/>
                </a:highlight>
              </a:rPr>
              <a:t>필수 입력항목이 누락된 경우</a:t>
            </a:r>
          </a:p>
        </p:txBody>
      </p:sp>
      <p:sp>
        <p:nvSpPr>
          <p:cNvPr id="89" name="Google Shape;1975;g2f2558950df_0_84">
            <a:extLst>
              <a:ext uri="{FF2B5EF4-FFF2-40B4-BE49-F238E27FC236}">
                <a16:creationId xmlns:a16="http://schemas.microsoft.com/office/drawing/2014/main" id="{4B0308E6-C2C2-F0A1-1248-F47E53B3F01B}"/>
              </a:ext>
            </a:extLst>
          </p:cNvPr>
          <p:cNvSpPr/>
          <p:nvPr/>
        </p:nvSpPr>
        <p:spPr>
          <a:xfrm>
            <a:off x="1874004" y="3683411"/>
            <a:ext cx="823639" cy="229500"/>
          </a:xfrm>
          <a:prstGeom prst="roundRect">
            <a:avLst>
              <a:gd name="adj" fmla="val 1776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1975;g2f2558950df_0_84">
            <a:extLst>
              <a:ext uri="{FF2B5EF4-FFF2-40B4-BE49-F238E27FC236}">
                <a16:creationId xmlns:a16="http://schemas.microsoft.com/office/drawing/2014/main" id="{DD3C37A0-AA7A-1E86-C9C9-3BBFCC20324E}"/>
              </a:ext>
            </a:extLst>
          </p:cNvPr>
          <p:cNvSpPr/>
          <p:nvPr/>
        </p:nvSpPr>
        <p:spPr>
          <a:xfrm>
            <a:off x="2746173" y="3683411"/>
            <a:ext cx="823639" cy="229500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우편번호 찾기</a:t>
            </a:r>
            <a:endParaRPr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3" name="Google Shape;1975;g2f2558950df_0_84">
            <a:extLst>
              <a:ext uri="{FF2B5EF4-FFF2-40B4-BE49-F238E27FC236}">
                <a16:creationId xmlns:a16="http://schemas.microsoft.com/office/drawing/2014/main" id="{16FE9FBC-99B7-27BC-597C-C2FB644A54CD}"/>
              </a:ext>
            </a:extLst>
          </p:cNvPr>
          <p:cNvSpPr/>
          <p:nvPr/>
        </p:nvSpPr>
        <p:spPr>
          <a:xfrm>
            <a:off x="4943595" y="3939364"/>
            <a:ext cx="2006568" cy="2295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>
                <a:solidFill>
                  <a:schemeClr val="bg1">
                    <a:lumMod val="75000"/>
                  </a:schemeClr>
                </a:solidFill>
              </a:rPr>
              <a:t>상세주소</a:t>
            </a:r>
            <a:endParaRPr sz="7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7" name="Google Shape;1975;g2f2558950df_0_84">
            <a:extLst>
              <a:ext uri="{FF2B5EF4-FFF2-40B4-BE49-F238E27FC236}">
                <a16:creationId xmlns:a16="http://schemas.microsoft.com/office/drawing/2014/main" id="{8D18DEF7-4C44-4F8F-84B3-3C893A326079}"/>
              </a:ext>
            </a:extLst>
          </p:cNvPr>
          <p:cNvSpPr/>
          <p:nvPr/>
        </p:nvSpPr>
        <p:spPr>
          <a:xfrm>
            <a:off x="1874003" y="3939364"/>
            <a:ext cx="3000214" cy="226353"/>
          </a:xfrm>
          <a:prstGeom prst="roundRect">
            <a:avLst>
              <a:gd name="adj" fmla="val 1776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>
                <a:solidFill>
                  <a:schemeClr val="bg1">
                    <a:lumMod val="75000"/>
                  </a:schemeClr>
                </a:solidFill>
              </a:rPr>
              <a:t>기본주소</a:t>
            </a:r>
            <a:r>
              <a:rPr lang="en-US" altLang="ko-KR" sz="700">
                <a:solidFill>
                  <a:schemeClr val="bg1">
                    <a:lumMod val="75000"/>
                  </a:schemeClr>
                </a:solidFill>
              </a:rPr>
              <a:t>(“</a:t>
            </a:r>
            <a:r>
              <a:rPr lang="ko-KR" altLang="en-US" sz="700">
                <a:solidFill>
                  <a:schemeClr val="bg1">
                    <a:lumMod val="75000"/>
                  </a:schemeClr>
                </a:solidFill>
              </a:rPr>
              <a:t>우편번호 찾기</a:t>
            </a:r>
            <a:r>
              <a:rPr lang="en-US" altLang="ko-KR" sz="700">
                <a:solidFill>
                  <a:schemeClr val="bg1">
                    <a:lumMod val="75000"/>
                  </a:schemeClr>
                </a:solidFill>
              </a:rPr>
              <a:t>” </a:t>
            </a:r>
            <a:r>
              <a:rPr lang="ko-KR" altLang="en-US" sz="700">
                <a:solidFill>
                  <a:schemeClr val="bg1">
                    <a:lumMod val="75000"/>
                  </a:schemeClr>
                </a:solidFill>
              </a:rPr>
              <a:t>버튼 이용</a:t>
            </a:r>
            <a:r>
              <a:rPr lang="en-US" altLang="ko-KR" sz="700">
                <a:solidFill>
                  <a:schemeClr val="bg1">
                    <a:lumMod val="75000"/>
                  </a:schemeClr>
                </a:solidFill>
              </a:rPr>
              <a:t>)</a:t>
            </a:r>
            <a:endParaRPr sz="7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0" name="Google Shape;2802;g28120ce3749_2_4">
            <a:extLst>
              <a:ext uri="{FF2B5EF4-FFF2-40B4-BE49-F238E27FC236}">
                <a16:creationId xmlns:a16="http://schemas.microsoft.com/office/drawing/2014/main" id="{F3847075-72FC-1C15-DF42-07EC868415DB}"/>
              </a:ext>
            </a:extLst>
          </p:cNvPr>
          <p:cNvSpPr/>
          <p:nvPr/>
        </p:nvSpPr>
        <p:spPr>
          <a:xfrm>
            <a:off x="1873772" y="4247664"/>
            <a:ext cx="1340925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>
                <a:solidFill>
                  <a:schemeClr val="bg1">
                    <a:lumMod val="7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숫자만</a:t>
            </a:r>
            <a:endParaRPr lang="ko-KR" altLang="en-US" sz="70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2802;g28120ce3749_2_4">
            <a:extLst>
              <a:ext uri="{FF2B5EF4-FFF2-40B4-BE49-F238E27FC236}">
                <a16:creationId xmlns:a16="http://schemas.microsoft.com/office/drawing/2014/main" id="{F3847075-72FC-1C15-DF42-07EC868415DB}"/>
              </a:ext>
            </a:extLst>
          </p:cNvPr>
          <p:cNvSpPr/>
          <p:nvPr/>
        </p:nvSpPr>
        <p:spPr>
          <a:xfrm>
            <a:off x="5321732" y="4239449"/>
            <a:ext cx="1340925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>
                <a:solidFill>
                  <a:schemeClr val="bg1">
                    <a:lumMod val="7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숫자만</a:t>
            </a:r>
            <a:endParaRPr lang="ko-KR" altLang="en-US" sz="70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2802;g28120ce3749_2_4">
            <a:extLst>
              <a:ext uri="{FF2B5EF4-FFF2-40B4-BE49-F238E27FC236}">
                <a16:creationId xmlns:a16="http://schemas.microsoft.com/office/drawing/2014/main" id="{1F430B7D-3551-6DB9-0D86-7EB4860EAEB1}"/>
              </a:ext>
            </a:extLst>
          </p:cNvPr>
          <p:cNvSpPr/>
          <p:nvPr/>
        </p:nvSpPr>
        <p:spPr>
          <a:xfrm>
            <a:off x="1873773" y="5123233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0" i="0" u="none" strike="noStrike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선택                                     ▼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2802;g28120ce3749_2_4">
            <a:extLst>
              <a:ext uri="{FF2B5EF4-FFF2-40B4-BE49-F238E27FC236}">
                <a16:creationId xmlns:a16="http://schemas.microsoft.com/office/drawing/2014/main" id="{1F430B7D-3551-6DB9-0D86-7EB4860EAEB1}"/>
              </a:ext>
            </a:extLst>
          </p:cNvPr>
          <p:cNvSpPr/>
          <p:nvPr/>
        </p:nvSpPr>
        <p:spPr>
          <a:xfrm>
            <a:off x="5332413" y="5123233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0" i="0" u="none" strike="noStrike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선택                                     ▼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2802;g28120ce3749_2_4">
            <a:extLst>
              <a:ext uri="{FF2B5EF4-FFF2-40B4-BE49-F238E27FC236}">
                <a16:creationId xmlns:a16="http://schemas.microsoft.com/office/drawing/2014/main" id="{3265FF99-908A-3666-1F5D-82A8E62F2BC0}"/>
              </a:ext>
            </a:extLst>
          </p:cNvPr>
          <p:cNvSpPr/>
          <p:nvPr/>
        </p:nvSpPr>
        <p:spPr>
          <a:xfrm>
            <a:off x="1873773" y="6219015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회계담당자명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(2~15</a:t>
            </a: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2802;g28120ce3749_2_4">
            <a:extLst>
              <a:ext uri="{FF2B5EF4-FFF2-40B4-BE49-F238E27FC236}">
                <a16:creationId xmlns:a16="http://schemas.microsoft.com/office/drawing/2014/main" id="{59579507-017D-AB92-83C4-2425422E1425}"/>
              </a:ext>
            </a:extLst>
          </p:cNvPr>
          <p:cNvSpPr/>
          <p:nvPr/>
        </p:nvSpPr>
        <p:spPr>
          <a:xfrm>
            <a:off x="5305208" y="5899984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en-US" altLang="ko-KR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ex) sample@@pantech.com</a:t>
            </a:r>
            <a:endParaRPr lang="en-US" altLang="ko-KR" sz="700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2802;g28120ce3749_2_4">
            <a:extLst>
              <a:ext uri="{FF2B5EF4-FFF2-40B4-BE49-F238E27FC236}">
                <a16:creationId xmlns:a16="http://schemas.microsoft.com/office/drawing/2014/main" id="{F3847075-72FC-1C15-DF42-07EC868415DB}"/>
              </a:ext>
            </a:extLst>
          </p:cNvPr>
          <p:cNvSpPr/>
          <p:nvPr/>
        </p:nvSpPr>
        <p:spPr>
          <a:xfrm>
            <a:off x="5313343" y="6210626"/>
            <a:ext cx="1340925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>
                <a:solidFill>
                  <a:schemeClr val="bg1">
                    <a:lumMod val="7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숫자만</a:t>
            </a:r>
            <a:endParaRPr lang="ko-KR" altLang="en-US" sz="70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2802;g28120ce3749_2_4">
            <a:extLst>
              <a:ext uri="{FF2B5EF4-FFF2-40B4-BE49-F238E27FC236}">
                <a16:creationId xmlns:a16="http://schemas.microsoft.com/office/drawing/2014/main" id="{F3847075-72FC-1C15-DF42-07EC868415DB}"/>
              </a:ext>
            </a:extLst>
          </p:cNvPr>
          <p:cNvSpPr/>
          <p:nvPr/>
        </p:nvSpPr>
        <p:spPr>
          <a:xfrm>
            <a:off x="5321732" y="6546435"/>
            <a:ext cx="1340925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>
                <a:solidFill>
                  <a:schemeClr val="bg1">
                    <a:lumMod val="7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숫자만</a:t>
            </a:r>
            <a:endParaRPr lang="ko-KR" altLang="en-US" sz="70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2802;g28120ce3749_2_4">
            <a:extLst>
              <a:ext uri="{FF2B5EF4-FFF2-40B4-BE49-F238E27FC236}">
                <a16:creationId xmlns:a16="http://schemas.microsoft.com/office/drawing/2014/main" id="{3265FF99-908A-3666-1F5D-82A8E62F2BC0}"/>
              </a:ext>
            </a:extLst>
          </p:cNvPr>
          <p:cNvSpPr/>
          <p:nvPr/>
        </p:nvSpPr>
        <p:spPr>
          <a:xfrm>
            <a:off x="1868227" y="6541194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영업담당자명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(2~15</a:t>
            </a: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2802;g28120ce3749_2_4">
            <a:extLst>
              <a:ext uri="{FF2B5EF4-FFF2-40B4-BE49-F238E27FC236}">
                <a16:creationId xmlns:a16="http://schemas.microsoft.com/office/drawing/2014/main" id="{59579507-017D-AB92-83C4-2425422E1425}"/>
              </a:ext>
            </a:extLst>
          </p:cNvPr>
          <p:cNvSpPr/>
          <p:nvPr/>
        </p:nvSpPr>
        <p:spPr>
          <a:xfrm>
            <a:off x="1877695" y="6860065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en-US" altLang="ko-KR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ex) sample@@pantech.com</a:t>
            </a:r>
            <a:endParaRPr lang="en-US" altLang="ko-KR" sz="700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2802;g28120ce3749_2_4">
            <a:extLst>
              <a:ext uri="{FF2B5EF4-FFF2-40B4-BE49-F238E27FC236}">
                <a16:creationId xmlns:a16="http://schemas.microsoft.com/office/drawing/2014/main" id="{F08413E6-327F-C501-5100-6E9652DC7184}"/>
              </a:ext>
            </a:extLst>
          </p:cNvPr>
          <p:cNvSpPr/>
          <p:nvPr/>
        </p:nvSpPr>
        <p:spPr>
          <a:xfrm>
            <a:off x="1873772" y="7685158"/>
            <a:ext cx="1568115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영문</a:t>
            </a:r>
            <a:r>
              <a:rPr lang="en-US" altLang="ko-KR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 입력</a:t>
            </a:r>
            <a:r>
              <a:rPr lang="en-US" altLang="ko-KR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(15</a:t>
            </a:r>
            <a:r>
              <a:rPr lang="ko-KR" altLang="en-US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자 이내</a:t>
            </a:r>
            <a:r>
              <a:rPr lang="en-US" altLang="ko-KR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후 중복체크</a:t>
            </a:r>
            <a:endParaRPr sz="60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2802;g28120ce3749_2_4">
            <a:extLst>
              <a:ext uri="{FF2B5EF4-FFF2-40B4-BE49-F238E27FC236}">
                <a16:creationId xmlns:a16="http://schemas.microsoft.com/office/drawing/2014/main" id="{9A9821BC-FCE0-3CB6-A0AD-3F9D4F17FC89}"/>
              </a:ext>
            </a:extLst>
          </p:cNvPr>
          <p:cNvSpPr/>
          <p:nvPr/>
        </p:nvSpPr>
        <p:spPr>
          <a:xfrm>
            <a:off x="5323803" y="7676769"/>
            <a:ext cx="1980528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성명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(2~15</a:t>
            </a: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sz="700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2802;g28120ce3749_2_4">
            <a:extLst>
              <a:ext uri="{FF2B5EF4-FFF2-40B4-BE49-F238E27FC236}">
                <a16:creationId xmlns:a16="http://schemas.microsoft.com/office/drawing/2014/main" id="{A05EB0BE-10A0-8FFC-1B1A-1CD8AAEA45A5}"/>
              </a:ext>
            </a:extLst>
          </p:cNvPr>
          <p:cNvSpPr/>
          <p:nvPr/>
        </p:nvSpPr>
        <p:spPr>
          <a:xfrm>
            <a:off x="1873772" y="7957825"/>
            <a:ext cx="2031083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대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소문자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특수문자 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2 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이상 조합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길이 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8~16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자리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6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2802;g28120ce3749_2_4">
            <a:extLst>
              <a:ext uri="{FF2B5EF4-FFF2-40B4-BE49-F238E27FC236}">
                <a16:creationId xmlns:a16="http://schemas.microsoft.com/office/drawing/2014/main" id="{D1F99A3E-C034-F3F9-0360-067FCABB3CF2}"/>
              </a:ext>
            </a:extLst>
          </p:cNvPr>
          <p:cNvSpPr/>
          <p:nvPr/>
        </p:nvSpPr>
        <p:spPr>
          <a:xfrm>
            <a:off x="5319497" y="7966214"/>
            <a:ext cx="1903423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확인</a:t>
            </a:r>
            <a:endParaRPr sz="6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2802;g28120ce3749_2_4">
            <a:extLst>
              <a:ext uri="{FF2B5EF4-FFF2-40B4-BE49-F238E27FC236}">
                <a16:creationId xmlns:a16="http://schemas.microsoft.com/office/drawing/2014/main" id="{CD523C8A-7FFC-853E-0C4E-061684D8A0AF}"/>
              </a:ext>
            </a:extLst>
          </p:cNvPr>
          <p:cNvSpPr/>
          <p:nvPr/>
        </p:nvSpPr>
        <p:spPr>
          <a:xfrm>
            <a:off x="1873773" y="8262737"/>
            <a:ext cx="1340924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숫자만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Google Shape;2802;g28120ce3749_2_4">
            <a:extLst>
              <a:ext uri="{FF2B5EF4-FFF2-40B4-BE49-F238E27FC236}">
                <a16:creationId xmlns:a16="http://schemas.microsoft.com/office/drawing/2014/main" id="{CD523C8A-7FFC-853E-0C4E-061684D8A0AF}"/>
              </a:ext>
            </a:extLst>
          </p:cNvPr>
          <p:cNvSpPr/>
          <p:nvPr/>
        </p:nvSpPr>
        <p:spPr>
          <a:xfrm>
            <a:off x="5328801" y="8262737"/>
            <a:ext cx="1340924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숫자만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2802;g28120ce3749_2_4">
            <a:extLst>
              <a:ext uri="{FF2B5EF4-FFF2-40B4-BE49-F238E27FC236}">
                <a16:creationId xmlns:a16="http://schemas.microsoft.com/office/drawing/2014/main" id="{C57BD05B-6F72-3D23-FD55-5FAA1ECB6020}"/>
              </a:ext>
            </a:extLst>
          </p:cNvPr>
          <p:cNvSpPr/>
          <p:nvPr/>
        </p:nvSpPr>
        <p:spPr>
          <a:xfrm>
            <a:off x="1873773" y="8560589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ex) sample@@pantech.com</a:t>
            </a:r>
            <a:endParaRPr sz="70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769857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17F32-EBF2-3017-09D6-FD11FB920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D5DA44E-B161-5AC1-6E6F-607EC791C3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975200"/>
              </p:ext>
            </p:extLst>
          </p:nvPr>
        </p:nvGraphicFramePr>
        <p:xfrm>
          <a:off x="7858125" y="426720"/>
          <a:ext cx="2047875" cy="354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가입신청완료 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타이틀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구매사에 따라 타이틀 변경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회원가입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회원가입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회원가입 신청완료 안내문구</a:t>
                      </a: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메인화면으로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이동 </a:t>
                      </a:r>
                      <a:r>
                        <a:rPr lang="ko-KR" altLang="en-US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첫화면으로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이동</a:t>
                      </a: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99230CB-975F-6F40-C58E-2D0A101301C8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구매사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회원가입 화면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44215D2-91B6-14F0-AF4D-687A2A4FA6E6}"/>
              </a:ext>
            </a:extLst>
          </p:cNvPr>
          <p:cNvGraphicFramePr>
            <a:graphicFrameLocks noGrp="1"/>
          </p:cNvGraphicFramePr>
          <p:nvPr/>
        </p:nvGraphicFramePr>
        <p:xfrm>
          <a:off x="464325" y="1020625"/>
          <a:ext cx="6977100" cy="663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6631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회원가입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pic>
        <p:nvPicPr>
          <p:cNvPr id="9" name="Google Shape;2795;g28120ce3749_2_4">
            <a:extLst>
              <a:ext uri="{FF2B5EF4-FFF2-40B4-BE49-F238E27FC236}">
                <a16:creationId xmlns:a16="http://schemas.microsoft.com/office/drawing/2014/main" id="{72087146-29B9-9F45-79DB-424BC916D0E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2802;g28120ce3749_2_4">
            <a:extLst>
              <a:ext uri="{FF2B5EF4-FFF2-40B4-BE49-F238E27FC236}">
                <a16:creationId xmlns:a16="http://schemas.microsoft.com/office/drawing/2014/main" id="{878CD62E-99C4-3ACD-EC3A-468802F498DB}"/>
              </a:ext>
            </a:extLst>
          </p:cNvPr>
          <p:cNvSpPr/>
          <p:nvPr/>
        </p:nvSpPr>
        <p:spPr>
          <a:xfrm>
            <a:off x="6337839" y="733360"/>
            <a:ext cx="1103586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로그인 페이지로 이동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611;g302391297fa_0_53">
            <a:extLst>
              <a:ext uri="{FF2B5EF4-FFF2-40B4-BE49-F238E27FC236}">
                <a16:creationId xmlns:a16="http://schemas.microsoft.com/office/drawing/2014/main" id="{CFCCB005-F43B-8F52-D4D9-DC04C291DDCF}"/>
              </a:ext>
            </a:extLst>
          </p:cNvPr>
          <p:cNvSpPr/>
          <p:nvPr/>
        </p:nvSpPr>
        <p:spPr>
          <a:xfrm>
            <a:off x="3165716" y="1352191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01.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계약서 및 개인정보 동의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  &gt;  02.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가입정보 입력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  &gt;  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03.</a:t>
            </a:r>
            <a:r>
              <a:rPr lang="ko-KR" altLang="en-US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가입신청 완료</a:t>
            </a:r>
            <a:endParaRPr sz="1000" b="1" i="0" u="none" strike="noStrike" cap="none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" name="Google Shape;600;g302391297fa_0_53">
            <a:extLst>
              <a:ext uri="{FF2B5EF4-FFF2-40B4-BE49-F238E27FC236}">
                <a16:creationId xmlns:a16="http://schemas.microsoft.com/office/drawing/2014/main" id="{DE1FFE43-132D-FEB0-7E81-AE83EBBBFD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5071113"/>
              </p:ext>
            </p:extLst>
          </p:nvPr>
        </p:nvGraphicFramePr>
        <p:xfrm>
          <a:off x="491685" y="1835549"/>
          <a:ext cx="6718198" cy="11060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18198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11060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 신청이 완료되었습니다</a:t>
                      </a:r>
                      <a:r>
                        <a:rPr lang="en-US" altLang="ko-KR" sz="16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Google Shape;1975;g2f2558950df_0_84">
            <a:extLst>
              <a:ext uri="{FF2B5EF4-FFF2-40B4-BE49-F238E27FC236}">
                <a16:creationId xmlns:a16="http://schemas.microsoft.com/office/drawing/2014/main" id="{6A07331B-E77F-7226-E722-63A9D951F85F}"/>
              </a:ext>
            </a:extLst>
          </p:cNvPr>
          <p:cNvSpPr/>
          <p:nvPr/>
        </p:nvSpPr>
        <p:spPr>
          <a:xfrm>
            <a:off x="3303240" y="2501032"/>
            <a:ext cx="1299269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0" dirty="0">
                <a:latin typeface="Malgun Gothic"/>
                <a:ea typeface="Malgun Gothic"/>
                <a:cs typeface="Malgun Gothic"/>
                <a:sym typeface="Malgun Gothic"/>
              </a:rPr>
              <a:t>메인 화면으로 이동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Google Shape;1699;g2fb18904de5_2_107">
            <a:extLst>
              <a:ext uri="{FF2B5EF4-FFF2-40B4-BE49-F238E27FC236}">
                <a16:creationId xmlns:a16="http://schemas.microsoft.com/office/drawing/2014/main" id="{BB40BFE8-9643-3610-D5C3-2D92972E2A8F}"/>
              </a:ext>
            </a:extLst>
          </p:cNvPr>
          <p:cNvSpPr/>
          <p:nvPr/>
        </p:nvSpPr>
        <p:spPr>
          <a:xfrm>
            <a:off x="2095479" y="205376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1699;g2fb18904de5_2_107">
            <a:extLst>
              <a:ext uri="{FF2B5EF4-FFF2-40B4-BE49-F238E27FC236}">
                <a16:creationId xmlns:a16="http://schemas.microsoft.com/office/drawing/2014/main" id="{0BC3582A-7145-7B6A-A58F-1CE8BE833132}"/>
              </a:ext>
            </a:extLst>
          </p:cNvPr>
          <p:cNvSpPr/>
          <p:nvPr/>
        </p:nvSpPr>
        <p:spPr>
          <a:xfrm>
            <a:off x="401685" y="117219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1079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B284D-A4F1-51F1-DBF3-74977EDA6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9E1FC35-D35E-BD66-1BD5-27B6188B9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868502"/>
              </p:ext>
            </p:extLst>
          </p:nvPr>
        </p:nvGraphicFramePr>
        <p:xfrm>
          <a:off x="266700" y="3050540"/>
          <a:ext cx="9410700" cy="65024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로그인 페이지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rtl="0"/>
                      <a:endParaRPr lang="en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95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1">
            <a:extLst>
              <a:ext uri="{FF2B5EF4-FFF2-40B4-BE49-F238E27FC236}">
                <a16:creationId xmlns:a16="http://schemas.microsoft.com/office/drawing/2014/main" id="{63F96A8D-78C6-015E-155F-B1F738DF3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/>
          <a:p>
            <a:fld id="{F144BD32-4B9B-4F24-A4E9-E22E202C55F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12081B-6DB9-E9E3-54F4-96F4A854EEE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랜딩 페이지 구조정의</a:t>
            </a:r>
          </a:p>
        </p:txBody>
      </p:sp>
      <p:sp>
        <p:nvSpPr>
          <p:cNvPr id="3" name="Google Shape;2750;g28120bc8d10_0_543">
            <a:extLst>
              <a:ext uri="{FF2B5EF4-FFF2-40B4-BE49-F238E27FC236}">
                <a16:creationId xmlns:a16="http://schemas.microsoft.com/office/drawing/2014/main" id="{5A9FF8B2-57A0-D4E3-0D6B-D7751C722D96}"/>
              </a:ext>
            </a:extLst>
          </p:cNvPr>
          <p:cNvSpPr/>
          <p:nvPr/>
        </p:nvSpPr>
        <p:spPr>
          <a:xfrm>
            <a:off x="440038" y="1259600"/>
            <a:ext cx="2069400" cy="270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header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2751;g28120bc8d10_0_543">
            <a:extLst>
              <a:ext uri="{FF2B5EF4-FFF2-40B4-BE49-F238E27FC236}">
                <a16:creationId xmlns:a16="http://schemas.microsoft.com/office/drawing/2014/main" id="{7D9DC6DA-690A-1713-CA71-1A08454FAEEC}"/>
              </a:ext>
            </a:extLst>
          </p:cNvPr>
          <p:cNvSpPr/>
          <p:nvPr/>
        </p:nvSpPr>
        <p:spPr>
          <a:xfrm>
            <a:off x="440038" y="3796375"/>
            <a:ext cx="2069400" cy="270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2752;g28120bc8d10_0_543">
            <a:extLst>
              <a:ext uri="{FF2B5EF4-FFF2-40B4-BE49-F238E27FC236}">
                <a16:creationId xmlns:a16="http://schemas.microsoft.com/office/drawing/2014/main" id="{5EBD72B0-3BDF-B8AD-C3AF-9FA28B9627D9}"/>
              </a:ext>
            </a:extLst>
          </p:cNvPr>
          <p:cNvSpPr/>
          <p:nvPr/>
        </p:nvSpPr>
        <p:spPr>
          <a:xfrm>
            <a:off x="1481638" y="1529600"/>
            <a:ext cx="1027800" cy="1080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2753;g28120bc8d10_0_543">
            <a:extLst>
              <a:ext uri="{FF2B5EF4-FFF2-40B4-BE49-F238E27FC236}">
                <a16:creationId xmlns:a16="http://schemas.microsoft.com/office/drawing/2014/main" id="{3DFDA85C-0C11-BD86-9A84-F7A8AFF5429B}"/>
              </a:ext>
            </a:extLst>
          </p:cNvPr>
          <p:cNvSpPr/>
          <p:nvPr/>
        </p:nvSpPr>
        <p:spPr>
          <a:xfrm>
            <a:off x="440038" y="3256375"/>
            <a:ext cx="2069400" cy="540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OK플라자 사업소개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2754;g28120bc8d10_0_543">
            <a:extLst>
              <a:ext uri="{FF2B5EF4-FFF2-40B4-BE49-F238E27FC236}">
                <a16:creationId xmlns:a16="http://schemas.microsoft.com/office/drawing/2014/main" id="{0674FE88-B652-3E80-D3D8-E0804BDE5613}"/>
              </a:ext>
            </a:extLst>
          </p:cNvPr>
          <p:cNvSpPr/>
          <p:nvPr/>
        </p:nvSpPr>
        <p:spPr>
          <a:xfrm>
            <a:off x="440038" y="2712700"/>
            <a:ext cx="2069400" cy="54852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상품 카테고리 (or 상품 리스트)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2755;g28120bc8d10_0_543">
            <a:extLst>
              <a:ext uri="{FF2B5EF4-FFF2-40B4-BE49-F238E27FC236}">
                <a16:creationId xmlns:a16="http://schemas.microsoft.com/office/drawing/2014/main" id="{14C8EB89-F4E8-C458-0572-ECCDB3BAA850}"/>
              </a:ext>
            </a:extLst>
          </p:cNvPr>
          <p:cNvSpPr/>
          <p:nvPr/>
        </p:nvSpPr>
        <p:spPr>
          <a:xfrm>
            <a:off x="4723759" y="4749313"/>
            <a:ext cx="720000" cy="90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공급사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 page</a:t>
            </a:r>
            <a:endParaRPr lang="en-US" altLang="ko-KR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2756;g28120bc8d10_0_543">
            <a:extLst>
              <a:ext uri="{FF2B5EF4-FFF2-40B4-BE49-F238E27FC236}">
                <a16:creationId xmlns:a16="http://schemas.microsoft.com/office/drawing/2014/main" id="{2EC4B752-FA9E-C734-0873-4F31A579BA41}"/>
              </a:ext>
            </a:extLst>
          </p:cNvPr>
          <p:cNvSpPr/>
          <p:nvPr/>
        </p:nvSpPr>
        <p:spPr>
          <a:xfrm>
            <a:off x="3131347" y="4749313"/>
            <a:ext cx="720000" cy="90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OKSafety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 page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2757;g28120bc8d10_0_543">
            <a:extLst>
              <a:ext uri="{FF2B5EF4-FFF2-40B4-BE49-F238E27FC236}">
                <a16:creationId xmlns:a16="http://schemas.microsoft.com/office/drawing/2014/main" id="{797EB4A0-3A85-6BB6-D5D7-184381C7CADC}"/>
              </a:ext>
            </a:extLst>
          </p:cNvPr>
          <p:cNvSpPr/>
          <p:nvPr/>
        </p:nvSpPr>
        <p:spPr>
          <a:xfrm>
            <a:off x="3927547" y="4749313"/>
            <a:ext cx="720000" cy="90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홈앤서비스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 page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2758;g28120bc8d10_0_543">
            <a:extLst>
              <a:ext uri="{FF2B5EF4-FFF2-40B4-BE49-F238E27FC236}">
                <a16:creationId xmlns:a16="http://schemas.microsoft.com/office/drawing/2014/main" id="{CE90D511-A781-DFA0-CA9E-DB020DE26ED5}"/>
              </a:ext>
            </a:extLst>
          </p:cNvPr>
          <p:cNvSpPr/>
          <p:nvPr/>
        </p:nvSpPr>
        <p:spPr>
          <a:xfrm>
            <a:off x="2335997" y="4749338"/>
            <a:ext cx="720000" cy="90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일반구매사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Main page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2759;g28120bc8d10_0_543">
            <a:extLst>
              <a:ext uri="{FF2B5EF4-FFF2-40B4-BE49-F238E27FC236}">
                <a16:creationId xmlns:a16="http://schemas.microsoft.com/office/drawing/2014/main" id="{6D24767B-4D66-03BA-0AD4-B8CA6BCE6447}"/>
              </a:ext>
            </a:extLst>
          </p:cNvPr>
          <p:cNvSpPr/>
          <p:nvPr/>
        </p:nvSpPr>
        <p:spPr>
          <a:xfrm>
            <a:off x="7449483" y="4744663"/>
            <a:ext cx="720000" cy="900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운영사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 page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2760;g28120bc8d10_0_543">
            <a:extLst>
              <a:ext uri="{FF2B5EF4-FFF2-40B4-BE49-F238E27FC236}">
                <a16:creationId xmlns:a16="http://schemas.microsoft.com/office/drawing/2014/main" id="{85E82A1C-7044-88A5-A4F0-9E698029582D}"/>
              </a:ext>
            </a:extLst>
          </p:cNvPr>
          <p:cNvSpPr/>
          <p:nvPr/>
        </p:nvSpPr>
        <p:spPr>
          <a:xfrm>
            <a:off x="4768429" y="1390400"/>
            <a:ext cx="1394700" cy="1080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2761;g28120bc8d10_0_543">
            <a:extLst>
              <a:ext uri="{FF2B5EF4-FFF2-40B4-BE49-F238E27FC236}">
                <a16:creationId xmlns:a16="http://schemas.microsoft.com/office/drawing/2014/main" id="{5ABF7BB2-8F42-5755-8A98-EBE0B7F8094C}"/>
              </a:ext>
            </a:extLst>
          </p:cNvPr>
          <p:cNvSpPr/>
          <p:nvPr/>
        </p:nvSpPr>
        <p:spPr>
          <a:xfrm>
            <a:off x="4017547" y="1518575"/>
            <a:ext cx="540000" cy="90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OK플라자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2762;g28120bc8d10_0_543">
            <a:extLst>
              <a:ext uri="{FF2B5EF4-FFF2-40B4-BE49-F238E27FC236}">
                <a16:creationId xmlns:a16="http://schemas.microsoft.com/office/drawing/2014/main" id="{D876E32D-1299-588C-D30D-0FDE48EBA8D0}"/>
              </a:ext>
            </a:extLst>
          </p:cNvPr>
          <p:cNvSpPr/>
          <p:nvPr/>
        </p:nvSpPr>
        <p:spPr>
          <a:xfrm>
            <a:off x="4889959" y="1480400"/>
            <a:ext cx="540000" cy="90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err="1">
                <a:latin typeface="Malgun Gothic"/>
                <a:ea typeface="Malgun Gothic"/>
                <a:cs typeface="Malgun Gothic"/>
                <a:sym typeface="Malgun Gothic"/>
              </a:rPr>
              <a:t>팬타온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2763;g28120bc8d10_0_543">
            <a:extLst>
              <a:ext uri="{FF2B5EF4-FFF2-40B4-BE49-F238E27FC236}">
                <a16:creationId xmlns:a16="http://schemas.microsoft.com/office/drawing/2014/main" id="{ACF3164A-FF32-D72A-088F-0D4B533EA458}"/>
              </a:ext>
            </a:extLst>
          </p:cNvPr>
          <p:cNvSpPr/>
          <p:nvPr/>
        </p:nvSpPr>
        <p:spPr>
          <a:xfrm>
            <a:off x="5506159" y="1480400"/>
            <a:ext cx="540000" cy="90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전자입찰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2764;g28120bc8d10_0_543">
            <a:extLst>
              <a:ext uri="{FF2B5EF4-FFF2-40B4-BE49-F238E27FC236}">
                <a16:creationId xmlns:a16="http://schemas.microsoft.com/office/drawing/2014/main" id="{71B528EB-712B-57B3-26D0-D3BFA9286EF1}"/>
              </a:ext>
            </a:extLst>
          </p:cNvPr>
          <p:cNvSpPr/>
          <p:nvPr/>
        </p:nvSpPr>
        <p:spPr>
          <a:xfrm>
            <a:off x="3927984" y="3784838"/>
            <a:ext cx="720000" cy="54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유저 권한별 페이지 이동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" name="Google Shape;2765;g28120bc8d10_0_543">
            <a:extLst>
              <a:ext uri="{FF2B5EF4-FFF2-40B4-BE49-F238E27FC236}">
                <a16:creationId xmlns:a16="http://schemas.microsoft.com/office/drawing/2014/main" id="{D37DA651-243B-D4E8-7C52-CA4E281A5488}"/>
              </a:ext>
            </a:extLst>
          </p:cNvPr>
          <p:cNvCxnSpPr>
            <a:stCxn id="20" idx="2"/>
            <a:endCxn id="30" idx="0"/>
          </p:cNvCxnSpPr>
          <p:nvPr/>
        </p:nvCxnSpPr>
        <p:spPr>
          <a:xfrm rot="-5400000" flipH="1">
            <a:off x="4030297" y="2675825"/>
            <a:ext cx="515100" cy="600"/>
          </a:xfrm>
          <a:prstGeom prst="bentConnector3">
            <a:avLst>
              <a:gd name="adj1" fmla="val 50013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" name="Google Shape;2767;g28120bc8d10_0_543">
            <a:extLst>
              <a:ext uri="{FF2B5EF4-FFF2-40B4-BE49-F238E27FC236}">
                <a16:creationId xmlns:a16="http://schemas.microsoft.com/office/drawing/2014/main" id="{17B5426E-9E0E-60DC-9000-8A904F61F49D}"/>
              </a:ext>
            </a:extLst>
          </p:cNvPr>
          <p:cNvCxnSpPr>
            <a:stCxn id="23" idx="2"/>
            <a:endCxn id="17" idx="0"/>
          </p:cNvCxnSpPr>
          <p:nvPr/>
        </p:nvCxnSpPr>
        <p:spPr>
          <a:xfrm rot="5400000">
            <a:off x="3279684" y="3741038"/>
            <a:ext cx="424500" cy="1592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" name="Google Shape;2768;g28120bc8d10_0_543">
            <a:extLst>
              <a:ext uri="{FF2B5EF4-FFF2-40B4-BE49-F238E27FC236}">
                <a16:creationId xmlns:a16="http://schemas.microsoft.com/office/drawing/2014/main" id="{06FD6D3D-FCE6-ACEF-52C5-6125DA7615DF}"/>
              </a:ext>
            </a:extLst>
          </p:cNvPr>
          <p:cNvCxnSpPr>
            <a:stCxn id="23" idx="2"/>
            <a:endCxn id="13" idx="0"/>
          </p:cNvCxnSpPr>
          <p:nvPr/>
        </p:nvCxnSpPr>
        <p:spPr>
          <a:xfrm rot="-5400000" flipH="1">
            <a:off x="4473684" y="4139138"/>
            <a:ext cx="424500" cy="7959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" name="Google Shape;2769;g28120bc8d10_0_543">
            <a:extLst>
              <a:ext uri="{FF2B5EF4-FFF2-40B4-BE49-F238E27FC236}">
                <a16:creationId xmlns:a16="http://schemas.microsoft.com/office/drawing/2014/main" id="{E06A86A9-5460-52AA-FCE3-B90B1A5E73DE}"/>
              </a:ext>
            </a:extLst>
          </p:cNvPr>
          <p:cNvCxnSpPr>
            <a:stCxn id="23" idx="2"/>
            <a:endCxn id="15" idx="0"/>
          </p:cNvCxnSpPr>
          <p:nvPr/>
        </p:nvCxnSpPr>
        <p:spPr>
          <a:xfrm rot="5400000">
            <a:off x="3677484" y="4138838"/>
            <a:ext cx="424500" cy="7965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" name="Google Shape;2770;g28120bc8d10_0_543">
            <a:extLst>
              <a:ext uri="{FF2B5EF4-FFF2-40B4-BE49-F238E27FC236}">
                <a16:creationId xmlns:a16="http://schemas.microsoft.com/office/drawing/2014/main" id="{9814E389-A045-F5EA-1578-6F00901AD392}"/>
              </a:ext>
            </a:extLst>
          </p:cNvPr>
          <p:cNvCxnSpPr>
            <a:stCxn id="23" idx="2"/>
            <a:endCxn id="16" idx="0"/>
          </p:cNvCxnSpPr>
          <p:nvPr/>
        </p:nvCxnSpPr>
        <p:spPr>
          <a:xfrm rot="-5400000" flipH="1">
            <a:off x="4076034" y="4536788"/>
            <a:ext cx="424500" cy="6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" name="Google Shape;2766;g28120bc8d10_0_543">
            <a:extLst>
              <a:ext uri="{FF2B5EF4-FFF2-40B4-BE49-F238E27FC236}">
                <a16:creationId xmlns:a16="http://schemas.microsoft.com/office/drawing/2014/main" id="{F44B2ACB-1F75-FF0D-D9E6-655A66DF9B41}"/>
              </a:ext>
            </a:extLst>
          </p:cNvPr>
          <p:cNvSpPr/>
          <p:nvPr/>
        </p:nvSpPr>
        <p:spPr>
          <a:xfrm>
            <a:off x="3927559" y="2933813"/>
            <a:ext cx="720000" cy="54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 err="1">
                <a:latin typeface="Malgun Gothic"/>
                <a:ea typeface="Malgun Gothic"/>
                <a:cs typeface="Malgun Gothic"/>
                <a:sym typeface="Malgun Gothic"/>
              </a:rPr>
              <a:t>Sign</a:t>
            </a:r>
            <a:r>
              <a:rPr lang="ko-KR" sz="7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dirty="0" err="1">
                <a:latin typeface="Malgun Gothic"/>
                <a:ea typeface="Malgun Gothic"/>
                <a:cs typeface="Malgun Gothic"/>
                <a:sym typeface="Malgun Gothic"/>
              </a:rPr>
              <a:t>up</a:t>
            </a:r>
            <a:r>
              <a:rPr lang="ko-KR" sz="700" dirty="0">
                <a:latin typeface="Malgun Gothic"/>
                <a:ea typeface="Malgun Gothic"/>
                <a:cs typeface="Malgun Gothic"/>
                <a:sym typeface="Malgun Gothic"/>
              </a:rPr>
              <a:t> / </a:t>
            </a:r>
            <a:r>
              <a:rPr lang="ko-KR" sz="700" dirty="0" err="1">
                <a:latin typeface="Malgun Gothic"/>
                <a:ea typeface="Malgun Gothic"/>
                <a:cs typeface="Malgun Gothic"/>
                <a:sym typeface="Malgun Gothic"/>
              </a:rPr>
              <a:t>in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 err="1">
                <a:latin typeface="Malgun Gothic"/>
                <a:ea typeface="Malgun Gothic"/>
                <a:cs typeface="Malgun Gothic"/>
                <a:sym typeface="Malgun Gothic"/>
              </a:rPr>
              <a:t>page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2772;g28120bc8d10_0_543">
            <a:extLst>
              <a:ext uri="{FF2B5EF4-FFF2-40B4-BE49-F238E27FC236}">
                <a16:creationId xmlns:a16="http://schemas.microsoft.com/office/drawing/2014/main" id="{D1E74D78-AAF6-FB7A-88A5-CAFD40F9F5C9}"/>
              </a:ext>
            </a:extLst>
          </p:cNvPr>
          <p:cNvSpPr/>
          <p:nvPr/>
        </p:nvSpPr>
        <p:spPr>
          <a:xfrm>
            <a:off x="4799959" y="2933813"/>
            <a:ext cx="720000" cy="54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err="1">
                <a:latin typeface="Malgun Gothic"/>
                <a:ea typeface="Malgun Gothic"/>
                <a:cs typeface="Malgun Gothic"/>
                <a:sym typeface="Malgun Gothic"/>
              </a:rPr>
              <a:t>팬타온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 err="1">
                <a:latin typeface="Malgun Gothic"/>
                <a:ea typeface="Malgun Gothic"/>
                <a:cs typeface="Malgun Gothic"/>
                <a:sym typeface="Malgun Gothic"/>
              </a:rPr>
              <a:t>Main</a:t>
            </a:r>
            <a:r>
              <a:rPr lang="ko-KR" sz="7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dirty="0" err="1">
                <a:latin typeface="Malgun Gothic"/>
                <a:ea typeface="Malgun Gothic"/>
                <a:cs typeface="Malgun Gothic"/>
                <a:sym typeface="Malgun Gothic"/>
              </a:rPr>
              <a:t>page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1" name="Google Shape;2773;g28120bc8d10_0_543">
            <a:extLst>
              <a:ext uri="{FF2B5EF4-FFF2-40B4-BE49-F238E27FC236}">
                <a16:creationId xmlns:a16="http://schemas.microsoft.com/office/drawing/2014/main" id="{6D19DD04-153B-9223-0281-2D5278886C9D}"/>
              </a:ext>
            </a:extLst>
          </p:cNvPr>
          <p:cNvCxnSpPr>
            <a:stCxn id="21" idx="2"/>
            <a:endCxn id="39" idx="0"/>
          </p:cNvCxnSpPr>
          <p:nvPr/>
        </p:nvCxnSpPr>
        <p:spPr>
          <a:xfrm rot="-5400000" flipH="1">
            <a:off x="4883509" y="2656850"/>
            <a:ext cx="553500" cy="600"/>
          </a:xfrm>
          <a:prstGeom prst="bentConnector3">
            <a:avLst>
              <a:gd name="adj1" fmla="val 49992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" name="Google Shape;2774;g28120bc8d10_0_543">
            <a:extLst>
              <a:ext uri="{FF2B5EF4-FFF2-40B4-BE49-F238E27FC236}">
                <a16:creationId xmlns:a16="http://schemas.microsoft.com/office/drawing/2014/main" id="{8D9D29CF-8F80-B8DD-8D41-83545EE479C5}"/>
              </a:ext>
            </a:extLst>
          </p:cNvPr>
          <p:cNvCxnSpPr>
            <a:stCxn id="22" idx="2"/>
          </p:cNvCxnSpPr>
          <p:nvPr/>
        </p:nvCxnSpPr>
        <p:spPr>
          <a:xfrm rot="-5400000" flipH="1">
            <a:off x="5627509" y="2529050"/>
            <a:ext cx="553500" cy="256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" name="Google Shape;2776;g28120bc8d10_0_543">
            <a:extLst>
              <a:ext uri="{FF2B5EF4-FFF2-40B4-BE49-F238E27FC236}">
                <a16:creationId xmlns:a16="http://schemas.microsoft.com/office/drawing/2014/main" id="{38D1CC9E-DB96-5068-F693-3ED63E761B3E}"/>
              </a:ext>
            </a:extLst>
          </p:cNvPr>
          <p:cNvCxnSpPr>
            <a:stCxn id="30" idx="2"/>
            <a:endCxn id="23" idx="0"/>
          </p:cNvCxnSpPr>
          <p:nvPr/>
        </p:nvCxnSpPr>
        <p:spPr>
          <a:xfrm rot="-5400000" flipH="1">
            <a:off x="4132309" y="3629063"/>
            <a:ext cx="311100" cy="6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" name="Google Shape;2777;g28120bc8d10_0_543">
            <a:extLst>
              <a:ext uri="{FF2B5EF4-FFF2-40B4-BE49-F238E27FC236}">
                <a16:creationId xmlns:a16="http://schemas.microsoft.com/office/drawing/2014/main" id="{92448AD4-256C-BE95-0692-2535CFFC63DD}"/>
              </a:ext>
            </a:extLst>
          </p:cNvPr>
          <p:cNvSpPr/>
          <p:nvPr/>
        </p:nvSpPr>
        <p:spPr>
          <a:xfrm>
            <a:off x="4799959" y="3784838"/>
            <a:ext cx="720000" cy="54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Main page에서 Sign up / in 제공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7" name="Google Shape;2778;g28120bc8d10_0_543">
            <a:extLst>
              <a:ext uri="{FF2B5EF4-FFF2-40B4-BE49-F238E27FC236}">
                <a16:creationId xmlns:a16="http://schemas.microsoft.com/office/drawing/2014/main" id="{D1417F28-204C-BF14-3E9F-B737BBB1E35F}"/>
              </a:ext>
            </a:extLst>
          </p:cNvPr>
          <p:cNvCxnSpPr>
            <a:stCxn id="39" idx="2"/>
            <a:endCxn id="53" idx="0"/>
          </p:cNvCxnSpPr>
          <p:nvPr/>
        </p:nvCxnSpPr>
        <p:spPr>
          <a:xfrm rot="-5400000" flipH="1">
            <a:off x="5004709" y="3629063"/>
            <a:ext cx="311100" cy="6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" name="Google Shape;2779;g28120bc8d10_0_543">
            <a:extLst>
              <a:ext uri="{FF2B5EF4-FFF2-40B4-BE49-F238E27FC236}">
                <a16:creationId xmlns:a16="http://schemas.microsoft.com/office/drawing/2014/main" id="{82E158DD-1121-045A-745A-87D1974854B6}"/>
              </a:ext>
            </a:extLst>
          </p:cNvPr>
          <p:cNvSpPr/>
          <p:nvPr/>
        </p:nvSpPr>
        <p:spPr>
          <a:xfrm>
            <a:off x="5710209" y="2933813"/>
            <a:ext cx="720000" cy="54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Sign up / in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page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2780;g28120bc8d10_0_543">
            <a:extLst>
              <a:ext uri="{FF2B5EF4-FFF2-40B4-BE49-F238E27FC236}">
                <a16:creationId xmlns:a16="http://schemas.microsoft.com/office/drawing/2014/main" id="{EB5AE4DB-6C8D-782A-B304-DA9A9E7A07B5}"/>
              </a:ext>
            </a:extLst>
          </p:cNvPr>
          <p:cNvSpPr/>
          <p:nvPr/>
        </p:nvSpPr>
        <p:spPr>
          <a:xfrm>
            <a:off x="440038" y="1529600"/>
            <a:ext cx="1041596" cy="1080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OK 플라자 로그인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2781;g28120bc8d10_0_543">
            <a:extLst>
              <a:ext uri="{FF2B5EF4-FFF2-40B4-BE49-F238E27FC236}">
                <a16:creationId xmlns:a16="http://schemas.microsoft.com/office/drawing/2014/main" id="{A5BCC437-67C7-7744-C27B-28F6BF32E830}"/>
              </a:ext>
            </a:extLst>
          </p:cNvPr>
          <p:cNvSpPr/>
          <p:nvPr/>
        </p:nvSpPr>
        <p:spPr>
          <a:xfrm>
            <a:off x="1563851" y="1914800"/>
            <a:ext cx="403200" cy="465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err="1">
                <a:latin typeface="Malgun Gothic"/>
                <a:ea typeface="Malgun Gothic"/>
                <a:cs typeface="Malgun Gothic"/>
                <a:sym typeface="Malgun Gothic"/>
              </a:rPr>
              <a:t>팬타온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2782;g28120bc8d10_0_543">
            <a:extLst>
              <a:ext uri="{FF2B5EF4-FFF2-40B4-BE49-F238E27FC236}">
                <a16:creationId xmlns:a16="http://schemas.microsoft.com/office/drawing/2014/main" id="{DAF89225-9A92-A8AA-D7FD-F8C758F8AEC5}"/>
              </a:ext>
            </a:extLst>
          </p:cNvPr>
          <p:cNvSpPr/>
          <p:nvPr/>
        </p:nvSpPr>
        <p:spPr>
          <a:xfrm>
            <a:off x="2024021" y="1914800"/>
            <a:ext cx="403200" cy="465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전자입찰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2783;g28120bc8d10_0_543">
            <a:extLst>
              <a:ext uri="{FF2B5EF4-FFF2-40B4-BE49-F238E27FC236}">
                <a16:creationId xmlns:a16="http://schemas.microsoft.com/office/drawing/2014/main" id="{3DAD95B4-7A30-141C-601F-960476C7B2DC}"/>
              </a:ext>
            </a:extLst>
          </p:cNvPr>
          <p:cNvSpPr/>
          <p:nvPr/>
        </p:nvSpPr>
        <p:spPr>
          <a:xfrm>
            <a:off x="5252238" y="5854054"/>
            <a:ext cx="1098228" cy="303624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전자입찰 &lt;-&gt; 공급사</a:t>
            </a:r>
            <a:endParaRPr lang="en-US" altLang="ko-KR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>
                <a:latin typeface="Malgun Gothic"/>
                <a:ea typeface="Malgun Gothic"/>
                <a:cs typeface="Malgun Gothic"/>
                <a:sym typeface="Malgun Gothic"/>
              </a:rPr>
              <a:t>(SSO)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8" name="Google Shape;2784;g28120bc8d10_0_543">
            <a:extLst>
              <a:ext uri="{FF2B5EF4-FFF2-40B4-BE49-F238E27FC236}">
                <a16:creationId xmlns:a16="http://schemas.microsoft.com/office/drawing/2014/main" id="{A85F7410-9487-A567-F06C-4115F6B17129}"/>
              </a:ext>
            </a:extLst>
          </p:cNvPr>
          <p:cNvCxnSpPr>
            <a:stCxn id="69" idx="0"/>
            <a:endCxn id="20" idx="1"/>
          </p:cNvCxnSpPr>
          <p:nvPr/>
        </p:nvCxnSpPr>
        <p:spPr>
          <a:xfrm rot="16200000" flipH="1">
            <a:off x="2393383" y="344412"/>
            <a:ext cx="168975" cy="3079351"/>
          </a:xfrm>
          <a:prstGeom prst="bentConnector4">
            <a:avLst>
              <a:gd name="adj1" fmla="val -135286"/>
              <a:gd name="adj2" fmla="val 56925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38" name="Google Shape;2761;g28120bc8d10_0_543">
            <a:extLst>
              <a:ext uri="{FF2B5EF4-FFF2-40B4-BE49-F238E27FC236}">
                <a16:creationId xmlns:a16="http://schemas.microsoft.com/office/drawing/2014/main" id="{5ABF7BB2-8F42-5755-8A98-EBE0B7F8094C}"/>
              </a:ext>
            </a:extLst>
          </p:cNvPr>
          <p:cNvSpPr/>
          <p:nvPr/>
        </p:nvSpPr>
        <p:spPr>
          <a:xfrm>
            <a:off x="7474650" y="1514145"/>
            <a:ext cx="661530" cy="900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OK플라자</a:t>
            </a:r>
            <a:r>
              <a:rPr lang="en-US" altLang="ko-KR" sz="700">
                <a:latin typeface="Malgun Gothic"/>
                <a:ea typeface="Malgun Gothic"/>
                <a:cs typeface="Malgun Gothic"/>
                <a:sym typeface="Malgun Gothic"/>
              </a:rPr>
              <a:t> Admin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0" name="Google Shape;2768;g28120bc8d10_0_543">
            <a:extLst>
              <a:ext uri="{FF2B5EF4-FFF2-40B4-BE49-F238E27FC236}">
                <a16:creationId xmlns:a16="http://schemas.microsoft.com/office/drawing/2014/main" id="{06FD6D3D-FCE6-ACEF-52C5-6125DA7615DF}"/>
              </a:ext>
            </a:extLst>
          </p:cNvPr>
          <p:cNvCxnSpPr>
            <a:stCxn id="38" idx="2"/>
            <a:endCxn id="18" idx="0"/>
          </p:cNvCxnSpPr>
          <p:nvPr/>
        </p:nvCxnSpPr>
        <p:spPr>
          <a:xfrm rot="16200000" flipH="1">
            <a:off x="6642190" y="3577370"/>
            <a:ext cx="2330518" cy="406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" name="Google Shape;2755;g28120bc8d10_0_543">
            <a:extLst>
              <a:ext uri="{FF2B5EF4-FFF2-40B4-BE49-F238E27FC236}">
                <a16:creationId xmlns:a16="http://schemas.microsoft.com/office/drawing/2014/main" id="{14C8EB89-F4E8-C458-0572-ECCDB3BAA850}"/>
              </a:ext>
            </a:extLst>
          </p:cNvPr>
          <p:cNvSpPr/>
          <p:nvPr/>
        </p:nvSpPr>
        <p:spPr>
          <a:xfrm>
            <a:off x="6136940" y="4741157"/>
            <a:ext cx="720000" cy="90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전자입찰</a:t>
            </a:r>
            <a:endParaRPr lang="en-US" altLang="ko-KR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 page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4" name="Google Shape;2768;g28120bc8d10_0_543">
            <a:extLst>
              <a:ext uri="{FF2B5EF4-FFF2-40B4-BE49-F238E27FC236}">
                <a16:creationId xmlns:a16="http://schemas.microsoft.com/office/drawing/2014/main" id="{06FD6D3D-FCE6-ACEF-52C5-6125DA7615DF}"/>
              </a:ext>
            </a:extLst>
          </p:cNvPr>
          <p:cNvCxnSpPr>
            <a:stCxn id="63" idx="2"/>
            <a:endCxn id="43" idx="0"/>
          </p:cNvCxnSpPr>
          <p:nvPr/>
        </p:nvCxnSpPr>
        <p:spPr>
          <a:xfrm rot="16200000" flipH="1">
            <a:off x="5649902" y="3894119"/>
            <a:ext cx="1267344" cy="42673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" name="직사각형 35"/>
          <p:cNvSpPr/>
          <p:nvPr/>
        </p:nvSpPr>
        <p:spPr>
          <a:xfrm>
            <a:off x="1481634" y="1529600"/>
            <a:ext cx="1027804" cy="10800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Google Shape;2784;g28120bc8d10_0_543">
            <a:extLst>
              <a:ext uri="{FF2B5EF4-FFF2-40B4-BE49-F238E27FC236}">
                <a16:creationId xmlns:a16="http://schemas.microsoft.com/office/drawing/2014/main" id="{A85F7410-9487-A567-F06C-4115F6B17129}"/>
              </a:ext>
            </a:extLst>
          </p:cNvPr>
          <p:cNvCxnSpPr>
            <a:stCxn id="10" idx="0"/>
            <a:endCxn id="19" idx="0"/>
          </p:cNvCxnSpPr>
          <p:nvPr/>
        </p:nvCxnSpPr>
        <p:spPr>
          <a:xfrm rot="5400000" flipH="1" flipV="1">
            <a:off x="3661058" y="-275120"/>
            <a:ext cx="139200" cy="3470241"/>
          </a:xfrm>
          <a:prstGeom prst="bentConnector3">
            <a:avLst>
              <a:gd name="adj1" fmla="val 264224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59" name="Google Shape;2759;g28120bc8d10_0_543">
            <a:extLst>
              <a:ext uri="{FF2B5EF4-FFF2-40B4-BE49-F238E27FC236}">
                <a16:creationId xmlns:a16="http://schemas.microsoft.com/office/drawing/2014/main" id="{6D24767B-4D66-03BA-0AD4-B8CA6BCE6447}"/>
              </a:ext>
            </a:extLst>
          </p:cNvPr>
          <p:cNvSpPr/>
          <p:nvPr/>
        </p:nvSpPr>
        <p:spPr>
          <a:xfrm>
            <a:off x="8380292" y="4744663"/>
            <a:ext cx="720000" cy="900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>
                <a:latin typeface="Malgun Gothic"/>
                <a:ea typeface="Malgun Gothic"/>
                <a:cs typeface="Malgun Gothic"/>
                <a:sym typeface="Malgun Gothic"/>
              </a:rPr>
              <a:t>WMS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 page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2761;g28120bc8d10_0_543">
            <a:extLst>
              <a:ext uri="{FF2B5EF4-FFF2-40B4-BE49-F238E27FC236}">
                <a16:creationId xmlns:a16="http://schemas.microsoft.com/office/drawing/2014/main" id="{5ABF7BB2-8F42-5755-8A98-EBE0B7F8094C}"/>
              </a:ext>
            </a:extLst>
          </p:cNvPr>
          <p:cNvSpPr/>
          <p:nvPr/>
        </p:nvSpPr>
        <p:spPr>
          <a:xfrm>
            <a:off x="8405459" y="1514145"/>
            <a:ext cx="661530" cy="900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Malgun Gothic"/>
                <a:ea typeface="Malgun Gothic"/>
                <a:cs typeface="Malgun Gothic"/>
                <a:sym typeface="Malgun Gothic"/>
              </a:rPr>
              <a:t>WMS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1" name="Google Shape;2768;g28120bc8d10_0_543">
            <a:extLst>
              <a:ext uri="{FF2B5EF4-FFF2-40B4-BE49-F238E27FC236}">
                <a16:creationId xmlns:a16="http://schemas.microsoft.com/office/drawing/2014/main" id="{06FD6D3D-FCE6-ACEF-52C5-6125DA7615DF}"/>
              </a:ext>
            </a:extLst>
          </p:cNvPr>
          <p:cNvCxnSpPr>
            <a:stCxn id="60" idx="2"/>
            <a:endCxn id="59" idx="0"/>
          </p:cNvCxnSpPr>
          <p:nvPr/>
        </p:nvCxnSpPr>
        <p:spPr>
          <a:xfrm rot="16200000" flipH="1">
            <a:off x="7572999" y="3577370"/>
            <a:ext cx="2330518" cy="406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" name="직사각형 68"/>
          <p:cNvSpPr/>
          <p:nvPr/>
        </p:nvSpPr>
        <p:spPr>
          <a:xfrm>
            <a:off x="511728" y="1799600"/>
            <a:ext cx="852936" cy="44864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Google Shape;2783;g28120bc8d10_0_543">
            <a:extLst>
              <a:ext uri="{FF2B5EF4-FFF2-40B4-BE49-F238E27FC236}">
                <a16:creationId xmlns:a16="http://schemas.microsoft.com/office/drawing/2014/main" id="{3DAD95B4-7A30-141C-601F-960476C7B2DC}"/>
              </a:ext>
            </a:extLst>
          </p:cNvPr>
          <p:cNvSpPr/>
          <p:nvPr/>
        </p:nvSpPr>
        <p:spPr>
          <a:xfrm>
            <a:off x="6632472" y="5854053"/>
            <a:ext cx="1055659" cy="30362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전자입찰 &lt;-&gt; </a:t>
            </a: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운영사</a:t>
            </a:r>
            <a:endParaRPr lang="en-US" altLang="ko-KR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>
                <a:latin typeface="Malgun Gothic"/>
                <a:ea typeface="Malgun Gothic"/>
                <a:cs typeface="Malgun Gothic"/>
                <a:sym typeface="Malgun Gothic"/>
              </a:rPr>
              <a:t>(SSO)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4" name="꺾인 연결선 53"/>
          <p:cNvCxnSpPr>
            <a:stCxn id="13" idx="2"/>
            <a:endCxn id="67" idx="1"/>
          </p:cNvCxnSpPr>
          <p:nvPr/>
        </p:nvCxnSpPr>
        <p:spPr>
          <a:xfrm rot="16200000" flipH="1">
            <a:off x="4989722" y="5743349"/>
            <a:ext cx="356553" cy="168479"/>
          </a:xfrm>
          <a:prstGeom prst="bentConnector2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43" idx="2"/>
            <a:endCxn id="67" idx="3"/>
          </p:cNvCxnSpPr>
          <p:nvPr/>
        </p:nvCxnSpPr>
        <p:spPr>
          <a:xfrm rot="5400000">
            <a:off x="6241349" y="5750274"/>
            <a:ext cx="364709" cy="146474"/>
          </a:xfrm>
          <a:prstGeom prst="bentConnector2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43" idx="2"/>
            <a:endCxn id="70" idx="1"/>
          </p:cNvCxnSpPr>
          <p:nvPr/>
        </p:nvCxnSpPr>
        <p:spPr>
          <a:xfrm rot="16200000" flipH="1">
            <a:off x="6382352" y="5755745"/>
            <a:ext cx="364709" cy="135532"/>
          </a:xfrm>
          <a:prstGeom prst="bentConnector2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18" idx="2"/>
            <a:endCxn id="70" idx="3"/>
          </p:cNvCxnSpPr>
          <p:nvPr/>
        </p:nvCxnSpPr>
        <p:spPr>
          <a:xfrm rot="5400000">
            <a:off x="7568206" y="5764588"/>
            <a:ext cx="361203" cy="121352"/>
          </a:xfrm>
          <a:prstGeom prst="bentConnector2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548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14D7FE7-9755-D57F-AA91-674CB5AEC1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152496"/>
              </p:ext>
            </p:extLst>
          </p:nvPr>
        </p:nvGraphicFramePr>
        <p:xfrm>
          <a:off x="50450" y="1020625"/>
          <a:ext cx="7756634" cy="272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6634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24859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119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 ↓   </a:t>
                      </a:r>
                      <a:r>
                        <a:rPr lang="en-US" altLang="ko-KR" sz="1000" dirty="0"/>
                        <a:t>OK PLAZA </a:t>
                      </a:r>
                      <a:r>
                        <a:rPr lang="ko-KR" altLang="en-US" sz="1000" dirty="0"/>
                        <a:t>사업소개   ↓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512002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7972E4-E4C5-7620-868B-6B70A829C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6186CE1-CDC6-8D6C-283D-A8A058013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523071"/>
              </p:ext>
            </p:extLst>
          </p:nvPr>
        </p:nvGraphicFramePr>
        <p:xfrm>
          <a:off x="7858125" y="426720"/>
          <a:ext cx="2047875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 초기화면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아이디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비밀번호 찾기 팝업으로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(8p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사이트로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전자입찰 시스템 사이트로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바로가기 버튼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통신자재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오픈소싱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(16p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공급파트너 회원신청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회원가입 페이지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구매파트너 회원신청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회원가입 페이지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PLAZA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사업소개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하단 콘텐츠 안내 네비게이션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PLAZA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사업소개 콘텐츠 영역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마우스 스크롤시 콘텐츠 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배경이미지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자재관리 관련 실사 이미지로 제작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027" name="TextBox 1026">
            <a:extLst>
              <a:ext uri="{FF2B5EF4-FFF2-40B4-BE49-F238E27FC236}">
                <a16:creationId xmlns:a16="http://schemas.microsoft.com/office/drawing/2014/main" id="{2C3C4B10-78E2-3C7D-28BC-62A2E49E74A7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플라자 초기화면</a:t>
            </a:r>
          </a:p>
        </p:txBody>
      </p:sp>
      <p:sp>
        <p:nvSpPr>
          <p:cNvPr id="63" name="Google Shape;2790;g28120ce3749_2_4">
            <a:extLst>
              <a:ext uri="{FF2B5EF4-FFF2-40B4-BE49-F238E27FC236}">
                <a16:creationId xmlns:a16="http://schemas.microsoft.com/office/drawing/2014/main" id="{3D95A3BA-B189-C12B-2775-75F2C2645692}"/>
              </a:ext>
            </a:extLst>
          </p:cNvPr>
          <p:cNvSpPr/>
          <p:nvPr/>
        </p:nvSpPr>
        <p:spPr>
          <a:xfrm>
            <a:off x="4261450" y="1946360"/>
            <a:ext cx="1336800" cy="1146600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5" name="Google Shape;2791;g28120ce3749_2_4">
            <a:extLst>
              <a:ext uri="{FF2B5EF4-FFF2-40B4-BE49-F238E27FC236}">
                <a16:creationId xmlns:a16="http://schemas.microsoft.com/office/drawing/2014/main" id="{90C5B037-6AED-CFAD-3FF0-BF76807BF097}"/>
              </a:ext>
            </a:extLst>
          </p:cNvPr>
          <p:cNvSpPr/>
          <p:nvPr/>
        </p:nvSpPr>
        <p:spPr>
          <a:xfrm>
            <a:off x="4267900" y="2823135"/>
            <a:ext cx="1323900" cy="270000"/>
          </a:xfrm>
          <a:prstGeom prst="roundRect">
            <a:avLst>
              <a:gd name="adj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바로가기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0" name="Google Shape;2792;g28120ce3749_2_4">
            <a:extLst>
              <a:ext uri="{FF2B5EF4-FFF2-40B4-BE49-F238E27FC236}">
                <a16:creationId xmlns:a16="http://schemas.microsoft.com/office/drawing/2014/main" id="{47DD96CB-05B3-C095-E592-EB9F86A9325F}"/>
              </a:ext>
            </a:extLst>
          </p:cNvPr>
          <p:cNvSpPr/>
          <p:nvPr/>
        </p:nvSpPr>
        <p:spPr>
          <a:xfrm>
            <a:off x="5723125" y="1947310"/>
            <a:ext cx="1336800" cy="1146600"/>
          </a:xfrm>
          <a:prstGeom prst="roundRect">
            <a:avLst>
              <a:gd name="adj" fmla="val 3716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43" name="Google Shape;2797;g28120ce3749_2_4">
            <a:extLst>
              <a:ext uri="{FF2B5EF4-FFF2-40B4-BE49-F238E27FC236}">
                <a16:creationId xmlns:a16="http://schemas.microsoft.com/office/drawing/2014/main" id="{74D2E3A3-358B-A7FD-DAA8-EF1916023E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4899089"/>
              </p:ext>
            </p:extLst>
          </p:nvPr>
        </p:nvGraphicFramePr>
        <p:xfrm>
          <a:off x="4351283" y="775662"/>
          <a:ext cx="3090141" cy="22114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24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6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11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 err="1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SK통신자재</a:t>
                      </a:r>
                      <a:r>
                        <a:rPr lang="ko-KR" sz="700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오픈소싱</a:t>
                      </a:r>
                      <a:endParaRPr sz="70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공급파트너 회원신청</a:t>
                      </a:r>
                      <a:r>
                        <a:rPr lang="ko-KR" sz="70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70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구매파트너 회원신청</a:t>
                      </a:r>
                      <a:endParaRPr sz="70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44" name="Google Shape;2798;g28120ce3749_2_4">
            <a:extLst>
              <a:ext uri="{FF2B5EF4-FFF2-40B4-BE49-F238E27FC236}">
                <a16:creationId xmlns:a16="http://schemas.microsoft.com/office/drawing/2014/main" id="{CBA61A8E-98B5-BFF0-A56D-705B57A60CAF}"/>
              </a:ext>
            </a:extLst>
          </p:cNvPr>
          <p:cNvSpPr txBox="1"/>
          <p:nvPr/>
        </p:nvSpPr>
        <p:spPr>
          <a:xfrm>
            <a:off x="718350" y="1302235"/>
            <a:ext cx="5120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 Solution , 전자거래시스템, 전문적인 품질관리를 통한 자재관리 전문 공급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5" name="Google Shape;2799;g28120ce3749_2_4">
            <a:extLst>
              <a:ext uri="{FF2B5EF4-FFF2-40B4-BE49-F238E27FC236}">
                <a16:creationId xmlns:a16="http://schemas.microsoft.com/office/drawing/2014/main" id="{B71181F4-BE19-C14C-8692-D65FD3E7F150}"/>
              </a:ext>
            </a:extLst>
          </p:cNvPr>
          <p:cNvSpPr txBox="1"/>
          <p:nvPr/>
        </p:nvSpPr>
        <p:spPr>
          <a:xfrm>
            <a:off x="718350" y="1657685"/>
            <a:ext cx="3065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OK PLAZA</a:t>
            </a: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6" name="Google Shape;2800;g28120ce3749_2_4">
            <a:extLst>
              <a:ext uri="{FF2B5EF4-FFF2-40B4-BE49-F238E27FC236}">
                <a16:creationId xmlns:a16="http://schemas.microsoft.com/office/drawing/2014/main" id="{5DDF1667-F84C-4766-6E73-B23526421EC9}"/>
              </a:ext>
            </a:extLst>
          </p:cNvPr>
          <p:cNvSpPr/>
          <p:nvPr/>
        </p:nvSpPr>
        <p:spPr>
          <a:xfrm>
            <a:off x="2524200" y="2339535"/>
            <a:ext cx="600900" cy="499500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8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7" name="Google Shape;2801;g28120ce3749_2_4">
            <a:extLst>
              <a:ext uri="{FF2B5EF4-FFF2-40B4-BE49-F238E27FC236}">
                <a16:creationId xmlns:a16="http://schemas.microsoft.com/office/drawing/2014/main" id="{8956810E-EF99-C54D-E8B8-83435F62B9FC}"/>
              </a:ext>
            </a:extLst>
          </p:cNvPr>
          <p:cNvSpPr/>
          <p:nvPr/>
        </p:nvSpPr>
        <p:spPr>
          <a:xfrm>
            <a:off x="826725" y="2873198"/>
            <a:ext cx="1636800" cy="229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u="sng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찾기</a:t>
            </a:r>
            <a:r>
              <a:rPr lang="ko-KR" sz="700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ㅣ    </a:t>
            </a:r>
            <a:r>
              <a:rPr lang="ko-KR" sz="700" u="sng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찾기</a:t>
            </a:r>
            <a:endParaRPr sz="700" i="0" u="sng" strike="noStrike" cap="none">
              <a:solidFill>
                <a:srgbClr val="505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8" name="Google Shape;2802;g28120ce3749_2_4">
            <a:extLst>
              <a:ext uri="{FF2B5EF4-FFF2-40B4-BE49-F238E27FC236}">
                <a16:creationId xmlns:a16="http://schemas.microsoft.com/office/drawing/2014/main" id="{48781F88-687B-77D3-6CCA-34168222C94B}"/>
              </a:ext>
            </a:extLst>
          </p:cNvPr>
          <p:cNvSpPr/>
          <p:nvPr/>
        </p:nvSpPr>
        <p:spPr>
          <a:xfrm>
            <a:off x="826725" y="2339523"/>
            <a:ext cx="16368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endParaRPr sz="700" i="0" u="none" strike="noStrike" cap="none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9" name="Google Shape;2803;g28120ce3749_2_4">
            <a:extLst>
              <a:ext uri="{FF2B5EF4-FFF2-40B4-BE49-F238E27FC236}">
                <a16:creationId xmlns:a16="http://schemas.microsoft.com/office/drawing/2014/main" id="{2298E781-B3CC-C68A-2392-0C5816F536BA}"/>
              </a:ext>
            </a:extLst>
          </p:cNvPr>
          <p:cNvSpPr/>
          <p:nvPr/>
        </p:nvSpPr>
        <p:spPr>
          <a:xfrm>
            <a:off x="826725" y="2609560"/>
            <a:ext cx="16368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sz="700" i="0" u="none" strike="noStrike" cap="none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0" name="Google Shape;2804;g28120ce3749_2_4">
            <a:extLst>
              <a:ext uri="{FF2B5EF4-FFF2-40B4-BE49-F238E27FC236}">
                <a16:creationId xmlns:a16="http://schemas.microsoft.com/office/drawing/2014/main" id="{E3B950C6-395A-C258-B126-79AB6924EFB3}"/>
              </a:ext>
            </a:extLst>
          </p:cNvPr>
          <p:cNvSpPr/>
          <p:nvPr/>
        </p:nvSpPr>
        <p:spPr>
          <a:xfrm>
            <a:off x="4259100" y="1981535"/>
            <a:ext cx="13368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일반인을 위한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자재전문 쇼핑몰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1" name="Google Shape;2805;g28120ce3749_2_4">
            <a:extLst>
              <a:ext uri="{FF2B5EF4-FFF2-40B4-BE49-F238E27FC236}">
                <a16:creationId xmlns:a16="http://schemas.microsoft.com/office/drawing/2014/main" id="{98638DB5-7C77-7C57-57DB-EAB77D06C7C6}"/>
              </a:ext>
            </a:extLst>
          </p:cNvPr>
          <p:cNvSpPr txBox="1"/>
          <p:nvPr/>
        </p:nvSpPr>
        <p:spPr>
          <a:xfrm>
            <a:off x="5135675" y="2833635"/>
            <a:ext cx="233100" cy="2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⇀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2" name="Google Shape;2806;g28120ce3749_2_4">
            <a:extLst>
              <a:ext uri="{FF2B5EF4-FFF2-40B4-BE49-F238E27FC236}">
                <a16:creationId xmlns:a16="http://schemas.microsoft.com/office/drawing/2014/main" id="{A75D7F2D-870E-E04C-EB2B-A42FAA30424D}"/>
              </a:ext>
            </a:extLst>
          </p:cNvPr>
          <p:cNvSpPr/>
          <p:nvPr/>
        </p:nvSpPr>
        <p:spPr>
          <a:xfrm>
            <a:off x="5723000" y="1981535"/>
            <a:ext cx="13368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사업자를 위한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자재입찰 시스템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3" name="Google Shape;2807;g28120ce3749_2_4">
            <a:extLst>
              <a:ext uri="{FF2B5EF4-FFF2-40B4-BE49-F238E27FC236}">
                <a16:creationId xmlns:a16="http://schemas.microsoft.com/office/drawing/2014/main" id="{0F352A4E-B1C0-A96A-5394-D360B5267501}"/>
              </a:ext>
            </a:extLst>
          </p:cNvPr>
          <p:cNvSpPr txBox="1"/>
          <p:nvPr/>
        </p:nvSpPr>
        <p:spPr>
          <a:xfrm>
            <a:off x="4258975" y="2357749"/>
            <a:ext cx="133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팬타온</a:t>
            </a:r>
            <a:r>
              <a:rPr 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2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ICT마켓</a:t>
            </a:r>
            <a:endParaRPr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4" name="Google Shape;2808;g28120ce3749_2_4">
            <a:extLst>
              <a:ext uri="{FF2B5EF4-FFF2-40B4-BE49-F238E27FC236}">
                <a16:creationId xmlns:a16="http://schemas.microsoft.com/office/drawing/2014/main" id="{9D2B1D96-01FD-123D-F9B7-843ABB0D87A3}"/>
              </a:ext>
            </a:extLst>
          </p:cNvPr>
          <p:cNvSpPr txBox="1"/>
          <p:nvPr/>
        </p:nvSpPr>
        <p:spPr>
          <a:xfrm>
            <a:off x="5723000" y="2343658"/>
            <a:ext cx="133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전자입찰 시스템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5" name="Google Shape;2809;g28120ce3749_2_4">
            <a:extLst>
              <a:ext uri="{FF2B5EF4-FFF2-40B4-BE49-F238E27FC236}">
                <a16:creationId xmlns:a16="http://schemas.microsoft.com/office/drawing/2014/main" id="{56890296-6104-B9F1-F4B6-FB91C787F27A}"/>
              </a:ext>
            </a:extLst>
          </p:cNvPr>
          <p:cNvSpPr/>
          <p:nvPr/>
        </p:nvSpPr>
        <p:spPr>
          <a:xfrm>
            <a:off x="5723000" y="2823135"/>
            <a:ext cx="1323900" cy="270000"/>
          </a:xfrm>
          <a:prstGeom prst="roundRect">
            <a:avLst>
              <a:gd name="adj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바로가기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6" name="Google Shape;2810;g28120ce3749_2_4">
            <a:extLst>
              <a:ext uri="{FF2B5EF4-FFF2-40B4-BE49-F238E27FC236}">
                <a16:creationId xmlns:a16="http://schemas.microsoft.com/office/drawing/2014/main" id="{6EF13D4D-32F7-F0F4-B6C4-E05A1824AE9D}"/>
              </a:ext>
            </a:extLst>
          </p:cNvPr>
          <p:cNvSpPr txBox="1"/>
          <p:nvPr/>
        </p:nvSpPr>
        <p:spPr>
          <a:xfrm>
            <a:off x="6590775" y="2833635"/>
            <a:ext cx="233100" cy="2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⇀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7" name="Google Shape;2811;g28120ce3749_2_4">
            <a:extLst>
              <a:ext uri="{FF2B5EF4-FFF2-40B4-BE49-F238E27FC236}">
                <a16:creationId xmlns:a16="http://schemas.microsoft.com/office/drawing/2014/main" id="{CC771E26-83FF-BF71-5AF5-A4504FB01898}"/>
              </a:ext>
            </a:extLst>
          </p:cNvPr>
          <p:cNvSpPr/>
          <p:nvPr/>
        </p:nvSpPr>
        <p:spPr>
          <a:xfrm>
            <a:off x="50449" y="3762318"/>
            <a:ext cx="7756634" cy="2369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/>
              <a:t>스크롤시 보이는 영역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dirty="0"/>
              <a:t>( </a:t>
            </a:r>
            <a:r>
              <a:rPr lang="ko-KR" altLang="en-US" sz="800" dirty="0"/>
              <a:t>내용은 다음 페이지 참조</a:t>
            </a:r>
            <a:r>
              <a:rPr lang="en-US" altLang="ko-KR" sz="800" dirty="0"/>
              <a:t>)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" name="Google Shape;2795;g28120ce3749_2_4">
            <a:extLst>
              <a:ext uri="{FF2B5EF4-FFF2-40B4-BE49-F238E27FC236}">
                <a16:creationId xmlns:a16="http://schemas.microsoft.com/office/drawing/2014/main" id="{070EDB30-2160-C2D0-A95E-D7863E38473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Google Shape;3004;g2f44a8c572f_1_290">
            <a:extLst>
              <a:ext uri="{FF2B5EF4-FFF2-40B4-BE49-F238E27FC236}">
                <a16:creationId xmlns:a16="http://schemas.microsoft.com/office/drawing/2014/main" id="{2FEAB8CA-9200-80D6-7136-94DBC94621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8481155"/>
              </p:ext>
            </p:extLst>
          </p:nvPr>
        </p:nvGraphicFramePr>
        <p:xfrm>
          <a:off x="3222387" y="6298136"/>
          <a:ext cx="2597525" cy="210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0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담당자 안내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화면공유 상담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공동인증프로그램 설치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공동인증서안내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Google Shape;3005;g2f44a8c572f_1_290">
            <a:extLst>
              <a:ext uri="{FF2B5EF4-FFF2-40B4-BE49-F238E27FC236}">
                <a16:creationId xmlns:a16="http://schemas.microsoft.com/office/drawing/2014/main" id="{B861E30E-672D-A44E-0206-F80E814B996F}"/>
              </a:ext>
            </a:extLst>
          </p:cNvPr>
          <p:cNvCxnSpPr>
            <a:cxnSpLocks/>
          </p:cNvCxnSpPr>
          <p:nvPr/>
        </p:nvCxnSpPr>
        <p:spPr>
          <a:xfrm>
            <a:off x="52200" y="6167455"/>
            <a:ext cx="7754883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" name="Google Shape;3006;g2f44a8c572f_1_290" descr="OK plaza">
            <a:extLst>
              <a:ext uri="{FF2B5EF4-FFF2-40B4-BE49-F238E27FC236}">
                <a16:creationId xmlns:a16="http://schemas.microsoft.com/office/drawing/2014/main" id="{60811396-A246-5F5B-87ED-806B2B85FD0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700" y="6213480"/>
            <a:ext cx="855382" cy="3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3007;g2f44a8c572f_1_290">
            <a:extLst>
              <a:ext uri="{FF2B5EF4-FFF2-40B4-BE49-F238E27FC236}">
                <a16:creationId xmlns:a16="http://schemas.microsoft.com/office/drawing/2014/main" id="{8EAA53DA-BDA2-AEC3-A235-B3D08B89C410}"/>
              </a:ext>
            </a:extLst>
          </p:cNvPr>
          <p:cNvSpPr txBox="1"/>
          <p:nvPr/>
        </p:nvSpPr>
        <p:spPr>
          <a:xfrm>
            <a:off x="1338674" y="6315080"/>
            <a:ext cx="1686000" cy="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8000" rIns="18000" bIns="1800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서울특별시 영등포구 의사당대로 83        </a:t>
            </a:r>
            <a:endParaRPr sz="500">
              <a:solidFill>
                <a:srgbClr val="8D8D8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 Pantech C&amp;I Eng. All Rights Reserved.                                                                                                                  </a:t>
            </a:r>
            <a:endParaRPr sz="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3008;g2f44a8c572f_1_290">
            <a:extLst>
              <a:ext uri="{FF2B5EF4-FFF2-40B4-BE49-F238E27FC236}">
                <a16:creationId xmlns:a16="http://schemas.microsoft.com/office/drawing/2014/main" id="{B45349DD-5BCC-7A02-07E8-449AC5095952}"/>
              </a:ext>
            </a:extLst>
          </p:cNvPr>
          <p:cNvSpPr txBox="1"/>
          <p:nvPr/>
        </p:nvSpPr>
        <p:spPr>
          <a:xfrm>
            <a:off x="6017625" y="6265980"/>
            <a:ext cx="14238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개인정보처리방침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ㅣ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이메일무단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수집거부  </a:t>
            </a:r>
            <a:endParaRPr dirty="0"/>
          </a:p>
        </p:txBody>
      </p:sp>
      <p:sp>
        <p:nvSpPr>
          <p:cNvPr id="11" name="Google Shape;1699;g2fb18904de5_2_107">
            <a:extLst>
              <a:ext uri="{FF2B5EF4-FFF2-40B4-BE49-F238E27FC236}">
                <a16:creationId xmlns:a16="http://schemas.microsoft.com/office/drawing/2014/main" id="{7DF96A47-B0C2-0BD1-0AE8-3CF33781266C}"/>
              </a:ext>
            </a:extLst>
          </p:cNvPr>
          <p:cNvSpPr/>
          <p:nvPr/>
        </p:nvSpPr>
        <p:spPr>
          <a:xfrm>
            <a:off x="1494454" y="308263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699;g2fb18904de5_2_107">
            <a:extLst>
              <a:ext uri="{FF2B5EF4-FFF2-40B4-BE49-F238E27FC236}">
                <a16:creationId xmlns:a16="http://schemas.microsoft.com/office/drawing/2014/main" id="{CD9949A5-2EDB-FC5F-2903-F13A935BF0BF}"/>
              </a:ext>
            </a:extLst>
          </p:cNvPr>
          <p:cNvSpPr/>
          <p:nvPr/>
        </p:nvSpPr>
        <p:spPr>
          <a:xfrm>
            <a:off x="4143579" y="187158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699;g2fb18904de5_2_107">
            <a:extLst>
              <a:ext uri="{FF2B5EF4-FFF2-40B4-BE49-F238E27FC236}">
                <a16:creationId xmlns:a16="http://schemas.microsoft.com/office/drawing/2014/main" id="{FB4B40A6-DC25-F3DF-BAF8-D5A36754D9FA}"/>
              </a:ext>
            </a:extLst>
          </p:cNvPr>
          <p:cNvSpPr/>
          <p:nvPr/>
        </p:nvSpPr>
        <p:spPr>
          <a:xfrm>
            <a:off x="5658450" y="187775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699;g2fb18904de5_2_107">
            <a:extLst>
              <a:ext uri="{FF2B5EF4-FFF2-40B4-BE49-F238E27FC236}">
                <a16:creationId xmlns:a16="http://schemas.microsoft.com/office/drawing/2014/main" id="{63E3465D-7A8B-38D6-F722-F3FCBBB12004}"/>
              </a:ext>
            </a:extLst>
          </p:cNvPr>
          <p:cNvSpPr/>
          <p:nvPr/>
        </p:nvSpPr>
        <p:spPr>
          <a:xfrm>
            <a:off x="5835775" y="58775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699;g2fb18904de5_2_107">
            <a:extLst>
              <a:ext uri="{FF2B5EF4-FFF2-40B4-BE49-F238E27FC236}">
                <a16:creationId xmlns:a16="http://schemas.microsoft.com/office/drawing/2014/main" id="{41E77D90-08E5-7B2C-041E-78A230BC3EB1}"/>
              </a:ext>
            </a:extLst>
          </p:cNvPr>
          <p:cNvSpPr/>
          <p:nvPr/>
        </p:nvSpPr>
        <p:spPr>
          <a:xfrm>
            <a:off x="3838766" y="33390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1699;g2fb18904de5_2_107">
            <a:extLst>
              <a:ext uri="{FF2B5EF4-FFF2-40B4-BE49-F238E27FC236}">
                <a16:creationId xmlns:a16="http://schemas.microsoft.com/office/drawing/2014/main" id="{D03F1939-D3F7-9A53-3EB2-AF13951AA045}"/>
              </a:ext>
            </a:extLst>
          </p:cNvPr>
          <p:cNvSpPr/>
          <p:nvPr/>
        </p:nvSpPr>
        <p:spPr>
          <a:xfrm>
            <a:off x="4431149" y="470723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1699;g2fb18904de5_2_107">
            <a:extLst>
              <a:ext uri="{FF2B5EF4-FFF2-40B4-BE49-F238E27FC236}">
                <a16:creationId xmlns:a16="http://schemas.microsoft.com/office/drawing/2014/main" id="{74705E9C-7DA9-6036-1099-EDD1D9E11DD1}"/>
              </a:ext>
            </a:extLst>
          </p:cNvPr>
          <p:cNvSpPr/>
          <p:nvPr/>
        </p:nvSpPr>
        <p:spPr>
          <a:xfrm>
            <a:off x="7261424" y="150261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3018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064140-06FD-D17A-FC49-7C36256BF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C7632EE-A563-7514-EECB-AEBC5A07D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F074928-EF82-8D57-758F-83030D28F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014404"/>
              </p:ext>
            </p:extLst>
          </p:nvPr>
        </p:nvGraphicFramePr>
        <p:xfrm>
          <a:off x="7858125" y="426720"/>
          <a:ext cx="2047875" cy="345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프라자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초기화면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커테고리별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상품을 구분하여 한눈에 볼 수 있도록 디자인하여 제공한다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 PLAZA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서비스에 대한 간략한 소개를 디자인하여 제공한다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2098" name="Google Shape;2919;g2f44a8c572f_1_290">
            <a:extLst>
              <a:ext uri="{FF2B5EF4-FFF2-40B4-BE49-F238E27FC236}">
                <a16:creationId xmlns:a16="http://schemas.microsoft.com/office/drawing/2014/main" id="{B5D2D730-8845-B906-AC02-2BAFB79FC23E}"/>
              </a:ext>
            </a:extLst>
          </p:cNvPr>
          <p:cNvSpPr/>
          <p:nvPr/>
        </p:nvSpPr>
        <p:spPr>
          <a:xfrm>
            <a:off x="94679" y="685565"/>
            <a:ext cx="1147339" cy="2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 err="1">
                <a:latin typeface="Malgun Gothic"/>
                <a:ea typeface="Malgun Gothic"/>
                <a:cs typeface="Malgun Gothic"/>
                <a:sym typeface="Malgun Gothic"/>
              </a:rPr>
              <a:t>OK플라자</a:t>
            </a:r>
            <a:r>
              <a:rPr lang="ko-KR" sz="1000" b="1" dirty="0">
                <a:latin typeface="Malgun Gothic"/>
                <a:ea typeface="Malgun Gothic"/>
                <a:cs typeface="Malgun Gothic"/>
                <a:sym typeface="Malgun Gothic"/>
              </a:rPr>
              <a:t> 상품</a:t>
            </a:r>
            <a:endParaRPr sz="10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099" name="Google Shape;2920;g2f44a8c572f_1_290">
            <a:extLst>
              <a:ext uri="{FF2B5EF4-FFF2-40B4-BE49-F238E27FC236}">
                <a16:creationId xmlns:a16="http://schemas.microsoft.com/office/drawing/2014/main" id="{78C6D157-8985-9843-3FC6-6A700F9ACF1A}"/>
              </a:ext>
            </a:extLst>
          </p:cNvPr>
          <p:cNvGrpSpPr/>
          <p:nvPr/>
        </p:nvGrpSpPr>
        <p:grpSpPr>
          <a:xfrm>
            <a:off x="1430700" y="1020070"/>
            <a:ext cx="1080000" cy="1440000"/>
            <a:chOff x="360000" y="11194750"/>
            <a:chExt cx="1080000" cy="1440000"/>
          </a:xfrm>
          <a:effectLst/>
        </p:grpSpPr>
        <p:sp>
          <p:nvSpPr>
            <p:cNvPr id="2100" name="Google Shape;2921;g2f44a8c572f_1_290">
              <a:extLst>
                <a:ext uri="{FF2B5EF4-FFF2-40B4-BE49-F238E27FC236}">
                  <a16:creationId xmlns:a16="http://schemas.microsoft.com/office/drawing/2014/main" id="{FA4D074B-E9F3-A13A-AFCF-EEF23B795947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01" name="Google Shape;2922;g2f44a8c572f_1_290">
              <a:extLst>
                <a:ext uri="{FF2B5EF4-FFF2-40B4-BE49-F238E27FC236}">
                  <a16:creationId xmlns:a16="http://schemas.microsoft.com/office/drawing/2014/main" id="{EF073913-F5E7-690A-72B6-6108D9E00187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철강재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02" name="Google Shape;2923;g2f44a8c572f_1_290">
              <a:extLst>
                <a:ext uri="{FF2B5EF4-FFF2-40B4-BE49-F238E27FC236}">
                  <a16:creationId xmlns:a16="http://schemas.microsoft.com/office/drawing/2014/main" id="{E3F6F053-EB95-A2CC-AA21-4008D0E094AF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latin typeface="Malgun Gothic"/>
                  <a:ea typeface="Malgun Gothic"/>
                  <a:cs typeface="Malgun Gothic"/>
                  <a:sym typeface="Malgun Gothic"/>
                </a:rPr>
                <a:t>철강재, 전선, 관로재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03" name="Google Shape;2924;g2f44a8c572f_1_290">
              <a:extLst>
                <a:ext uri="{FF2B5EF4-FFF2-40B4-BE49-F238E27FC236}">
                  <a16:creationId xmlns:a16="http://schemas.microsoft.com/office/drawing/2014/main" id="{15BF3964-97D9-8D73-E47C-4D749F29AF04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원재료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04" name="Google Shape;2925;g2f44a8c572f_1_290">
            <a:extLst>
              <a:ext uri="{FF2B5EF4-FFF2-40B4-BE49-F238E27FC236}">
                <a16:creationId xmlns:a16="http://schemas.microsoft.com/office/drawing/2014/main" id="{1CCBBF81-6A19-61CE-68F3-FD77CF29EB72}"/>
              </a:ext>
            </a:extLst>
          </p:cNvPr>
          <p:cNvGrpSpPr/>
          <p:nvPr/>
        </p:nvGrpSpPr>
        <p:grpSpPr>
          <a:xfrm>
            <a:off x="2718300" y="1020070"/>
            <a:ext cx="1080000" cy="1440000"/>
            <a:chOff x="360000" y="11194750"/>
            <a:chExt cx="1080000" cy="1440000"/>
          </a:xfrm>
          <a:effectLst/>
        </p:grpSpPr>
        <p:sp>
          <p:nvSpPr>
            <p:cNvPr id="2105" name="Google Shape;2926;g2f44a8c572f_1_290">
              <a:extLst>
                <a:ext uri="{FF2B5EF4-FFF2-40B4-BE49-F238E27FC236}">
                  <a16:creationId xmlns:a16="http://schemas.microsoft.com/office/drawing/2014/main" id="{A93D3D8F-27B4-345B-3253-43B1428CC8A5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06" name="Google Shape;2927;g2f44a8c572f_1_290">
              <a:extLst>
                <a:ext uri="{FF2B5EF4-FFF2-40B4-BE49-F238E27FC236}">
                  <a16:creationId xmlns:a16="http://schemas.microsoft.com/office/drawing/2014/main" id="{39F17F15-F3F2-C713-7F86-7849252B1BCB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07" name="Google Shape;2928;g2f44a8c572f_1_290">
              <a:extLst>
                <a:ext uri="{FF2B5EF4-FFF2-40B4-BE49-F238E27FC236}">
                  <a16:creationId xmlns:a16="http://schemas.microsoft.com/office/drawing/2014/main" id="{1F17E8C2-C9A4-F55B-517B-A861C3FBFD9B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latin typeface="Malgun Gothic"/>
                  <a:ea typeface="Malgun Gothic"/>
                  <a:cs typeface="Malgun Gothic"/>
                  <a:sym typeface="Malgun Gothic"/>
                </a:rPr>
                <a:t>접지선, 전원선, 광전복합케이블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08" name="Google Shape;2929;g2f44a8c572f_1_290">
              <a:extLst>
                <a:ext uri="{FF2B5EF4-FFF2-40B4-BE49-F238E27FC236}">
                  <a16:creationId xmlns:a16="http://schemas.microsoft.com/office/drawing/2014/main" id="{054F3C17-2B70-2255-5701-92D5BEDE14FE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전선류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09" name="Google Shape;2930;g2f44a8c572f_1_290">
            <a:extLst>
              <a:ext uri="{FF2B5EF4-FFF2-40B4-BE49-F238E27FC236}">
                <a16:creationId xmlns:a16="http://schemas.microsoft.com/office/drawing/2014/main" id="{6844B191-5BAD-02FA-6186-E897F86A8E1A}"/>
              </a:ext>
            </a:extLst>
          </p:cNvPr>
          <p:cNvGrpSpPr/>
          <p:nvPr/>
        </p:nvGrpSpPr>
        <p:grpSpPr>
          <a:xfrm>
            <a:off x="4005900" y="1020070"/>
            <a:ext cx="1080000" cy="1440000"/>
            <a:chOff x="360000" y="11194750"/>
            <a:chExt cx="1080000" cy="1440000"/>
          </a:xfrm>
          <a:effectLst/>
        </p:grpSpPr>
        <p:sp>
          <p:nvSpPr>
            <p:cNvPr id="2110" name="Google Shape;2931;g2f44a8c572f_1_290">
              <a:extLst>
                <a:ext uri="{FF2B5EF4-FFF2-40B4-BE49-F238E27FC236}">
                  <a16:creationId xmlns:a16="http://schemas.microsoft.com/office/drawing/2014/main" id="{D0991FEC-E2E4-B42F-A906-8869BFB89190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11" name="Google Shape;2932;g2f44a8c572f_1_290">
              <a:extLst>
                <a:ext uri="{FF2B5EF4-FFF2-40B4-BE49-F238E27FC236}">
                  <a16:creationId xmlns:a16="http://schemas.microsoft.com/office/drawing/2014/main" id="{F63D911F-FB3B-4878-2456-5150F208BA80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12" name="Google Shape;2933;g2f44a8c572f_1_290">
              <a:extLst>
                <a:ext uri="{FF2B5EF4-FFF2-40B4-BE49-F238E27FC236}">
                  <a16:creationId xmlns:a16="http://schemas.microsoft.com/office/drawing/2014/main" id="{61842B48-8895-4422-FC04-0DB449862345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latin typeface="Malgun Gothic"/>
                  <a:ea typeface="Malgun Gothic"/>
                  <a:cs typeface="Malgun Gothic"/>
                  <a:sym typeface="Malgun Gothic"/>
                </a:rPr>
                <a:t>접속단자, 피뢰침, 접지봉, 압착터미널, 수축슬리브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13" name="Google Shape;2934;g2f44a8c572f_1_290">
              <a:extLst>
                <a:ext uri="{FF2B5EF4-FFF2-40B4-BE49-F238E27FC236}">
                  <a16:creationId xmlns:a16="http://schemas.microsoft.com/office/drawing/2014/main" id="{B5D51A22-E16A-69C5-31BC-D6CF9D799A76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접지류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14" name="Google Shape;2935;g2f44a8c572f_1_290">
            <a:extLst>
              <a:ext uri="{FF2B5EF4-FFF2-40B4-BE49-F238E27FC236}">
                <a16:creationId xmlns:a16="http://schemas.microsoft.com/office/drawing/2014/main" id="{869242A5-820C-652D-BC44-60F57721169E}"/>
              </a:ext>
            </a:extLst>
          </p:cNvPr>
          <p:cNvGrpSpPr/>
          <p:nvPr/>
        </p:nvGrpSpPr>
        <p:grpSpPr>
          <a:xfrm>
            <a:off x="5293500" y="1020070"/>
            <a:ext cx="1080000" cy="1440000"/>
            <a:chOff x="360000" y="11194750"/>
            <a:chExt cx="1080000" cy="1440000"/>
          </a:xfrm>
          <a:effectLst/>
        </p:grpSpPr>
        <p:sp>
          <p:nvSpPr>
            <p:cNvPr id="2115" name="Google Shape;2936;g2f44a8c572f_1_290">
              <a:extLst>
                <a:ext uri="{FF2B5EF4-FFF2-40B4-BE49-F238E27FC236}">
                  <a16:creationId xmlns:a16="http://schemas.microsoft.com/office/drawing/2014/main" id="{D76CA83A-0BBF-0943-05B8-3AABB58CE67A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16" name="Google Shape;2937;g2f44a8c572f_1_290">
              <a:extLst>
                <a:ext uri="{FF2B5EF4-FFF2-40B4-BE49-F238E27FC236}">
                  <a16:creationId xmlns:a16="http://schemas.microsoft.com/office/drawing/2014/main" id="{C4ACA084-1DBB-9667-1929-BD54B3236771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17" name="Google Shape;2938;g2f44a8c572f_1_290">
              <a:extLst>
                <a:ext uri="{FF2B5EF4-FFF2-40B4-BE49-F238E27FC236}">
                  <a16:creationId xmlns:a16="http://schemas.microsoft.com/office/drawing/2014/main" id="{80D5B314-7B1B-2E03-347C-4B0952A777C9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latin typeface="Malgun Gothic"/>
                  <a:ea typeface="Malgun Gothic"/>
                  <a:cs typeface="Malgun Gothic"/>
                  <a:sym typeface="Malgun Gothic"/>
                </a:rPr>
                <a:t>강연선, 강관주, 지선밴드, 콘크리트전주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18" name="Google Shape;2939;g2f44a8c572f_1_290">
              <a:extLst>
                <a:ext uri="{FF2B5EF4-FFF2-40B4-BE49-F238E27FC236}">
                  <a16:creationId xmlns:a16="http://schemas.microsoft.com/office/drawing/2014/main" id="{F44C5723-34AD-E66A-B582-C823AC8F180F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선로류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19" name="Google Shape;2940;g2f44a8c572f_1_290">
            <a:extLst>
              <a:ext uri="{FF2B5EF4-FFF2-40B4-BE49-F238E27FC236}">
                <a16:creationId xmlns:a16="http://schemas.microsoft.com/office/drawing/2014/main" id="{018EF9D5-AFD4-1FCF-0844-E8225263BB5A}"/>
              </a:ext>
            </a:extLst>
          </p:cNvPr>
          <p:cNvGrpSpPr/>
          <p:nvPr/>
        </p:nvGrpSpPr>
        <p:grpSpPr>
          <a:xfrm>
            <a:off x="6581100" y="1020070"/>
            <a:ext cx="1080000" cy="1440000"/>
            <a:chOff x="360000" y="11194750"/>
            <a:chExt cx="1080000" cy="1440000"/>
          </a:xfrm>
          <a:effectLst/>
        </p:grpSpPr>
        <p:sp>
          <p:nvSpPr>
            <p:cNvPr id="2120" name="Google Shape;2941;g2f44a8c572f_1_290">
              <a:extLst>
                <a:ext uri="{FF2B5EF4-FFF2-40B4-BE49-F238E27FC236}">
                  <a16:creationId xmlns:a16="http://schemas.microsoft.com/office/drawing/2014/main" id="{3173D972-62ED-A5BD-D5BA-68FCEC7D2DBE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21" name="Google Shape;2942;g2f44a8c572f_1_290">
              <a:extLst>
                <a:ext uri="{FF2B5EF4-FFF2-40B4-BE49-F238E27FC236}">
                  <a16:creationId xmlns:a16="http://schemas.microsoft.com/office/drawing/2014/main" id="{DC8EBC90-CCA8-8714-DA8A-53E5CB79A8ED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22" name="Google Shape;2943;g2f44a8c572f_1_290">
              <a:extLst>
                <a:ext uri="{FF2B5EF4-FFF2-40B4-BE49-F238E27FC236}">
                  <a16:creationId xmlns:a16="http://schemas.microsoft.com/office/drawing/2014/main" id="{499B6164-B087-830A-6656-A6BD80DEA235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latin typeface="Malgun Gothic"/>
                  <a:ea typeface="Malgun Gothic"/>
                  <a:cs typeface="Malgun Gothic"/>
                  <a:sym typeface="Malgun Gothic"/>
                </a:rPr>
                <a:t>광케이블, 동축케이블, 세경케이블, 배선케이블, 동축케이블, UTP케이블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23" name="Google Shape;2944;g2f44a8c572f_1_290">
              <a:extLst>
                <a:ext uri="{FF2B5EF4-FFF2-40B4-BE49-F238E27FC236}">
                  <a16:creationId xmlns:a16="http://schemas.microsoft.com/office/drawing/2014/main" id="{274755CC-801F-73D0-BDCC-A65A326A8813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케이블류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24" name="Google Shape;2945;g2f44a8c572f_1_290">
            <a:extLst>
              <a:ext uri="{FF2B5EF4-FFF2-40B4-BE49-F238E27FC236}">
                <a16:creationId xmlns:a16="http://schemas.microsoft.com/office/drawing/2014/main" id="{4C178C41-1C70-A78C-FC81-DD63CBABD319}"/>
              </a:ext>
            </a:extLst>
          </p:cNvPr>
          <p:cNvGrpSpPr/>
          <p:nvPr/>
        </p:nvGrpSpPr>
        <p:grpSpPr>
          <a:xfrm>
            <a:off x="143100" y="1020070"/>
            <a:ext cx="1080000" cy="1440000"/>
            <a:chOff x="360000" y="11194750"/>
            <a:chExt cx="1080000" cy="1440000"/>
          </a:xfrm>
          <a:effectLst/>
        </p:grpSpPr>
        <p:sp>
          <p:nvSpPr>
            <p:cNvPr id="2125" name="Google Shape;2946;g2f44a8c572f_1_290">
              <a:extLst>
                <a:ext uri="{FF2B5EF4-FFF2-40B4-BE49-F238E27FC236}">
                  <a16:creationId xmlns:a16="http://schemas.microsoft.com/office/drawing/2014/main" id="{C8B00429-5DB3-5219-F310-1D0C1B5AB39B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26" name="Google Shape;2947;g2f44a8c572f_1_290">
              <a:extLst>
                <a:ext uri="{FF2B5EF4-FFF2-40B4-BE49-F238E27FC236}">
                  <a16:creationId xmlns:a16="http://schemas.microsoft.com/office/drawing/2014/main" id="{A973949D-753E-F2A4-CE8F-6E9AAABA5784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공구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27" name="Google Shape;2948;g2f44a8c572f_1_290">
              <a:extLst>
                <a:ext uri="{FF2B5EF4-FFF2-40B4-BE49-F238E27FC236}">
                  <a16:creationId xmlns:a16="http://schemas.microsoft.com/office/drawing/2014/main" id="{430E1016-AB00-14C8-B67B-8A6B5F09055D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latin typeface="Malgun Gothic"/>
                  <a:ea typeface="Malgun Gothic"/>
                  <a:cs typeface="Malgun Gothic"/>
                  <a:sym typeface="Malgun Gothic"/>
                </a:rPr>
                <a:t>결속자재, 방수재, 공구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28" name="Google Shape;2949;g2f44a8c572f_1_290">
              <a:extLst>
                <a:ext uri="{FF2B5EF4-FFF2-40B4-BE49-F238E27FC236}">
                  <a16:creationId xmlns:a16="http://schemas.microsoft.com/office/drawing/2014/main" id="{3C1A015A-DDCB-4DCC-2D89-EA4E4CDF36F7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공통자재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29" name="Google Shape;2950;g2f44a8c572f_1_290">
            <a:extLst>
              <a:ext uri="{FF2B5EF4-FFF2-40B4-BE49-F238E27FC236}">
                <a16:creationId xmlns:a16="http://schemas.microsoft.com/office/drawing/2014/main" id="{75FE0ED5-D40D-EA47-AE10-42E9F13A9599}"/>
              </a:ext>
            </a:extLst>
          </p:cNvPr>
          <p:cNvGrpSpPr/>
          <p:nvPr/>
        </p:nvGrpSpPr>
        <p:grpSpPr>
          <a:xfrm>
            <a:off x="1430700" y="2650858"/>
            <a:ext cx="1080000" cy="1440000"/>
            <a:chOff x="360000" y="11194750"/>
            <a:chExt cx="1080000" cy="1440000"/>
          </a:xfrm>
        </p:grpSpPr>
        <p:sp>
          <p:nvSpPr>
            <p:cNvPr id="2130" name="Google Shape;2951;g2f44a8c572f_1_290">
              <a:extLst>
                <a:ext uri="{FF2B5EF4-FFF2-40B4-BE49-F238E27FC236}">
                  <a16:creationId xmlns:a16="http://schemas.microsoft.com/office/drawing/2014/main" id="{05FE3C5C-61FE-F5CC-0CCE-AA53E00D49F6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31" name="Google Shape;2952;g2f44a8c572f_1_290">
              <a:extLst>
                <a:ext uri="{FF2B5EF4-FFF2-40B4-BE49-F238E27FC236}">
                  <a16:creationId xmlns:a16="http://schemas.microsoft.com/office/drawing/2014/main" id="{BA5C1B5E-7293-293C-0303-B49A53480FC1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32" name="Google Shape;2953;g2f44a8c572f_1_290">
              <a:extLst>
                <a:ext uri="{FF2B5EF4-FFF2-40B4-BE49-F238E27FC236}">
                  <a16:creationId xmlns:a16="http://schemas.microsoft.com/office/drawing/2014/main" id="{89FC8D70-8FE3-2641-7D36-47ADE709949E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latin typeface="Malgun Gothic"/>
                  <a:ea typeface="Malgun Gothic"/>
                  <a:cs typeface="Malgun Gothic"/>
                  <a:sym typeface="Malgun Gothic"/>
                </a:rPr>
                <a:t>맨홀, 광접속함체, 광분배반, 지선밴드, 철개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33" name="Google Shape;2954;g2f44a8c572f_1_290">
              <a:extLst>
                <a:ext uri="{FF2B5EF4-FFF2-40B4-BE49-F238E27FC236}">
                  <a16:creationId xmlns:a16="http://schemas.microsoft.com/office/drawing/2014/main" id="{24397AFE-5EB2-00D9-F966-B70E9D1F6875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관로, 지장이설류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34" name="Google Shape;2955;g2f44a8c572f_1_290">
            <a:extLst>
              <a:ext uri="{FF2B5EF4-FFF2-40B4-BE49-F238E27FC236}">
                <a16:creationId xmlns:a16="http://schemas.microsoft.com/office/drawing/2014/main" id="{253D7E92-2095-6DB7-A566-B31F5A4B484F}"/>
              </a:ext>
            </a:extLst>
          </p:cNvPr>
          <p:cNvGrpSpPr/>
          <p:nvPr/>
        </p:nvGrpSpPr>
        <p:grpSpPr>
          <a:xfrm>
            <a:off x="2718300" y="2650858"/>
            <a:ext cx="1080000" cy="1440000"/>
            <a:chOff x="360000" y="11194750"/>
            <a:chExt cx="1080000" cy="1440000"/>
          </a:xfrm>
        </p:grpSpPr>
        <p:sp>
          <p:nvSpPr>
            <p:cNvPr id="2135" name="Google Shape;2956;g2f44a8c572f_1_290">
              <a:extLst>
                <a:ext uri="{FF2B5EF4-FFF2-40B4-BE49-F238E27FC236}">
                  <a16:creationId xmlns:a16="http://schemas.microsoft.com/office/drawing/2014/main" id="{24C01E11-6F6B-6DFD-1CA8-DDBBE2EA8B6C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36" name="Google Shape;2957;g2f44a8c572f_1_290">
              <a:extLst>
                <a:ext uri="{FF2B5EF4-FFF2-40B4-BE49-F238E27FC236}">
                  <a16:creationId xmlns:a16="http://schemas.microsoft.com/office/drawing/2014/main" id="{BAC15961-D252-488D-F77D-F55EA9F691D2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37" name="Google Shape;2958;g2f44a8c572f_1_290">
              <a:extLst>
                <a:ext uri="{FF2B5EF4-FFF2-40B4-BE49-F238E27FC236}">
                  <a16:creationId xmlns:a16="http://schemas.microsoft.com/office/drawing/2014/main" id="{D4A4852F-A361-8689-4A46-958F06AEC63E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FC관, SCD관, PE내관, 마이크로덕트, 반할관, 플랙시블전선관 등</a:t>
              </a:r>
              <a:endParaRPr sz="5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38" name="Google Shape;2959;g2f44a8c572f_1_290">
              <a:extLst>
                <a:ext uri="{FF2B5EF4-FFF2-40B4-BE49-F238E27FC236}">
                  <a16:creationId xmlns:a16="http://schemas.microsoft.com/office/drawing/2014/main" id="{A5A40931-BDA0-49A1-4818-37B0EB123787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관류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39" name="Google Shape;2960;g2f44a8c572f_1_290">
            <a:extLst>
              <a:ext uri="{FF2B5EF4-FFF2-40B4-BE49-F238E27FC236}">
                <a16:creationId xmlns:a16="http://schemas.microsoft.com/office/drawing/2014/main" id="{8D6E60E6-8046-0350-C527-1854D3ACB5D0}"/>
              </a:ext>
            </a:extLst>
          </p:cNvPr>
          <p:cNvGrpSpPr/>
          <p:nvPr/>
        </p:nvGrpSpPr>
        <p:grpSpPr>
          <a:xfrm>
            <a:off x="4005900" y="2650858"/>
            <a:ext cx="1080000" cy="1440000"/>
            <a:chOff x="360000" y="11194750"/>
            <a:chExt cx="1080000" cy="1440000"/>
          </a:xfrm>
        </p:grpSpPr>
        <p:sp>
          <p:nvSpPr>
            <p:cNvPr id="2140" name="Google Shape;2961;g2f44a8c572f_1_290">
              <a:extLst>
                <a:ext uri="{FF2B5EF4-FFF2-40B4-BE49-F238E27FC236}">
                  <a16:creationId xmlns:a16="http://schemas.microsoft.com/office/drawing/2014/main" id="{2162B90C-CAD3-3782-0304-48154EF981BF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41" name="Google Shape;2962;g2f44a8c572f_1_290">
              <a:extLst>
                <a:ext uri="{FF2B5EF4-FFF2-40B4-BE49-F238E27FC236}">
                  <a16:creationId xmlns:a16="http://schemas.microsoft.com/office/drawing/2014/main" id="{529CC028-249C-BC18-5F0B-6073B65ED51A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42" name="Google Shape;2963;g2f44a8c572f_1_290">
              <a:extLst>
                <a:ext uri="{FF2B5EF4-FFF2-40B4-BE49-F238E27FC236}">
                  <a16:creationId xmlns:a16="http://schemas.microsoft.com/office/drawing/2014/main" id="{6E81419A-172C-D9AA-92EF-C6891925F00A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latin typeface="Malgun Gothic"/>
                  <a:ea typeface="Malgun Gothic"/>
                  <a:cs typeface="Malgun Gothic"/>
                  <a:sym typeface="Malgun Gothic"/>
                </a:rPr>
                <a:t>콘크리트전주, 통신Rack, 나대지철탑, 사각철탑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43" name="Google Shape;2964;g2f44a8c572f_1_290">
              <a:extLst>
                <a:ext uri="{FF2B5EF4-FFF2-40B4-BE49-F238E27FC236}">
                  <a16:creationId xmlns:a16="http://schemas.microsoft.com/office/drawing/2014/main" id="{38B36C4E-CBCB-7B3A-447C-784E5CD7FC90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철탑류, 철가류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44" name="Google Shape;2965;g2f44a8c572f_1_290">
            <a:extLst>
              <a:ext uri="{FF2B5EF4-FFF2-40B4-BE49-F238E27FC236}">
                <a16:creationId xmlns:a16="http://schemas.microsoft.com/office/drawing/2014/main" id="{AC2DACBD-B34A-CFBF-0C5F-0685340B1E10}"/>
              </a:ext>
            </a:extLst>
          </p:cNvPr>
          <p:cNvGrpSpPr/>
          <p:nvPr/>
        </p:nvGrpSpPr>
        <p:grpSpPr>
          <a:xfrm>
            <a:off x="5293500" y="2650858"/>
            <a:ext cx="1080000" cy="1440000"/>
            <a:chOff x="360000" y="11194750"/>
            <a:chExt cx="1080000" cy="1440000"/>
          </a:xfrm>
        </p:grpSpPr>
        <p:sp>
          <p:nvSpPr>
            <p:cNvPr id="2145" name="Google Shape;2966;g2f44a8c572f_1_290">
              <a:extLst>
                <a:ext uri="{FF2B5EF4-FFF2-40B4-BE49-F238E27FC236}">
                  <a16:creationId xmlns:a16="http://schemas.microsoft.com/office/drawing/2014/main" id="{A8E14D30-03F2-3771-D6B0-3C998F86AA6E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46" name="Google Shape;2967;g2f44a8c572f_1_290">
              <a:extLst>
                <a:ext uri="{FF2B5EF4-FFF2-40B4-BE49-F238E27FC236}">
                  <a16:creationId xmlns:a16="http://schemas.microsoft.com/office/drawing/2014/main" id="{F78E84AC-D57D-4F95-907F-D398506EBD68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47" name="Google Shape;2968;g2f44a8c572f_1_290">
              <a:extLst>
                <a:ext uri="{FF2B5EF4-FFF2-40B4-BE49-F238E27FC236}">
                  <a16:creationId xmlns:a16="http://schemas.microsoft.com/office/drawing/2014/main" id="{46229FF7-64A4-D680-F566-C75146C855A2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latin typeface="Malgun Gothic"/>
                  <a:ea typeface="Malgun Gothic"/>
                  <a:cs typeface="Malgun Gothic"/>
                  <a:sym typeface="Malgun Gothic"/>
                </a:rPr>
                <a:t>커플러, 디바이더, 감쇠기, RF케이블, 안테나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48" name="Google Shape;2969;g2f44a8c572f_1_290">
              <a:extLst>
                <a:ext uri="{FF2B5EF4-FFF2-40B4-BE49-F238E27FC236}">
                  <a16:creationId xmlns:a16="http://schemas.microsoft.com/office/drawing/2014/main" id="{4488876D-3D6E-9ADC-3F5A-1D36D503E738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RF류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49" name="Google Shape;2970;g2f44a8c572f_1_290">
            <a:extLst>
              <a:ext uri="{FF2B5EF4-FFF2-40B4-BE49-F238E27FC236}">
                <a16:creationId xmlns:a16="http://schemas.microsoft.com/office/drawing/2014/main" id="{66C93927-FC70-E45A-FF27-90AC3B5844A3}"/>
              </a:ext>
            </a:extLst>
          </p:cNvPr>
          <p:cNvGrpSpPr/>
          <p:nvPr/>
        </p:nvGrpSpPr>
        <p:grpSpPr>
          <a:xfrm>
            <a:off x="6581100" y="2650858"/>
            <a:ext cx="1080000" cy="1440000"/>
            <a:chOff x="360000" y="11194750"/>
            <a:chExt cx="1080000" cy="1440000"/>
          </a:xfrm>
        </p:grpSpPr>
        <p:sp>
          <p:nvSpPr>
            <p:cNvPr id="2150" name="Google Shape;2971;g2f44a8c572f_1_290">
              <a:extLst>
                <a:ext uri="{FF2B5EF4-FFF2-40B4-BE49-F238E27FC236}">
                  <a16:creationId xmlns:a16="http://schemas.microsoft.com/office/drawing/2014/main" id="{DA9AA675-1443-122B-E51E-8B66A51D941B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51" name="Google Shape;2972;g2f44a8c572f_1_290">
              <a:extLst>
                <a:ext uri="{FF2B5EF4-FFF2-40B4-BE49-F238E27FC236}">
                  <a16:creationId xmlns:a16="http://schemas.microsoft.com/office/drawing/2014/main" id="{D3F8488C-3235-7DB0-A6C2-9A1F5B3A80AF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52" name="Google Shape;2973;g2f44a8c572f_1_290">
              <a:extLst>
                <a:ext uri="{FF2B5EF4-FFF2-40B4-BE49-F238E27FC236}">
                  <a16:creationId xmlns:a16="http://schemas.microsoft.com/office/drawing/2014/main" id="{B70629C7-E0FC-A015-A355-CD9E0E701394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latin typeface="Malgun Gothic"/>
                  <a:ea typeface="Malgun Gothic"/>
                  <a:cs typeface="Malgun Gothic"/>
                  <a:sym typeface="Malgun Gothic"/>
                </a:rPr>
                <a:t>광점퍼코드, 다심케이블, 광어댑터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53" name="Google Shape;2974;g2f44a8c572f_1_290">
              <a:extLst>
                <a:ext uri="{FF2B5EF4-FFF2-40B4-BE49-F238E27FC236}">
                  <a16:creationId xmlns:a16="http://schemas.microsoft.com/office/drawing/2014/main" id="{A912EF9F-90DB-A124-D4A9-5A974F4B2E45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Optic류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54" name="Google Shape;2975;g2f44a8c572f_1_290">
            <a:extLst>
              <a:ext uri="{FF2B5EF4-FFF2-40B4-BE49-F238E27FC236}">
                <a16:creationId xmlns:a16="http://schemas.microsoft.com/office/drawing/2014/main" id="{EDF5C210-B708-CE19-1C55-BFDF0710FC0B}"/>
              </a:ext>
            </a:extLst>
          </p:cNvPr>
          <p:cNvGrpSpPr/>
          <p:nvPr/>
        </p:nvGrpSpPr>
        <p:grpSpPr>
          <a:xfrm>
            <a:off x="143100" y="2650858"/>
            <a:ext cx="1080000" cy="1440000"/>
            <a:chOff x="360000" y="11194750"/>
            <a:chExt cx="1080000" cy="1440000"/>
          </a:xfrm>
        </p:grpSpPr>
        <p:sp>
          <p:nvSpPr>
            <p:cNvPr id="2155" name="Google Shape;2976;g2f44a8c572f_1_290">
              <a:extLst>
                <a:ext uri="{FF2B5EF4-FFF2-40B4-BE49-F238E27FC236}">
                  <a16:creationId xmlns:a16="http://schemas.microsoft.com/office/drawing/2014/main" id="{33AB6EC6-2087-B7F4-E7D9-6AE10AED7DED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56" name="Google Shape;2977;g2f44a8c572f_1_290">
              <a:extLst>
                <a:ext uri="{FF2B5EF4-FFF2-40B4-BE49-F238E27FC236}">
                  <a16:creationId xmlns:a16="http://schemas.microsoft.com/office/drawing/2014/main" id="{E0FF6CB6-6B0D-6128-51AA-69041C4C15DC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57" name="Google Shape;2978;g2f44a8c572f_1_290">
              <a:extLst>
                <a:ext uri="{FF2B5EF4-FFF2-40B4-BE49-F238E27FC236}">
                  <a16:creationId xmlns:a16="http://schemas.microsoft.com/office/drawing/2014/main" id="{041ACFA5-19F0-E41E-9E50-E4BAD5B0ABB4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광접속함체, 광분배반 등</a:t>
              </a:r>
              <a:endParaRPr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58" name="Google Shape;2979;g2f44a8c572f_1_290">
              <a:extLst>
                <a:ext uri="{FF2B5EF4-FFF2-40B4-BE49-F238E27FC236}">
                  <a16:creationId xmlns:a16="http://schemas.microsoft.com/office/drawing/2014/main" id="{C526E9D9-F5C5-D261-BAEC-B645053973CB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함체류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159" name="Google Shape;2980;g2f44a8c572f_1_290">
            <a:extLst>
              <a:ext uri="{FF2B5EF4-FFF2-40B4-BE49-F238E27FC236}">
                <a16:creationId xmlns:a16="http://schemas.microsoft.com/office/drawing/2014/main" id="{A375C03B-5820-DF76-E849-7497611D7C2E}"/>
              </a:ext>
            </a:extLst>
          </p:cNvPr>
          <p:cNvSpPr/>
          <p:nvPr/>
        </p:nvSpPr>
        <p:spPr>
          <a:xfrm>
            <a:off x="14100" y="4475395"/>
            <a:ext cx="7776000" cy="1475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0" name="Google Shape;2981;g2f44a8c572f_1_290">
            <a:extLst>
              <a:ext uri="{FF2B5EF4-FFF2-40B4-BE49-F238E27FC236}">
                <a16:creationId xmlns:a16="http://schemas.microsoft.com/office/drawing/2014/main" id="{6294AE28-89CE-3E85-A72F-0D3AEFF6D514}"/>
              </a:ext>
            </a:extLst>
          </p:cNvPr>
          <p:cNvSpPr/>
          <p:nvPr/>
        </p:nvSpPr>
        <p:spPr>
          <a:xfrm>
            <a:off x="188818" y="4523582"/>
            <a:ext cx="1469713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 err="1">
                <a:latin typeface="Malgun Gothic"/>
                <a:ea typeface="Malgun Gothic"/>
                <a:cs typeface="Malgun Gothic"/>
                <a:sym typeface="Malgun Gothic"/>
              </a:rPr>
              <a:t>OK플라자</a:t>
            </a:r>
            <a:r>
              <a:rPr lang="ko-KR" sz="1000" b="1" dirty="0">
                <a:latin typeface="Malgun Gothic"/>
                <a:ea typeface="Malgun Gothic"/>
                <a:cs typeface="Malgun Gothic"/>
                <a:sym typeface="Malgun Gothic"/>
              </a:rPr>
              <a:t> 서비스 소개</a:t>
            </a:r>
            <a:endParaRPr sz="10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1" name="Google Shape;2982;g2f44a8c572f_1_290">
            <a:extLst>
              <a:ext uri="{FF2B5EF4-FFF2-40B4-BE49-F238E27FC236}">
                <a16:creationId xmlns:a16="http://schemas.microsoft.com/office/drawing/2014/main" id="{3E525515-BB84-9A3D-27C9-51D325EAE859}"/>
              </a:ext>
            </a:extLst>
          </p:cNvPr>
          <p:cNvSpPr/>
          <p:nvPr/>
        </p:nvSpPr>
        <p:spPr>
          <a:xfrm>
            <a:off x="4005900" y="4645970"/>
            <a:ext cx="1080000" cy="1181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2" name="Google Shape;2983;g2f44a8c572f_1_290">
            <a:extLst>
              <a:ext uri="{FF2B5EF4-FFF2-40B4-BE49-F238E27FC236}">
                <a16:creationId xmlns:a16="http://schemas.microsoft.com/office/drawing/2014/main" id="{525BBDF8-22A7-FB4D-A5C0-F1D535C7443B}"/>
              </a:ext>
            </a:extLst>
          </p:cNvPr>
          <p:cNvSpPr/>
          <p:nvPr/>
        </p:nvSpPr>
        <p:spPr>
          <a:xfrm>
            <a:off x="4096050" y="5195151"/>
            <a:ext cx="899700" cy="476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구매비용 절감 </a:t>
            </a:r>
            <a:r>
              <a:rPr lang="ko-KR" sz="500" dirty="0" err="1">
                <a:latin typeface="Malgun Gothic"/>
                <a:ea typeface="Malgun Gothic"/>
                <a:cs typeface="Malgun Gothic"/>
                <a:sym typeface="Malgun Gothic"/>
              </a:rPr>
              <a:t>Solution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 제공</a:t>
            </a:r>
            <a:endParaRPr sz="5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B2B 자재공급 시장의 정보화</a:t>
            </a:r>
            <a:endParaRPr sz="5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자재협력사와의 공동 개발</a:t>
            </a:r>
            <a:endParaRPr sz="5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3" name="Google Shape;2984;g2f44a8c572f_1_290">
            <a:extLst>
              <a:ext uri="{FF2B5EF4-FFF2-40B4-BE49-F238E27FC236}">
                <a16:creationId xmlns:a16="http://schemas.microsoft.com/office/drawing/2014/main" id="{F8C136FC-D44C-09EF-E25E-D54EFC76F99C}"/>
              </a:ext>
            </a:extLst>
          </p:cNvPr>
          <p:cNvSpPr/>
          <p:nvPr/>
        </p:nvSpPr>
        <p:spPr>
          <a:xfrm>
            <a:off x="4096050" y="4888000"/>
            <a:ext cx="899700" cy="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 dirty="0">
                <a:latin typeface="Malgun Gothic"/>
                <a:ea typeface="Malgun Gothic"/>
                <a:cs typeface="Malgun Gothic"/>
                <a:sym typeface="Malgun Gothic"/>
              </a:rPr>
              <a:t>통합 솔루션</a:t>
            </a:r>
            <a:endParaRPr sz="9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4" name="Google Shape;2985;g2f44a8c572f_1_290">
            <a:extLst>
              <a:ext uri="{FF2B5EF4-FFF2-40B4-BE49-F238E27FC236}">
                <a16:creationId xmlns:a16="http://schemas.microsoft.com/office/drawing/2014/main" id="{BC17D4F2-11C7-4F30-8786-075806281DD0}"/>
              </a:ext>
            </a:extLst>
          </p:cNvPr>
          <p:cNvSpPr/>
          <p:nvPr/>
        </p:nvSpPr>
        <p:spPr>
          <a:xfrm>
            <a:off x="5293500" y="4645970"/>
            <a:ext cx="1080000" cy="1181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5" name="Google Shape;2986;g2f44a8c572f_1_290">
            <a:extLst>
              <a:ext uri="{FF2B5EF4-FFF2-40B4-BE49-F238E27FC236}">
                <a16:creationId xmlns:a16="http://schemas.microsoft.com/office/drawing/2014/main" id="{820DFA7F-1938-B64B-3E9C-6C015C11173C}"/>
              </a:ext>
            </a:extLst>
          </p:cNvPr>
          <p:cNvSpPr/>
          <p:nvPr/>
        </p:nvSpPr>
        <p:spPr>
          <a:xfrm>
            <a:off x="5383650" y="5195151"/>
            <a:ext cx="899700" cy="476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구매/정산의 One Stop 서비스 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경쟁입찰을 통한 공정성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실시간 납품 정보 서비스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6" name="Google Shape;2987;g2f44a8c572f_1_290">
            <a:extLst>
              <a:ext uri="{FF2B5EF4-FFF2-40B4-BE49-F238E27FC236}">
                <a16:creationId xmlns:a16="http://schemas.microsoft.com/office/drawing/2014/main" id="{09474F3D-1108-13F0-EE08-3FDA61B9FBFC}"/>
              </a:ext>
            </a:extLst>
          </p:cNvPr>
          <p:cNvSpPr/>
          <p:nvPr/>
        </p:nvSpPr>
        <p:spPr>
          <a:xfrm>
            <a:off x="5383650" y="4888000"/>
            <a:ext cx="899700" cy="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latin typeface="Malgun Gothic"/>
                <a:ea typeface="Malgun Gothic"/>
                <a:cs typeface="Malgun Gothic"/>
                <a:sym typeface="Malgun Gothic"/>
              </a:rPr>
              <a:t>B2B 전자상거래 시스템</a:t>
            </a:r>
            <a:endParaRPr sz="9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7" name="Google Shape;2988;g2f44a8c572f_1_290">
            <a:extLst>
              <a:ext uri="{FF2B5EF4-FFF2-40B4-BE49-F238E27FC236}">
                <a16:creationId xmlns:a16="http://schemas.microsoft.com/office/drawing/2014/main" id="{809BBA5D-00A0-2466-F6A4-29D2DFD718EA}"/>
              </a:ext>
            </a:extLst>
          </p:cNvPr>
          <p:cNvSpPr/>
          <p:nvPr/>
        </p:nvSpPr>
        <p:spPr>
          <a:xfrm>
            <a:off x="6581100" y="4645970"/>
            <a:ext cx="1080000" cy="1181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8" name="Google Shape;2989;g2f44a8c572f_1_290">
            <a:extLst>
              <a:ext uri="{FF2B5EF4-FFF2-40B4-BE49-F238E27FC236}">
                <a16:creationId xmlns:a16="http://schemas.microsoft.com/office/drawing/2014/main" id="{BF5C837C-DC3B-1AAA-3833-5E9BBB9B2C64}"/>
              </a:ext>
            </a:extLst>
          </p:cNvPr>
          <p:cNvSpPr/>
          <p:nvPr/>
        </p:nvSpPr>
        <p:spPr>
          <a:xfrm>
            <a:off x="6671250" y="5195151"/>
            <a:ext cx="899700" cy="476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품질 평가 및 BMT 실시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품질 관리 시스템 운영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신규 품질 규격 도입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9" name="Google Shape;2990;g2f44a8c572f_1_290">
            <a:extLst>
              <a:ext uri="{FF2B5EF4-FFF2-40B4-BE49-F238E27FC236}">
                <a16:creationId xmlns:a16="http://schemas.microsoft.com/office/drawing/2014/main" id="{A28683C7-9C5B-DEBA-3477-2C456A7E1A87}"/>
              </a:ext>
            </a:extLst>
          </p:cNvPr>
          <p:cNvSpPr/>
          <p:nvPr/>
        </p:nvSpPr>
        <p:spPr>
          <a:xfrm>
            <a:off x="6671250" y="4888000"/>
            <a:ext cx="899700" cy="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latin typeface="Malgun Gothic"/>
                <a:ea typeface="Malgun Gothic"/>
                <a:cs typeface="Malgun Gothic"/>
                <a:sym typeface="Malgun Gothic"/>
              </a:rPr>
              <a:t>품질관리</a:t>
            </a:r>
            <a:endParaRPr sz="9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70" name="Google Shape;2991;g2f44a8c572f_1_290">
            <a:extLst>
              <a:ext uri="{FF2B5EF4-FFF2-40B4-BE49-F238E27FC236}">
                <a16:creationId xmlns:a16="http://schemas.microsoft.com/office/drawing/2014/main" id="{8188AA1E-61DC-5961-DEEA-864F1E36C152}"/>
              </a:ext>
            </a:extLst>
          </p:cNvPr>
          <p:cNvSpPr/>
          <p:nvPr/>
        </p:nvSpPr>
        <p:spPr>
          <a:xfrm>
            <a:off x="78000" y="5098846"/>
            <a:ext cx="3720300" cy="637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 컨설팅을 통한 품질 개선, 비용절감까지,</a:t>
            </a:r>
            <a:endParaRPr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팬택씨앤아이엔지니어링</a:t>
            </a:r>
            <a:r>
              <a:rPr 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은 구매 경쟁력 개선 분야의 혁신을 만들어가고 있습니다.</a:t>
            </a:r>
            <a:endParaRPr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71" name="Google Shape;2992;g2f44a8c572f_1_290" descr="무료 사진 평면도 기계 도구 배열">
            <a:extLst>
              <a:ext uri="{FF2B5EF4-FFF2-40B4-BE49-F238E27FC236}">
                <a16:creationId xmlns:a16="http://schemas.microsoft.com/office/drawing/2014/main" id="{0B9E07A3-74D5-77B1-4BC1-2FCAB54F8AA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3100" y="1278370"/>
            <a:ext cx="720000" cy="480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2" name="Google Shape;2993;g2f44a8c572f_1_290" descr="G마켓 - 접지선 검색결과">
            <a:extLst>
              <a:ext uri="{FF2B5EF4-FFF2-40B4-BE49-F238E27FC236}">
                <a16:creationId xmlns:a16="http://schemas.microsoft.com/office/drawing/2014/main" id="{9C4E8F61-B164-76AC-D814-54129FD6DA5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8300" y="1158595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3" name="Google Shape;2994;g2f44a8c572f_1_290" descr="원자재값 들썩 철강재값 '예측불허' &lt; LE Top 뉴스 &lt; 건설정책 &lt; 기사본문 - 국토경제">
            <a:extLst>
              <a:ext uri="{FF2B5EF4-FFF2-40B4-BE49-F238E27FC236}">
                <a16:creationId xmlns:a16="http://schemas.microsoft.com/office/drawing/2014/main" id="{FE147050-6247-C7F7-68E3-F1DE86731E0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0700" y="1275908"/>
            <a:ext cx="720000" cy="485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4" name="Google Shape;2995;g2f44a8c572f_1_290" descr="컴스마트">
            <a:extLst>
              <a:ext uri="{FF2B5EF4-FFF2-40B4-BE49-F238E27FC236}">
                <a16:creationId xmlns:a16="http://schemas.microsoft.com/office/drawing/2014/main" id="{C0E204A7-49F6-591A-F75E-181062D6D57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26449" t="26449" r="23549" b="23549"/>
          <a:stretch/>
        </p:blipFill>
        <p:spPr>
          <a:xfrm>
            <a:off x="4185900" y="1158595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5" name="Google Shape;2996;g2f44a8c572f_1_290" descr="광접속함체(FTTH) – Network Cable – 네트워크케이블">
            <a:extLst>
              <a:ext uri="{FF2B5EF4-FFF2-40B4-BE49-F238E27FC236}">
                <a16:creationId xmlns:a16="http://schemas.microsoft.com/office/drawing/2014/main" id="{74D06680-C633-4924-E5F4-358C60516B8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3100" y="2893733"/>
            <a:ext cx="720000" cy="540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6" name="Google Shape;2997;g2f44a8c572f_1_290" descr="전기용 맨홀 원형 BS Ø648mm 소형차 주차장용 - 인텔리어">
            <a:extLst>
              <a:ext uri="{FF2B5EF4-FFF2-40B4-BE49-F238E27FC236}">
                <a16:creationId xmlns:a16="http://schemas.microsoft.com/office/drawing/2014/main" id="{DDF9DC9F-A1E9-7F12-2736-97C86311BF29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10700" y="2803858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7" name="Google Shape;2998;g2f44a8c572f_1_290" descr="1m(3.3피트) Cat6 Snagless Unshielded(UTP) 이더넷 네트워크 패치 케이블, 주황색">
            <a:extLst>
              <a:ext uri="{FF2B5EF4-FFF2-40B4-BE49-F238E27FC236}">
                <a16:creationId xmlns:a16="http://schemas.microsoft.com/office/drawing/2014/main" id="{A4999143-0A13-8F50-AAEB-16562375E87E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61100" y="1124145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8" name="Google Shape;2999;g2f44a8c572f_1_290" descr="케이유피피 플러스 - COD관 수중 포설 | Facebook">
            <a:extLst>
              <a:ext uri="{FF2B5EF4-FFF2-40B4-BE49-F238E27FC236}">
                <a16:creationId xmlns:a16="http://schemas.microsoft.com/office/drawing/2014/main" id="{362DDA11-5EA6-C7C1-657D-A541AC030852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898300" y="2765058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9" name="Google Shape;3000;g2f44a8c572f_1_290" descr="서광아이엔씨 - 통신철탑 조립">
            <a:extLst>
              <a:ext uri="{FF2B5EF4-FFF2-40B4-BE49-F238E27FC236}">
                <a16:creationId xmlns:a16="http://schemas.microsoft.com/office/drawing/2014/main" id="{439B7C77-540B-68F3-886C-A3143A79DFE4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185900" y="2910933"/>
            <a:ext cx="720000" cy="428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0" name="Google Shape;3001;g2f44a8c572f_1_290">
            <a:extLst>
              <a:ext uri="{FF2B5EF4-FFF2-40B4-BE49-F238E27FC236}">
                <a16:creationId xmlns:a16="http://schemas.microsoft.com/office/drawing/2014/main" id="{F4786A7C-89E6-5092-338D-411DD26ADB48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473500" y="2803858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1" name="Google Shape;3002;g2f44a8c572f_1_290" descr="롯데하이마트 | 광점퍼코드 광패치코드 LC-SC 20M 멀티 NEXT-LS220MM">
            <a:extLst>
              <a:ext uri="{FF2B5EF4-FFF2-40B4-BE49-F238E27FC236}">
                <a16:creationId xmlns:a16="http://schemas.microsoft.com/office/drawing/2014/main" id="{438BE953-554F-5F49-3CBC-FE839518DB6B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761100" y="2765058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2" name="Google Shape;3003;g2f44a8c572f_1_290" descr="콘크리트 전주/전봇대(Electric Pole) 규격 - 길이,직경,하중,중량">
            <a:extLst>
              <a:ext uri="{FF2B5EF4-FFF2-40B4-BE49-F238E27FC236}">
                <a16:creationId xmlns:a16="http://schemas.microsoft.com/office/drawing/2014/main" id="{8CE1C087-CE39-C595-3035-C1E59968A017}"/>
              </a:ext>
            </a:extLst>
          </p:cNvPr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473500" y="1304620"/>
            <a:ext cx="720000" cy="40352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45B2F7-D489-7104-EEA3-97C6C6E305DA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플라자 초기화면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97A4FE-8B6F-FC09-4CAC-7A8F6E464704}"/>
              </a:ext>
            </a:extLst>
          </p:cNvPr>
          <p:cNvSpPr/>
          <p:nvPr/>
        </p:nvSpPr>
        <p:spPr>
          <a:xfrm>
            <a:off x="143100" y="719351"/>
            <a:ext cx="45719" cy="1514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3C6821-AF71-4BEC-4683-FF3D1467F75F}"/>
              </a:ext>
            </a:extLst>
          </p:cNvPr>
          <p:cNvSpPr/>
          <p:nvPr/>
        </p:nvSpPr>
        <p:spPr>
          <a:xfrm>
            <a:off x="143100" y="4616992"/>
            <a:ext cx="45719" cy="1514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7888DA1F-9F27-4F2D-9C33-A77D5831D92A}"/>
              </a:ext>
            </a:extLst>
          </p:cNvPr>
          <p:cNvSpPr/>
          <p:nvPr/>
        </p:nvSpPr>
        <p:spPr>
          <a:xfrm>
            <a:off x="1152018" y="68556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699;g2fb18904de5_2_107">
            <a:extLst>
              <a:ext uri="{FF2B5EF4-FFF2-40B4-BE49-F238E27FC236}">
                <a16:creationId xmlns:a16="http://schemas.microsoft.com/office/drawing/2014/main" id="{EA3FD0D7-582F-BD7A-033C-CB253167727E}"/>
              </a:ext>
            </a:extLst>
          </p:cNvPr>
          <p:cNvSpPr/>
          <p:nvPr/>
        </p:nvSpPr>
        <p:spPr>
          <a:xfrm>
            <a:off x="1610700" y="449485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26792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7B4BDC-7149-8829-4D56-4C2B1F90B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C39819F-32C0-5E18-8CE6-4C9D75180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153514"/>
              </p:ext>
            </p:extLst>
          </p:nvPr>
        </p:nvGraphicFramePr>
        <p:xfrm>
          <a:off x="50450" y="1020625"/>
          <a:ext cx="7756634" cy="2485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6634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24859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5164FB4-C63D-5012-E9B4-481EA9C5F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81205F9-62B2-6FB3-3247-615B7C912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5776"/>
              </p:ext>
            </p:extLst>
          </p:nvPr>
        </p:nvGraphicFramePr>
        <p:xfrm>
          <a:off x="7858125" y="426720"/>
          <a:ext cx="2047875" cy="344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 Safety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초기화면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배경이미지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안전용품 관련 실사 이미지로 제작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4ED92A9-0DB0-B47D-BAD3-E70F7157F165}"/>
              </a:ext>
            </a:extLst>
          </p:cNvPr>
          <p:cNvSpPr txBox="1"/>
          <p:nvPr/>
        </p:nvSpPr>
        <p:spPr>
          <a:xfrm>
            <a:off x="199072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 Safety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초기화면</a:t>
            </a:r>
          </a:p>
        </p:txBody>
      </p:sp>
      <p:pic>
        <p:nvPicPr>
          <p:cNvPr id="4" name="Google Shape;3013;g30aff63a3db_0_0">
            <a:extLst>
              <a:ext uri="{FF2B5EF4-FFF2-40B4-BE49-F238E27FC236}">
                <a16:creationId xmlns:a16="http://schemas.microsoft.com/office/drawing/2014/main" id="{FB4613C2-FEBD-6F20-4E1E-65C1C49871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6606" y="641177"/>
            <a:ext cx="1135216" cy="323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" name="Google Shape;3017;g30aff63a3db_0_0">
            <a:extLst>
              <a:ext uri="{FF2B5EF4-FFF2-40B4-BE49-F238E27FC236}">
                <a16:creationId xmlns:a16="http://schemas.microsoft.com/office/drawing/2014/main" id="{F01F946B-AFAC-3A5E-EE60-F13E6E1F7F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558391"/>
              </p:ext>
            </p:extLst>
          </p:nvPr>
        </p:nvGraphicFramePr>
        <p:xfrm>
          <a:off x="5020063" y="726809"/>
          <a:ext cx="2051450" cy="27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3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공급파트너 회원신청</a:t>
                      </a:r>
                      <a:r>
                        <a:rPr lang="ko-KR" sz="70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70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구매파트너 회원신청</a:t>
                      </a:r>
                      <a:endParaRPr sz="70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Google Shape;3018;g30aff63a3db_0_0">
            <a:extLst>
              <a:ext uri="{FF2B5EF4-FFF2-40B4-BE49-F238E27FC236}">
                <a16:creationId xmlns:a16="http://schemas.microsoft.com/office/drawing/2014/main" id="{2CD4372A-D578-3955-967F-2FD292EF300E}"/>
              </a:ext>
            </a:extLst>
          </p:cNvPr>
          <p:cNvSpPr txBox="1"/>
          <p:nvPr/>
        </p:nvSpPr>
        <p:spPr>
          <a:xfrm>
            <a:off x="729900" y="1333549"/>
            <a:ext cx="5120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 브로드밴드 안전용품 전문 쇼핑몰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3019;g30aff63a3db_0_0">
            <a:extLst>
              <a:ext uri="{FF2B5EF4-FFF2-40B4-BE49-F238E27FC236}">
                <a16:creationId xmlns:a16="http://schemas.microsoft.com/office/drawing/2014/main" id="{FE239FB6-752C-592F-4AB6-A0C840122809}"/>
              </a:ext>
            </a:extLst>
          </p:cNvPr>
          <p:cNvSpPr txBox="1"/>
          <p:nvPr/>
        </p:nvSpPr>
        <p:spPr>
          <a:xfrm>
            <a:off x="729900" y="1688999"/>
            <a:ext cx="3065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OK Safety</a:t>
            </a: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3020;g30aff63a3db_0_0">
            <a:extLst>
              <a:ext uri="{FF2B5EF4-FFF2-40B4-BE49-F238E27FC236}">
                <a16:creationId xmlns:a16="http://schemas.microsoft.com/office/drawing/2014/main" id="{9410B856-409E-9997-BE81-D5F93F359D5F}"/>
              </a:ext>
            </a:extLst>
          </p:cNvPr>
          <p:cNvSpPr/>
          <p:nvPr/>
        </p:nvSpPr>
        <p:spPr>
          <a:xfrm>
            <a:off x="2535750" y="2370849"/>
            <a:ext cx="600900" cy="499500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8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3021;g30aff63a3db_0_0">
            <a:extLst>
              <a:ext uri="{FF2B5EF4-FFF2-40B4-BE49-F238E27FC236}">
                <a16:creationId xmlns:a16="http://schemas.microsoft.com/office/drawing/2014/main" id="{6BD2FFC4-9CD6-A880-AE09-2355E544B869}"/>
              </a:ext>
            </a:extLst>
          </p:cNvPr>
          <p:cNvSpPr/>
          <p:nvPr/>
        </p:nvSpPr>
        <p:spPr>
          <a:xfrm>
            <a:off x="838275" y="2904511"/>
            <a:ext cx="1636800" cy="229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u="sng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찾기</a:t>
            </a:r>
            <a:r>
              <a:rPr lang="ko-KR" sz="700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ㅣ    </a:t>
            </a:r>
            <a:r>
              <a:rPr lang="ko-KR" sz="700" u="sng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찾기</a:t>
            </a:r>
            <a:endParaRPr sz="700" i="0" u="sng" strike="noStrike" cap="none">
              <a:solidFill>
                <a:srgbClr val="505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3022;g30aff63a3db_0_0">
            <a:extLst>
              <a:ext uri="{FF2B5EF4-FFF2-40B4-BE49-F238E27FC236}">
                <a16:creationId xmlns:a16="http://schemas.microsoft.com/office/drawing/2014/main" id="{69AFB0DC-7946-7F24-30FF-924B71A75E61}"/>
              </a:ext>
            </a:extLst>
          </p:cNvPr>
          <p:cNvSpPr/>
          <p:nvPr/>
        </p:nvSpPr>
        <p:spPr>
          <a:xfrm>
            <a:off x="838275" y="2370836"/>
            <a:ext cx="16368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endParaRPr sz="700" i="0" u="none" strike="noStrike" cap="none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6" name="Google Shape;3023;g30aff63a3db_0_0">
            <a:extLst>
              <a:ext uri="{FF2B5EF4-FFF2-40B4-BE49-F238E27FC236}">
                <a16:creationId xmlns:a16="http://schemas.microsoft.com/office/drawing/2014/main" id="{EC2BCED5-8BF8-2E39-43E6-2EB3F7C7A743}"/>
              </a:ext>
            </a:extLst>
          </p:cNvPr>
          <p:cNvSpPr/>
          <p:nvPr/>
        </p:nvSpPr>
        <p:spPr>
          <a:xfrm>
            <a:off x="838275" y="2640874"/>
            <a:ext cx="16368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sz="700" i="0" u="none" strike="noStrike" cap="none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46" name="Google Shape;3218;g30aff63a3db_0_258">
            <a:extLst>
              <a:ext uri="{FF2B5EF4-FFF2-40B4-BE49-F238E27FC236}">
                <a16:creationId xmlns:a16="http://schemas.microsoft.com/office/drawing/2014/main" id="{556379DE-3B89-E4A5-F9B7-30243D5217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0517198"/>
              </p:ext>
            </p:extLst>
          </p:nvPr>
        </p:nvGraphicFramePr>
        <p:xfrm>
          <a:off x="3071956" y="3779100"/>
          <a:ext cx="2597525" cy="210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0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담당자 안내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화면공유 상담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공동인증프로그램 설치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공동인증서안내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52" name="Google Shape;3324;g30aff63a3db_0_134" descr="OK plaza">
            <a:extLst>
              <a:ext uri="{FF2B5EF4-FFF2-40B4-BE49-F238E27FC236}">
                <a16:creationId xmlns:a16="http://schemas.microsoft.com/office/drawing/2014/main" id="{44E5428A-FD48-52B2-43D1-72BD81BDADC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606" y="3677500"/>
            <a:ext cx="855382" cy="3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3" name="Google Shape;3325;g30aff63a3db_0_134">
            <a:extLst>
              <a:ext uri="{FF2B5EF4-FFF2-40B4-BE49-F238E27FC236}">
                <a16:creationId xmlns:a16="http://schemas.microsoft.com/office/drawing/2014/main" id="{2F084B58-8A98-7209-34A2-578E4EC31974}"/>
              </a:ext>
            </a:extLst>
          </p:cNvPr>
          <p:cNvSpPr txBox="1"/>
          <p:nvPr/>
        </p:nvSpPr>
        <p:spPr>
          <a:xfrm>
            <a:off x="1416580" y="3779100"/>
            <a:ext cx="1686000" cy="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8000" rIns="18000" bIns="1800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서울특별시 영등포구 의사당대로 83        </a:t>
            </a:r>
            <a:endParaRPr sz="500" dirty="0">
              <a:solidFill>
                <a:srgbClr val="8D8D8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Pantech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C&amp;I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Eng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. All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Rights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Reserved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.                                                                                                                  </a:t>
            </a:r>
            <a:endParaRPr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4" name="Google Shape;3326;g30aff63a3db_0_134">
            <a:extLst>
              <a:ext uri="{FF2B5EF4-FFF2-40B4-BE49-F238E27FC236}">
                <a16:creationId xmlns:a16="http://schemas.microsoft.com/office/drawing/2014/main" id="{D97F93D5-2E2B-1FA8-25F6-CC98F31AC0C4}"/>
              </a:ext>
            </a:extLst>
          </p:cNvPr>
          <p:cNvSpPr txBox="1"/>
          <p:nvPr/>
        </p:nvSpPr>
        <p:spPr>
          <a:xfrm>
            <a:off x="5638856" y="3730000"/>
            <a:ext cx="14238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개인정보처리방침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ㅣ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이메일무단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수집거부  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2C7DE9-1978-61F9-57B4-1E8AC3681457}"/>
              </a:ext>
            </a:extLst>
          </p:cNvPr>
          <p:cNvSpPr txBox="1"/>
          <p:nvPr/>
        </p:nvSpPr>
        <p:spPr>
          <a:xfrm>
            <a:off x="5273136" y="2166586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image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8BD4B3B3-5C5D-7757-A997-DB1CF930861F}"/>
              </a:ext>
            </a:extLst>
          </p:cNvPr>
          <p:cNvSpPr/>
          <p:nvPr/>
        </p:nvSpPr>
        <p:spPr>
          <a:xfrm>
            <a:off x="5183136" y="207438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46966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52B20-F095-2880-E3F8-F28FF9B99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D88BE7F-6EB3-98B4-0B53-619544970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761734"/>
              </p:ext>
            </p:extLst>
          </p:nvPr>
        </p:nvGraphicFramePr>
        <p:xfrm>
          <a:off x="50450" y="1020625"/>
          <a:ext cx="7756634" cy="2485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6634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24859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DDCCAC5-9270-E71F-F284-DFDCAB4BD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1FBFAF5-1A4E-8CC9-89AB-F48CF1116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731191"/>
              </p:ext>
            </p:extLst>
          </p:nvPr>
        </p:nvGraphicFramePr>
        <p:xfrm>
          <a:off x="7858125" y="426720"/>
          <a:ext cx="2047875" cy="344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초기화면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배경이미지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자재관리 관련 실사 이미지로 제작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A39650A-0F72-992B-C4B1-4E42195922D5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초기화면</a:t>
            </a:r>
          </a:p>
        </p:txBody>
      </p:sp>
      <p:pic>
        <p:nvPicPr>
          <p:cNvPr id="5" name="Google Shape;3227;g30aff63a3db_0_134" descr="홈앤서비스">
            <a:extLst>
              <a:ext uri="{FF2B5EF4-FFF2-40B4-BE49-F238E27FC236}">
                <a16:creationId xmlns:a16="http://schemas.microsoft.com/office/drawing/2014/main" id="{BF6230B1-2055-B3EB-DC60-40A5BCB2A08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0726" y="623640"/>
            <a:ext cx="1995075" cy="30359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3231;g30aff63a3db_0_134">
            <a:extLst>
              <a:ext uri="{FF2B5EF4-FFF2-40B4-BE49-F238E27FC236}">
                <a16:creationId xmlns:a16="http://schemas.microsoft.com/office/drawing/2014/main" id="{1E9C7286-7B9F-D444-C323-53353FBF0526}"/>
              </a:ext>
            </a:extLst>
          </p:cNvPr>
          <p:cNvSpPr txBox="1"/>
          <p:nvPr/>
        </p:nvSpPr>
        <p:spPr>
          <a:xfrm>
            <a:off x="749760" y="1307966"/>
            <a:ext cx="51201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자재관리 시스템</a:t>
            </a:r>
            <a:endParaRPr sz="1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 &amp; Service Material Order Management System</a:t>
            </a:r>
            <a:endParaRPr sz="1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3232;g30aff63a3db_0_134">
            <a:extLst>
              <a:ext uri="{FF2B5EF4-FFF2-40B4-BE49-F238E27FC236}">
                <a16:creationId xmlns:a16="http://schemas.microsoft.com/office/drawing/2014/main" id="{0088B50C-C9F8-CF76-153B-BE943897FE68}"/>
              </a:ext>
            </a:extLst>
          </p:cNvPr>
          <p:cNvSpPr txBox="1"/>
          <p:nvPr/>
        </p:nvSpPr>
        <p:spPr>
          <a:xfrm>
            <a:off x="729901" y="1663416"/>
            <a:ext cx="3065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HOMS</a:t>
            </a: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3233;g30aff63a3db_0_134">
            <a:extLst>
              <a:ext uri="{FF2B5EF4-FFF2-40B4-BE49-F238E27FC236}">
                <a16:creationId xmlns:a16="http://schemas.microsoft.com/office/drawing/2014/main" id="{2298480D-9714-F697-06CC-667B2753B0EB}"/>
              </a:ext>
            </a:extLst>
          </p:cNvPr>
          <p:cNvSpPr/>
          <p:nvPr/>
        </p:nvSpPr>
        <p:spPr>
          <a:xfrm>
            <a:off x="2535751" y="2345266"/>
            <a:ext cx="600900" cy="499500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8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3234;g30aff63a3db_0_134">
            <a:extLst>
              <a:ext uri="{FF2B5EF4-FFF2-40B4-BE49-F238E27FC236}">
                <a16:creationId xmlns:a16="http://schemas.microsoft.com/office/drawing/2014/main" id="{D1C95661-EA9C-E243-ACA8-C168763F5106}"/>
              </a:ext>
            </a:extLst>
          </p:cNvPr>
          <p:cNvSpPr/>
          <p:nvPr/>
        </p:nvSpPr>
        <p:spPr>
          <a:xfrm>
            <a:off x="838276" y="2878928"/>
            <a:ext cx="1636800" cy="229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u="sng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찾기</a:t>
            </a:r>
            <a:r>
              <a:rPr lang="ko-KR" sz="700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ㅣ    </a:t>
            </a:r>
            <a:r>
              <a:rPr lang="ko-KR" sz="700" u="sng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찾기</a:t>
            </a:r>
            <a:endParaRPr sz="700" i="0" u="sng" strike="noStrike" cap="none">
              <a:solidFill>
                <a:srgbClr val="505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4" name="Google Shape;3235;g30aff63a3db_0_134">
            <a:extLst>
              <a:ext uri="{FF2B5EF4-FFF2-40B4-BE49-F238E27FC236}">
                <a16:creationId xmlns:a16="http://schemas.microsoft.com/office/drawing/2014/main" id="{03B407E7-E385-0E84-B503-262DD17A6A03}"/>
              </a:ext>
            </a:extLst>
          </p:cNvPr>
          <p:cNvSpPr/>
          <p:nvPr/>
        </p:nvSpPr>
        <p:spPr>
          <a:xfrm>
            <a:off x="838276" y="2345253"/>
            <a:ext cx="16368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endParaRPr sz="700" i="0" u="none" strike="noStrike" cap="none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5" name="Google Shape;3236;g30aff63a3db_0_134">
            <a:extLst>
              <a:ext uri="{FF2B5EF4-FFF2-40B4-BE49-F238E27FC236}">
                <a16:creationId xmlns:a16="http://schemas.microsoft.com/office/drawing/2014/main" id="{448EFD59-D472-5844-30F2-57DBA1AD9F72}"/>
              </a:ext>
            </a:extLst>
          </p:cNvPr>
          <p:cNvSpPr/>
          <p:nvPr/>
        </p:nvSpPr>
        <p:spPr>
          <a:xfrm>
            <a:off x="838276" y="2615291"/>
            <a:ext cx="16368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sz="700" i="0" u="none" strike="noStrike" cap="none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26" name="Google Shape;3323;g30aff63a3db_0_134">
            <a:extLst>
              <a:ext uri="{FF2B5EF4-FFF2-40B4-BE49-F238E27FC236}">
                <a16:creationId xmlns:a16="http://schemas.microsoft.com/office/drawing/2014/main" id="{C74154E6-EDCD-84AC-4A7B-B4582CBB34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7038027"/>
              </p:ext>
            </p:extLst>
          </p:nvPr>
        </p:nvGraphicFramePr>
        <p:xfrm>
          <a:off x="3651039" y="3738802"/>
          <a:ext cx="1995075" cy="210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9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화면공유 상담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공동인증프로그램 설치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공동인증서안내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7" name="Google Shape;3324;g30aff63a3db_0_134" descr="OK plaza">
            <a:extLst>
              <a:ext uri="{FF2B5EF4-FFF2-40B4-BE49-F238E27FC236}">
                <a16:creationId xmlns:a16="http://schemas.microsoft.com/office/drawing/2014/main" id="{85DFD688-2ACF-5853-EB0A-B0104E7116E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726" y="3654146"/>
            <a:ext cx="855382" cy="3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8" name="Google Shape;3325;g30aff63a3db_0_134">
            <a:extLst>
              <a:ext uri="{FF2B5EF4-FFF2-40B4-BE49-F238E27FC236}">
                <a16:creationId xmlns:a16="http://schemas.microsoft.com/office/drawing/2014/main" id="{DEB42565-A747-A5EC-2A70-055AA7FCD3ED}"/>
              </a:ext>
            </a:extLst>
          </p:cNvPr>
          <p:cNvSpPr txBox="1"/>
          <p:nvPr/>
        </p:nvSpPr>
        <p:spPr>
          <a:xfrm>
            <a:off x="1450700" y="3755746"/>
            <a:ext cx="1686000" cy="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8000" rIns="18000" bIns="1800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서울특별시 영등포구 의사당대로 83        </a:t>
            </a:r>
            <a:endParaRPr sz="500">
              <a:solidFill>
                <a:srgbClr val="8D8D8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 Pantech C&amp;I Eng. All Rights Reserved.                                                                                                                  </a:t>
            </a:r>
            <a:endParaRPr sz="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9" name="Google Shape;3326;g30aff63a3db_0_134">
            <a:extLst>
              <a:ext uri="{FF2B5EF4-FFF2-40B4-BE49-F238E27FC236}">
                <a16:creationId xmlns:a16="http://schemas.microsoft.com/office/drawing/2014/main" id="{4E485861-9D21-C4A2-AF12-386251FFEA24}"/>
              </a:ext>
            </a:extLst>
          </p:cNvPr>
          <p:cNvSpPr txBox="1"/>
          <p:nvPr/>
        </p:nvSpPr>
        <p:spPr>
          <a:xfrm>
            <a:off x="5672976" y="3706646"/>
            <a:ext cx="14238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개인정보처리방침 ㅣ 이메일무단 수집거부  </a:t>
            </a: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954F-4139-C678-093F-4D9D3BB3292F}"/>
              </a:ext>
            </a:extLst>
          </p:cNvPr>
          <p:cNvSpPr txBox="1"/>
          <p:nvPr/>
        </p:nvSpPr>
        <p:spPr>
          <a:xfrm>
            <a:off x="5273136" y="2166586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image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94B4423C-E75A-F99C-E1A2-D7506246B1C2}"/>
              </a:ext>
            </a:extLst>
          </p:cNvPr>
          <p:cNvSpPr/>
          <p:nvPr/>
        </p:nvSpPr>
        <p:spPr>
          <a:xfrm>
            <a:off x="5183136" y="207438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869166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A4E6700-E6B4-7F31-5894-8E35CFAC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3" name="Google Shape;807;g28120bc8d10_0_307">
            <a:extLst>
              <a:ext uri="{FF2B5EF4-FFF2-40B4-BE49-F238E27FC236}">
                <a16:creationId xmlns:a16="http://schemas.microsoft.com/office/drawing/2014/main" id="{E43461EE-FDBC-5C5D-9269-35540A3D4547}"/>
              </a:ext>
            </a:extLst>
          </p:cNvPr>
          <p:cNvSpPr/>
          <p:nvPr/>
        </p:nvSpPr>
        <p:spPr>
          <a:xfrm>
            <a:off x="323088" y="822506"/>
            <a:ext cx="4267832" cy="235539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808;g28120bc8d10_0_307">
            <a:extLst>
              <a:ext uri="{FF2B5EF4-FFF2-40B4-BE49-F238E27FC236}">
                <a16:creationId xmlns:a16="http://schemas.microsoft.com/office/drawing/2014/main" id="{D837B9FB-9ABE-65A8-8C38-71E0D9064EE0}"/>
              </a:ext>
            </a:extLst>
          </p:cNvPr>
          <p:cNvSpPr/>
          <p:nvPr/>
        </p:nvSpPr>
        <p:spPr>
          <a:xfrm>
            <a:off x="464660" y="884163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찾기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811;g28120bc8d10_0_307">
            <a:extLst>
              <a:ext uri="{FF2B5EF4-FFF2-40B4-BE49-F238E27FC236}">
                <a16:creationId xmlns:a16="http://schemas.microsoft.com/office/drawing/2014/main" id="{675F3EBA-5B3D-D83C-CDC8-511A6DB56DA9}"/>
              </a:ext>
            </a:extLst>
          </p:cNvPr>
          <p:cNvSpPr/>
          <p:nvPr/>
        </p:nvSpPr>
        <p:spPr>
          <a:xfrm>
            <a:off x="4255504" y="884163"/>
            <a:ext cx="247128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809;g28120bc8d10_0_307">
            <a:extLst>
              <a:ext uri="{FF2B5EF4-FFF2-40B4-BE49-F238E27FC236}">
                <a16:creationId xmlns:a16="http://schemas.microsoft.com/office/drawing/2014/main" id="{6E08415B-1DC9-8C44-42DC-C42DAF5D200D}"/>
              </a:ext>
            </a:extLst>
          </p:cNvPr>
          <p:cNvSpPr/>
          <p:nvPr/>
        </p:nvSpPr>
        <p:spPr>
          <a:xfrm>
            <a:off x="1683426" y="2735531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810;g28120bc8d10_0_307">
            <a:extLst>
              <a:ext uri="{FF2B5EF4-FFF2-40B4-BE49-F238E27FC236}">
                <a16:creationId xmlns:a16="http://schemas.microsoft.com/office/drawing/2014/main" id="{F592B637-7726-C9E3-C10A-EA80A92C782F}"/>
              </a:ext>
            </a:extLst>
          </p:cNvPr>
          <p:cNvSpPr/>
          <p:nvPr/>
        </p:nvSpPr>
        <p:spPr>
          <a:xfrm>
            <a:off x="2479626" y="2735531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DA98B0A-09C2-1A38-CDD6-0D7E6AC269F9}"/>
              </a:ext>
            </a:extLst>
          </p:cNvPr>
          <p:cNvCxnSpPr>
            <a:cxnSpLocks/>
          </p:cNvCxnSpPr>
          <p:nvPr/>
        </p:nvCxnSpPr>
        <p:spPr>
          <a:xfrm>
            <a:off x="386577" y="1166603"/>
            <a:ext cx="4116055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3A369ED-6E44-206E-B930-B972430B48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742813"/>
              </p:ext>
            </p:extLst>
          </p:nvPr>
        </p:nvGraphicFramePr>
        <p:xfrm>
          <a:off x="386576" y="1223209"/>
          <a:ext cx="4116055" cy="1349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565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314049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26888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입력한 정보가 정확해야 휴대전화로 아이디가 전송됩니다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46878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성명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45404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휴대폰</a:t>
                      </a: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</a:t>
                      </a:r>
                      <a:r>
                        <a:rPr lang="en-US" altLang="ko-KR" sz="14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4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</a:t>
                      </a:r>
                      <a:r>
                        <a:rPr lang="en-US" altLang="ko-KR" sz="14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4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</a:tbl>
          </a:graphicData>
        </a:graphic>
      </p:graphicFrame>
      <p:sp>
        <p:nvSpPr>
          <p:cNvPr id="11" name="Google Shape;2802;g28120ce3749_2_4">
            <a:extLst>
              <a:ext uri="{FF2B5EF4-FFF2-40B4-BE49-F238E27FC236}">
                <a16:creationId xmlns:a16="http://schemas.microsoft.com/office/drawing/2014/main" id="{1F16F7B7-9714-16A8-0C5F-37AECA77AF8F}"/>
              </a:ext>
            </a:extLst>
          </p:cNvPr>
          <p:cNvSpPr/>
          <p:nvPr/>
        </p:nvSpPr>
        <p:spPr>
          <a:xfrm>
            <a:off x="1225024" y="2207935"/>
            <a:ext cx="730063" cy="243385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▼</a:t>
            </a:r>
            <a:endParaRPr lang="ko-KR" altLang="en-US"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2802;g28120ce3749_2_4">
            <a:extLst>
              <a:ext uri="{FF2B5EF4-FFF2-40B4-BE49-F238E27FC236}">
                <a16:creationId xmlns:a16="http://schemas.microsoft.com/office/drawing/2014/main" id="{386DDB4B-C134-20BE-226B-E2A04D91058B}"/>
              </a:ext>
            </a:extLst>
          </p:cNvPr>
          <p:cNvSpPr/>
          <p:nvPr/>
        </p:nvSpPr>
        <p:spPr>
          <a:xfrm>
            <a:off x="2145647" y="2207935"/>
            <a:ext cx="730063" cy="243385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2802;g28120ce3749_2_4">
            <a:extLst>
              <a:ext uri="{FF2B5EF4-FFF2-40B4-BE49-F238E27FC236}">
                <a16:creationId xmlns:a16="http://schemas.microsoft.com/office/drawing/2014/main" id="{9701CF44-3D7F-4AFA-A617-16FCBFF4BDA2}"/>
              </a:ext>
            </a:extLst>
          </p:cNvPr>
          <p:cNvSpPr/>
          <p:nvPr/>
        </p:nvSpPr>
        <p:spPr>
          <a:xfrm>
            <a:off x="3066271" y="2207935"/>
            <a:ext cx="730065" cy="243385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2802;g28120ce3749_2_4">
            <a:extLst>
              <a:ext uri="{FF2B5EF4-FFF2-40B4-BE49-F238E27FC236}">
                <a16:creationId xmlns:a16="http://schemas.microsoft.com/office/drawing/2014/main" id="{55C7EF94-F721-74A5-FC69-7BCC324A6FBA}"/>
              </a:ext>
            </a:extLst>
          </p:cNvPr>
          <p:cNvSpPr/>
          <p:nvPr/>
        </p:nvSpPr>
        <p:spPr>
          <a:xfrm>
            <a:off x="1225025" y="1755681"/>
            <a:ext cx="2571311" cy="24338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807;g28120bc8d10_0_307">
            <a:extLst>
              <a:ext uri="{FF2B5EF4-FFF2-40B4-BE49-F238E27FC236}">
                <a16:creationId xmlns:a16="http://schemas.microsoft.com/office/drawing/2014/main" id="{574846C6-7B20-956A-CC63-09747F33D6C9}"/>
              </a:ext>
            </a:extLst>
          </p:cNvPr>
          <p:cNvSpPr/>
          <p:nvPr/>
        </p:nvSpPr>
        <p:spPr>
          <a:xfrm>
            <a:off x="323088" y="3773097"/>
            <a:ext cx="4267832" cy="2750956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808;g28120bc8d10_0_307">
            <a:extLst>
              <a:ext uri="{FF2B5EF4-FFF2-40B4-BE49-F238E27FC236}">
                <a16:creationId xmlns:a16="http://schemas.microsoft.com/office/drawing/2014/main" id="{AC2F347D-E0B3-3302-A11B-33888EB199A6}"/>
              </a:ext>
            </a:extLst>
          </p:cNvPr>
          <p:cNvSpPr/>
          <p:nvPr/>
        </p:nvSpPr>
        <p:spPr>
          <a:xfrm>
            <a:off x="464660" y="3834754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찾기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811;g28120bc8d10_0_307">
            <a:extLst>
              <a:ext uri="{FF2B5EF4-FFF2-40B4-BE49-F238E27FC236}">
                <a16:creationId xmlns:a16="http://schemas.microsoft.com/office/drawing/2014/main" id="{37D9888A-9228-4868-6DA8-219250A6DB86}"/>
              </a:ext>
            </a:extLst>
          </p:cNvPr>
          <p:cNvSpPr/>
          <p:nvPr/>
        </p:nvSpPr>
        <p:spPr>
          <a:xfrm>
            <a:off x="4255504" y="3834754"/>
            <a:ext cx="247128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809;g28120bc8d10_0_307">
            <a:extLst>
              <a:ext uri="{FF2B5EF4-FFF2-40B4-BE49-F238E27FC236}">
                <a16:creationId xmlns:a16="http://schemas.microsoft.com/office/drawing/2014/main" id="{1CB75483-DE7F-6216-3EC4-6E37368EB4DB}"/>
              </a:ext>
            </a:extLst>
          </p:cNvPr>
          <p:cNvSpPr/>
          <p:nvPr/>
        </p:nvSpPr>
        <p:spPr>
          <a:xfrm>
            <a:off x="1683426" y="6123016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810;g28120bc8d10_0_307">
            <a:extLst>
              <a:ext uri="{FF2B5EF4-FFF2-40B4-BE49-F238E27FC236}">
                <a16:creationId xmlns:a16="http://schemas.microsoft.com/office/drawing/2014/main" id="{CE6D8215-EF30-9099-BF8F-061345B0EE2A}"/>
              </a:ext>
            </a:extLst>
          </p:cNvPr>
          <p:cNvSpPr/>
          <p:nvPr/>
        </p:nvSpPr>
        <p:spPr>
          <a:xfrm>
            <a:off x="2479626" y="6123016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1503A8B-B70C-3FDA-496F-5ABB3985D820}"/>
              </a:ext>
            </a:extLst>
          </p:cNvPr>
          <p:cNvCxnSpPr>
            <a:cxnSpLocks/>
          </p:cNvCxnSpPr>
          <p:nvPr/>
        </p:nvCxnSpPr>
        <p:spPr>
          <a:xfrm>
            <a:off x="386577" y="4117194"/>
            <a:ext cx="4116055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33461B07-2E39-870F-BB68-2097D3B83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601129"/>
              </p:ext>
            </p:extLst>
          </p:nvPr>
        </p:nvGraphicFramePr>
        <p:xfrm>
          <a:off x="386576" y="4173800"/>
          <a:ext cx="4116055" cy="1818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565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314049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26888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입력한 정보가 정확해야 휴대전화로 아이디가 전송됩니다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비밀번호는 초기화되어 발송됩니다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46878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성명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46878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아이디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34527"/>
                  </a:ext>
                </a:extLst>
              </a:tr>
              <a:tr h="45404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휴대폰</a:t>
                      </a: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  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</a:tbl>
          </a:graphicData>
        </a:graphic>
      </p:graphicFrame>
      <p:sp>
        <p:nvSpPr>
          <p:cNvPr id="32" name="Google Shape;2802;g28120ce3749_2_4">
            <a:extLst>
              <a:ext uri="{FF2B5EF4-FFF2-40B4-BE49-F238E27FC236}">
                <a16:creationId xmlns:a16="http://schemas.microsoft.com/office/drawing/2014/main" id="{F01F4E05-E48A-5D39-12F8-BA480314AB6B}"/>
              </a:ext>
            </a:extLst>
          </p:cNvPr>
          <p:cNvSpPr/>
          <p:nvPr/>
        </p:nvSpPr>
        <p:spPr>
          <a:xfrm>
            <a:off x="1225024" y="5608646"/>
            <a:ext cx="730063" cy="243385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▼</a:t>
            </a:r>
            <a:endParaRPr lang="ko-KR" altLang="en-US"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802;g28120ce3749_2_4">
            <a:extLst>
              <a:ext uri="{FF2B5EF4-FFF2-40B4-BE49-F238E27FC236}">
                <a16:creationId xmlns:a16="http://schemas.microsoft.com/office/drawing/2014/main" id="{16CF106D-CBB3-06C6-7729-E0BD6974A822}"/>
              </a:ext>
            </a:extLst>
          </p:cNvPr>
          <p:cNvSpPr/>
          <p:nvPr/>
        </p:nvSpPr>
        <p:spPr>
          <a:xfrm>
            <a:off x="2145647" y="5608646"/>
            <a:ext cx="730063" cy="243385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2802;g28120ce3749_2_4">
            <a:extLst>
              <a:ext uri="{FF2B5EF4-FFF2-40B4-BE49-F238E27FC236}">
                <a16:creationId xmlns:a16="http://schemas.microsoft.com/office/drawing/2014/main" id="{A730A347-1C6F-D4CB-B553-AA9FA273C9F7}"/>
              </a:ext>
            </a:extLst>
          </p:cNvPr>
          <p:cNvSpPr/>
          <p:nvPr/>
        </p:nvSpPr>
        <p:spPr>
          <a:xfrm>
            <a:off x="3066271" y="5608646"/>
            <a:ext cx="730065" cy="243385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2802;g28120ce3749_2_4">
            <a:extLst>
              <a:ext uri="{FF2B5EF4-FFF2-40B4-BE49-F238E27FC236}">
                <a16:creationId xmlns:a16="http://schemas.microsoft.com/office/drawing/2014/main" id="{359B2DE9-3170-F4FE-2367-7978D5966F1E}"/>
              </a:ext>
            </a:extLst>
          </p:cNvPr>
          <p:cNvSpPr/>
          <p:nvPr/>
        </p:nvSpPr>
        <p:spPr>
          <a:xfrm>
            <a:off x="1225025" y="4706272"/>
            <a:ext cx="2571311" cy="24338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2802;g28120ce3749_2_4">
            <a:extLst>
              <a:ext uri="{FF2B5EF4-FFF2-40B4-BE49-F238E27FC236}">
                <a16:creationId xmlns:a16="http://schemas.microsoft.com/office/drawing/2014/main" id="{E095D3F5-D73C-E09B-A2F5-6F2FFA6776F2}"/>
              </a:ext>
            </a:extLst>
          </p:cNvPr>
          <p:cNvSpPr/>
          <p:nvPr/>
        </p:nvSpPr>
        <p:spPr>
          <a:xfrm>
            <a:off x="1225025" y="5153731"/>
            <a:ext cx="2571311" cy="24338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91D65888-54AD-9553-E878-9815DBA8FA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701351"/>
              </p:ext>
            </p:extLst>
          </p:nvPr>
        </p:nvGraphicFramePr>
        <p:xfrm>
          <a:off x="7858125" y="426720"/>
          <a:ext cx="2047875" cy="354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아이디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비밀번화 찾기 팝업화면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아이디찾기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이름과 핸드폰번호 확인 후 문자메시지로 전송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비밀번호찾기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,ID,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핸드폰번호 확인 후 문자메시지로 전송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비밀번호는 초기화되어 기본값으로 전송</a:t>
                      </a: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9" name="Google Shape;1699;g2fb18904de5_2_107">
            <a:extLst>
              <a:ext uri="{FF2B5EF4-FFF2-40B4-BE49-F238E27FC236}">
                <a16:creationId xmlns:a16="http://schemas.microsoft.com/office/drawing/2014/main" id="{97491A8F-19B1-9AC1-221C-5C1AC0B4CB35}"/>
              </a:ext>
            </a:extLst>
          </p:cNvPr>
          <p:cNvSpPr/>
          <p:nvPr/>
        </p:nvSpPr>
        <p:spPr>
          <a:xfrm>
            <a:off x="1225024" y="92913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1699;g2fb18904de5_2_107">
            <a:extLst>
              <a:ext uri="{FF2B5EF4-FFF2-40B4-BE49-F238E27FC236}">
                <a16:creationId xmlns:a16="http://schemas.microsoft.com/office/drawing/2014/main" id="{492EEAF7-469E-5163-F0F2-DCDDB239AED6}"/>
              </a:ext>
            </a:extLst>
          </p:cNvPr>
          <p:cNvSpPr/>
          <p:nvPr/>
        </p:nvSpPr>
        <p:spPr>
          <a:xfrm>
            <a:off x="1405024" y="386463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592193-9E4F-95E1-0AE2-483159C9537D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아이디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비밀번화 찾기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팝업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화면</a:t>
            </a:r>
            <a:endParaRPr lang="ko-KR" altLang="en-US" sz="800" dirty="0">
              <a:solidFill>
                <a:srgbClr val="0070C0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0796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3DA9F-BC79-F2A6-6401-1BB0773F2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66E7D9F1-058E-A4B0-33BC-06B9D02B5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344343"/>
              </p:ext>
            </p:extLst>
          </p:nvPr>
        </p:nvGraphicFramePr>
        <p:xfrm>
          <a:off x="266700" y="3050540"/>
          <a:ext cx="9410700" cy="65024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회원가입 페이지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rtl="0"/>
                      <a:endParaRPr lang="en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267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18949</TotalTime>
  <Words>2020</Words>
  <Application>Microsoft Office PowerPoint</Application>
  <PresentationFormat>A4 용지(210x297mm)</PresentationFormat>
  <Paragraphs>602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Malgun Gothic Semilight</vt:lpstr>
      <vt:lpstr>dotum</vt:lpstr>
      <vt:lpstr>맑은 고딕</vt:lpstr>
      <vt:lpstr>맑은 고딕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민기 김</dc:creator>
  <cp:lastModifiedBy>3362</cp:lastModifiedBy>
  <cp:revision>80</cp:revision>
  <dcterms:created xsi:type="dcterms:W3CDTF">2024-10-08T00:49:16Z</dcterms:created>
  <dcterms:modified xsi:type="dcterms:W3CDTF">2025-02-27T07:11:21Z</dcterms:modified>
</cp:coreProperties>
</file>