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94" autoAdjust="0"/>
    <p:restoredTop sz="94728"/>
  </p:normalViewPr>
  <p:slideViewPr>
    <p:cSldViewPr snapToGrid="0">
      <p:cViewPr varScale="1">
        <p:scale>
          <a:sx n="187" d="100"/>
          <a:sy n="187" d="100"/>
        </p:scale>
        <p:origin x="1576" y="200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2024. 12. 4.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hyperlink" Target="https://www.okplaza.kr/popup/mainBusiness.jsp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22216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랜딩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79274"/>
              </p:ext>
            </p:extLst>
          </p:nvPr>
        </p:nvGraphicFramePr>
        <p:xfrm>
          <a:off x="7858125" y="426720"/>
          <a:ext cx="2047875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content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페이지부터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27705-5588-C387-AFE4-066CF7FDC7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3" name="Google Shape;2750;g28120bc8d10_0_543">
            <a:extLst>
              <a:ext uri="{FF2B5EF4-FFF2-40B4-BE49-F238E27FC236}">
                <a16:creationId xmlns:a16="http://schemas.microsoft.com/office/drawing/2014/main" id="{5A9FF8B2-57A0-D4E3-0D6B-D7751C722D96}"/>
              </a:ext>
            </a:extLst>
          </p:cNvPr>
          <p:cNvSpPr/>
          <p:nvPr/>
        </p:nvSpPr>
        <p:spPr>
          <a:xfrm>
            <a:off x="440038" y="1427380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751;g28120bc8d10_0_543">
            <a:extLst>
              <a:ext uri="{FF2B5EF4-FFF2-40B4-BE49-F238E27FC236}">
                <a16:creationId xmlns:a16="http://schemas.microsoft.com/office/drawing/2014/main" id="{7D9DC6DA-690A-1713-CA71-1A08454FAEEC}"/>
              </a:ext>
            </a:extLst>
          </p:cNvPr>
          <p:cNvSpPr/>
          <p:nvPr/>
        </p:nvSpPr>
        <p:spPr>
          <a:xfrm>
            <a:off x="440038" y="3964155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752;g28120bc8d10_0_543">
            <a:extLst>
              <a:ext uri="{FF2B5EF4-FFF2-40B4-BE49-F238E27FC236}">
                <a16:creationId xmlns:a16="http://schemas.microsoft.com/office/drawing/2014/main" id="{5EBD72B0-3BDF-B8AD-C3AF-9FA28B9627D9}"/>
              </a:ext>
            </a:extLst>
          </p:cNvPr>
          <p:cNvSpPr/>
          <p:nvPr/>
        </p:nvSpPr>
        <p:spPr>
          <a:xfrm>
            <a:off x="1481638" y="169738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753;g28120bc8d10_0_543">
            <a:extLst>
              <a:ext uri="{FF2B5EF4-FFF2-40B4-BE49-F238E27FC236}">
                <a16:creationId xmlns:a16="http://schemas.microsoft.com/office/drawing/2014/main" id="{3DFDA85C-0C11-BD86-9A84-F7A8AFF5429B}"/>
              </a:ext>
            </a:extLst>
          </p:cNvPr>
          <p:cNvSpPr/>
          <p:nvPr/>
        </p:nvSpPr>
        <p:spPr>
          <a:xfrm>
            <a:off x="440038" y="3424155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사업소개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754;g28120bc8d10_0_543">
            <a:extLst>
              <a:ext uri="{FF2B5EF4-FFF2-40B4-BE49-F238E27FC236}">
                <a16:creationId xmlns:a16="http://schemas.microsoft.com/office/drawing/2014/main" id="{0674FE88-B652-3E80-D3D8-E0804BDE5613}"/>
              </a:ext>
            </a:extLst>
          </p:cNvPr>
          <p:cNvSpPr/>
          <p:nvPr/>
        </p:nvSpPr>
        <p:spPr>
          <a:xfrm>
            <a:off x="440038" y="2880480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(or 상품 리스트)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5445213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공급사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756;g28120bc8d10_0_543">
            <a:extLst>
              <a:ext uri="{FF2B5EF4-FFF2-40B4-BE49-F238E27FC236}">
                <a16:creationId xmlns:a16="http://schemas.microsoft.com/office/drawing/2014/main" id="{2EC4B752-FA9E-C734-0873-4F31A579BA41}"/>
              </a:ext>
            </a:extLst>
          </p:cNvPr>
          <p:cNvSpPr/>
          <p:nvPr/>
        </p:nvSpPr>
        <p:spPr>
          <a:xfrm>
            <a:off x="3852801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757;g28120bc8d10_0_543">
            <a:extLst>
              <a:ext uri="{FF2B5EF4-FFF2-40B4-BE49-F238E27FC236}">
                <a16:creationId xmlns:a16="http://schemas.microsoft.com/office/drawing/2014/main" id="{797EB4A0-3A85-6BB6-D5D7-184381C7CADC}"/>
              </a:ext>
            </a:extLst>
          </p:cNvPr>
          <p:cNvSpPr/>
          <p:nvPr/>
        </p:nvSpPr>
        <p:spPr>
          <a:xfrm>
            <a:off x="4649001" y="491709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758;g28120bc8d10_0_543">
            <a:extLst>
              <a:ext uri="{FF2B5EF4-FFF2-40B4-BE49-F238E27FC236}">
                <a16:creationId xmlns:a16="http://schemas.microsoft.com/office/drawing/2014/main" id="{CE90D511-A781-DFA0-CA9E-DB020DE26ED5}"/>
              </a:ext>
            </a:extLst>
          </p:cNvPr>
          <p:cNvSpPr/>
          <p:nvPr/>
        </p:nvSpPr>
        <p:spPr>
          <a:xfrm>
            <a:off x="3057451" y="491711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일반구매사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6241401" y="491711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760;g28120bc8d10_0_543">
            <a:extLst>
              <a:ext uri="{FF2B5EF4-FFF2-40B4-BE49-F238E27FC236}">
                <a16:creationId xmlns:a16="http://schemas.microsoft.com/office/drawing/2014/main" id="{85E82A1C-7044-88A5-A4F0-9E698029582D}"/>
              </a:ext>
            </a:extLst>
          </p:cNvPr>
          <p:cNvSpPr/>
          <p:nvPr/>
        </p:nvSpPr>
        <p:spPr>
          <a:xfrm>
            <a:off x="5521413" y="155818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4739001" y="1686355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762;g28120bc8d10_0_543">
            <a:extLst>
              <a:ext uri="{FF2B5EF4-FFF2-40B4-BE49-F238E27FC236}">
                <a16:creationId xmlns:a16="http://schemas.microsoft.com/office/drawing/2014/main" id="{D876E32D-1299-588C-D30D-0FDE48EBA8D0}"/>
              </a:ext>
            </a:extLst>
          </p:cNvPr>
          <p:cNvSpPr/>
          <p:nvPr/>
        </p:nvSpPr>
        <p:spPr>
          <a:xfrm>
            <a:off x="5611413" y="164818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오픈형마켓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63;g28120bc8d10_0_543">
            <a:extLst>
              <a:ext uri="{FF2B5EF4-FFF2-40B4-BE49-F238E27FC236}">
                <a16:creationId xmlns:a16="http://schemas.microsoft.com/office/drawing/2014/main" id="{ACF3164A-FF32-D72A-088F-0D4B533EA458}"/>
              </a:ext>
            </a:extLst>
          </p:cNvPr>
          <p:cNvSpPr/>
          <p:nvPr/>
        </p:nvSpPr>
        <p:spPr>
          <a:xfrm>
            <a:off x="6227613" y="164818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764;g28120bc8d10_0_543">
            <a:extLst>
              <a:ext uri="{FF2B5EF4-FFF2-40B4-BE49-F238E27FC236}">
                <a16:creationId xmlns:a16="http://schemas.microsoft.com/office/drawing/2014/main" id="{71B528EB-712B-57B3-26D0-D3BFA9286EF1}"/>
              </a:ext>
            </a:extLst>
          </p:cNvPr>
          <p:cNvSpPr/>
          <p:nvPr/>
        </p:nvSpPr>
        <p:spPr>
          <a:xfrm>
            <a:off x="4649438" y="395261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유저 권한별 페이지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765;g28120bc8d10_0_543">
            <a:extLst>
              <a:ext uri="{FF2B5EF4-FFF2-40B4-BE49-F238E27FC236}">
                <a16:creationId xmlns:a16="http://schemas.microsoft.com/office/drawing/2014/main" id="{D37DA651-243B-D4E8-7C52-CA4E281A5488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rot="-5400000" flipH="1">
            <a:off x="4751751" y="2843605"/>
            <a:ext cx="5151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2767;g28120bc8d10_0_543">
            <a:extLst>
              <a:ext uri="{FF2B5EF4-FFF2-40B4-BE49-F238E27FC236}">
                <a16:creationId xmlns:a16="http://schemas.microsoft.com/office/drawing/2014/main" id="{17B5426E-9E0E-60DC-9000-8A904F61F49D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 rot="5400000">
            <a:off x="4001138" y="390881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rot="-5400000" flipH="1">
            <a:off x="5195138" y="4306918"/>
            <a:ext cx="424500" cy="795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69;g28120bc8d10_0_543">
            <a:extLst>
              <a:ext uri="{FF2B5EF4-FFF2-40B4-BE49-F238E27FC236}">
                <a16:creationId xmlns:a16="http://schemas.microsoft.com/office/drawing/2014/main" id="{E06A86A9-5460-52AA-FCE3-B90B1A5E73D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>
            <a:off x="4398938" y="4306618"/>
            <a:ext cx="424500" cy="796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2770;g28120bc8d10_0_543">
            <a:extLst>
              <a:ext uri="{FF2B5EF4-FFF2-40B4-BE49-F238E27FC236}">
                <a16:creationId xmlns:a16="http://schemas.microsoft.com/office/drawing/2014/main" id="{9814E389-A045-F5EA-1578-6F00901AD392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-5400000" flipH="1">
            <a:off x="4797488" y="4704568"/>
            <a:ext cx="4245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771;g28120bc8d10_0_543">
            <a:extLst>
              <a:ext uri="{FF2B5EF4-FFF2-40B4-BE49-F238E27FC236}">
                <a16:creationId xmlns:a16="http://schemas.microsoft.com/office/drawing/2014/main" id="{98402A65-6BB8-0DD1-C043-C3207BBFAB2A}"/>
              </a:ext>
            </a:extLst>
          </p:cNvPr>
          <p:cNvCxnSpPr>
            <a:stCxn id="23" idx="2"/>
            <a:endCxn id="18" idx="0"/>
          </p:cNvCxnSpPr>
          <p:nvPr/>
        </p:nvCxnSpPr>
        <p:spPr>
          <a:xfrm rot="-5400000" flipH="1">
            <a:off x="5593238" y="390881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766;g28120bc8d10_0_543">
            <a:extLst>
              <a:ext uri="{FF2B5EF4-FFF2-40B4-BE49-F238E27FC236}">
                <a16:creationId xmlns:a16="http://schemas.microsoft.com/office/drawing/2014/main" id="{F44B2ACB-1F75-FF0D-D9E6-655A66DF9B41}"/>
              </a:ext>
            </a:extLst>
          </p:cNvPr>
          <p:cNvSpPr/>
          <p:nvPr/>
        </p:nvSpPr>
        <p:spPr>
          <a:xfrm>
            <a:off x="464901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772;g28120bc8d10_0_543">
            <a:extLst>
              <a:ext uri="{FF2B5EF4-FFF2-40B4-BE49-F238E27FC236}">
                <a16:creationId xmlns:a16="http://schemas.microsoft.com/office/drawing/2014/main" id="{D1E74D78-AAF6-FB7A-88A5-CAFD40F9F5C9}"/>
              </a:ext>
            </a:extLst>
          </p:cNvPr>
          <p:cNvSpPr/>
          <p:nvPr/>
        </p:nvSpPr>
        <p:spPr>
          <a:xfrm>
            <a:off x="552141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오픈형마켓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2773;g28120bc8d10_0_543">
            <a:extLst>
              <a:ext uri="{FF2B5EF4-FFF2-40B4-BE49-F238E27FC236}">
                <a16:creationId xmlns:a16="http://schemas.microsoft.com/office/drawing/2014/main" id="{6D19DD04-153B-9223-0281-2D5278886C9D}"/>
              </a:ext>
            </a:extLst>
          </p:cNvPr>
          <p:cNvCxnSpPr>
            <a:stCxn id="21" idx="2"/>
            <a:endCxn id="39" idx="0"/>
          </p:cNvCxnSpPr>
          <p:nvPr/>
        </p:nvCxnSpPr>
        <p:spPr>
          <a:xfrm rot="-5400000" flipH="1">
            <a:off x="5604963" y="2824630"/>
            <a:ext cx="5535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774;g28120bc8d10_0_543">
            <a:extLst>
              <a:ext uri="{FF2B5EF4-FFF2-40B4-BE49-F238E27FC236}">
                <a16:creationId xmlns:a16="http://schemas.microsoft.com/office/drawing/2014/main" id="{8D9D29CF-8F80-B8DD-8D41-83545EE479C5}"/>
              </a:ext>
            </a:extLst>
          </p:cNvPr>
          <p:cNvCxnSpPr>
            <a:stCxn id="22" idx="2"/>
          </p:cNvCxnSpPr>
          <p:nvPr/>
        </p:nvCxnSpPr>
        <p:spPr>
          <a:xfrm rot="-5400000" flipH="1">
            <a:off x="6348963" y="2696830"/>
            <a:ext cx="553500" cy="25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76;g28120bc8d10_0_543">
            <a:extLst>
              <a:ext uri="{FF2B5EF4-FFF2-40B4-BE49-F238E27FC236}">
                <a16:creationId xmlns:a16="http://schemas.microsoft.com/office/drawing/2014/main" id="{38D1CC9E-DB96-5068-F693-3ED63E761B3E}"/>
              </a:ext>
            </a:extLst>
          </p:cNvPr>
          <p:cNvCxnSpPr>
            <a:stCxn id="30" idx="2"/>
            <a:endCxn id="23" idx="0"/>
          </p:cNvCxnSpPr>
          <p:nvPr/>
        </p:nvCxnSpPr>
        <p:spPr>
          <a:xfrm rot="-5400000" flipH="1">
            <a:off x="4853763" y="379684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2777;g28120bc8d10_0_543">
            <a:extLst>
              <a:ext uri="{FF2B5EF4-FFF2-40B4-BE49-F238E27FC236}">
                <a16:creationId xmlns:a16="http://schemas.microsoft.com/office/drawing/2014/main" id="{92448AD4-256C-BE95-0692-2535CFFC63DD}"/>
              </a:ext>
            </a:extLst>
          </p:cNvPr>
          <p:cNvSpPr/>
          <p:nvPr/>
        </p:nvSpPr>
        <p:spPr>
          <a:xfrm>
            <a:off x="5521413" y="395261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page에서 Sign up / in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2778;g28120bc8d10_0_543">
            <a:extLst>
              <a:ext uri="{FF2B5EF4-FFF2-40B4-BE49-F238E27FC236}">
                <a16:creationId xmlns:a16="http://schemas.microsoft.com/office/drawing/2014/main" id="{D1417F28-204C-BF14-3E9F-B737BBB1E35F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rot="-5400000" flipH="1">
            <a:off x="5726163" y="379684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779;g28120bc8d10_0_543">
            <a:extLst>
              <a:ext uri="{FF2B5EF4-FFF2-40B4-BE49-F238E27FC236}">
                <a16:creationId xmlns:a16="http://schemas.microsoft.com/office/drawing/2014/main" id="{82E158DD-1121-045A-745A-87D1974854B6}"/>
              </a:ext>
            </a:extLst>
          </p:cNvPr>
          <p:cNvSpPr/>
          <p:nvPr/>
        </p:nvSpPr>
        <p:spPr>
          <a:xfrm>
            <a:off x="6431663" y="310159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780;g28120bc8d10_0_543">
            <a:extLst>
              <a:ext uri="{FF2B5EF4-FFF2-40B4-BE49-F238E27FC236}">
                <a16:creationId xmlns:a16="http://schemas.microsoft.com/office/drawing/2014/main" id="{EB5AE4DB-6C8D-782A-B304-DA9A9E7A07B5}"/>
              </a:ext>
            </a:extLst>
          </p:cNvPr>
          <p:cNvSpPr/>
          <p:nvPr/>
        </p:nvSpPr>
        <p:spPr>
          <a:xfrm>
            <a:off x="440038" y="169738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 플라자 로그인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781;g28120bc8d10_0_543">
            <a:extLst>
              <a:ext uri="{FF2B5EF4-FFF2-40B4-BE49-F238E27FC236}">
                <a16:creationId xmlns:a16="http://schemas.microsoft.com/office/drawing/2014/main" id="{A5BCC437-67C7-7744-C27B-28F6BF32E830}"/>
              </a:ext>
            </a:extLst>
          </p:cNvPr>
          <p:cNvSpPr/>
          <p:nvPr/>
        </p:nvSpPr>
        <p:spPr>
          <a:xfrm>
            <a:off x="1563851" y="208258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오픈형마켓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782;g28120bc8d10_0_543">
            <a:extLst>
              <a:ext uri="{FF2B5EF4-FFF2-40B4-BE49-F238E27FC236}">
                <a16:creationId xmlns:a16="http://schemas.microsoft.com/office/drawing/2014/main" id="{DAF89225-9A92-A8AA-D7FD-F8C758F8AEC5}"/>
              </a:ext>
            </a:extLst>
          </p:cNvPr>
          <p:cNvSpPr/>
          <p:nvPr/>
        </p:nvSpPr>
        <p:spPr>
          <a:xfrm>
            <a:off x="2024021" y="208258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7893063" y="473713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공급사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SSO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사이트간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rot="10800000" flipH="1">
            <a:off x="2509438" y="2136280"/>
            <a:ext cx="2229600" cy="101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26977"/>
              </p:ext>
            </p:extLst>
          </p:nvPr>
        </p:nvGraphicFramePr>
        <p:xfrm>
          <a:off x="7858125" y="426720"/>
          <a:ext cx="2047875" cy="535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Content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화면설명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메인배너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배너 클릭 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배너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 검색어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 결과 페이지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단계별 현황을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개수표시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결과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배송준비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결과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결과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인수대기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상품인수조회 페이지로 이동</a:t>
                      </a: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정산대기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구매이력조회 페이지로 이동</a:t>
                      </a: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자재대금 결제정보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운영관리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채무관리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 재고현황 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재고관리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업무 현황 영역 콘텐츠노출 기준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8BE6804-0973-946D-E207-63AD56DE707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62" name="Google Shape;2789;g28120ce3749_2_4">
            <a:extLst>
              <a:ext uri="{FF2B5EF4-FFF2-40B4-BE49-F238E27FC236}">
                <a16:creationId xmlns:a16="http://schemas.microsoft.com/office/drawing/2014/main" id="{A9F8764C-96D1-E19F-6837-FCD17EA6DE48}"/>
              </a:ext>
            </a:extLst>
          </p:cNvPr>
          <p:cNvSpPr/>
          <p:nvPr/>
        </p:nvSpPr>
        <p:spPr>
          <a:xfrm>
            <a:off x="138575" y="1008435"/>
            <a:ext cx="7574100" cy="250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3D95A3BA-B189-C12B-2775-75F2C2645692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90C5B037-6AED-CFAD-3FF0-BF76807BF097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47DD96CB-05B3-C095-E592-EB9F86A9325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1" name="Google Shape;2795;g28120ce3749_2_4">
            <a:extLst>
              <a:ext uri="{FF2B5EF4-FFF2-40B4-BE49-F238E27FC236}">
                <a16:creationId xmlns:a16="http://schemas.microsoft.com/office/drawing/2014/main" id="{EB08EEDF-6539-E59A-644A-AFEF580899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624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2" name="Google Shape;2796;g28120ce3749_2_4">
            <a:extLst>
              <a:ext uri="{FF2B5EF4-FFF2-40B4-BE49-F238E27FC236}">
                <a16:creationId xmlns:a16="http://schemas.microsoft.com/office/drawing/2014/main" id="{60880F9F-B8A1-AAC3-82B4-B2B8284DB63F}"/>
              </a:ext>
            </a:extLst>
          </p:cNvPr>
          <p:cNvCxnSpPr/>
          <p:nvPr/>
        </p:nvCxnSpPr>
        <p:spPr>
          <a:xfrm>
            <a:off x="152675" y="5986235"/>
            <a:ext cx="7560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43" name="Google Shape;2797;g28120ce3749_2_4">
            <a:extLst>
              <a:ext uri="{FF2B5EF4-FFF2-40B4-BE49-F238E27FC236}">
                <a16:creationId xmlns:a16="http://schemas.microsoft.com/office/drawing/2014/main" id="{74D2E3A3-358B-A7FD-DAA8-EF1916023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494204"/>
              </p:ext>
            </p:extLst>
          </p:nvPr>
        </p:nvGraphicFramePr>
        <p:xfrm>
          <a:off x="3834313" y="726808"/>
          <a:ext cx="32256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 오픈소싱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718350" y="1302235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Solution , 전자거래시스템, 전문적인 품질관리를 통한 자재관리 전문 공급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B71181F4-BE19-C14C-8692-D65FD3E7F150}"/>
              </a:ext>
            </a:extLst>
          </p:cNvPr>
          <p:cNvSpPr txBox="1"/>
          <p:nvPr/>
        </p:nvSpPr>
        <p:spPr>
          <a:xfrm>
            <a:off x="718350" y="165768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98638DB5-7C77-7C57-57DB-EAB77D06C7C6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A75D7F2D-870E-E04C-EB2B-A42FAA30424D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4258975" y="235774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 ICT마켓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5723000" y="234365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56890296-6104-B9F1-F4B6-FB91C787F27A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6EF13D4D-32F7-F0F4-B6C4-E05A1824AE9D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2811;g28120ce3749_2_4">
            <a:extLst>
              <a:ext uri="{FF2B5EF4-FFF2-40B4-BE49-F238E27FC236}">
                <a16:creationId xmlns:a16="http://schemas.microsoft.com/office/drawing/2014/main" id="{CC771E26-83FF-BF71-5AF5-A4504FB01898}"/>
              </a:ext>
            </a:extLst>
          </p:cNvPr>
          <p:cNvSpPr/>
          <p:nvPr/>
        </p:nvSpPr>
        <p:spPr>
          <a:xfrm>
            <a:off x="138575" y="3588910"/>
            <a:ext cx="7574100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2812;g28120ce3749_2_4">
            <a:extLst>
              <a:ext uri="{FF2B5EF4-FFF2-40B4-BE49-F238E27FC236}">
                <a16:creationId xmlns:a16="http://schemas.microsoft.com/office/drawing/2014/main" id="{CCACE94E-42CB-8581-EA9B-0A8787141B72}"/>
              </a:ext>
            </a:extLst>
          </p:cNvPr>
          <p:cNvSpPr/>
          <p:nvPr/>
        </p:nvSpPr>
        <p:spPr>
          <a:xfrm>
            <a:off x="775925" y="3797190"/>
            <a:ext cx="10269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사업 소개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2813;g28120ce3749_2_4">
            <a:extLst>
              <a:ext uri="{FF2B5EF4-FFF2-40B4-BE49-F238E27FC236}">
                <a16:creationId xmlns:a16="http://schemas.microsoft.com/office/drawing/2014/main" id="{14CB374D-DBE1-E6BF-07F9-AAB14A60C082}"/>
              </a:ext>
            </a:extLst>
          </p:cNvPr>
          <p:cNvSpPr/>
          <p:nvPr/>
        </p:nvSpPr>
        <p:spPr>
          <a:xfrm>
            <a:off x="775925" y="4866910"/>
            <a:ext cx="984600" cy="89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2814;g28120ce3749_2_4">
            <a:extLst>
              <a:ext uri="{FF2B5EF4-FFF2-40B4-BE49-F238E27FC236}">
                <a16:creationId xmlns:a16="http://schemas.microsoft.com/office/drawing/2014/main" id="{6CC887EA-D229-EBD4-A19F-EEBC187A870A}"/>
              </a:ext>
            </a:extLst>
          </p:cNvPr>
          <p:cNvSpPr/>
          <p:nvPr/>
        </p:nvSpPr>
        <p:spPr>
          <a:xfrm>
            <a:off x="818375" y="5216855"/>
            <a:ext cx="89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구매비용 절감 Solution 제공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2815;g28120ce3749_2_4">
            <a:extLst>
              <a:ext uri="{FF2B5EF4-FFF2-40B4-BE49-F238E27FC236}">
                <a16:creationId xmlns:a16="http://schemas.microsoft.com/office/drawing/2014/main" id="{EC9EC22E-776D-859D-E33D-1FA1F0FE6166}"/>
              </a:ext>
            </a:extLst>
          </p:cNvPr>
          <p:cNvSpPr/>
          <p:nvPr/>
        </p:nvSpPr>
        <p:spPr>
          <a:xfrm>
            <a:off x="818375" y="4943552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2816;g28120ce3749_2_4">
            <a:extLst>
              <a:ext uri="{FF2B5EF4-FFF2-40B4-BE49-F238E27FC236}">
                <a16:creationId xmlns:a16="http://schemas.microsoft.com/office/drawing/2014/main" id="{2208E368-602E-4A1B-2176-112D34FBA0F0}"/>
              </a:ext>
            </a:extLst>
          </p:cNvPr>
          <p:cNvSpPr/>
          <p:nvPr/>
        </p:nvSpPr>
        <p:spPr>
          <a:xfrm>
            <a:off x="1837579" y="4866910"/>
            <a:ext cx="984600" cy="89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3" name="Google Shape;2817;g28120ce3749_2_4">
            <a:extLst>
              <a:ext uri="{FF2B5EF4-FFF2-40B4-BE49-F238E27FC236}">
                <a16:creationId xmlns:a16="http://schemas.microsoft.com/office/drawing/2014/main" id="{D12374C2-5CF1-635B-C9E7-231ED2B078ED}"/>
              </a:ext>
            </a:extLst>
          </p:cNvPr>
          <p:cNvSpPr/>
          <p:nvPr/>
        </p:nvSpPr>
        <p:spPr>
          <a:xfrm>
            <a:off x="1882522" y="5220768"/>
            <a:ext cx="89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2818;g28120ce3749_2_4">
            <a:extLst>
              <a:ext uri="{FF2B5EF4-FFF2-40B4-BE49-F238E27FC236}">
                <a16:creationId xmlns:a16="http://schemas.microsoft.com/office/drawing/2014/main" id="{8BCB01F0-2CAC-603D-F886-68ABF8A750B9}"/>
              </a:ext>
            </a:extLst>
          </p:cNvPr>
          <p:cNvSpPr/>
          <p:nvPr/>
        </p:nvSpPr>
        <p:spPr>
          <a:xfrm>
            <a:off x="1882522" y="4947465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2819;g28120ce3749_2_4">
            <a:extLst>
              <a:ext uri="{FF2B5EF4-FFF2-40B4-BE49-F238E27FC236}">
                <a16:creationId xmlns:a16="http://schemas.microsoft.com/office/drawing/2014/main" id="{812CFD49-CD82-C3F9-3CAC-7459BA77E586}"/>
              </a:ext>
            </a:extLst>
          </p:cNvPr>
          <p:cNvSpPr/>
          <p:nvPr/>
        </p:nvSpPr>
        <p:spPr>
          <a:xfrm>
            <a:off x="2904223" y="4866910"/>
            <a:ext cx="984600" cy="895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2820;g28120ce3749_2_4">
            <a:extLst>
              <a:ext uri="{FF2B5EF4-FFF2-40B4-BE49-F238E27FC236}">
                <a16:creationId xmlns:a16="http://schemas.microsoft.com/office/drawing/2014/main" id="{407238EB-3474-3D7C-C151-2B5869FD34A4}"/>
              </a:ext>
            </a:extLst>
          </p:cNvPr>
          <p:cNvSpPr/>
          <p:nvPr/>
        </p:nvSpPr>
        <p:spPr>
          <a:xfrm>
            <a:off x="2941675" y="5220768"/>
            <a:ext cx="8997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2821;g28120ce3749_2_4">
            <a:extLst>
              <a:ext uri="{FF2B5EF4-FFF2-40B4-BE49-F238E27FC236}">
                <a16:creationId xmlns:a16="http://schemas.microsoft.com/office/drawing/2014/main" id="{FF37C1A2-6EBE-9E57-3CC3-D217B919263C}"/>
              </a:ext>
            </a:extLst>
          </p:cNvPr>
          <p:cNvSpPr/>
          <p:nvPr/>
        </p:nvSpPr>
        <p:spPr>
          <a:xfrm>
            <a:off x="2941675" y="4947465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2822;g28120ce3749_2_4">
            <a:extLst>
              <a:ext uri="{FF2B5EF4-FFF2-40B4-BE49-F238E27FC236}">
                <a16:creationId xmlns:a16="http://schemas.microsoft.com/office/drawing/2014/main" id="{960E554B-56D2-527F-5E6C-FEBB0DE37051}"/>
              </a:ext>
            </a:extLst>
          </p:cNvPr>
          <p:cNvSpPr/>
          <p:nvPr/>
        </p:nvSpPr>
        <p:spPr>
          <a:xfrm>
            <a:off x="1775750" y="3716953"/>
            <a:ext cx="4189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 은 구매 경쟁력 개선 분야의 혁신을 만들어가고 있습니다.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9" name="Google Shape;2823;g28120ce3749_2_4">
            <a:extLst>
              <a:ext uri="{FF2B5EF4-FFF2-40B4-BE49-F238E27FC236}">
                <a16:creationId xmlns:a16="http://schemas.microsoft.com/office/drawing/2014/main" id="{D680C559-0CF8-9831-546D-8379D66F56F8}"/>
              </a:ext>
            </a:extLst>
          </p:cNvPr>
          <p:cNvSpPr/>
          <p:nvPr/>
        </p:nvSpPr>
        <p:spPr>
          <a:xfrm>
            <a:off x="775925" y="4333410"/>
            <a:ext cx="3112800" cy="32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최고 품질의 자재공급 체제 운영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0" name="Google Shape;2824;g28120ce3749_2_4">
            <a:extLst>
              <a:ext uri="{FF2B5EF4-FFF2-40B4-BE49-F238E27FC236}">
                <a16:creationId xmlns:a16="http://schemas.microsoft.com/office/drawing/2014/main" id="{2BE1EC97-7E4E-3F2B-37FD-B8E14B159C3C}"/>
              </a:ext>
            </a:extLst>
          </p:cNvPr>
          <p:cNvCxnSpPr>
            <a:stCxn id="1069" idx="2"/>
            <a:endCxn id="1059" idx="0"/>
          </p:cNvCxnSpPr>
          <p:nvPr/>
        </p:nvCxnSpPr>
        <p:spPr>
          <a:xfrm rot="5400000">
            <a:off x="1695125" y="4229610"/>
            <a:ext cx="210300" cy="106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2825;g28120ce3749_2_4">
            <a:extLst>
              <a:ext uri="{FF2B5EF4-FFF2-40B4-BE49-F238E27FC236}">
                <a16:creationId xmlns:a16="http://schemas.microsoft.com/office/drawing/2014/main" id="{0E5161E2-E716-76AB-5C33-74685C08D2C9}"/>
              </a:ext>
            </a:extLst>
          </p:cNvPr>
          <p:cNvCxnSpPr>
            <a:stCxn id="1069" idx="2"/>
            <a:endCxn id="1065" idx="0"/>
          </p:cNvCxnSpPr>
          <p:nvPr/>
        </p:nvCxnSpPr>
        <p:spPr>
          <a:xfrm rot="-5400000" flipH="1">
            <a:off x="2759225" y="4229610"/>
            <a:ext cx="210300" cy="1064100"/>
          </a:xfrm>
          <a:prstGeom prst="bentConnector3">
            <a:avLst>
              <a:gd name="adj1" fmla="val 50024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72" name="Google Shape;2826;g28120ce3749_2_4">
            <a:extLst>
              <a:ext uri="{FF2B5EF4-FFF2-40B4-BE49-F238E27FC236}">
                <a16:creationId xmlns:a16="http://schemas.microsoft.com/office/drawing/2014/main" id="{DB45A414-A9A2-4AAD-E26C-860C282DE6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507676"/>
              </p:ext>
            </p:extLst>
          </p:nvPr>
        </p:nvGraphicFramePr>
        <p:xfrm>
          <a:off x="4094475" y="4333439"/>
          <a:ext cx="2965500" cy="1444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철탑류, 철가류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RF류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Optlc류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선로류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콘크리트전주, 통신Rack, </a:t>
                      </a:r>
                      <a:endParaRPr sz="500">
                        <a:solidFill>
                          <a:srgbClr val="70707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나대지철탑, 사각철탑 등</a:t>
                      </a:r>
                      <a:endParaRPr sz="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커플러, 디바이더,감쇠기, RF케이블, 안테나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광점퍼코드, 다심케이블, 광어댑터 등</a:t>
                      </a:r>
                      <a:endParaRPr sz="500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강연선, 강관주, 지선밴드, 콘크리트전주 등</a:t>
                      </a:r>
                      <a:endParaRPr sz="500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케이블류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함체류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관로, 지장이설류</a:t>
                      </a:r>
                      <a:endParaRPr sz="600" b="1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관류</a:t>
                      </a:r>
                      <a:endParaRPr sz="600" b="1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광케이블, 동축케이블, 세경케이블, 배선케이블, 동축케이블, UTP케이블 등</a:t>
                      </a:r>
                      <a:endParaRPr sz="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광접속함체, 광분배반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맨홀, 광접속함체, 광분배반, 지선밴드, 철개 등</a:t>
                      </a:r>
                      <a:endParaRPr sz="500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FC관, SCD관, PE내관,  마이크로덕트, 반할관, 플랙시블전선관 등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전선류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접지류</a:t>
                      </a:r>
                      <a:endParaRPr sz="6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공통자재</a:t>
                      </a:r>
                      <a:endParaRPr sz="600" b="1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원재료</a:t>
                      </a:r>
                      <a:endParaRPr sz="600" b="1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접지선, 전원선,  광전복합케이블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접속단자, 피뢰침, 접지봉, 압착터미널,  수축슬리브 등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결속자재, 방수재, 공구 등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ko-KR" sz="500">
                          <a:solidFill>
                            <a:srgbClr val="70707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철강재, 전선, 관로재 등</a:t>
                      </a:r>
                      <a:endParaRPr sz="500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3" name="Google Shape;2827;g28120ce3749_2_4">
            <a:extLst>
              <a:ext uri="{FF2B5EF4-FFF2-40B4-BE49-F238E27FC236}">
                <a16:creationId xmlns:a16="http://schemas.microsoft.com/office/drawing/2014/main" id="{ED1E500B-74FF-9BEF-C10A-90367123C9E8}"/>
              </a:ext>
            </a:extLst>
          </p:cNvPr>
          <p:cNvSpPr/>
          <p:nvPr/>
        </p:nvSpPr>
        <p:spPr>
          <a:xfrm>
            <a:off x="464325" y="3788585"/>
            <a:ext cx="6977100" cy="211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스크롤시 보이는 영역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( 내용은 다음페이지참조)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26619"/>
              </p:ext>
            </p:extLst>
          </p:nvPr>
        </p:nvGraphicFramePr>
        <p:xfrm>
          <a:off x="7858125" y="426720"/>
          <a:ext cx="2047875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베스트상품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구매사별로 설정된 카테고리 기준으로 노출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순위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카테고리별로 동종업체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판매수량 기준으로 노출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hover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 정보를 왼쪽에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클릭 시 상세페이지로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깨까지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main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전시 상품 관리 리스트에서 목록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추천상품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위까지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 공사 유형의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통계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구매수량이 많은 상품 순위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추천상품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표시순서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 순으로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상품평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규격의 대한 상세정의는 공통문서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클릭 시 상세페이지로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639348-7D84-BAFA-8828-B91C4CBFF6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60EAE-C12E-6616-8AC1-67FC337D48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2097" name="Google Shape;2918;g2f44a8c572f_1_290">
            <a:extLst>
              <a:ext uri="{FF2B5EF4-FFF2-40B4-BE49-F238E27FC236}">
                <a16:creationId xmlns:a16="http://schemas.microsoft.com/office/drawing/2014/main" id="{5884A489-72CB-6AD7-6841-72D7D3C11F15}"/>
              </a:ext>
            </a:extLst>
          </p:cNvPr>
          <p:cNvSpPr/>
          <p:nvPr/>
        </p:nvSpPr>
        <p:spPr>
          <a:xfrm>
            <a:off x="78000" y="536695"/>
            <a:ext cx="7776000" cy="396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8" name="Google Shape;2919;g2f44a8c572f_1_290">
            <a:extLst>
              <a:ext uri="{FF2B5EF4-FFF2-40B4-BE49-F238E27FC236}">
                <a16:creationId xmlns:a16="http://schemas.microsoft.com/office/drawing/2014/main" id="{B5D2D730-8845-B906-AC02-2BAFB79FC23E}"/>
              </a:ext>
            </a:extLst>
          </p:cNvPr>
          <p:cNvSpPr/>
          <p:nvPr/>
        </p:nvSpPr>
        <p:spPr>
          <a:xfrm>
            <a:off x="14100" y="515395"/>
            <a:ext cx="8997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상품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9" name="Google Shape;2920;g2f44a8c572f_1_290">
            <a:extLst>
              <a:ext uri="{FF2B5EF4-FFF2-40B4-BE49-F238E27FC236}">
                <a16:creationId xmlns:a16="http://schemas.microsoft.com/office/drawing/2014/main" id="{78C6D157-8985-9843-3FC6-6A700F9ACF1A}"/>
              </a:ext>
            </a:extLst>
          </p:cNvPr>
          <p:cNvGrpSpPr/>
          <p:nvPr/>
        </p:nvGrpSpPr>
        <p:grpSpPr>
          <a:xfrm>
            <a:off x="1430700" y="1020070"/>
            <a:ext cx="1080000" cy="1440000"/>
            <a:chOff x="360000" y="11194750"/>
            <a:chExt cx="1080000" cy="1440000"/>
          </a:xfrm>
        </p:grpSpPr>
        <p:sp>
          <p:nvSpPr>
            <p:cNvPr id="2100" name="Google Shape;2921;g2f44a8c572f_1_290">
              <a:extLst>
                <a:ext uri="{FF2B5EF4-FFF2-40B4-BE49-F238E27FC236}">
                  <a16:creationId xmlns:a16="http://schemas.microsoft.com/office/drawing/2014/main" id="{FA4D074B-E9F3-A13A-AFCF-EEF23B795947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1" name="Google Shape;2922;g2f44a8c572f_1_290">
              <a:extLst>
                <a:ext uri="{FF2B5EF4-FFF2-40B4-BE49-F238E27FC236}">
                  <a16:creationId xmlns:a16="http://schemas.microsoft.com/office/drawing/2014/main" id="{EF073913-F5E7-690A-72B6-6108D9E00187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2" name="Google Shape;2923;g2f44a8c572f_1_290">
              <a:extLst>
                <a:ext uri="{FF2B5EF4-FFF2-40B4-BE49-F238E27FC236}">
                  <a16:creationId xmlns:a16="http://schemas.microsoft.com/office/drawing/2014/main" id="{E3F6F053-EB95-A2CC-AA21-4008D0E094AF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철강재, 전선, 관로재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3" name="Google Shape;2924;g2f44a8c572f_1_290">
              <a:extLst>
                <a:ext uri="{FF2B5EF4-FFF2-40B4-BE49-F238E27FC236}">
                  <a16:creationId xmlns:a16="http://schemas.microsoft.com/office/drawing/2014/main" id="{15BF3964-97D9-8D73-E47C-4D749F29AF04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4" name="Google Shape;2925;g2f44a8c572f_1_290">
            <a:extLst>
              <a:ext uri="{FF2B5EF4-FFF2-40B4-BE49-F238E27FC236}">
                <a16:creationId xmlns:a16="http://schemas.microsoft.com/office/drawing/2014/main" id="{1CCBBF81-6A19-61CE-68F3-FD77CF29EB72}"/>
              </a:ext>
            </a:extLst>
          </p:cNvPr>
          <p:cNvGrpSpPr/>
          <p:nvPr/>
        </p:nvGrpSpPr>
        <p:grpSpPr>
          <a:xfrm>
            <a:off x="2718300" y="1020070"/>
            <a:ext cx="1080000" cy="1440000"/>
            <a:chOff x="360000" y="11194750"/>
            <a:chExt cx="1080000" cy="1440000"/>
          </a:xfrm>
        </p:grpSpPr>
        <p:sp>
          <p:nvSpPr>
            <p:cNvPr id="2105" name="Google Shape;2926;g2f44a8c572f_1_290">
              <a:extLst>
                <a:ext uri="{FF2B5EF4-FFF2-40B4-BE49-F238E27FC236}">
                  <a16:creationId xmlns:a16="http://schemas.microsoft.com/office/drawing/2014/main" id="{A93D3D8F-27B4-345B-3253-43B1428CC8A5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6" name="Google Shape;2927;g2f44a8c572f_1_290">
              <a:extLst>
                <a:ext uri="{FF2B5EF4-FFF2-40B4-BE49-F238E27FC236}">
                  <a16:creationId xmlns:a16="http://schemas.microsoft.com/office/drawing/2014/main" id="{39F17F15-F3F2-C713-7F86-7849252B1BCB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7" name="Google Shape;2928;g2f44a8c572f_1_290">
              <a:extLst>
                <a:ext uri="{FF2B5EF4-FFF2-40B4-BE49-F238E27FC236}">
                  <a16:creationId xmlns:a16="http://schemas.microsoft.com/office/drawing/2014/main" id="{1F17E8C2-C9A4-F55B-517B-A861C3FBFD9B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접지선, 전원선, 광전복합케이블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8" name="Google Shape;2929;g2f44a8c572f_1_290">
              <a:extLst>
                <a:ext uri="{FF2B5EF4-FFF2-40B4-BE49-F238E27FC236}">
                  <a16:creationId xmlns:a16="http://schemas.microsoft.com/office/drawing/2014/main" id="{054F3C17-2B70-2255-5701-92D5BEDE14FE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9" name="Google Shape;2930;g2f44a8c572f_1_290">
            <a:extLst>
              <a:ext uri="{FF2B5EF4-FFF2-40B4-BE49-F238E27FC236}">
                <a16:creationId xmlns:a16="http://schemas.microsoft.com/office/drawing/2014/main" id="{6844B191-5BAD-02FA-6186-E897F86A8E1A}"/>
              </a:ext>
            </a:extLst>
          </p:cNvPr>
          <p:cNvGrpSpPr/>
          <p:nvPr/>
        </p:nvGrpSpPr>
        <p:grpSpPr>
          <a:xfrm>
            <a:off x="4005900" y="1020070"/>
            <a:ext cx="1080000" cy="1440000"/>
            <a:chOff x="360000" y="11194750"/>
            <a:chExt cx="1080000" cy="1440000"/>
          </a:xfrm>
        </p:grpSpPr>
        <p:sp>
          <p:nvSpPr>
            <p:cNvPr id="2110" name="Google Shape;2931;g2f44a8c572f_1_290">
              <a:extLst>
                <a:ext uri="{FF2B5EF4-FFF2-40B4-BE49-F238E27FC236}">
                  <a16:creationId xmlns:a16="http://schemas.microsoft.com/office/drawing/2014/main" id="{D0991FEC-E2E4-B42F-A906-8869BFB89190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1" name="Google Shape;2932;g2f44a8c572f_1_290">
              <a:extLst>
                <a:ext uri="{FF2B5EF4-FFF2-40B4-BE49-F238E27FC236}">
                  <a16:creationId xmlns:a16="http://schemas.microsoft.com/office/drawing/2014/main" id="{F63D911F-FB3B-4878-2456-5150F208BA80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2" name="Google Shape;2933;g2f44a8c572f_1_290">
              <a:extLst>
                <a:ext uri="{FF2B5EF4-FFF2-40B4-BE49-F238E27FC236}">
                  <a16:creationId xmlns:a16="http://schemas.microsoft.com/office/drawing/2014/main" id="{61842B48-8895-4422-FC04-0DB44986234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접속단자, 피뢰침, 접지봉, 압착터미널, 수축슬리브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3" name="Google Shape;2934;g2f44a8c572f_1_290">
              <a:extLst>
                <a:ext uri="{FF2B5EF4-FFF2-40B4-BE49-F238E27FC236}">
                  <a16:creationId xmlns:a16="http://schemas.microsoft.com/office/drawing/2014/main" id="{B5D51A22-E16A-69C5-31BC-D6CF9D799A76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4" name="Google Shape;2935;g2f44a8c572f_1_290">
            <a:extLst>
              <a:ext uri="{FF2B5EF4-FFF2-40B4-BE49-F238E27FC236}">
                <a16:creationId xmlns:a16="http://schemas.microsoft.com/office/drawing/2014/main" id="{869242A5-820C-652D-BC44-60F57721169E}"/>
              </a:ext>
            </a:extLst>
          </p:cNvPr>
          <p:cNvGrpSpPr/>
          <p:nvPr/>
        </p:nvGrpSpPr>
        <p:grpSpPr>
          <a:xfrm>
            <a:off x="5293500" y="1020070"/>
            <a:ext cx="1080000" cy="1440000"/>
            <a:chOff x="360000" y="11194750"/>
            <a:chExt cx="1080000" cy="1440000"/>
          </a:xfrm>
        </p:grpSpPr>
        <p:sp>
          <p:nvSpPr>
            <p:cNvPr id="2115" name="Google Shape;2936;g2f44a8c572f_1_290">
              <a:extLst>
                <a:ext uri="{FF2B5EF4-FFF2-40B4-BE49-F238E27FC236}">
                  <a16:creationId xmlns:a16="http://schemas.microsoft.com/office/drawing/2014/main" id="{D76CA83A-0BBF-0943-05B8-3AABB58CE67A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937;g2f44a8c572f_1_290">
              <a:extLst>
                <a:ext uri="{FF2B5EF4-FFF2-40B4-BE49-F238E27FC236}">
                  <a16:creationId xmlns:a16="http://schemas.microsoft.com/office/drawing/2014/main" id="{C4ACA084-1DBB-9667-1929-BD54B323677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7" name="Google Shape;2938;g2f44a8c572f_1_290">
              <a:extLst>
                <a:ext uri="{FF2B5EF4-FFF2-40B4-BE49-F238E27FC236}">
                  <a16:creationId xmlns:a16="http://schemas.microsoft.com/office/drawing/2014/main" id="{80D5B314-7B1B-2E03-347C-4B0952A777C9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강연선, 강관주, 지선밴드, 콘크리트전주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939;g2f44a8c572f_1_290">
              <a:extLst>
                <a:ext uri="{FF2B5EF4-FFF2-40B4-BE49-F238E27FC236}">
                  <a16:creationId xmlns:a16="http://schemas.microsoft.com/office/drawing/2014/main" id="{F44C5723-34AD-E66A-B582-C823AC8F180F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940;g2f44a8c572f_1_290">
            <a:extLst>
              <a:ext uri="{FF2B5EF4-FFF2-40B4-BE49-F238E27FC236}">
                <a16:creationId xmlns:a16="http://schemas.microsoft.com/office/drawing/2014/main" id="{018EF9D5-AFD4-1FCF-0844-E8225263BB5A}"/>
              </a:ext>
            </a:extLst>
          </p:cNvPr>
          <p:cNvGrpSpPr/>
          <p:nvPr/>
        </p:nvGrpSpPr>
        <p:grpSpPr>
          <a:xfrm>
            <a:off x="6581100" y="987595"/>
            <a:ext cx="1080000" cy="1440000"/>
            <a:chOff x="360000" y="11194750"/>
            <a:chExt cx="1080000" cy="1440000"/>
          </a:xfrm>
        </p:grpSpPr>
        <p:sp>
          <p:nvSpPr>
            <p:cNvPr id="2120" name="Google Shape;2941;g2f44a8c572f_1_290">
              <a:extLst>
                <a:ext uri="{FF2B5EF4-FFF2-40B4-BE49-F238E27FC236}">
                  <a16:creationId xmlns:a16="http://schemas.microsoft.com/office/drawing/2014/main" id="{3173D972-62ED-A5BD-D5BA-68FCEC7D2DB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942;g2f44a8c572f_1_290">
              <a:extLst>
                <a:ext uri="{FF2B5EF4-FFF2-40B4-BE49-F238E27FC236}">
                  <a16:creationId xmlns:a16="http://schemas.microsoft.com/office/drawing/2014/main" id="{DC8EBC90-CCA8-8714-DA8A-53E5CB79A8ED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943;g2f44a8c572f_1_290">
              <a:extLst>
                <a:ext uri="{FF2B5EF4-FFF2-40B4-BE49-F238E27FC236}">
                  <a16:creationId xmlns:a16="http://schemas.microsoft.com/office/drawing/2014/main" id="{499B6164-B087-830A-6656-A6BD80DEA23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광케이블, 동축케이블, 세경케이블, 배선케이블, 동축케이블, UTP케이블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3" name="Google Shape;2944;g2f44a8c572f_1_290">
              <a:extLst>
                <a:ext uri="{FF2B5EF4-FFF2-40B4-BE49-F238E27FC236}">
                  <a16:creationId xmlns:a16="http://schemas.microsoft.com/office/drawing/2014/main" id="{274755CC-801F-73D0-BDCC-A65A326A8813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4" name="Google Shape;2945;g2f44a8c572f_1_290">
            <a:extLst>
              <a:ext uri="{FF2B5EF4-FFF2-40B4-BE49-F238E27FC236}">
                <a16:creationId xmlns:a16="http://schemas.microsoft.com/office/drawing/2014/main" id="{4C178C41-1C70-A78C-FC81-DD63CBABD319}"/>
              </a:ext>
            </a:extLst>
          </p:cNvPr>
          <p:cNvGrpSpPr/>
          <p:nvPr/>
        </p:nvGrpSpPr>
        <p:grpSpPr>
          <a:xfrm>
            <a:off x="143100" y="1020070"/>
            <a:ext cx="1080000" cy="1440000"/>
            <a:chOff x="360000" y="11194750"/>
            <a:chExt cx="1080000" cy="1440000"/>
          </a:xfrm>
        </p:grpSpPr>
        <p:sp>
          <p:nvSpPr>
            <p:cNvPr id="2125" name="Google Shape;2946;g2f44a8c572f_1_290">
              <a:extLst>
                <a:ext uri="{FF2B5EF4-FFF2-40B4-BE49-F238E27FC236}">
                  <a16:creationId xmlns:a16="http://schemas.microsoft.com/office/drawing/2014/main" id="{C8B00429-5DB3-5219-F310-1D0C1B5AB39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6" name="Google Shape;2947;g2f44a8c572f_1_290">
              <a:extLst>
                <a:ext uri="{FF2B5EF4-FFF2-40B4-BE49-F238E27FC236}">
                  <a16:creationId xmlns:a16="http://schemas.microsoft.com/office/drawing/2014/main" id="{A973949D-753E-F2A4-CE8F-6E9AAABA5784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7" name="Google Shape;2948;g2f44a8c572f_1_290">
              <a:extLst>
                <a:ext uri="{FF2B5EF4-FFF2-40B4-BE49-F238E27FC236}">
                  <a16:creationId xmlns:a16="http://schemas.microsoft.com/office/drawing/2014/main" id="{430E1016-AB00-14C8-B67B-8A6B5F09055D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결속자재, 방수재, 공구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8" name="Google Shape;2949;g2f44a8c572f_1_290">
              <a:extLst>
                <a:ext uri="{FF2B5EF4-FFF2-40B4-BE49-F238E27FC236}">
                  <a16:creationId xmlns:a16="http://schemas.microsoft.com/office/drawing/2014/main" id="{3C1A015A-DDCB-4DCC-2D89-EA4E4CDF36F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9" name="Google Shape;2950;g2f44a8c572f_1_290">
            <a:extLst>
              <a:ext uri="{FF2B5EF4-FFF2-40B4-BE49-F238E27FC236}">
                <a16:creationId xmlns:a16="http://schemas.microsoft.com/office/drawing/2014/main" id="{75FE0ED5-D40D-EA47-AE10-42E9F13A9599}"/>
              </a:ext>
            </a:extLst>
          </p:cNvPr>
          <p:cNvGrpSpPr/>
          <p:nvPr/>
        </p:nvGrpSpPr>
        <p:grpSpPr>
          <a:xfrm>
            <a:off x="1430700" y="2720270"/>
            <a:ext cx="1080000" cy="1440000"/>
            <a:chOff x="360000" y="11194750"/>
            <a:chExt cx="1080000" cy="1440000"/>
          </a:xfrm>
        </p:grpSpPr>
        <p:sp>
          <p:nvSpPr>
            <p:cNvPr id="2130" name="Google Shape;2951;g2f44a8c572f_1_290">
              <a:extLst>
                <a:ext uri="{FF2B5EF4-FFF2-40B4-BE49-F238E27FC236}">
                  <a16:creationId xmlns:a16="http://schemas.microsoft.com/office/drawing/2014/main" id="{05FE3C5C-61FE-F5CC-0CCE-AA53E00D49F6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1" name="Google Shape;2952;g2f44a8c572f_1_290">
              <a:extLst>
                <a:ext uri="{FF2B5EF4-FFF2-40B4-BE49-F238E27FC236}">
                  <a16:creationId xmlns:a16="http://schemas.microsoft.com/office/drawing/2014/main" id="{BA5C1B5E-7293-293C-0303-B49A53480FC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2" name="Google Shape;2953;g2f44a8c572f_1_290">
              <a:extLst>
                <a:ext uri="{FF2B5EF4-FFF2-40B4-BE49-F238E27FC236}">
                  <a16:creationId xmlns:a16="http://schemas.microsoft.com/office/drawing/2014/main" id="{89FC8D70-8FE3-2641-7D36-47ADE709949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맨홀, 광접속함체, 광분배반, 지선밴드, 철개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3" name="Google Shape;2954;g2f44a8c572f_1_290">
              <a:extLst>
                <a:ext uri="{FF2B5EF4-FFF2-40B4-BE49-F238E27FC236}">
                  <a16:creationId xmlns:a16="http://schemas.microsoft.com/office/drawing/2014/main" id="{24397AFE-5EB2-00D9-F966-B70E9D1F687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관로, 지장이설류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4" name="Google Shape;2955;g2f44a8c572f_1_290">
            <a:extLst>
              <a:ext uri="{FF2B5EF4-FFF2-40B4-BE49-F238E27FC236}">
                <a16:creationId xmlns:a16="http://schemas.microsoft.com/office/drawing/2014/main" id="{253D7E92-2095-6DB7-A566-B31F5A4B484F}"/>
              </a:ext>
            </a:extLst>
          </p:cNvPr>
          <p:cNvGrpSpPr/>
          <p:nvPr/>
        </p:nvGrpSpPr>
        <p:grpSpPr>
          <a:xfrm>
            <a:off x="2718300" y="2720270"/>
            <a:ext cx="1080000" cy="1440000"/>
            <a:chOff x="360000" y="11194750"/>
            <a:chExt cx="1080000" cy="1440000"/>
          </a:xfrm>
        </p:grpSpPr>
        <p:sp>
          <p:nvSpPr>
            <p:cNvPr id="2135" name="Google Shape;2956;g2f44a8c572f_1_290">
              <a:extLst>
                <a:ext uri="{FF2B5EF4-FFF2-40B4-BE49-F238E27FC236}">
                  <a16:creationId xmlns:a16="http://schemas.microsoft.com/office/drawing/2014/main" id="{24C01E11-6F6B-6DFD-1CA8-DDBBE2EA8B6C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6" name="Google Shape;2957;g2f44a8c572f_1_290">
              <a:extLst>
                <a:ext uri="{FF2B5EF4-FFF2-40B4-BE49-F238E27FC236}">
                  <a16:creationId xmlns:a16="http://schemas.microsoft.com/office/drawing/2014/main" id="{BAC15961-D252-488D-F77D-F55EA9F691D2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7" name="Google Shape;2958;g2f44a8c572f_1_290">
              <a:extLst>
                <a:ext uri="{FF2B5EF4-FFF2-40B4-BE49-F238E27FC236}">
                  <a16:creationId xmlns:a16="http://schemas.microsoft.com/office/drawing/2014/main" id="{D4A4852F-A361-8689-4A46-958F06AEC63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FC관, SCD관, PE내관, 마이크로덕트, 반할관, 플랙시블전선관 등</a:t>
              </a: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8" name="Google Shape;2959;g2f44a8c572f_1_290">
              <a:extLst>
                <a:ext uri="{FF2B5EF4-FFF2-40B4-BE49-F238E27FC236}">
                  <a16:creationId xmlns:a16="http://schemas.microsoft.com/office/drawing/2014/main" id="{A5A40931-BDA0-49A1-4818-37B0EB12378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9" name="Google Shape;2960;g2f44a8c572f_1_290">
            <a:extLst>
              <a:ext uri="{FF2B5EF4-FFF2-40B4-BE49-F238E27FC236}">
                <a16:creationId xmlns:a16="http://schemas.microsoft.com/office/drawing/2014/main" id="{8D6E60E6-8046-0350-C527-1854D3ACB5D0}"/>
              </a:ext>
            </a:extLst>
          </p:cNvPr>
          <p:cNvGrpSpPr/>
          <p:nvPr/>
        </p:nvGrpSpPr>
        <p:grpSpPr>
          <a:xfrm>
            <a:off x="4005900" y="2720270"/>
            <a:ext cx="1080000" cy="1440000"/>
            <a:chOff x="360000" y="11194750"/>
            <a:chExt cx="1080000" cy="1440000"/>
          </a:xfrm>
        </p:grpSpPr>
        <p:sp>
          <p:nvSpPr>
            <p:cNvPr id="2140" name="Google Shape;2961;g2f44a8c572f_1_290">
              <a:extLst>
                <a:ext uri="{FF2B5EF4-FFF2-40B4-BE49-F238E27FC236}">
                  <a16:creationId xmlns:a16="http://schemas.microsoft.com/office/drawing/2014/main" id="{2162B90C-CAD3-3782-0304-48154EF981BF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1" name="Google Shape;2962;g2f44a8c572f_1_290">
              <a:extLst>
                <a:ext uri="{FF2B5EF4-FFF2-40B4-BE49-F238E27FC236}">
                  <a16:creationId xmlns:a16="http://schemas.microsoft.com/office/drawing/2014/main" id="{529CC028-249C-BC18-5F0B-6073B65ED51A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2" name="Google Shape;2963;g2f44a8c572f_1_290">
              <a:extLst>
                <a:ext uri="{FF2B5EF4-FFF2-40B4-BE49-F238E27FC236}">
                  <a16:creationId xmlns:a16="http://schemas.microsoft.com/office/drawing/2014/main" id="{6E81419A-172C-D9AA-92EF-C6891925F00A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콘크리트전주, 통신Rack, 나대지철탑, 사각철탑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3" name="Google Shape;2964;g2f44a8c572f_1_290">
              <a:extLst>
                <a:ext uri="{FF2B5EF4-FFF2-40B4-BE49-F238E27FC236}">
                  <a16:creationId xmlns:a16="http://schemas.microsoft.com/office/drawing/2014/main" id="{38B36C4E-CBCB-7B3A-447C-784E5CD7FC90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철탑류, 철가류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4" name="Google Shape;2965;g2f44a8c572f_1_290">
            <a:extLst>
              <a:ext uri="{FF2B5EF4-FFF2-40B4-BE49-F238E27FC236}">
                <a16:creationId xmlns:a16="http://schemas.microsoft.com/office/drawing/2014/main" id="{AC2DACBD-B34A-CFBF-0C5F-0685340B1E10}"/>
              </a:ext>
            </a:extLst>
          </p:cNvPr>
          <p:cNvGrpSpPr/>
          <p:nvPr/>
        </p:nvGrpSpPr>
        <p:grpSpPr>
          <a:xfrm>
            <a:off x="5293500" y="2720270"/>
            <a:ext cx="1080000" cy="1440000"/>
            <a:chOff x="360000" y="11194750"/>
            <a:chExt cx="1080000" cy="1440000"/>
          </a:xfrm>
        </p:grpSpPr>
        <p:sp>
          <p:nvSpPr>
            <p:cNvPr id="2145" name="Google Shape;2966;g2f44a8c572f_1_290">
              <a:extLst>
                <a:ext uri="{FF2B5EF4-FFF2-40B4-BE49-F238E27FC236}">
                  <a16:creationId xmlns:a16="http://schemas.microsoft.com/office/drawing/2014/main" id="{A8E14D30-03F2-3771-D6B0-3C998F86AA6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6" name="Google Shape;2967;g2f44a8c572f_1_290">
              <a:extLst>
                <a:ext uri="{FF2B5EF4-FFF2-40B4-BE49-F238E27FC236}">
                  <a16:creationId xmlns:a16="http://schemas.microsoft.com/office/drawing/2014/main" id="{F78E84AC-D57D-4F95-907F-D398506EBD68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7" name="Google Shape;2968;g2f44a8c572f_1_290">
              <a:extLst>
                <a:ext uri="{FF2B5EF4-FFF2-40B4-BE49-F238E27FC236}">
                  <a16:creationId xmlns:a16="http://schemas.microsoft.com/office/drawing/2014/main" id="{46229FF7-64A4-D680-F566-C75146C855A2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커플러, 디바이더, 감쇠기, RF케이블, 안테나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8" name="Google Shape;2969;g2f44a8c572f_1_290">
              <a:extLst>
                <a:ext uri="{FF2B5EF4-FFF2-40B4-BE49-F238E27FC236}">
                  <a16:creationId xmlns:a16="http://schemas.microsoft.com/office/drawing/2014/main" id="{4488876D-3D6E-9ADC-3F5A-1D36D503E738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RF류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9" name="Google Shape;2970;g2f44a8c572f_1_290">
            <a:extLst>
              <a:ext uri="{FF2B5EF4-FFF2-40B4-BE49-F238E27FC236}">
                <a16:creationId xmlns:a16="http://schemas.microsoft.com/office/drawing/2014/main" id="{66C93927-FC70-E45A-FF27-90AC3B5844A3}"/>
              </a:ext>
            </a:extLst>
          </p:cNvPr>
          <p:cNvGrpSpPr/>
          <p:nvPr/>
        </p:nvGrpSpPr>
        <p:grpSpPr>
          <a:xfrm>
            <a:off x="6581100" y="2687795"/>
            <a:ext cx="1080000" cy="1440000"/>
            <a:chOff x="360000" y="11194750"/>
            <a:chExt cx="1080000" cy="1440000"/>
          </a:xfrm>
        </p:grpSpPr>
        <p:sp>
          <p:nvSpPr>
            <p:cNvPr id="2150" name="Google Shape;2971;g2f44a8c572f_1_290">
              <a:extLst>
                <a:ext uri="{FF2B5EF4-FFF2-40B4-BE49-F238E27FC236}">
                  <a16:creationId xmlns:a16="http://schemas.microsoft.com/office/drawing/2014/main" id="{DA9AA675-1443-122B-E51E-8B66A51D941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1" name="Google Shape;2972;g2f44a8c572f_1_290">
              <a:extLst>
                <a:ext uri="{FF2B5EF4-FFF2-40B4-BE49-F238E27FC236}">
                  <a16:creationId xmlns:a16="http://schemas.microsoft.com/office/drawing/2014/main" id="{D3F8488C-3235-7DB0-A6C2-9A1F5B3A80AF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2" name="Google Shape;2973;g2f44a8c572f_1_290">
              <a:extLst>
                <a:ext uri="{FF2B5EF4-FFF2-40B4-BE49-F238E27FC236}">
                  <a16:creationId xmlns:a16="http://schemas.microsoft.com/office/drawing/2014/main" id="{B70629C7-E0FC-A015-A355-CD9E0E70139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광점퍼코드, 다심케이블, 광어댑터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3" name="Google Shape;2974;g2f44a8c572f_1_290">
              <a:extLst>
                <a:ext uri="{FF2B5EF4-FFF2-40B4-BE49-F238E27FC236}">
                  <a16:creationId xmlns:a16="http://schemas.microsoft.com/office/drawing/2014/main" id="{A912EF9F-90DB-A124-D4A9-5A974F4B2E4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Optic류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4" name="Google Shape;2975;g2f44a8c572f_1_290">
            <a:extLst>
              <a:ext uri="{FF2B5EF4-FFF2-40B4-BE49-F238E27FC236}">
                <a16:creationId xmlns:a16="http://schemas.microsoft.com/office/drawing/2014/main" id="{EDF5C210-B708-CE19-1C55-BFDF0710FC0B}"/>
              </a:ext>
            </a:extLst>
          </p:cNvPr>
          <p:cNvGrpSpPr/>
          <p:nvPr/>
        </p:nvGrpSpPr>
        <p:grpSpPr>
          <a:xfrm>
            <a:off x="143100" y="2720270"/>
            <a:ext cx="1080000" cy="1440000"/>
            <a:chOff x="360000" y="11194750"/>
            <a:chExt cx="1080000" cy="1440000"/>
          </a:xfrm>
        </p:grpSpPr>
        <p:sp>
          <p:nvSpPr>
            <p:cNvPr id="2155" name="Google Shape;2976;g2f44a8c572f_1_290">
              <a:extLst>
                <a:ext uri="{FF2B5EF4-FFF2-40B4-BE49-F238E27FC236}">
                  <a16:creationId xmlns:a16="http://schemas.microsoft.com/office/drawing/2014/main" id="{33AB6EC6-2087-B7F4-E7D9-6AE10AED7DED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6" name="Google Shape;2977;g2f44a8c572f_1_290">
              <a:extLst>
                <a:ext uri="{FF2B5EF4-FFF2-40B4-BE49-F238E27FC236}">
                  <a16:creationId xmlns:a16="http://schemas.microsoft.com/office/drawing/2014/main" id="{E0FF6CB6-6B0D-6128-51AA-69041C4C15DC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7" name="Google Shape;2978;g2f44a8c572f_1_290">
              <a:extLst>
                <a:ext uri="{FF2B5EF4-FFF2-40B4-BE49-F238E27FC236}">
                  <a16:creationId xmlns:a16="http://schemas.microsoft.com/office/drawing/2014/main" id="{041ACFA5-19F0-E41E-9E50-E4BAD5B0ABB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광접속함체, 광분배반 등</a:t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8" name="Google Shape;2979;g2f44a8c572f_1_290">
              <a:extLst>
                <a:ext uri="{FF2B5EF4-FFF2-40B4-BE49-F238E27FC236}">
                  <a16:creationId xmlns:a16="http://schemas.microsoft.com/office/drawing/2014/main" id="{C526E9D9-F5C5-D261-BAEC-B645053973CB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9" name="Google Shape;2980;g2f44a8c572f_1_290">
            <a:extLst>
              <a:ext uri="{FF2B5EF4-FFF2-40B4-BE49-F238E27FC236}">
                <a16:creationId xmlns:a16="http://schemas.microsoft.com/office/drawing/2014/main" id="{A375C03B-5820-DF76-E849-7497611D7C2E}"/>
              </a:ext>
            </a:extLst>
          </p:cNvPr>
          <p:cNvSpPr/>
          <p:nvPr/>
        </p:nvSpPr>
        <p:spPr>
          <a:xfrm>
            <a:off x="14100" y="4475395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981;g2f44a8c572f_1_290">
            <a:extLst>
              <a:ext uri="{FF2B5EF4-FFF2-40B4-BE49-F238E27FC236}">
                <a16:creationId xmlns:a16="http://schemas.microsoft.com/office/drawing/2014/main" id="{6294AE28-89CE-3E85-A72F-0D3AEFF6D514}"/>
              </a:ext>
            </a:extLst>
          </p:cNvPr>
          <p:cNvSpPr/>
          <p:nvPr/>
        </p:nvSpPr>
        <p:spPr>
          <a:xfrm>
            <a:off x="78000" y="4551595"/>
            <a:ext cx="13626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서비스 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2"/>
              </a:rPr>
              <a:t>참조 URL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982;g2f44a8c572f_1_290">
            <a:extLst>
              <a:ext uri="{FF2B5EF4-FFF2-40B4-BE49-F238E27FC236}">
                <a16:creationId xmlns:a16="http://schemas.microsoft.com/office/drawing/2014/main" id="{3E525515-BB84-9A3D-27C9-51D325EAE859}"/>
              </a:ext>
            </a:extLst>
          </p:cNvPr>
          <p:cNvSpPr/>
          <p:nvPr/>
        </p:nvSpPr>
        <p:spPr>
          <a:xfrm>
            <a:off x="40059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983;g2f44a8c572f_1_290">
            <a:extLst>
              <a:ext uri="{FF2B5EF4-FFF2-40B4-BE49-F238E27FC236}">
                <a16:creationId xmlns:a16="http://schemas.microsoft.com/office/drawing/2014/main" id="{525BBDF8-22A7-FB4D-A5C0-F1D535C7443B}"/>
              </a:ext>
            </a:extLst>
          </p:cNvPr>
          <p:cNvSpPr/>
          <p:nvPr/>
        </p:nvSpPr>
        <p:spPr>
          <a:xfrm>
            <a:off x="4096050" y="5354094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구매비용 절감 Solution 제공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984;g2f44a8c572f_1_290">
            <a:extLst>
              <a:ext uri="{FF2B5EF4-FFF2-40B4-BE49-F238E27FC236}">
                <a16:creationId xmlns:a16="http://schemas.microsoft.com/office/drawing/2014/main" id="{F8C136FC-D44C-09EF-E25E-D54EFC76F99C}"/>
              </a:ext>
            </a:extLst>
          </p:cNvPr>
          <p:cNvSpPr/>
          <p:nvPr/>
        </p:nvSpPr>
        <p:spPr>
          <a:xfrm>
            <a:off x="40960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985;g2f44a8c572f_1_290">
            <a:extLst>
              <a:ext uri="{FF2B5EF4-FFF2-40B4-BE49-F238E27FC236}">
                <a16:creationId xmlns:a16="http://schemas.microsoft.com/office/drawing/2014/main" id="{BC17D4F2-11C7-4F30-8786-075806281DD0}"/>
              </a:ext>
            </a:extLst>
          </p:cNvPr>
          <p:cNvSpPr/>
          <p:nvPr/>
        </p:nvSpPr>
        <p:spPr>
          <a:xfrm>
            <a:off x="52935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986;g2f44a8c572f_1_290">
            <a:extLst>
              <a:ext uri="{FF2B5EF4-FFF2-40B4-BE49-F238E27FC236}">
                <a16:creationId xmlns:a16="http://schemas.microsoft.com/office/drawing/2014/main" id="{820DFA7F-1938-B64B-3E9C-6C015C11173C}"/>
              </a:ext>
            </a:extLst>
          </p:cNvPr>
          <p:cNvSpPr/>
          <p:nvPr/>
        </p:nvSpPr>
        <p:spPr>
          <a:xfrm>
            <a:off x="5383650" y="5354094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987;g2f44a8c572f_1_290">
            <a:extLst>
              <a:ext uri="{FF2B5EF4-FFF2-40B4-BE49-F238E27FC236}">
                <a16:creationId xmlns:a16="http://schemas.microsoft.com/office/drawing/2014/main" id="{09474F3D-1108-13F0-EE08-3FDA61B9FBFC}"/>
              </a:ext>
            </a:extLst>
          </p:cNvPr>
          <p:cNvSpPr/>
          <p:nvPr/>
        </p:nvSpPr>
        <p:spPr>
          <a:xfrm>
            <a:off x="53836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988;g2f44a8c572f_1_290">
            <a:extLst>
              <a:ext uri="{FF2B5EF4-FFF2-40B4-BE49-F238E27FC236}">
                <a16:creationId xmlns:a16="http://schemas.microsoft.com/office/drawing/2014/main" id="{809BBA5D-00A0-2466-F6A4-29D2DFD718EA}"/>
              </a:ext>
            </a:extLst>
          </p:cNvPr>
          <p:cNvSpPr/>
          <p:nvPr/>
        </p:nvSpPr>
        <p:spPr>
          <a:xfrm>
            <a:off x="65811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989;g2f44a8c572f_1_290">
            <a:extLst>
              <a:ext uri="{FF2B5EF4-FFF2-40B4-BE49-F238E27FC236}">
                <a16:creationId xmlns:a16="http://schemas.microsoft.com/office/drawing/2014/main" id="{BF5C837C-DC3B-1AAA-3833-5E9BBB9B2C64}"/>
              </a:ext>
            </a:extLst>
          </p:cNvPr>
          <p:cNvSpPr/>
          <p:nvPr/>
        </p:nvSpPr>
        <p:spPr>
          <a:xfrm>
            <a:off x="6671250" y="5354094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990;g2f44a8c572f_1_290">
            <a:extLst>
              <a:ext uri="{FF2B5EF4-FFF2-40B4-BE49-F238E27FC236}">
                <a16:creationId xmlns:a16="http://schemas.microsoft.com/office/drawing/2014/main" id="{A28683C7-9C5B-DEBA-3477-2C456A7E1A87}"/>
              </a:ext>
            </a:extLst>
          </p:cNvPr>
          <p:cNvSpPr/>
          <p:nvPr/>
        </p:nvSpPr>
        <p:spPr>
          <a:xfrm>
            <a:off x="66712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991;g2f44a8c572f_1_290">
            <a:extLst>
              <a:ext uri="{FF2B5EF4-FFF2-40B4-BE49-F238E27FC236}">
                <a16:creationId xmlns:a16="http://schemas.microsoft.com/office/drawing/2014/main" id="{8188AA1E-61DC-5961-DEEA-864F1E36C152}"/>
              </a:ext>
            </a:extLst>
          </p:cNvPr>
          <p:cNvSpPr/>
          <p:nvPr/>
        </p:nvSpPr>
        <p:spPr>
          <a:xfrm>
            <a:off x="78000" y="5212920"/>
            <a:ext cx="37203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 은 구매 경쟁력 개선 분야의 혁신을 만들어가고 있습니다.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1" name="Google Shape;2992;g2f44a8c572f_1_290" descr="무료 사진 평면도 기계 도구 배열">
            <a:extLst>
              <a:ext uri="{FF2B5EF4-FFF2-40B4-BE49-F238E27FC236}">
                <a16:creationId xmlns:a16="http://schemas.microsoft.com/office/drawing/2014/main" id="{0B9E07A3-74D5-77B1-4BC1-2FCAB54F8A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00" y="1278370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993;g2f44a8c572f_1_290" descr="G마켓 - 접지선 검색결과">
            <a:extLst>
              <a:ext uri="{FF2B5EF4-FFF2-40B4-BE49-F238E27FC236}">
                <a16:creationId xmlns:a16="http://schemas.microsoft.com/office/drawing/2014/main" id="{9C4E8F61-B164-76AC-D814-54129FD6DA5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3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994;g2f44a8c572f_1_290" descr="원자재값 들썩 철강재값 '예측불허' &lt; LE Top 뉴스 &lt; 건설정책 &lt; 기사본문 - 국토경제">
            <a:extLst>
              <a:ext uri="{FF2B5EF4-FFF2-40B4-BE49-F238E27FC236}">
                <a16:creationId xmlns:a16="http://schemas.microsoft.com/office/drawing/2014/main" id="{FE147050-6247-C7F7-68E3-F1DE86731E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0700" y="1275908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995;g2f44a8c572f_1_290" descr="컴스마트">
            <a:extLst>
              <a:ext uri="{FF2B5EF4-FFF2-40B4-BE49-F238E27FC236}">
                <a16:creationId xmlns:a16="http://schemas.microsoft.com/office/drawing/2014/main" id="{C0E204A7-49F6-591A-F75E-181062D6D57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26449" t="26449" r="23549" b="23549"/>
          <a:stretch/>
        </p:blipFill>
        <p:spPr>
          <a:xfrm>
            <a:off x="41859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Google Shape;2996;g2f44a8c572f_1_290" descr="광접속함체(FTTH) – Network Cable – 네트워크케이블">
            <a:extLst>
              <a:ext uri="{FF2B5EF4-FFF2-40B4-BE49-F238E27FC236}">
                <a16:creationId xmlns:a16="http://schemas.microsoft.com/office/drawing/2014/main" id="{74D06680-C633-4924-E5F4-358C60516B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100" y="2963145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6" name="Google Shape;2997;g2f44a8c572f_1_290" descr="전기용 맨홀 원형 BS Ø648mm 소형차 주차장용 - 인텔리어">
            <a:extLst>
              <a:ext uri="{FF2B5EF4-FFF2-40B4-BE49-F238E27FC236}">
                <a16:creationId xmlns:a16="http://schemas.microsoft.com/office/drawing/2014/main" id="{DDF9DC9F-A1E9-7F12-2736-97C86311BF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10700" y="28732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998;g2f44a8c572f_1_290" descr="1m(3.3피트) Cat6 Snagless Unshielded(UTP) 이더넷 네트워크 패치 케이블, 주황색">
            <a:extLst>
              <a:ext uri="{FF2B5EF4-FFF2-40B4-BE49-F238E27FC236}">
                <a16:creationId xmlns:a16="http://schemas.microsoft.com/office/drawing/2014/main" id="{A4999143-0A13-8F50-AAEB-16562375E87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61100" y="112414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999;g2f44a8c572f_1_290" descr="케이유피피 플러스 - COD관 수중 포설 | Facebook">
            <a:extLst>
              <a:ext uri="{FF2B5EF4-FFF2-40B4-BE49-F238E27FC236}">
                <a16:creationId xmlns:a16="http://schemas.microsoft.com/office/drawing/2014/main" id="{362DDA11-5EA6-C7C1-657D-A541AC03085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98300" y="28344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3000;g2f44a8c572f_1_290" descr="서광아이엔씨 - 통신철탑 조립">
            <a:extLst>
              <a:ext uri="{FF2B5EF4-FFF2-40B4-BE49-F238E27FC236}">
                <a16:creationId xmlns:a16="http://schemas.microsoft.com/office/drawing/2014/main" id="{439B7C77-540B-68F3-886C-A3143A79DFE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185900" y="2980345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3001;g2f44a8c572f_1_290">
            <a:extLst>
              <a:ext uri="{FF2B5EF4-FFF2-40B4-BE49-F238E27FC236}">
                <a16:creationId xmlns:a16="http://schemas.microsoft.com/office/drawing/2014/main" id="{F4786A7C-89E6-5092-338D-411DD26ADB48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73500" y="28732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3002;g2f44a8c572f_1_290" descr="롯데하이마트 | 광점퍼코드 광패치코드 LC-SC 20M 멀티 NEXT-LS220MM">
            <a:extLst>
              <a:ext uri="{FF2B5EF4-FFF2-40B4-BE49-F238E27FC236}">
                <a16:creationId xmlns:a16="http://schemas.microsoft.com/office/drawing/2014/main" id="{438BE953-554F-5F49-3CBC-FE839518DB6B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61100" y="283447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3003;g2f44a8c572f_1_290" descr="콘크리트 전주/전봇대(Electric Pole) 규격 - 길이,직경,하중,중량">
            <a:extLst>
              <a:ext uri="{FF2B5EF4-FFF2-40B4-BE49-F238E27FC236}">
                <a16:creationId xmlns:a16="http://schemas.microsoft.com/office/drawing/2014/main" id="{8CE1C087-CE39-C595-3035-C1E59968A017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73500" y="1304620"/>
            <a:ext cx="720000" cy="4035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83" name="Google Shape;3004;g2f44a8c572f_1_290">
            <a:extLst>
              <a:ext uri="{FF2B5EF4-FFF2-40B4-BE49-F238E27FC236}">
                <a16:creationId xmlns:a16="http://schemas.microsoft.com/office/drawing/2014/main" id="{6545F84B-4BCF-8892-0B71-20B6041DAA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677624"/>
              </p:ext>
            </p:extLst>
          </p:nvPr>
        </p:nvGraphicFramePr>
        <p:xfrm>
          <a:off x="2900213" y="6212451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84" name="Google Shape;3005;g2f44a8c572f_1_290">
            <a:extLst>
              <a:ext uri="{FF2B5EF4-FFF2-40B4-BE49-F238E27FC236}">
                <a16:creationId xmlns:a16="http://schemas.microsoft.com/office/drawing/2014/main" id="{52F0577F-D1B3-7E2C-A64F-A0DB7DAF2DB3}"/>
              </a:ext>
            </a:extLst>
          </p:cNvPr>
          <p:cNvCxnSpPr/>
          <p:nvPr/>
        </p:nvCxnSpPr>
        <p:spPr>
          <a:xfrm>
            <a:off x="14100" y="6081770"/>
            <a:ext cx="7560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85" name="Google Shape;3006;g2f44a8c572f_1_290" descr="OK plaza">
            <a:extLst>
              <a:ext uri="{FF2B5EF4-FFF2-40B4-BE49-F238E27FC236}">
                <a16:creationId xmlns:a16="http://schemas.microsoft.com/office/drawing/2014/main" id="{3EDC4EED-1A4E-982E-510A-703B4B5EED1A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0600" y="6127795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6" name="Google Shape;3007;g2f44a8c572f_1_290">
            <a:extLst>
              <a:ext uri="{FF2B5EF4-FFF2-40B4-BE49-F238E27FC236}">
                <a16:creationId xmlns:a16="http://schemas.microsoft.com/office/drawing/2014/main" id="{07127168-06FD-757B-BC31-0C92CF20DC42}"/>
              </a:ext>
            </a:extLst>
          </p:cNvPr>
          <p:cNvSpPr txBox="1"/>
          <p:nvPr/>
        </p:nvSpPr>
        <p:spPr>
          <a:xfrm>
            <a:off x="1300574" y="6229395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7" name="Google Shape;3008;g2f44a8c572f_1_290">
            <a:extLst>
              <a:ext uri="{FF2B5EF4-FFF2-40B4-BE49-F238E27FC236}">
                <a16:creationId xmlns:a16="http://schemas.microsoft.com/office/drawing/2014/main" id="{C9B23A8F-1E4E-57BC-EA58-1D02FF59B606}"/>
              </a:ext>
            </a:extLst>
          </p:cNvPr>
          <p:cNvSpPr txBox="1"/>
          <p:nvPr/>
        </p:nvSpPr>
        <p:spPr>
          <a:xfrm>
            <a:off x="5522850" y="6180295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02772"/>
              </p:ext>
            </p:extLst>
          </p:nvPr>
        </p:nvGraphicFramePr>
        <p:xfrm>
          <a:off x="7858125" y="426720"/>
          <a:ext cx="2047875" cy="372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관심상품에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장바구니 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 포함 일괄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추가상품은 일괄추가 할 수 없습니다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추천상품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6592B-0E1C-2175-D7BB-47F0C5B9865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추천상품</a:t>
            </a:r>
          </a:p>
        </p:txBody>
      </p:sp>
      <p:pic>
        <p:nvPicPr>
          <p:cNvPr id="4" name="Google Shape;3013;g30aff63a3db_0_0">
            <a:extLst>
              <a:ext uri="{FF2B5EF4-FFF2-40B4-BE49-F238E27FC236}">
                <a16:creationId xmlns:a16="http://schemas.microsoft.com/office/drawing/2014/main" id="{FB4613C2-FEBD-6F20-4E1E-65C1C49871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5269" y="641177"/>
            <a:ext cx="1135216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014;g30aff63a3db_0_0">
            <a:extLst>
              <a:ext uri="{FF2B5EF4-FFF2-40B4-BE49-F238E27FC236}">
                <a16:creationId xmlns:a16="http://schemas.microsoft.com/office/drawing/2014/main" id="{FF91E79C-2ACF-8A80-FCD5-3ECD5742CA57}"/>
              </a:ext>
            </a:extLst>
          </p:cNvPr>
          <p:cNvSpPr/>
          <p:nvPr/>
        </p:nvSpPr>
        <p:spPr>
          <a:xfrm>
            <a:off x="150125" y="1008436"/>
            <a:ext cx="7574100" cy="29562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3017;g30aff63a3db_0_0">
            <a:extLst>
              <a:ext uri="{FF2B5EF4-FFF2-40B4-BE49-F238E27FC236}">
                <a16:creationId xmlns:a16="http://schemas.microsoft.com/office/drawing/2014/main" id="{F01F946B-AFAC-3A5E-EE60-F13E6E1F7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58391"/>
              </p:ext>
            </p:extLst>
          </p:nvPr>
        </p:nvGraphicFramePr>
        <p:xfrm>
          <a:off x="5020063" y="726809"/>
          <a:ext cx="20514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3018;g30aff63a3db_0_0">
            <a:extLst>
              <a:ext uri="{FF2B5EF4-FFF2-40B4-BE49-F238E27FC236}">
                <a16:creationId xmlns:a16="http://schemas.microsoft.com/office/drawing/2014/main" id="{2CD4372A-D578-3955-967F-2FD292EF300E}"/>
              </a:ext>
            </a:extLst>
          </p:cNvPr>
          <p:cNvSpPr txBox="1"/>
          <p:nvPr/>
        </p:nvSpPr>
        <p:spPr>
          <a:xfrm>
            <a:off x="729900" y="1333549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브로드밴드 안전용품 전문 쇼핑몰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019;g30aff63a3db_0_0">
            <a:extLst>
              <a:ext uri="{FF2B5EF4-FFF2-40B4-BE49-F238E27FC236}">
                <a16:creationId xmlns:a16="http://schemas.microsoft.com/office/drawing/2014/main" id="{FE239FB6-752C-592F-4AB6-A0C840122809}"/>
              </a:ext>
            </a:extLst>
          </p:cNvPr>
          <p:cNvSpPr txBox="1"/>
          <p:nvPr/>
        </p:nvSpPr>
        <p:spPr>
          <a:xfrm>
            <a:off x="729900" y="1688999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Safety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020;g30aff63a3db_0_0">
            <a:extLst>
              <a:ext uri="{FF2B5EF4-FFF2-40B4-BE49-F238E27FC236}">
                <a16:creationId xmlns:a16="http://schemas.microsoft.com/office/drawing/2014/main" id="{9410B856-409E-9997-BE81-D5F93F359D5F}"/>
              </a:ext>
            </a:extLst>
          </p:cNvPr>
          <p:cNvSpPr/>
          <p:nvPr/>
        </p:nvSpPr>
        <p:spPr>
          <a:xfrm>
            <a:off x="2535750" y="2370849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021;g30aff63a3db_0_0">
            <a:extLst>
              <a:ext uri="{FF2B5EF4-FFF2-40B4-BE49-F238E27FC236}">
                <a16:creationId xmlns:a16="http://schemas.microsoft.com/office/drawing/2014/main" id="{6BD2FFC4-9CD6-A880-AE09-2355E544B869}"/>
              </a:ext>
            </a:extLst>
          </p:cNvPr>
          <p:cNvSpPr/>
          <p:nvPr/>
        </p:nvSpPr>
        <p:spPr>
          <a:xfrm>
            <a:off x="838275" y="2904511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022;g30aff63a3db_0_0">
            <a:extLst>
              <a:ext uri="{FF2B5EF4-FFF2-40B4-BE49-F238E27FC236}">
                <a16:creationId xmlns:a16="http://schemas.microsoft.com/office/drawing/2014/main" id="{69AFB0DC-7946-7F24-30FF-924B71A75E61}"/>
              </a:ext>
            </a:extLst>
          </p:cNvPr>
          <p:cNvSpPr/>
          <p:nvPr/>
        </p:nvSpPr>
        <p:spPr>
          <a:xfrm>
            <a:off x="838275" y="2370836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3023;g30aff63a3db_0_0">
            <a:extLst>
              <a:ext uri="{FF2B5EF4-FFF2-40B4-BE49-F238E27FC236}">
                <a16:creationId xmlns:a16="http://schemas.microsoft.com/office/drawing/2014/main" id="{EC2BCED5-8BF8-2E39-43E6-2EB3F7C7A743}"/>
              </a:ext>
            </a:extLst>
          </p:cNvPr>
          <p:cNvSpPr/>
          <p:nvPr/>
        </p:nvSpPr>
        <p:spPr>
          <a:xfrm>
            <a:off x="838275" y="2640874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6" name="Google Shape;3218;g30aff63a3db_0_258">
            <a:extLst>
              <a:ext uri="{FF2B5EF4-FFF2-40B4-BE49-F238E27FC236}">
                <a16:creationId xmlns:a16="http://schemas.microsoft.com/office/drawing/2014/main" id="{556379DE-3B89-E4A5-F9B7-30243D521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967685"/>
              </p:ext>
            </p:extLst>
          </p:nvPr>
        </p:nvGraphicFramePr>
        <p:xfrm>
          <a:off x="3071956" y="4137541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2" name="Google Shape;3324;g30aff63a3db_0_134" descr="OK plaza">
            <a:extLst>
              <a:ext uri="{FF2B5EF4-FFF2-40B4-BE49-F238E27FC236}">
                <a16:creationId xmlns:a16="http://schemas.microsoft.com/office/drawing/2014/main" id="{44E5428A-FD48-52B2-43D1-72BD81BDAD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6" y="4035941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3325;g30aff63a3db_0_134">
            <a:extLst>
              <a:ext uri="{FF2B5EF4-FFF2-40B4-BE49-F238E27FC236}">
                <a16:creationId xmlns:a16="http://schemas.microsoft.com/office/drawing/2014/main" id="{2F084B58-8A98-7209-34A2-578E4EC31974}"/>
              </a:ext>
            </a:extLst>
          </p:cNvPr>
          <p:cNvSpPr txBox="1"/>
          <p:nvPr/>
        </p:nvSpPr>
        <p:spPr>
          <a:xfrm>
            <a:off x="1416580" y="4137541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3326;g30aff63a3db_0_134">
            <a:extLst>
              <a:ext uri="{FF2B5EF4-FFF2-40B4-BE49-F238E27FC236}">
                <a16:creationId xmlns:a16="http://schemas.microsoft.com/office/drawing/2014/main" id="{D97F93D5-2E2B-1FA8-25F6-CC98F31AC0C4}"/>
              </a:ext>
            </a:extLst>
          </p:cNvPr>
          <p:cNvSpPr txBox="1"/>
          <p:nvPr/>
        </p:nvSpPr>
        <p:spPr>
          <a:xfrm>
            <a:off x="5638856" y="4088441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00051"/>
              </p:ext>
            </p:extLst>
          </p:nvPr>
        </p:nvGraphicFramePr>
        <p:xfrm>
          <a:off x="7858125" y="426720"/>
          <a:ext cx="2047875" cy="372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위까지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관심상품에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장바구니 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 포함 일괄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추가상품은 일괄추가 할 수 없습니다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인기상품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A4469-128A-E8C4-C416-16E76BA9D50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인기상품</a:t>
            </a:r>
          </a:p>
        </p:txBody>
      </p:sp>
      <p:pic>
        <p:nvPicPr>
          <p:cNvPr id="5" name="Google Shape;3227;g30aff63a3db_0_134" descr="홈앤서비스">
            <a:extLst>
              <a:ext uri="{FF2B5EF4-FFF2-40B4-BE49-F238E27FC236}">
                <a16:creationId xmlns:a16="http://schemas.microsoft.com/office/drawing/2014/main" id="{BF6230B1-2055-B3EB-DC60-40A5BCB2A0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5276" y="623640"/>
            <a:ext cx="1995075" cy="3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3228;g30aff63a3db_0_134">
            <a:extLst>
              <a:ext uri="{FF2B5EF4-FFF2-40B4-BE49-F238E27FC236}">
                <a16:creationId xmlns:a16="http://schemas.microsoft.com/office/drawing/2014/main" id="{374F0B0C-E894-655B-FBC5-0F9B72E470CD}"/>
              </a:ext>
            </a:extLst>
          </p:cNvPr>
          <p:cNvSpPr/>
          <p:nvPr/>
        </p:nvSpPr>
        <p:spPr>
          <a:xfrm>
            <a:off x="150126" y="981140"/>
            <a:ext cx="7574100" cy="3000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3231;g30aff63a3db_0_134">
            <a:extLst>
              <a:ext uri="{FF2B5EF4-FFF2-40B4-BE49-F238E27FC236}">
                <a16:creationId xmlns:a16="http://schemas.microsoft.com/office/drawing/2014/main" id="{1E9C7286-7B9F-D444-C323-53353FBF0526}"/>
              </a:ext>
            </a:extLst>
          </p:cNvPr>
          <p:cNvSpPr txBox="1"/>
          <p:nvPr/>
        </p:nvSpPr>
        <p:spPr>
          <a:xfrm>
            <a:off x="749760" y="1569503"/>
            <a:ext cx="5120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자재관리 시스템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&amp; Service Material Order Management System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232;g30aff63a3db_0_134">
            <a:extLst>
              <a:ext uri="{FF2B5EF4-FFF2-40B4-BE49-F238E27FC236}">
                <a16:creationId xmlns:a16="http://schemas.microsoft.com/office/drawing/2014/main" id="{0088B50C-C9F8-CF76-153B-BE943897FE68}"/>
              </a:ext>
            </a:extLst>
          </p:cNvPr>
          <p:cNvSpPr txBox="1"/>
          <p:nvPr/>
        </p:nvSpPr>
        <p:spPr>
          <a:xfrm>
            <a:off x="729901" y="1924953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HOMS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233;g30aff63a3db_0_134">
            <a:extLst>
              <a:ext uri="{FF2B5EF4-FFF2-40B4-BE49-F238E27FC236}">
                <a16:creationId xmlns:a16="http://schemas.microsoft.com/office/drawing/2014/main" id="{2298480D-9714-F697-06CC-667B2753B0EB}"/>
              </a:ext>
            </a:extLst>
          </p:cNvPr>
          <p:cNvSpPr/>
          <p:nvPr/>
        </p:nvSpPr>
        <p:spPr>
          <a:xfrm>
            <a:off x="2535751" y="2606803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3234;g30aff63a3db_0_134">
            <a:extLst>
              <a:ext uri="{FF2B5EF4-FFF2-40B4-BE49-F238E27FC236}">
                <a16:creationId xmlns:a16="http://schemas.microsoft.com/office/drawing/2014/main" id="{D1C95661-EA9C-E243-ACA8-C168763F5106}"/>
              </a:ext>
            </a:extLst>
          </p:cNvPr>
          <p:cNvSpPr/>
          <p:nvPr/>
        </p:nvSpPr>
        <p:spPr>
          <a:xfrm>
            <a:off x="838276" y="3140465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3235;g30aff63a3db_0_134">
            <a:extLst>
              <a:ext uri="{FF2B5EF4-FFF2-40B4-BE49-F238E27FC236}">
                <a16:creationId xmlns:a16="http://schemas.microsoft.com/office/drawing/2014/main" id="{03B407E7-E385-0E84-B503-262DD17A6A03}"/>
              </a:ext>
            </a:extLst>
          </p:cNvPr>
          <p:cNvSpPr/>
          <p:nvPr/>
        </p:nvSpPr>
        <p:spPr>
          <a:xfrm>
            <a:off x="838276" y="260679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3236;g30aff63a3db_0_134">
            <a:extLst>
              <a:ext uri="{FF2B5EF4-FFF2-40B4-BE49-F238E27FC236}">
                <a16:creationId xmlns:a16="http://schemas.microsoft.com/office/drawing/2014/main" id="{448EFD59-D472-5844-30F2-57DBA1AD9F72}"/>
              </a:ext>
            </a:extLst>
          </p:cNvPr>
          <p:cNvSpPr/>
          <p:nvPr/>
        </p:nvSpPr>
        <p:spPr>
          <a:xfrm>
            <a:off x="838276" y="2876828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6" name="Google Shape;3323;g30aff63a3db_0_134">
            <a:extLst>
              <a:ext uri="{FF2B5EF4-FFF2-40B4-BE49-F238E27FC236}">
                <a16:creationId xmlns:a16="http://schemas.microsoft.com/office/drawing/2014/main" id="{C74154E6-EDCD-84AC-4A7B-B4582CBB3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129305"/>
              </p:ext>
            </p:extLst>
          </p:nvPr>
        </p:nvGraphicFramePr>
        <p:xfrm>
          <a:off x="3651039" y="4120597"/>
          <a:ext cx="199507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Google Shape;3324;g30aff63a3db_0_134" descr="OK plaza">
            <a:extLst>
              <a:ext uri="{FF2B5EF4-FFF2-40B4-BE49-F238E27FC236}">
                <a16:creationId xmlns:a16="http://schemas.microsoft.com/office/drawing/2014/main" id="{85DFD688-2ACF-5853-EB0A-B0104E7116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6" y="4035941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3325;g30aff63a3db_0_134">
            <a:extLst>
              <a:ext uri="{FF2B5EF4-FFF2-40B4-BE49-F238E27FC236}">
                <a16:creationId xmlns:a16="http://schemas.microsoft.com/office/drawing/2014/main" id="{DEB42565-A747-A5EC-2A70-055AA7FCD3ED}"/>
              </a:ext>
            </a:extLst>
          </p:cNvPr>
          <p:cNvSpPr txBox="1"/>
          <p:nvPr/>
        </p:nvSpPr>
        <p:spPr>
          <a:xfrm>
            <a:off x="1450700" y="4137541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3326;g30aff63a3db_0_134">
            <a:extLst>
              <a:ext uri="{FF2B5EF4-FFF2-40B4-BE49-F238E27FC236}">
                <a16:creationId xmlns:a16="http://schemas.microsoft.com/office/drawing/2014/main" id="{4E485861-9D21-C4A2-AF12-386251FFEA24}"/>
              </a:ext>
            </a:extLst>
          </p:cNvPr>
          <p:cNvSpPr txBox="1"/>
          <p:nvPr/>
        </p:nvSpPr>
        <p:spPr>
          <a:xfrm>
            <a:off x="5672976" y="4088441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10965</TotalTime>
  <Words>1132</Words>
  <Application>Microsoft Macintosh PowerPoint</Application>
  <PresentationFormat>A4 용지(210x297mm)</PresentationFormat>
  <Paragraphs>305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민기 김</cp:lastModifiedBy>
  <cp:revision>44</cp:revision>
  <dcterms:created xsi:type="dcterms:W3CDTF">2024-10-08T00:49:16Z</dcterms:created>
  <dcterms:modified xsi:type="dcterms:W3CDTF">2024-12-04T12:25:13Z</dcterms:modified>
</cp:coreProperties>
</file>