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308" r:id="rId2"/>
    <p:sldId id="303" r:id="rId3"/>
    <p:sldId id="304" r:id="rId4"/>
    <p:sldId id="257" r:id="rId5"/>
    <p:sldId id="297" r:id="rId6"/>
    <p:sldId id="292" r:id="rId7"/>
    <p:sldId id="320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016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-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13F9E7-C7B9-4CE0-BB9E-EDA90FC45686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C58A4A-8FA8-4307-B791-20AF4628ECC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2631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5C52D64-5226-4BD2-9B06-A7BF9EB28985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084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4442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804110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D49B4E-FAE4-4B81-26CC-25CAC018BF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BFE410-D2B8-7097-2E36-D1C3B6C702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8C317E0-AA8F-94B5-0A4B-DABE6D6D7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BC0C8A-E984-BFF4-594D-D0FEA9F5A6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415CBD6-16E5-6C1A-89B3-71CDCEE82E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076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7871C5-EF8E-69AA-0C23-D3622482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9A57D2B-A8C9-815B-6277-6B25EB60E7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D84999B-E58F-4664-C43E-ED5C02FF0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47E67C-DEFD-5940-B580-7FA795E3A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3066F9-6D84-529F-E97E-32BE38A32F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16046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79BBB2C-11D0-6900-CAE1-685D483B9A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DB26658-EAE6-C3D9-0489-C9BDE34CD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F3AB30-613C-C914-8EE1-A927A473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ABD0613-6012-36D5-D8D2-1727C0D2F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F817F5-7F72-7BB1-3525-ACDF1FBA2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9651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992F5A8E-31BC-3659-C3F0-19D70FC3F576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2506712915"/>
              </p:ext>
            </p:extLst>
          </p:nvPr>
        </p:nvGraphicFramePr>
        <p:xfrm>
          <a:off x="1" y="0"/>
          <a:ext cx="12192002" cy="4267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38400">
                  <a:extLst>
                    <a:ext uri="{9D8B030D-6E8A-4147-A177-3AD203B41FA5}">
                      <a16:colId xmlns:a16="http://schemas.microsoft.com/office/drawing/2014/main" val="1105770534"/>
                    </a:ext>
                  </a:extLst>
                </a:gridCol>
                <a:gridCol w="2438400">
                  <a:extLst>
                    <a:ext uri="{9D8B030D-6E8A-4147-A177-3AD203B41FA5}">
                      <a16:colId xmlns:a16="http://schemas.microsoft.com/office/drawing/2014/main" val="2835048238"/>
                    </a:ext>
                  </a:extLst>
                </a:gridCol>
                <a:gridCol w="4794740">
                  <a:extLst>
                    <a:ext uri="{9D8B030D-6E8A-4147-A177-3AD203B41FA5}">
                      <a16:colId xmlns:a16="http://schemas.microsoft.com/office/drawing/2014/main" val="1036642727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1765529813"/>
                    </a:ext>
                  </a:extLst>
                </a:gridCol>
                <a:gridCol w="1148862">
                  <a:extLst>
                    <a:ext uri="{9D8B030D-6E8A-4147-A177-3AD203B41FA5}">
                      <a16:colId xmlns:a16="http://schemas.microsoft.com/office/drawing/2014/main" val="3849083344"/>
                    </a:ext>
                  </a:extLst>
                </a:gridCol>
              </a:tblGrid>
              <a:tr h="16668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화면명</a:t>
                      </a:r>
                      <a:endParaRPr lang="ko-KR" altLang="en-US" sz="800" dirty="0">
                        <a:solidFill>
                          <a:schemeClr val="bg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화면경로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작성자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페이지 번호</a:t>
                      </a: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14644711"/>
                  </a:ext>
                </a:extLst>
              </a:tr>
              <a:tr h="166688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marL="112542" marR="112542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05140589"/>
                  </a:ext>
                </a:extLst>
              </a:tr>
            </a:tbl>
          </a:graphicData>
        </a:graphic>
      </p:graphicFrame>
      <p:pic>
        <p:nvPicPr>
          <p:cNvPr id="8" name="Picture 3" descr="팬택씨앤아이 엔지니어링">
            <a:extLst>
              <a:ext uri="{FF2B5EF4-FFF2-40B4-BE49-F238E27FC236}">
                <a16:creationId xmlns:a16="http://schemas.microsoft.com/office/drawing/2014/main" id="{A71348B5-97D1-931C-7EB1-A5EEFC1005F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308" y="84773"/>
            <a:ext cx="1184031" cy="2405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슬라이드 번호 개체 틀 38">
            <a:extLst>
              <a:ext uri="{FF2B5EF4-FFF2-40B4-BE49-F238E27FC236}">
                <a16:creationId xmlns:a16="http://schemas.microsoft.com/office/drawing/2014/main" id="{DA86A693-ED6A-BBE3-7821-89EB517A0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60111" y="205028"/>
            <a:ext cx="1131888" cy="221693"/>
          </a:xfrm>
        </p:spPr>
        <p:txBody>
          <a:bodyPr/>
          <a:lstStyle>
            <a:lvl1pPr algn="ctr">
              <a:defRPr sz="80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defRPr>
            </a:lvl1pPr>
          </a:lstStyle>
          <a:p>
            <a:fld id="{F144BD32-4B9B-4F24-A4E9-E22E202C55FA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62AA1F3-D817-4024-2C29-CDA3E5EF0E14}"/>
              </a:ext>
            </a:extLst>
          </p:cNvPr>
          <p:cNvSpPr txBox="1"/>
          <p:nvPr userDrawn="1"/>
        </p:nvSpPr>
        <p:spPr>
          <a:xfrm>
            <a:off x="9671539" y="203122"/>
            <a:ext cx="1388572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김민기</a:t>
            </a:r>
          </a:p>
        </p:txBody>
      </p:sp>
    </p:spTree>
    <p:extLst>
      <p:ext uri="{BB962C8B-B14F-4D97-AF65-F5344CB8AC3E}">
        <p14:creationId xmlns:p14="http://schemas.microsoft.com/office/powerpoint/2010/main" val="9576984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12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>
            <a:spLocks noGrp="1"/>
          </p:cNvSpPr>
          <p:nvPr>
            <p:ph type="sldNum" idx="12"/>
          </p:nvPr>
        </p:nvSpPr>
        <p:spPr>
          <a:xfrm>
            <a:off x="11296858" y="6218216"/>
            <a:ext cx="731536" cy="5247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975" tIns="103975" rIns="103975" bIns="10397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242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103069" y="334399"/>
          <a:ext cx="11988583" cy="5127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4985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503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89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484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3593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6090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179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360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56366">
                <a:tc row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10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1000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1000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7F7F7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6366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20320" marR="20320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2867" marB="42867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 userDrawn="1"/>
        </p:nvPicPr>
        <p:blipFill rotWithShape="1">
          <a:blip r:embed="rId2"/>
          <a:srcRect l="8393" t="15143" r="6484"/>
          <a:stretch/>
        </p:blipFill>
        <p:spPr>
          <a:xfrm>
            <a:off x="133955" y="380707"/>
            <a:ext cx="1421053" cy="42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403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20D4557-063B-4A42-FBAE-74775081C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5E004C5-86F0-A70F-4A5E-28C1BA908F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90E0BCF-695C-A742-8852-6C05124F2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B4A043-65BF-2697-2888-A695FB8EA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2F032A2-4BFB-D814-9317-857855EAE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4879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883247-85CC-0939-C97D-4B102E133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D9A0413-BF2A-B8FC-3003-40DD583270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E65A95-C62A-191E-0927-B1B18CC13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9B8B7CB-AAA8-7604-F718-242B142B0A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CCCE610-8F6B-8C97-8D04-AF251B6E7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42353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1EF21-80AD-1550-8496-0549DEFF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840F87-1ADE-7ED0-7C4E-652479534D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E40AEE-1730-5409-71FB-67A685AC0F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BBE23B1-751E-5E3D-60A2-5CE428450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9FE1322-7D25-C4EE-D722-353A380E7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9418F4-E4EF-448D-EBE6-60C844BAD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85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70FB4D-A50F-B9A3-24F2-236CEAC03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E844B45-E17C-F6E6-4AB2-EE5EE09B00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98F9F9-684E-2238-189D-F1CA9345A3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23A2664-9103-BEC6-46AE-FF8614522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1C3589E-321A-F5FC-CABA-4C98A48108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49DAA0F-B8B4-E95E-DCCF-B6754307F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427B54E-06D4-344B-ADDD-0A02DF52F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1AA6FD4-1C94-BB27-AC4B-E00856AE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9782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32D663-7D63-C66B-79F8-882A75660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E11650D-B7AB-90D1-6487-2D67DDDA9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E3F3DEF-86CA-6EBC-89A1-D0A68520B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440F4DA-3B28-5F88-0E53-33D0611F63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44042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FE3040A-567E-B9D0-89E6-731A288639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54B1AA4-8A31-0BAE-DE02-4E503C243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9C72F1-7DD9-EE86-3E7B-7BC35E08F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0712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BF98A2-1E4A-7C2B-86E9-859EA54E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F4914-C587-913F-C322-6582EE5214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9468EC8-568C-03B7-4790-BF7CCFC72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D28991-8CAE-6C93-7E41-FA7985011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3F2DECC-8D8C-AF38-D8C1-439D18727D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AE8236-D7D2-318E-5DE8-D4A606D60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94913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767A110-C7E7-21C8-94FC-68B2EDB2C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B2AEDE6-3627-665A-0226-F22E1C05365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107E0A6-D236-B3A0-1AE2-CFD2FBC7BB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C7BBB2D-C6DE-5386-5EC1-546810B11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422386-40A0-56F9-F9BA-030203456F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79B21-7228-8CEB-31D0-2DAFA1719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905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0DB69BC-D3D9-69BF-D3D5-6F81481CD3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D2AD66C-077E-91FC-17CB-3979DFEB8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93CCF9C-84FA-A00C-C9BA-388DEA033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BE9B27B-00EE-4703-89F2-1B50DE0D6F15}" type="datetimeFigureOut">
              <a:rPr lang="ko-KR" altLang="en-US" smtClean="0"/>
              <a:t>2025-01-21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80BBF7-F3ED-32DC-FD3A-0ADB14285F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514FC0-702E-933D-8B44-94764562831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AD97BE-B353-4792-BC54-8061732734B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1659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g"/><Relationship Id="rId13" Type="http://schemas.openxmlformats.org/officeDocument/2006/relationships/image" Target="../media/image19.jpg"/><Relationship Id="rId3" Type="http://schemas.openxmlformats.org/officeDocument/2006/relationships/image" Target="../media/image9.jpg"/><Relationship Id="rId7" Type="http://schemas.openxmlformats.org/officeDocument/2006/relationships/image" Target="../media/image13.jpg"/><Relationship Id="rId12" Type="http://schemas.openxmlformats.org/officeDocument/2006/relationships/image" Target="../media/image18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2.jpg"/><Relationship Id="rId11" Type="http://schemas.openxmlformats.org/officeDocument/2006/relationships/image" Target="../media/image17.jpg"/><Relationship Id="rId5" Type="http://schemas.openxmlformats.org/officeDocument/2006/relationships/image" Target="../media/image11.jpg"/><Relationship Id="rId10" Type="http://schemas.openxmlformats.org/officeDocument/2006/relationships/image" Target="../media/image16.jpg"/><Relationship Id="rId4" Type="http://schemas.openxmlformats.org/officeDocument/2006/relationships/image" Target="../media/image10.jpg"/><Relationship Id="rId9" Type="http://schemas.openxmlformats.org/officeDocument/2006/relationships/image" Target="../media/image15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jpg"/><Relationship Id="rId3" Type="http://schemas.openxmlformats.org/officeDocument/2006/relationships/image" Target="../media/image20.png"/><Relationship Id="rId7" Type="http://schemas.openxmlformats.org/officeDocument/2006/relationships/image" Target="../media/image2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svg"/><Relationship Id="rId11" Type="http://schemas.openxmlformats.org/officeDocument/2006/relationships/image" Target="../media/image28.sv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1.svg"/><Relationship Id="rId9" Type="http://schemas.openxmlformats.org/officeDocument/2006/relationships/image" Target="../media/image26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JP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9E721-1301-2D67-30AD-BE3908978A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14F0E119-C93D-E481-F655-91D9C1CEA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1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79B1007-0EDE-85C8-EBF9-29A17C7545FC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 페이지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082AE8E-2714-2816-73A3-A15DDE56C545}"/>
              </a:ext>
            </a:extLst>
          </p:cNvPr>
          <p:cNvSpPr txBox="1"/>
          <p:nvPr/>
        </p:nvSpPr>
        <p:spPr>
          <a:xfrm>
            <a:off x="5095875" y="203122"/>
            <a:ext cx="255513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 err="1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마이쇼핑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내정보관리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회원정보 변경</a:t>
            </a: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EB88C66-29BA-9E3C-F28F-1A79DA22825A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4622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 페이지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이름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변경불가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휴대폰번호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아매일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변경 팝업 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휴대폰번호변경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- PASS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본인인증 팝업호출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회원정보 변경완료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변경한 비밀번호로 변경 저장완료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b="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930946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500644"/>
                  </a:ext>
                </a:extLst>
              </a:tr>
            </a:tbl>
          </a:graphicData>
        </a:graphic>
      </p:graphicFrame>
      <p:sp>
        <p:nvSpPr>
          <p:cNvPr id="4" name="Google Shape;606;g302391297fa_0_53">
            <a:extLst>
              <a:ext uri="{FF2B5EF4-FFF2-40B4-BE49-F238E27FC236}">
                <a16:creationId xmlns:a16="http://schemas.microsoft.com/office/drawing/2014/main" id="{DD7FD9F6-4D47-FFCC-EB62-FA217CABC393}"/>
              </a:ext>
            </a:extLst>
          </p:cNvPr>
          <p:cNvSpPr/>
          <p:nvPr/>
        </p:nvSpPr>
        <p:spPr>
          <a:xfrm>
            <a:off x="2811176" y="669513"/>
            <a:ext cx="1825463" cy="2704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내 정보 관리 </a:t>
            </a:r>
            <a:r>
              <a:rPr lang="en-US" altLang="ko-KR" sz="800" b="1" dirty="0">
                <a:latin typeface="Malgun Gothic"/>
                <a:ea typeface="Malgun Gothic"/>
                <a:cs typeface="Malgun Gothic"/>
                <a:sym typeface="Malgun Gothic"/>
              </a:rPr>
              <a:t>&gt; </a:t>
            </a:r>
            <a:r>
              <a:rPr lang="ko-KR" altLang="en-US" sz="800" b="1" dirty="0">
                <a:latin typeface="Malgun Gothic"/>
                <a:ea typeface="Malgun Gothic"/>
                <a:cs typeface="Malgun Gothic"/>
                <a:sym typeface="Malgun Gothic"/>
              </a:rPr>
              <a:t>회원정보 변경</a:t>
            </a:r>
            <a:endParaRPr sz="800" b="1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6" name="Google Shape;675;g303e5fefdbf_0_89">
            <a:extLst>
              <a:ext uri="{FF2B5EF4-FFF2-40B4-BE49-F238E27FC236}">
                <a16:creationId xmlns:a16="http://schemas.microsoft.com/office/drawing/2014/main" id="{99D6AE62-99E0-12E4-813C-FC2338992DBF}"/>
              </a:ext>
            </a:extLst>
          </p:cNvPr>
          <p:cNvGraphicFramePr/>
          <p:nvPr/>
        </p:nvGraphicFramePr>
        <p:xfrm>
          <a:off x="1579117" y="694737"/>
          <a:ext cx="1177500" cy="220142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77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635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마이쇼핑</a:t>
                      </a:r>
                      <a:endParaRPr sz="800" b="1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쇼핑 현황           </a:t>
                      </a:r>
                      <a:endParaRPr sz="7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0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주문/배송 조회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 취소 내역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반품/교환 내역</a:t>
                      </a:r>
                      <a:endParaRPr sz="5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54000" marB="54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내 정보 관리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795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회원정보 변경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배송주소 관리</a:t>
                      </a:r>
                      <a:endParaRPr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 탈퇴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79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고객 센터           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91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공지사항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자주 묻는 질문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(FAQ)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1:1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문의하기</a:t>
                      </a:r>
                      <a:endParaRPr lang="ko-KR" altLang="en-US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91425" marR="91425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cxnSp>
        <p:nvCxnSpPr>
          <p:cNvPr id="8" name="Google Shape;649;g302391297fa_0_53">
            <a:extLst>
              <a:ext uri="{FF2B5EF4-FFF2-40B4-BE49-F238E27FC236}">
                <a16:creationId xmlns:a16="http://schemas.microsoft.com/office/drawing/2014/main" id="{F61E3BA2-656A-4C37-19CA-3C7DE299CD51}"/>
              </a:ext>
            </a:extLst>
          </p:cNvPr>
          <p:cNvCxnSpPr>
            <a:cxnSpLocks/>
          </p:cNvCxnSpPr>
          <p:nvPr/>
        </p:nvCxnSpPr>
        <p:spPr>
          <a:xfrm>
            <a:off x="2871520" y="963873"/>
            <a:ext cx="549524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9" name="Google Shape;676;g303e5fefdbf_0_89">
            <a:extLst>
              <a:ext uri="{FF2B5EF4-FFF2-40B4-BE49-F238E27FC236}">
                <a16:creationId xmlns:a16="http://schemas.microsoft.com/office/drawing/2014/main" id="{63E2288A-505D-6C56-AFE7-36D8DB7F4569}"/>
              </a:ext>
            </a:extLst>
          </p:cNvPr>
          <p:cNvSpPr/>
          <p:nvPr/>
        </p:nvSpPr>
        <p:spPr>
          <a:xfrm>
            <a:off x="2854904" y="1027170"/>
            <a:ext cx="5428800" cy="43266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>
            <a:noFill/>
          </a:ln>
        </p:spPr>
        <p:txBody>
          <a:bodyPr spcFirstLastPara="1" wrap="square" lIns="72000" tIns="72000" rIns="72000" bIns="72000" anchor="t" anchorCtr="0">
            <a:noAutofit/>
          </a:bodyPr>
          <a:lstStyle/>
          <a:p>
            <a:pPr>
              <a:spcAft>
                <a:spcPts val="375"/>
              </a:spcAft>
              <a:buFont typeface="Arial" panose="020B0604020202020204" pitchFamily="34" charset="0"/>
              <a:buChar char="•"/>
            </a:pPr>
            <a:r>
              <a:rPr lang="ko-KR" altLang="en-US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한번에 조회 가능한 기간은 최대 </a:t>
            </a: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6</a:t>
            </a:r>
            <a:r>
              <a:rPr lang="ko-KR" altLang="en-US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개월이며</a:t>
            </a: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최근 </a:t>
            </a: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ko-KR" altLang="en-US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년간의 주문에 대해서만 조회 가능합니다</a:t>
            </a:r>
            <a:r>
              <a:rPr lang="en-US" altLang="ko-KR" sz="600" dirty="0">
                <a:solidFill>
                  <a:srgbClr val="767676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graphicFrame>
        <p:nvGraphicFramePr>
          <p:cNvPr id="3" name="Google Shape;693;g303e5fefdbf_0_89">
            <a:extLst>
              <a:ext uri="{FF2B5EF4-FFF2-40B4-BE49-F238E27FC236}">
                <a16:creationId xmlns:a16="http://schemas.microsoft.com/office/drawing/2014/main" id="{717D69C3-3CEE-E9E0-BE1F-E27589521D09}"/>
              </a:ext>
            </a:extLst>
          </p:cNvPr>
          <p:cNvGraphicFramePr/>
          <p:nvPr/>
        </p:nvGraphicFramePr>
        <p:xfrm>
          <a:off x="2871520" y="1547294"/>
          <a:ext cx="5428800" cy="1714184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991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2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1168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이름</a:t>
                      </a:r>
                      <a:endParaRPr sz="7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8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아이디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a12345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비밀번호는 주기적으로 변경하는 것이 안전합니다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3233639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휴대폰번호</a:t>
                      </a: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-                       - </a:t>
                      </a:r>
                      <a:endParaRPr sz="8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58318912"/>
                  </a:ext>
                </a:extLst>
              </a:tr>
              <a:tr h="3457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7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이메일</a:t>
                      </a:r>
                      <a:endParaRPr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                                        </a:t>
                      </a:r>
                      <a:r>
                        <a:rPr lang="en-US" altLang="ko-KR" sz="8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*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거래내역 등 알림을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보내드리오니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실제 사용하는 주소를 입력해주세요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 algn="ctr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7711416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240E9E48-9D8B-6D0B-CE99-25F48A708F7D}"/>
              </a:ext>
            </a:extLst>
          </p:cNvPr>
          <p:cNvGraphicFramePr>
            <a:graphicFrameLocks noGrp="1"/>
          </p:cNvGraphicFramePr>
          <p:nvPr/>
        </p:nvGraphicFramePr>
        <p:xfrm>
          <a:off x="3842178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010     </a:t>
                      </a:r>
                      <a:r>
                        <a:rPr lang="ko-KR" altLang="en-US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     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10" name="Google Shape;998;g2efdfd133eb_0_868">
            <a:extLst>
              <a:ext uri="{FF2B5EF4-FFF2-40B4-BE49-F238E27FC236}">
                <a16:creationId xmlns:a16="http://schemas.microsoft.com/office/drawing/2014/main" id="{5689058A-88FD-647D-2C16-382D9F11DA60}"/>
              </a:ext>
            </a:extLst>
          </p:cNvPr>
          <p:cNvSpPr/>
          <p:nvPr/>
        </p:nvSpPr>
        <p:spPr>
          <a:xfrm>
            <a:off x="3835347" y="2298096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0745DA06-5525-45C8-F19C-F9B8D78B32A5}"/>
              </a:ext>
            </a:extLst>
          </p:cNvPr>
          <p:cNvGraphicFramePr>
            <a:graphicFrameLocks noGrp="1"/>
          </p:cNvGraphicFramePr>
          <p:nvPr/>
        </p:nvGraphicFramePr>
        <p:xfrm>
          <a:off x="4735874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9549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A4687939-935F-3140-CEDC-2FEFBC0B3B76}"/>
              </a:ext>
            </a:extLst>
          </p:cNvPr>
          <p:cNvGraphicFramePr>
            <a:graphicFrameLocks noGrp="1"/>
          </p:cNvGraphicFramePr>
          <p:nvPr/>
        </p:nvGraphicFramePr>
        <p:xfrm>
          <a:off x="5628097" y="2637227"/>
          <a:ext cx="720000" cy="210690"/>
        </p:xfrm>
        <a:graphic>
          <a:graphicData uri="http://schemas.openxmlformats.org/drawingml/2006/table">
            <a:tbl>
              <a:tblPr/>
              <a:tblGrid>
                <a:gridCol w="720000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9329</a:t>
                      </a: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graphicFrame>
        <p:nvGraphicFramePr>
          <p:cNvPr id="36" name="표 35">
            <a:extLst>
              <a:ext uri="{FF2B5EF4-FFF2-40B4-BE49-F238E27FC236}">
                <a16:creationId xmlns:a16="http://schemas.microsoft.com/office/drawing/2014/main" id="{084FB19F-7236-32E5-A8FC-7920964C42F3}"/>
              </a:ext>
            </a:extLst>
          </p:cNvPr>
          <p:cNvGraphicFramePr>
            <a:graphicFrameLocks noGrp="1"/>
          </p:cNvGraphicFramePr>
          <p:nvPr/>
        </p:nvGraphicFramePr>
        <p:xfrm>
          <a:off x="3842178" y="2977054"/>
          <a:ext cx="1613697" cy="210690"/>
        </p:xfrm>
        <a:graphic>
          <a:graphicData uri="http://schemas.openxmlformats.org/drawingml/2006/table">
            <a:tbl>
              <a:tblPr/>
              <a:tblGrid>
                <a:gridCol w="1613697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210690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8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abc1234@gmail.com</a:t>
                      </a:r>
                      <a:endParaRPr lang="en" sz="8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sp>
        <p:nvSpPr>
          <p:cNvPr id="5" name="Google Shape;698;g303e5fefdbf_0_89">
            <a:extLst>
              <a:ext uri="{FF2B5EF4-FFF2-40B4-BE49-F238E27FC236}">
                <a16:creationId xmlns:a16="http://schemas.microsoft.com/office/drawing/2014/main" id="{1512C2F9-D225-1C7E-8823-2E2D7D58BE9F}"/>
              </a:ext>
            </a:extLst>
          </p:cNvPr>
          <p:cNvSpPr/>
          <p:nvPr/>
        </p:nvSpPr>
        <p:spPr>
          <a:xfrm>
            <a:off x="4644036" y="3494240"/>
            <a:ext cx="934991" cy="258149"/>
          </a:xfrm>
          <a:prstGeom prst="roundRect">
            <a:avLst>
              <a:gd name="adj" fmla="val 10249"/>
            </a:avLst>
          </a:prstGeom>
          <a:solidFill>
            <a:srgbClr val="FFFFFF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700"/>
            </a:pP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lang="en-US" altLang="ko-KR"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1" name="Google Shape;699;g303e5fefdbf_0_89">
            <a:extLst>
              <a:ext uri="{FF2B5EF4-FFF2-40B4-BE49-F238E27FC236}">
                <a16:creationId xmlns:a16="http://schemas.microsoft.com/office/drawing/2014/main" id="{040FCFB4-3A8C-4B90-642A-56D5BAAB5491}"/>
              </a:ext>
            </a:extLst>
          </p:cNvPr>
          <p:cNvSpPr/>
          <p:nvPr/>
        </p:nvSpPr>
        <p:spPr>
          <a:xfrm>
            <a:off x="5623685" y="3494240"/>
            <a:ext cx="934991" cy="258149"/>
          </a:xfrm>
          <a:prstGeom prst="roundRect">
            <a:avLst>
              <a:gd name="adj" fmla="val 10249"/>
            </a:avLst>
          </a:prstGeom>
          <a:solidFill>
            <a:schemeClr val="tx1">
              <a:lumMod val="50000"/>
              <a:lumOff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000" tIns="18000" rIns="18000" bIns="18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700"/>
            </a:pPr>
            <a:r>
              <a:rPr lang="ko-KR" altLang="en-US" sz="700" b="1" dirty="0">
                <a:solidFill>
                  <a:schemeClr val="bg1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700" b="1" dirty="0">
              <a:solidFill>
                <a:schemeClr val="bg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974;g2efdfd133eb_0_868">
            <a:extLst>
              <a:ext uri="{FF2B5EF4-FFF2-40B4-BE49-F238E27FC236}">
                <a16:creationId xmlns:a16="http://schemas.microsoft.com/office/drawing/2014/main" id="{5DB13C2F-7E04-A801-BC76-A3E45824EEF7}"/>
              </a:ext>
            </a:extLst>
          </p:cNvPr>
          <p:cNvSpPr/>
          <p:nvPr/>
        </p:nvSpPr>
        <p:spPr>
          <a:xfrm>
            <a:off x="1812116" y="4198521"/>
            <a:ext cx="3634912" cy="2312744"/>
          </a:xfrm>
          <a:prstGeom prst="roundRect">
            <a:avLst>
              <a:gd name="adj" fmla="val 0"/>
            </a:avLst>
          </a:prstGeom>
          <a:solidFill>
            <a:srgbClr val="F3F3F3"/>
          </a:solidFill>
          <a:ln w="3175"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975;g2efdfd133eb_0_868">
            <a:extLst>
              <a:ext uri="{FF2B5EF4-FFF2-40B4-BE49-F238E27FC236}">
                <a16:creationId xmlns:a16="http://schemas.microsoft.com/office/drawing/2014/main" id="{D85BD7EC-181C-67C0-91C4-5EC753B8E884}"/>
              </a:ext>
            </a:extLst>
          </p:cNvPr>
          <p:cNvSpPr/>
          <p:nvPr/>
        </p:nvSpPr>
        <p:spPr>
          <a:xfrm>
            <a:off x="1939529" y="4648521"/>
            <a:ext cx="3389345" cy="1351645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976;g2efdfd133eb_0_868">
            <a:extLst>
              <a:ext uri="{FF2B5EF4-FFF2-40B4-BE49-F238E27FC236}">
                <a16:creationId xmlns:a16="http://schemas.microsoft.com/office/drawing/2014/main" id="{B82CDDDE-DBC1-D5D2-BA8F-200346B98F84}"/>
              </a:ext>
            </a:extLst>
          </p:cNvPr>
          <p:cNvSpPr/>
          <p:nvPr/>
        </p:nvSpPr>
        <p:spPr>
          <a:xfrm>
            <a:off x="2145080" y="4749445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기존비밀번호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Google Shape;977;g2efdfd133eb_0_868">
            <a:extLst>
              <a:ext uri="{FF2B5EF4-FFF2-40B4-BE49-F238E27FC236}">
                <a16:creationId xmlns:a16="http://schemas.microsoft.com/office/drawing/2014/main" id="{41EEEE58-6A97-2F35-38FA-8C9C65A4E364}"/>
              </a:ext>
            </a:extLst>
          </p:cNvPr>
          <p:cNvSpPr/>
          <p:nvPr/>
        </p:nvSpPr>
        <p:spPr>
          <a:xfrm>
            <a:off x="2864478" y="4749445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 기존 비밀번호를 입력해 주세요</a:t>
            </a:r>
            <a:r>
              <a:rPr lang="en-US" altLang="ko-KR" sz="700" dirty="0">
                <a:solidFill>
                  <a:srgbClr val="999999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dirty="0">
              <a:solidFill>
                <a:srgbClr val="999999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981;g2efdfd133eb_0_868">
            <a:extLst>
              <a:ext uri="{FF2B5EF4-FFF2-40B4-BE49-F238E27FC236}">
                <a16:creationId xmlns:a16="http://schemas.microsoft.com/office/drawing/2014/main" id="{DABD4BB5-4332-9E63-6A8C-E5EFAF2101E8}"/>
              </a:ext>
            </a:extLst>
          </p:cNvPr>
          <p:cNvSpPr/>
          <p:nvPr/>
        </p:nvSpPr>
        <p:spPr>
          <a:xfrm>
            <a:off x="2145080" y="563339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확인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982;g2efdfd133eb_0_868">
            <a:extLst>
              <a:ext uri="{FF2B5EF4-FFF2-40B4-BE49-F238E27FC236}">
                <a16:creationId xmlns:a16="http://schemas.microsoft.com/office/drawing/2014/main" id="{76583000-724E-B324-E225-FF4E76A450D2}"/>
              </a:ext>
            </a:extLst>
          </p:cNvPr>
          <p:cNvSpPr/>
          <p:nvPr/>
        </p:nvSpPr>
        <p:spPr>
          <a:xfrm>
            <a:off x="2864478" y="5633398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한번 더 입력해주세요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983;g2efdfd133eb_0_868">
            <a:extLst>
              <a:ext uri="{FF2B5EF4-FFF2-40B4-BE49-F238E27FC236}">
                <a16:creationId xmlns:a16="http://schemas.microsoft.com/office/drawing/2014/main" id="{7BAD8707-5642-BA0E-A0EF-C1274460A85C}"/>
              </a:ext>
            </a:extLst>
          </p:cNvPr>
          <p:cNvSpPr/>
          <p:nvPr/>
        </p:nvSpPr>
        <p:spPr>
          <a:xfrm>
            <a:off x="2868856" y="610646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984;g2efdfd133eb_0_868">
            <a:extLst>
              <a:ext uri="{FF2B5EF4-FFF2-40B4-BE49-F238E27FC236}">
                <a16:creationId xmlns:a16="http://schemas.microsoft.com/office/drawing/2014/main" id="{99811CC8-9BCB-71B2-CB5E-6CA5CC9EACAC}"/>
              </a:ext>
            </a:extLst>
          </p:cNvPr>
          <p:cNvSpPr/>
          <p:nvPr/>
        </p:nvSpPr>
        <p:spPr>
          <a:xfrm>
            <a:off x="1939528" y="4336370"/>
            <a:ext cx="35075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10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비밀번호변경</a:t>
            </a:r>
            <a:endParaRPr sz="10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985;g2efdfd133eb_0_868">
            <a:extLst>
              <a:ext uri="{FF2B5EF4-FFF2-40B4-BE49-F238E27FC236}">
                <a16:creationId xmlns:a16="http://schemas.microsoft.com/office/drawing/2014/main" id="{06F54BEB-2ABF-F708-7B38-0BAFE22F0356}"/>
              </a:ext>
            </a:extLst>
          </p:cNvPr>
          <p:cNvSpPr/>
          <p:nvPr/>
        </p:nvSpPr>
        <p:spPr>
          <a:xfrm>
            <a:off x="4906173" y="4336370"/>
            <a:ext cx="4227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r">
              <a:buClr>
                <a:schemeClr val="dk1"/>
              </a:buClr>
              <a:buSzPts val="600"/>
            </a:pPr>
            <a:r>
              <a:rPr lang="ko-KR" altLang="en-US" sz="10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✖</a:t>
            </a:r>
            <a:endParaRPr sz="7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988;g2efdfd133eb_0_868">
            <a:extLst>
              <a:ext uri="{FF2B5EF4-FFF2-40B4-BE49-F238E27FC236}">
                <a16:creationId xmlns:a16="http://schemas.microsoft.com/office/drawing/2014/main" id="{33491518-7025-67F8-4E6C-542583C5C308}"/>
              </a:ext>
            </a:extLst>
          </p:cNvPr>
          <p:cNvSpPr/>
          <p:nvPr/>
        </p:nvSpPr>
        <p:spPr>
          <a:xfrm>
            <a:off x="2145080" y="5328598"/>
            <a:ext cx="720000" cy="2700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새 비밀번호</a:t>
            </a:r>
            <a:endParaRPr sz="7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989;g2efdfd133eb_0_868">
            <a:extLst>
              <a:ext uri="{FF2B5EF4-FFF2-40B4-BE49-F238E27FC236}">
                <a16:creationId xmlns:a16="http://schemas.microsoft.com/office/drawing/2014/main" id="{EA622B57-2F28-2824-33FF-86553EB175A2}"/>
              </a:ext>
            </a:extLst>
          </p:cNvPr>
          <p:cNvSpPr/>
          <p:nvPr/>
        </p:nvSpPr>
        <p:spPr>
          <a:xfrm>
            <a:off x="2864478" y="5328598"/>
            <a:ext cx="2218216" cy="27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2000" tIns="72000" rIns="72000" bIns="7200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7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새로운 비밀번호를 입력해주세요</a:t>
            </a:r>
            <a:r>
              <a:rPr lang="en-US" altLang="ko-KR" sz="700" dirty="0">
                <a:solidFill>
                  <a:schemeClr val="bg1">
                    <a:lumMod val="65000"/>
                  </a:schemeClr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700" dirty="0">
              <a:solidFill>
                <a:schemeClr val="bg1">
                  <a:lumMod val="65000"/>
                </a:schemeClr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7" name="Google Shape;992;g2efdfd133eb_0_868">
            <a:extLst>
              <a:ext uri="{FF2B5EF4-FFF2-40B4-BE49-F238E27FC236}">
                <a16:creationId xmlns:a16="http://schemas.microsoft.com/office/drawing/2014/main" id="{D5B471FB-D107-AEE5-4142-BACFA8CB33D8}"/>
              </a:ext>
            </a:extLst>
          </p:cNvPr>
          <p:cNvSpPr/>
          <p:nvPr/>
        </p:nvSpPr>
        <p:spPr>
          <a:xfrm>
            <a:off x="3665056" y="6106461"/>
            <a:ext cx="720000" cy="270000"/>
          </a:xfrm>
          <a:prstGeom prst="roundRect">
            <a:avLst>
              <a:gd name="adj" fmla="val 5768"/>
            </a:avLst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19D7D7-8D6C-0F2F-6878-067E38444B5A}"/>
              </a:ext>
            </a:extLst>
          </p:cNvPr>
          <p:cNvSpPr txBox="1"/>
          <p:nvPr/>
        </p:nvSpPr>
        <p:spPr>
          <a:xfrm>
            <a:off x="1901218" y="5090788"/>
            <a:ext cx="3456709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*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소문자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숫자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특수문자 중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이상 조합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길이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8~16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자리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하여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입력해주세요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lang="ko-KR" altLang="en-US" sz="700" b="1" dirty="0">
              <a:solidFill>
                <a:srgbClr val="FF0000"/>
              </a:solidFill>
            </a:endParaRPr>
          </a:p>
        </p:txBody>
      </p:sp>
      <p:sp>
        <p:nvSpPr>
          <p:cNvPr id="19" name="Google Shape;1699;g2fb18904de5_2_107">
            <a:extLst>
              <a:ext uri="{FF2B5EF4-FFF2-40B4-BE49-F238E27FC236}">
                <a16:creationId xmlns:a16="http://schemas.microsoft.com/office/drawing/2014/main" id="{8C490527-D6D7-7223-BBD8-30D649CA6EEE}"/>
              </a:ext>
            </a:extLst>
          </p:cNvPr>
          <p:cNvSpPr/>
          <p:nvPr/>
        </p:nvSpPr>
        <p:spPr>
          <a:xfrm>
            <a:off x="2905857" y="144117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7BFBE112-DEAC-AB73-7FCB-0B000E589119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rot="10800000" flipV="1">
            <a:off x="3629572" y="2401107"/>
            <a:ext cx="205774" cy="1797414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Google Shape;1699;g2fb18904de5_2_107">
            <a:extLst>
              <a:ext uri="{FF2B5EF4-FFF2-40B4-BE49-F238E27FC236}">
                <a16:creationId xmlns:a16="http://schemas.microsoft.com/office/drawing/2014/main" id="{26CAD057-CBF4-5E90-7B9A-F5F5B3B2A039}"/>
              </a:ext>
            </a:extLst>
          </p:cNvPr>
          <p:cNvSpPr/>
          <p:nvPr/>
        </p:nvSpPr>
        <p:spPr>
          <a:xfrm>
            <a:off x="3752177" y="22083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1" name="Google Shape;1699;g2fb18904de5_2_107">
            <a:extLst>
              <a:ext uri="{FF2B5EF4-FFF2-40B4-BE49-F238E27FC236}">
                <a16:creationId xmlns:a16="http://schemas.microsoft.com/office/drawing/2014/main" id="{46189A26-C4AA-2B75-13C6-088819C156E4}"/>
              </a:ext>
            </a:extLst>
          </p:cNvPr>
          <p:cNvSpPr/>
          <p:nvPr/>
        </p:nvSpPr>
        <p:spPr>
          <a:xfrm>
            <a:off x="6468675" y="34184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699;g2fb18904de5_2_107">
            <a:extLst>
              <a:ext uri="{FF2B5EF4-FFF2-40B4-BE49-F238E27FC236}">
                <a16:creationId xmlns:a16="http://schemas.microsoft.com/office/drawing/2014/main" id="{42EBA2C0-2BD8-7A01-4DC5-194DA6D8E482}"/>
              </a:ext>
            </a:extLst>
          </p:cNvPr>
          <p:cNvSpPr/>
          <p:nvPr/>
        </p:nvSpPr>
        <p:spPr>
          <a:xfrm>
            <a:off x="2771190" y="604419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1" name="Google Shape;998;g2efdfd133eb_0_868">
            <a:extLst>
              <a:ext uri="{FF2B5EF4-FFF2-40B4-BE49-F238E27FC236}">
                <a16:creationId xmlns:a16="http://schemas.microsoft.com/office/drawing/2014/main" id="{E4FE612E-E88C-7F6D-A6C2-FDCA5F962B25}"/>
              </a:ext>
            </a:extLst>
          </p:cNvPr>
          <p:cNvSpPr/>
          <p:nvPr/>
        </p:nvSpPr>
        <p:spPr>
          <a:xfrm>
            <a:off x="6468676" y="2637227"/>
            <a:ext cx="795531" cy="206022"/>
          </a:xfrm>
          <a:prstGeom prst="roundRect">
            <a:avLst>
              <a:gd name="adj" fmla="val 5768"/>
            </a:avLst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휴대폰 변경</a:t>
            </a:r>
            <a:endParaRPr sz="7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95DEEBFE-3F79-4BF3-19B5-1009D4AF06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5" b="-1"/>
          <a:stretch/>
        </p:blipFill>
        <p:spPr>
          <a:xfrm>
            <a:off x="6944695" y="3526440"/>
            <a:ext cx="1835330" cy="3328749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43" name="Google Shape;1699;g2fb18904de5_2_107">
            <a:extLst>
              <a:ext uri="{FF2B5EF4-FFF2-40B4-BE49-F238E27FC236}">
                <a16:creationId xmlns:a16="http://schemas.microsoft.com/office/drawing/2014/main" id="{1D6F9262-6C7C-2BFE-6816-AD5ACB629774}"/>
              </a:ext>
            </a:extLst>
          </p:cNvPr>
          <p:cNvSpPr/>
          <p:nvPr/>
        </p:nvSpPr>
        <p:spPr>
          <a:xfrm>
            <a:off x="6378675" y="251961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4" name="연결선: 꺾임 43">
            <a:extLst>
              <a:ext uri="{FF2B5EF4-FFF2-40B4-BE49-F238E27FC236}">
                <a16:creationId xmlns:a16="http://schemas.microsoft.com/office/drawing/2014/main" id="{14280184-5490-CA8D-2B24-5324C4A2436D}"/>
              </a:ext>
            </a:extLst>
          </p:cNvPr>
          <p:cNvCxnSpPr>
            <a:cxnSpLocks/>
            <a:stCxn id="41" idx="3"/>
            <a:endCxn id="42" idx="0"/>
          </p:cNvCxnSpPr>
          <p:nvPr/>
        </p:nvCxnSpPr>
        <p:spPr>
          <a:xfrm>
            <a:off x="7264206" y="2740239"/>
            <a:ext cx="598154" cy="786201"/>
          </a:xfrm>
          <a:prstGeom prst="bentConnector2">
            <a:avLst/>
          </a:prstGeom>
          <a:ln w="3175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8" name="그림 27">
            <a:extLst>
              <a:ext uri="{FF2B5EF4-FFF2-40B4-BE49-F238E27FC236}">
                <a16:creationId xmlns:a16="http://schemas.microsoft.com/office/drawing/2014/main" id="{CE1BC0B4-C834-BDB2-13EB-AC696033D4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04325" y="1027170"/>
            <a:ext cx="1920290" cy="1596436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D1F7D036-BC2A-BFCF-319F-DCC97A90FC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7758" y="2768779"/>
            <a:ext cx="2047875" cy="966950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D0C7ED36-DA61-0814-DE9D-E6BCC08F5094}"/>
              </a:ext>
            </a:extLst>
          </p:cNvPr>
          <p:cNvSpPr/>
          <p:nvPr/>
        </p:nvSpPr>
        <p:spPr>
          <a:xfrm>
            <a:off x="12275438" y="30524"/>
            <a:ext cx="2210634" cy="76589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ko-KR" altLang="en-US" sz="1000" b="1" dirty="0">
                <a:solidFill>
                  <a:schemeClr val="tx1"/>
                </a:solidFill>
              </a:rPr>
              <a:t>팬타온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선택 약관 동의 변경 추가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캡처 이미지 참고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178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14D7FE7-9755-D57F-AA91-674CB5AEC10A}"/>
              </a:ext>
            </a:extLst>
          </p:cNvPr>
          <p:cNvGraphicFramePr>
            <a:graphicFrameLocks noGrp="1"/>
          </p:cNvGraphicFramePr>
          <p:nvPr/>
        </p:nvGraphicFramePr>
        <p:xfrm>
          <a:off x="1193450" y="1020625"/>
          <a:ext cx="7756634" cy="27297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56634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2485928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  <a:tr h="119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/>
                        <a:t> ↓   </a:t>
                      </a:r>
                      <a:r>
                        <a:rPr lang="en-US" altLang="ko-KR" sz="1000" dirty="0"/>
                        <a:t>OK PLAZA </a:t>
                      </a:r>
                      <a:r>
                        <a:rPr lang="ko-KR" altLang="en-US" sz="1000" dirty="0"/>
                        <a:t>사업소개   ↓</a:t>
                      </a:r>
                    </a:p>
                  </a:txBody>
                  <a:tcP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64512002"/>
                  </a:ext>
                </a:extLst>
              </a:tr>
            </a:tbl>
          </a:graphicData>
        </a:graphic>
      </p:graphicFrame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67972E4-E4C5-7620-868B-6B70A829C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2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D6186CE1-CDC6-8D6C-283D-A8A05801379A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3657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플라자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아이디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비밀번호 찾기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팬타온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전자입찰 시스템 사이트로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바로가기 버튼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오픈소싱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페이지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(16p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구매파트너 회원신청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회원가입 페이지 이동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하단 콘텐츠 안내 네비게이션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PLAZA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사업소개 콘텐츠 영역</a:t>
                      </a: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마우스 스크롤시 콘텐츠 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배경이미지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자재관리 관련 실사 이미지로 제작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1027" name="TextBox 1026">
            <a:extLst>
              <a:ext uri="{FF2B5EF4-FFF2-40B4-BE49-F238E27FC236}">
                <a16:creationId xmlns:a16="http://schemas.microsoft.com/office/drawing/2014/main" id="{2C3C4B10-78E2-3C7D-28BC-62A2E49E74A7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63" name="Google Shape;2790;g28120ce3749_2_4">
            <a:extLst>
              <a:ext uri="{FF2B5EF4-FFF2-40B4-BE49-F238E27FC236}">
                <a16:creationId xmlns:a16="http://schemas.microsoft.com/office/drawing/2014/main" id="{3D95A3BA-B189-C12B-2775-75F2C2645692}"/>
              </a:ext>
            </a:extLst>
          </p:cNvPr>
          <p:cNvSpPr/>
          <p:nvPr/>
        </p:nvSpPr>
        <p:spPr>
          <a:xfrm>
            <a:off x="5404450" y="1946360"/>
            <a:ext cx="1336800" cy="1146600"/>
          </a:xfrm>
          <a:prstGeom prst="roundRect">
            <a:avLst>
              <a:gd name="adj" fmla="val 0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35" name="Google Shape;2791;g28120ce3749_2_4">
            <a:extLst>
              <a:ext uri="{FF2B5EF4-FFF2-40B4-BE49-F238E27FC236}">
                <a16:creationId xmlns:a16="http://schemas.microsoft.com/office/drawing/2014/main" id="{90C5B037-6AED-CFAD-3FF0-BF76807BF097}"/>
              </a:ext>
            </a:extLst>
          </p:cNvPr>
          <p:cNvSpPr/>
          <p:nvPr/>
        </p:nvSpPr>
        <p:spPr>
          <a:xfrm>
            <a:off x="54109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0" name="Google Shape;2792;g28120ce3749_2_4">
            <a:extLst>
              <a:ext uri="{FF2B5EF4-FFF2-40B4-BE49-F238E27FC236}">
                <a16:creationId xmlns:a16="http://schemas.microsoft.com/office/drawing/2014/main" id="{47DD96CB-05B3-C095-E592-EB9F86A9325F}"/>
              </a:ext>
            </a:extLst>
          </p:cNvPr>
          <p:cNvSpPr/>
          <p:nvPr/>
        </p:nvSpPr>
        <p:spPr>
          <a:xfrm>
            <a:off x="6866125" y="1947310"/>
            <a:ext cx="1336800" cy="1146600"/>
          </a:xfrm>
          <a:prstGeom prst="roundRect">
            <a:avLst>
              <a:gd name="adj" fmla="val 3716"/>
            </a:avLst>
          </a:prstGeom>
          <a:noFill/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endParaRPr sz="8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43" name="Google Shape;2797;g28120ce3749_2_4">
            <a:extLst>
              <a:ext uri="{FF2B5EF4-FFF2-40B4-BE49-F238E27FC236}">
                <a16:creationId xmlns:a16="http://schemas.microsoft.com/office/drawing/2014/main" id="{74D2E3A3-358B-A7FD-DAA8-EF1916023EB4}"/>
              </a:ext>
            </a:extLst>
          </p:cNvPr>
          <p:cNvGraphicFramePr/>
          <p:nvPr/>
        </p:nvGraphicFramePr>
        <p:xfrm>
          <a:off x="5494284" y="775663"/>
          <a:ext cx="3090141" cy="22114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1248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868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783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2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 err="1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SK통신자재</a:t>
                      </a: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오픈소싱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6AA84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공급파트너 회원신청</a:t>
                      </a:r>
                      <a:r>
                        <a:rPr lang="ko-KR" sz="70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70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dirty="0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구매파트너 회원신청</a:t>
                      </a:r>
                      <a:endParaRPr sz="700" u="none" strike="noStrike" cap="none" dirty="0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0" marT="0" marB="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4A86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44" name="Google Shape;2798;g28120ce3749_2_4">
            <a:extLst>
              <a:ext uri="{FF2B5EF4-FFF2-40B4-BE49-F238E27FC236}">
                <a16:creationId xmlns:a16="http://schemas.microsoft.com/office/drawing/2014/main" id="{CBA61A8E-98B5-BFF0-A56D-705B57A60CAF}"/>
              </a:ext>
            </a:extLst>
          </p:cNvPr>
          <p:cNvSpPr txBox="1"/>
          <p:nvPr/>
        </p:nvSpPr>
        <p:spPr>
          <a:xfrm>
            <a:off x="1861350" y="1302235"/>
            <a:ext cx="5120100" cy="415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>
              <a:lnSpc>
                <a:spcPct val="150000"/>
              </a:lnSpc>
              <a:buClr>
                <a:schemeClr val="dk1"/>
              </a:buClr>
              <a:buSzPts val="1100"/>
            </a:pP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구매 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Solution , </a:t>
            </a: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전자거래시스템</a:t>
            </a:r>
            <a:r>
              <a:rPr lang="en-US" altLang="ko-KR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1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전문적인 품질관리를 통한 자재관리 전문 공급</a:t>
            </a:r>
            <a:endParaRPr sz="10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5" name="Google Shape;2799;g28120ce3749_2_4">
            <a:extLst>
              <a:ext uri="{FF2B5EF4-FFF2-40B4-BE49-F238E27FC236}">
                <a16:creationId xmlns:a16="http://schemas.microsoft.com/office/drawing/2014/main" id="{B71181F4-BE19-C14C-8692-D65FD3E7F150}"/>
              </a:ext>
            </a:extLst>
          </p:cNvPr>
          <p:cNvSpPr txBox="1"/>
          <p:nvPr/>
        </p:nvSpPr>
        <p:spPr>
          <a:xfrm>
            <a:off x="1861350" y="1657685"/>
            <a:ext cx="30651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altLang="ko-KR" sz="30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OK PLAZA</a:t>
            </a:r>
            <a:endParaRPr sz="7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6" name="Google Shape;2800;g28120ce3749_2_4">
            <a:extLst>
              <a:ext uri="{FF2B5EF4-FFF2-40B4-BE49-F238E27FC236}">
                <a16:creationId xmlns:a16="http://schemas.microsoft.com/office/drawing/2014/main" id="{5DDF1667-F84C-4766-6E73-B23526421EC9}"/>
              </a:ext>
            </a:extLst>
          </p:cNvPr>
          <p:cNvSpPr/>
          <p:nvPr/>
        </p:nvSpPr>
        <p:spPr>
          <a:xfrm>
            <a:off x="3667200" y="2339535"/>
            <a:ext cx="600900" cy="499500"/>
          </a:xfrm>
          <a:prstGeom prst="roundRect">
            <a:avLst>
              <a:gd name="adj" fmla="val 16667"/>
            </a:avLst>
          </a:prstGeom>
          <a:solidFill>
            <a:srgbClr val="CC4125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8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로그인</a:t>
            </a:r>
            <a:endParaRPr sz="80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7" name="Google Shape;2801;g28120ce3749_2_4">
            <a:extLst>
              <a:ext uri="{FF2B5EF4-FFF2-40B4-BE49-F238E27FC236}">
                <a16:creationId xmlns:a16="http://schemas.microsoft.com/office/drawing/2014/main" id="{8956810E-EF99-C54D-E8B8-83435F62B9FC}"/>
              </a:ext>
            </a:extLst>
          </p:cNvPr>
          <p:cNvSpPr/>
          <p:nvPr/>
        </p:nvSpPr>
        <p:spPr>
          <a:xfrm>
            <a:off x="1969725" y="2873198"/>
            <a:ext cx="1636800" cy="22950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 algn="ctr"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 찾기</a:t>
            </a:r>
            <a:r>
              <a:rPr lang="ko-KR" altLang="en-US" sz="700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ㅣ    </a:t>
            </a:r>
            <a:r>
              <a:rPr lang="ko-KR" altLang="en-US" sz="700" u="sng">
                <a:solidFill>
                  <a:srgbClr val="505050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찾기</a:t>
            </a:r>
            <a:endParaRPr sz="700" u="sng">
              <a:solidFill>
                <a:srgbClr val="50505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8" name="Google Shape;2802;g28120ce3749_2_4">
            <a:extLst>
              <a:ext uri="{FF2B5EF4-FFF2-40B4-BE49-F238E27FC236}">
                <a16:creationId xmlns:a16="http://schemas.microsoft.com/office/drawing/2014/main" id="{48781F88-687B-77D3-6CCA-34168222C94B}"/>
              </a:ext>
            </a:extLst>
          </p:cNvPr>
          <p:cNvSpPr/>
          <p:nvPr/>
        </p:nvSpPr>
        <p:spPr>
          <a:xfrm>
            <a:off x="1969725" y="2339523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아이디</a:t>
            </a:r>
            <a:endParaRPr sz="70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49" name="Google Shape;2803;g28120ce3749_2_4">
            <a:extLst>
              <a:ext uri="{FF2B5EF4-FFF2-40B4-BE49-F238E27FC236}">
                <a16:creationId xmlns:a16="http://schemas.microsoft.com/office/drawing/2014/main" id="{2298E781-B3CC-C68A-2392-0C5816F536BA}"/>
              </a:ext>
            </a:extLst>
          </p:cNvPr>
          <p:cNvSpPr/>
          <p:nvPr/>
        </p:nvSpPr>
        <p:spPr>
          <a:xfrm>
            <a:off x="1969725" y="2609560"/>
            <a:ext cx="1636800" cy="2295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0000" tIns="90000" rIns="90000" bIns="90000" anchor="ctr" anchorCtr="0">
            <a:noAutofit/>
          </a:bodyPr>
          <a:lstStyle/>
          <a:p>
            <a:pPr>
              <a:lnSpc>
                <a:spcPct val="150000"/>
              </a:lnSpc>
              <a:buClr>
                <a:srgbClr val="000000"/>
              </a:buClr>
              <a:buSzPts val="800"/>
            </a:pPr>
            <a:r>
              <a:rPr lang="ko-KR" altLang="en-US" sz="700">
                <a:solidFill>
                  <a:srgbClr val="CCCCCC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</a:t>
            </a:r>
            <a:endParaRPr sz="700">
              <a:solidFill>
                <a:srgbClr val="CCCCCC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0" name="Google Shape;2804;g28120ce3749_2_4">
            <a:extLst>
              <a:ext uri="{FF2B5EF4-FFF2-40B4-BE49-F238E27FC236}">
                <a16:creationId xmlns:a16="http://schemas.microsoft.com/office/drawing/2014/main" id="{E3B950C6-395A-C258-B126-79AB6924EFB3}"/>
              </a:ext>
            </a:extLst>
          </p:cNvPr>
          <p:cNvSpPr/>
          <p:nvPr/>
        </p:nvSpPr>
        <p:spPr>
          <a:xfrm>
            <a:off x="54021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일반인을 위한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자재전문 쇼핑몰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1" name="Google Shape;2805;g28120ce3749_2_4">
            <a:extLst>
              <a:ext uri="{FF2B5EF4-FFF2-40B4-BE49-F238E27FC236}">
                <a16:creationId xmlns:a16="http://schemas.microsoft.com/office/drawing/2014/main" id="{98638DB5-7C77-7C57-57DB-EAB77D06C7C6}"/>
              </a:ext>
            </a:extLst>
          </p:cNvPr>
          <p:cNvSpPr txBox="1"/>
          <p:nvPr/>
        </p:nvSpPr>
        <p:spPr>
          <a:xfrm>
            <a:off x="62786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2" name="Google Shape;2806;g28120ce3749_2_4">
            <a:extLst>
              <a:ext uri="{FF2B5EF4-FFF2-40B4-BE49-F238E27FC236}">
                <a16:creationId xmlns:a16="http://schemas.microsoft.com/office/drawing/2014/main" id="{A75D7F2D-870E-E04C-EB2B-A42FAA30424D}"/>
              </a:ext>
            </a:extLst>
          </p:cNvPr>
          <p:cNvSpPr/>
          <p:nvPr/>
        </p:nvSpPr>
        <p:spPr>
          <a:xfrm>
            <a:off x="6866000" y="1981535"/>
            <a:ext cx="1336800" cy="36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chemeClr val="dk1"/>
              </a:buClr>
              <a:buSzPts val="1100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사업자를 위한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>
              <a:buClr>
                <a:schemeClr val="dk1"/>
              </a:buClr>
              <a:buSzPts val="1100"/>
            </a:pPr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자재입찰 시스템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3" name="Google Shape;2807;g28120ce3749_2_4">
            <a:extLst>
              <a:ext uri="{FF2B5EF4-FFF2-40B4-BE49-F238E27FC236}">
                <a16:creationId xmlns:a16="http://schemas.microsoft.com/office/drawing/2014/main" id="{0F352A4E-B1C0-A96A-5394-D360B5267501}"/>
              </a:ext>
            </a:extLst>
          </p:cNvPr>
          <p:cNvSpPr txBox="1"/>
          <p:nvPr/>
        </p:nvSpPr>
        <p:spPr>
          <a:xfrm>
            <a:off x="5401975" y="2357749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팬타온</a:t>
            </a:r>
            <a:r>
              <a:rPr lang="ko-KR" altLang="en-US" sz="1200" b="1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ICT</a:t>
            </a:r>
            <a:r>
              <a:rPr lang="ko-KR" altLang="en-US" sz="1200" b="1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마켓</a:t>
            </a:r>
            <a:endParaRPr sz="1200" b="1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4" name="Google Shape;2808;g28120ce3749_2_4">
            <a:extLst>
              <a:ext uri="{FF2B5EF4-FFF2-40B4-BE49-F238E27FC236}">
                <a16:creationId xmlns:a16="http://schemas.microsoft.com/office/drawing/2014/main" id="{9D2B1D96-01FD-123D-F9B7-843ABB0D87A3}"/>
              </a:ext>
            </a:extLst>
          </p:cNvPr>
          <p:cNvSpPr txBox="1"/>
          <p:nvPr/>
        </p:nvSpPr>
        <p:spPr>
          <a:xfrm>
            <a:off x="6866000" y="2343658"/>
            <a:ext cx="13368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전자입찰 시스템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5" name="Google Shape;2809;g28120ce3749_2_4">
            <a:extLst>
              <a:ext uri="{FF2B5EF4-FFF2-40B4-BE49-F238E27FC236}">
                <a16:creationId xmlns:a16="http://schemas.microsoft.com/office/drawing/2014/main" id="{56890296-6104-B9F1-F4B6-FB91C787F27A}"/>
              </a:ext>
            </a:extLst>
          </p:cNvPr>
          <p:cNvSpPr/>
          <p:nvPr/>
        </p:nvSpPr>
        <p:spPr>
          <a:xfrm>
            <a:off x="6866000" y="2823135"/>
            <a:ext cx="1323900" cy="270000"/>
          </a:xfrm>
          <a:prstGeom prst="roundRect">
            <a:avLst>
              <a:gd name="adj" fmla="val 0"/>
            </a:avLst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700">
                <a:latin typeface="Malgun Gothic"/>
                <a:ea typeface="Malgun Gothic"/>
                <a:cs typeface="Malgun Gothic"/>
                <a:sym typeface="Malgun Gothic"/>
              </a:rPr>
              <a:t>바로가기 </a:t>
            </a:r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6" name="Google Shape;2810;g28120ce3749_2_4">
            <a:extLst>
              <a:ext uri="{FF2B5EF4-FFF2-40B4-BE49-F238E27FC236}">
                <a16:creationId xmlns:a16="http://schemas.microsoft.com/office/drawing/2014/main" id="{6EF13D4D-32F7-F0F4-B6C4-E05A1824AE9D}"/>
              </a:ext>
            </a:extLst>
          </p:cNvPr>
          <p:cNvSpPr txBox="1"/>
          <p:nvPr/>
        </p:nvSpPr>
        <p:spPr>
          <a:xfrm>
            <a:off x="7733775" y="2833635"/>
            <a:ext cx="233100" cy="24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1200" b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⇀</a:t>
            </a:r>
            <a:endParaRPr sz="1200" b="1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57" name="Google Shape;2811;g28120ce3749_2_4">
            <a:extLst>
              <a:ext uri="{FF2B5EF4-FFF2-40B4-BE49-F238E27FC236}">
                <a16:creationId xmlns:a16="http://schemas.microsoft.com/office/drawing/2014/main" id="{CC771E26-83FF-BF71-5AF5-A4504FB01898}"/>
              </a:ext>
            </a:extLst>
          </p:cNvPr>
          <p:cNvSpPr/>
          <p:nvPr/>
        </p:nvSpPr>
        <p:spPr>
          <a:xfrm>
            <a:off x="1193449" y="3762318"/>
            <a:ext cx="7756634" cy="23694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 dirty="0"/>
              <a:t>스크롤시 보이는 영역</a:t>
            </a:r>
          </a:p>
          <a:p>
            <a:pPr algn="ctr"/>
            <a:r>
              <a:rPr lang="en-US" altLang="ko-KR" sz="800" dirty="0"/>
              <a:t>( </a:t>
            </a:r>
            <a:r>
              <a:rPr lang="ko-KR" altLang="en-US" sz="800" dirty="0"/>
              <a:t>내용은 다음 페이지 참조</a:t>
            </a:r>
            <a:r>
              <a:rPr lang="en-US" altLang="ko-KR" sz="800" dirty="0"/>
              <a:t>)</a:t>
            </a:r>
            <a:endParaRPr sz="7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6" name="Google Shape;2795;g28120ce3749_2_4">
            <a:extLst>
              <a:ext uri="{FF2B5EF4-FFF2-40B4-BE49-F238E27FC236}">
                <a16:creationId xmlns:a16="http://schemas.microsoft.com/office/drawing/2014/main" id="{070EDB30-2160-C2D0-A95E-D7863E384736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7326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" name="Google Shape;3004;g2f44a8c572f_1_290">
            <a:extLst>
              <a:ext uri="{FF2B5EF4-FFF2-40B4-BE49-F238E27FC236}">
                <a16:creationId xmlns:a16="http://schemas.microsoft.com/office/drawing/2014/main" id="{2FEAB8CA-9200-80D6-7136-94DBC9462173}"/>
              </a:ext>
            </a:extLst>
          </p:cNvPr>
          <p:cNvGraphicFramePr/>
          <p:nvPr/>
        </p:nvGraphicFramePr>
        <p:xfrm>
          <a:off x="4365388" y="6298136"/>
          <a:ext cx="2597525" cy="21030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0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9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9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0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담당자 안내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화면공유 상담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공동인증프로그램 설치</a:t>
                      </a:r>
                      <a:endParaRPr sz="5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5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공동인증서안내</a:t>
                      </a:r>
                      <a:endParaRPr sz="500" u="none" strike="noStrike" cap="none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18000" marR="18000" marT="18000" marB="18000" anchor="ctr">
                    <a:lnL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EFEFE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cxnSp>
        <p:nvCxnSpPr>
          <p:cNvPr id="7" name="Google Shape;3005;g2f44a8c572f_1_290">
            <a:extLst>
              <a:ext uri="{FF2B5EF4-FFF2-40B4-BE49-F238E27FC236}">
                <a16:creationId xmlns:a16="http://schemas.microsoft.com/office/drawing/2014/main" id="{B861E30E-672D-A44E-0206-F80E814B996F}"/>
              </a:ext>
            </a:extLst>
          </p:cNvPr>
          <p:cNvCxnSpPr>
            <a:cxnSpLocks/>
          </p:cNvCxnSpPr>
          <p:nvPr/>
        </p:nvCxnSpPr>
        <p:spPr>
          <a:xfrm>
            <a:off x="1195201" y="6167455"/>
            <a:ext cx="7754883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8" name="Google Shape;3006;g2f44a8c572f_1_290" descr="OK plaza">
            <a:extLst>
              <a:ext uri="{FF2B5EF4-FFF2-40B4-BE49-F238E27FC236}">
                <a16:creationId xmlns:a16="http://schemas.microsoft.com/office/drawing/2014/main" id="{60811396-A246-5F5B-87ED-806B2B85FD04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41700" y="6213480"/>
            <a:ext cx="855382" cy="366600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3007;g2f44a8c572f_1_290">
            <a:extLst>
              <a:ext uri="{FF2B5EF4-FFF2-40B4-BE49-F238E27FC236}">
                <a16:creationId xmlns:a16="http://schemas.microsoft.com/office/drawing/2014/main" id="{8EAA53DA-BDA2-AEC3-A235-B3D08B89C410}"/>
              </a:ext>
            </a:extLst>
          </p:cNvPr>
          <p:cNvSpPr txBox="1"/>
          <p:nvPr/>
        </p:nvSpPr>
        <p:spPr>
          <a:xfrm>
            <a:off x="2481674" y="6315080"/>
            <a:ext cx="1686000" cy="26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8000" tIns="18000" rIns="18000" bIns="18000" anchor="t" anchorCtr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서울특별시 영등포구 의사당대로 </a:t>
            </a:r>
            <a:r>
              <a:rPr lang="en-US" alt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       </a:t>
            </a:r>
            <a:endParaRPr sz="500">
              <a:solidFill>
                <a:srgbClr val="8D8D8D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50000"/>
              </a:lnSpc>
            </a:pPr>
            <a:r>
              <a:rPr lang="en-US" altLang="ko-KR" sz="50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Copyright Pantech C&amp;I Eng. All Rights Reserved.                                                                                                                  </a:t>
            </a:r>
            <a:endParaRPr sz="50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0" name="Google Shape;3008;g2f44a8c572f_1_290">
            <a:extLst>
              <a:ext uri="{FF2B5EF4-FFF2-40B4-BE49-F238E27FC236}">
                <a16:creationId xmlns:a16="http://schemas.microsoft.com/office/drawing/2014/main" id="{B45349DD-5BCC-7A02-07E8-449AC5095952}"/>
              </a:ext>
            </a:extLst>
          </p:cNvPr>
          <p:cNvSpPr txBox="1"/>
          <p:nvPr/>
        </p:nvSpPr>
        <p:spPr>
          <a:xfrm>
            <a:off x="7160625" y="6265980"/>
            <a:ext cx="1423800" cy="3000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ko-KR" altLang="en-US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개인정보처리방침 </a:t>
            </a:r>
            <a:r>
              <a:rPr lang="ko-KR" altLang="en-US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ko-KR" altLang="en-US" sz="500" dirty="0" err="1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이메일무단</a:t>
            </a:r>
            <a:r>
              <a:rPr lang="ko-KR" altLang="en-US" sz="500" dirty="0">
                <a:solidFill>
                  <a:srgbClr val="8D8D8D"/>
                </a:solidFill>
                <a:latin typeface="Malgun Gothic"/>
                <a:ea typeface="Malgun Gothic"/>
                <a:cs typeface="Malgun Gothic"/>
                <a:sym typeface="Malgun Gothic"/>
              </a:rPr>
              <a:t> 수집거부  </a:t>
            </a:r>
            <a:endParaRPr dirty="0"/>
          </a:p>
        </p:txBody>
      </p:sp>
      <p:sp>
        <p:nvSpPr>
          <p:cNvPr id="11" name="Google Shape;1699;g2fb18904de5_2_107">
            <a:extLst>
              <a:ext uri="{FF2B5EF4-FFF2-40B4-BE49-F238E27FC236}">
                <a16:creationId xmlns:a16="http://schemas.microsoft.com/office/drawing/2014/main" id="{7DF96A47-B0C2-0BD1-0AE8-3CF33781266C}"/>
              </a:ext>
            </a:extLst>
          </p:cNvPr>
          <p:cNvSpPr/>
          <p:nvPr/>
        </p:nvSpPr>
        <p:spPr>
          <a:xfrm>
            <a:off x="2637454" y="308263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2" name="Google Shape;1699;g2fb18904de5_2_107">
            <a:extLst>
              <a:ext uri="{FF2B5EF4-FFF2-40B4-BE49-F238E27FC236}">
                <a16:creationId xmlns:a16="http://schemas.microsoft.com/office/drawing/2014/main" id="{CD9949A5-2EDB-FC5F-2903-F13A935BF0BF}"/>
              </a:ext>
            </a:extLst>
          </p:cNvPr>
          <p:cNvSpPr/>
          <p:nvPr/>
        </p:nvSpPr>
        <p:spPr>
          <a:xfrm>
            <a:off x="5286579" y="187158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3" name="Google Shape;1699;g2fb18904de5_2_107">
            <a:extLst>
              <a:ext uri="{FF2B5EF4-FFF2-40B4-BE49-F238E27FC236}">
                <a16:creationId xmlns:a16="http://schemas.microsoft.com/office/drawing/2014/main" id="{FB4B40A6-DC25-F3DF-BAF8-D5A36754D9FA}"/>
              </a:ext>
            </a:extLst>
          </p:cNvPr>
          <p:cNvSpPr/>
          <p:nvPr/>
        </p:nvSpPr>
        <p:spPr>
          <a:xfrm>
            <a:off x="6801450" y="187775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Google Shape;1699;g2fb18904de5_2_107">
            <a:extLst>
              <a:ext uri="{FF2B5EF4-FFF2-40B4-BE49-F238E27FC236}">
                <a16:creationId xmlns:a16="http://schemas.microsoft.com/office/drawing/2014/main" id="{63E3465D-7A8B-38D6-F722-F3FCBBB12004}"/>
              </a:ext>
            </a:extLst>
          </p:cNvPr>
          <p:cNvSpPr/>
          <p:nvPr/>
        </p:nvSpPr>
        <p:spPr>
          <a:xfrm>
            <a:off x="6978775" y="587754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5" name="Google Shape;1699;g2fb18904de5_2_107">
            <a:extLst>
              <a:ext uri="{FF2B5EF4-FFF2-40B4-BE49-F238E27FC236}">
                <a16:creationId xmlns:a16="http://schemas.microsoft.com/office/drawing/2014/main" id="{41E77D90-08E5-7B2C-041E-78A230BC3EB1}"/>
              </a:ext>
            </a:extLst>
          </p:cNvPr>
          <p:cNvSpPr/>
          <p:nvPr/>
        </p:nvSpPr>
        <p:spPr>
          <a:xfrm>
            <a:off x="4981766" y="333900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1699;g2fb18904de5_2_107">
            <a:extLst>
              <a:ext uri="{FF2B5EF4-FFF2-40B4-BE49-F238E27FC236}">
                <a16:creationId xmlns:a16="http://schemas.microsoft.com/office/drawing/2014/main" id="{D03F1939-D3F7-9A53-3EB2-AF13951AA045}"/>
              </a:ext>
            </a:extLst>
          </p:cNvPr>
          <p:cNvSpPr/>
          <p:nvPr/>
        </p:nvSpPr>
        <p:spPr>
          <a:xfrm>
            <a:off x="5574149" y="4707239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" name="Google Shape;1699;g2fb18904de5_2_107">
            <a:extLst>
              <a:ext uri="{FF2B5EF4-FFF2-40B4-BE49-F238E27FC236}">
                <a16:creationId xmlns:a16="http://schemas.microsoft.com/office/drawing/2014/main" id="{74705E9C-7DA9-6036-1099-EDD1D9E11DD1}"/>
              </a:ext>
            </a:extLst>
          </p:cNvPr>
          <p:cNvSpPr/>
          <p:nvPr/>
        </p:nvSpPr>
        <p:spPr>
          <a:xfrm>
            <a:off x="8404424" y="150261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903476FF-22E2-14FD-9280-39727F717BC9}"/>
              </a:ext>
            </a:extLst>
          </p:cNvPr>
          <p:cNvSpPr/>
          <p:nvPr/>
        </p:nvSpPr>
        <p:spPr>
          <a:xfrm>
            <a:off x="12285384" y="0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 </a:t>
            </a:r>
            <a:r>
              <a:rPr lang="ko-KR" altLang="en-US" sz="1000" b="1" dirty="0">
                <a:solidFill>
                  <a:schemeClr val="tx1"/>
                </a:solidFill>
              </a:rPr>
              <a:t>랜딩 페이지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시안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콘텐츠 내용 확정 후 </a:t>
            </a:r>
            <a:r>
              <a:rPr lang="en-US" altLang="ko-KR" sz="1000" dirty="0">
                <a:solidFill>
                  <a:schemeClr val="tx1"/>
                </a:solidFill>
              </a:rPr>
              <a:t>SB </a:t>
            </a:r>
            <a:r>
              <a:rPr lang="ko-KR" altLang="en-US" sz="1000" dirty="0">
                <a:solidFill>
                  <a:schemeClr val="tx1"/>
                </a:solidFill>
              </a:rPr>
              <a:t>현행화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183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64140-06FD-D17A-FC49-7C36256B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DC7632EE-A563-7514-EECB-AEBC5A07D1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pPr/>
              <a:t>3</a:t>
            </a:fld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0F074928-EF82-8D57-758F-83030D28F863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3454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</a:t>
                      </a:r>
                      <a:r>
                        <a:rPr lang="ko-KR" altLang="en-US" sz="7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프라자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초기화면</a:t>
                      </a:r>
                      <a:endParaRPr lang="ko-KR" altLang="en-US" sz="700" dirty="0">
                        <a:solidFill>
                          <a:srgbClr val="0070C0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커테고리별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상품을 구분하여 한눈에 볼 수 있도록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OK PLAZA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서비스에 대한 간략한 소개를 디자인하여 제공한다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2098" name="Google Shape;2919;g2f44a8c572f_1_290">
            <a:extLst>
              <a:ext uri="{FF2B5EF4-FFF2-40B4-BE49-F238E27FC236}">
                <a16:creationId xmlns:a16="http://schemas.microsoft.com/office/drawing/2014/main" id="{B5D2D730-8845-B906-AC02-2BAFB79FC23E}"/>
              </a:ext>
            </a:extLst>
          </p:cNvPr>
          <p:cNvSpPr/>
          <p:nvPr/>
        </p:nvSpPr>
        <p:spPr>
          <a:xfrm>
            <a:off x="1237680" y="685565"/>
            <a:ext cx="1147339" cy="20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alt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r>
              <a:rPr lang="ko-KR" altLang="en-US" sz="1000" b="1" dirty="0" err="1">
                <a:latin typeface="Malgun Gothic"/>
                <a:ea typeface="Malgun Gothic"/>
                <a:cs typeface="Malgun Gothic"/>
                <a:sym typeface="Malgun Gothic"/>
              </a:rPr>
              <a:t>플라자</a:t>
            </a: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 상품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2099" name="Google Shape;2920;g2f44a8c572f_1_290">
            <a:extLst>
              <a:ext uri="{FF2B5EF4-FFF2-40B4-BE49-F238E27FC236}">
                <a16:creationId xmlns:a16="http://schemas.microsoft.com/office/drawing/2014/main" id="{78C6D157-8985-9843-3FC6-6A700F9ACF1A}"/>
              </a:ext>
            </a:extLst>
          </p:cNvPr>
          <p:cNvGrpSpPr/>
          <p:nvPr/>
        </p:nvGrpSpPr>
        <p:grpSpPr>
          <a:xfrm>
            <a:off x="25737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0" name="Google Shape;2921;g2f44a8c572f_1_290">
              <a:extLst>
                <a:ext uri="{FF2B5EF4-FFF2-40B4-BE49-F238E27FC236}">
                  <a16:creationId xmlns:a16="http://schemas.microsoft.com/office/drawing/2014/main" id="{FA4D074B-E9F3-A13A-AFCF-EEF23B795947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1" name="Google Shape;2922;g2f44a8c572f_1_290">
              <a:extLst>
                <a:ext uri="{FF2B5EF4-FFF2-40B4-BE49-F238E27FC236}">
                  <a16:creationId xmlns:a16="http://schemas.microsoft.com/office/drawing/2014/main" id="{EF073913-F5E7-690A-72B6-6108D9E00187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철강재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2" name="Google Shape;2923;g2f44a8c572f_1_290">
              <a:extLst>
                <a:ext uri="{FF2B5EF4-FFF2-40B4-BE49-F238E27FC236}">
                  <a16:creationId xmlns:a16="http://schemas.microsoft.com/office/drawing/2014/main" id="{E3F6F053-EB95-A2CC-AA21-4008D0E094AF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철강재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전선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관로재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3" name="Google Shape;2924;g2f44a8c572f_1_290">
              <a:extLst>
                <a:ext uri="{FF2B5EF4-FFF2-40B4-BE49-F238E27FC236}">
                  <a16:creationId xmlns:a16="http://schemas.microsoft.com/office/drawing/2014/main" id="{15BF3964-97D9-8D73-E47C-4D749F29AF04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원재료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4" name="Google Shape;2925;g2f44a8c572f_1_290">
            <a:extLst>
              <a:ext uri="{FF2B5EF4-FFF2-40B4-BE49-F238E27FC236}">
                <a16:creationId xmlns:a16="http://schemas.microsoft.com/office/drawing/2014/main" id="{1CCBBF81-6A19-61CE-68F3-FD77CF29EB72}"/>
              </a:ext>
            </a:extLst>
          </p:cNvPr>
          <p:cNvGrpSpPr/>
          <p:nvPr/>
        </p:nvGrpSpPr>
        <p:grpSpPr>
          <a:xfrm>
            <a:off x="38613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05" name="Google Shape;2926;g2f44a8c572f_1_290">
              <a:extLst>
                <a:ext uri="{FF2B5EF4-FFF2-40B4-BE49-F238E27FC236}">
                  <a16:creationId xmlns:a16="http://schemas.microsoft.com/office/drawing/2014/main" id="{A93D3D8F-27B4-345B-3253-43B1428CC8A5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6" name="Google Shape;2927;g2f44a8c572f_1_290">
              <a:extLst>
                <a:ext uri="{FF2B5EF4-FFF2-40B4-BE49-F238E27FC236}">
                  <a16:creationId xmlns:a16="http://schemas.microsoft.com/office/drawing/2014/main" id="{39F17F15-F3F2-C713-7F86-7849252B1BCB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7" name="Google Shape;2928;g2f44a8c572f_1_290">
              <a:extLst>
                <a:ext uri="{FF2B5EF4-FFF2-40B4-BE49-F238E27FC236}">
                  <a16:creationId xmlns:a16="http://schemas.microsoft.com/office/drawing/2014/main" id="{1F17E8C2-C9A4-F55B-517B-A861C3FBFD9B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접지선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전원선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광전복합케이블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08" name="Google Shape;2929;g2f44a8c572f_1_290">
              <a:extLst>
                <a:ext uri="{FF2B5EF4-FFF2-40B4-BE49-F238E27FC236}">
                  <a16:creationId xmlns:a16="http://schemas.microsoft.com/office/drawing/2014/main" id="{054F3C17-2B70-2255-5701-92D5BEDE14FE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전선류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09" name="Google Shape;2930;g2f44a8c572f_1_290">
            <a:extLst>
              <a:ext uri="{FF2B5EF4-FFF2-40B4-BE49-F238E27FC236}">
                <a16:creationId xmlns:a16="http://schemas.microsoft.com/office/drawing/2014/main" id="{6844B191-5BAD-02FA-6186-E897F86A8E1A}"/>
              </a:ext>
            </a:extLst>
          </p:cNvPr>
          <p:cNvGrpSpPr/>
          <p:nvPr/>
        </p:nvGrpSpPr>
        <p:grpSpPr>
          <a:xfrm>
            <a:off x="51489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0" name="Google Shape;2931;g2f44a8c572f_1_290">
              <a:extLst>
                <a:ext uri="{FF2B5EF4-FFF2-40B4-BE49-F238E27FC236}">
                  <a16:creationId xmlns:a16="http://schemas.microsoft.com/office/drawing/2014/main" id="{D0991FEC-E2E4-B42F-A906-8869BFB89190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1" name="Google Shape;2932;g2f44a8c572f_1_290">
              <a:extLst>
                <a:ext uri="{FF2B5EF4-FFF2-40B4-BE49-F238E27FC236}">
                  <a16:creationId xmlns:a16="http://schemas.microsoft.com/office/drawing/2014/main" id="{F63D911F-FB3B-4878-2456-5150F208BA80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2" name="Google Shape;2933;g2f44a8c572f_1_290">
              <a:extLst>
                <a:ext uri="{FF2B5EF4-FFF2-40B4-BE49-F238E27FC236}">
                  <a16:creationId xmlns:a16="http://schemas.microsoft.com/office/drawing/2014/main" id="{61842B48-8895-4422-FC04-0DB44986234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접속단자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피뢰침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접지봉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압착터미널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수축슬리브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3" name="Google Shape;2934;g2f44a8c572f_1_290">
              <a:extLst>
                <a:ext uri="{FF2B5EF4-FFF2-40B4-BE49-F238E27FC236}">
                  <a16:creationId xmlns:a16="http://schemas.microsoft.com/office/drawing/2014/main" id="{B5D51A22-E16A-69C5-31BC-D6CF9D799A76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접지류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4" name="Google Shape;2935;g2f44a8c572f_1_290">
            <a:extLst>
              <a:ext uri="{FF2B5EF4-FFF2-40B4-BE49-F238E27FC236}">
                <a16:creationId xmlns:a16="http://schemas.microsoft.com/office/drawing/2014/main" id="{869242A5-820C-652D-BC44-60F57721169E}"/>
              </a:ext>
            </a:extLst>
          </p:cNvPr>
          <p:cNvGrpSpPr/>
          <p:nvPr/>
        </p:nvGrpSpPr>
        <p:grpSpPr>
          <a:xfrm>
            <a:off x="64365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15" name="Google Shape;2936;g2f44a8c572f_1_290">
              <a:extLst>
                <a:ext uri="{FF2B5EF4-FFF2-40B4-BE49-F238E27FC236}">
                  <a16:creationId xmlns:a16="http://schemas.microsoft.com/office/drawing/2014/main" id="{D76CA83A-0BBF-0943-05B8-3AABB58CE67A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6" name="Google Shape;2937;g2f44a8c572f_1_290">
              <a:extLst>
                <a:ext uri="{FF2B5EF4-FFF2-40B4-BE49-F238E27FC236}">
                  <a16:creationId xmlns:a16="http://schemas.microsoft.com/office/drawing/2014/main" id="{C4ACA084-1DBB-9667-1929-BD54B323677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7" name="Google Shape;2938;g2f44a8c572f_1_290">
              <a:extLst>
                <a:ext uri="{FF2B5EF4-FFF2-40B4-BE49-F238E27FC236}">
                  <a16:creationId xmlns:a16="http://schemas.microsoft.com/office/drawing/2014/main" id="{80D5B314-7B1B-2E03-347C-4B0952A777C9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강연선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강관주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지선밴드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18" name="Google Shape;2939;g2f44a8c572f_1_290">
              <a:extLst>
                <a:ext uri="{FF2B5EF4-FFF2-40B4-BE49-F238E27FC236}">
                  <a16:creationId xmlns:a16="http://schemas.microsoft.com/office/drawing/2014/main" id="{F44C5723-34AD-E66A-B582-C823AC8F180F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선로류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19" name="Google Shape;2940;g2f44a8c572f_1_290">
            <a:extLst>
              <a:ext uri="{FF2B5EF4-FFF2-40B4-BE49-F238E27FC236}">
                <a16:creationId xmlns:a16="http://schemas.microsoft.com/office/drawing/2014/main" id="{018EF9D5-AFD4-1FCF-0844-E8225263BB5A}"/>
              </a:ext>
            </a:extLst>
          </p:cNvPr>
          <p:cNvGrpSpPr/>
          <p:nvPr/>
        </p:nvGrpSpPr>
        <p:grpSpPr>
          <a:xfrm>
            <a:off x="7724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0" name="Google Shape;2941;g2f44a8c572f_1_290">
              <a:extLst>
                <a:ext uri="{FF2B5EF4-FFF2-40B4-BE49-F238E27FC236}">
                  <a16:creationId xmlns:a16="http://schemas.microsoft.com/office/drawing/2014/main" id="{3173D972-62ED-A5BD-D5BA-68FCEC7D2DB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1" name="Google Shape;2942;g2f44a8c572f_1_290">
              <a:extLst>
                <a:ext uri="{FF2B5EF4-FFF2-40B4-BE49-F238E27FC236}">
                  <a16:creationId xmlns:a16="http://schemas.microsoft.com/office/drawing/2014/main" id="{DC8EBC90-CCA8-8714-DA8A-53E5CB79A8ED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2" name="Google Shape;2943;g2f44a8c572f_1_290">
              <a:extLst>
                <a:ext uri="{FF2B5EF4-FFF2-40B4-BE49-F238E27FC236}">
                  <a16:creationId xmlns:a16="http://schemas.microsoft.com/office/drawing/2014/main" id="{499B6164-B087-830A-6656-A6BD80DEA235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동축케이블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세경케이블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배선케이블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동축케이블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UTP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케이블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3" name="Google Shape;2944;g2f44a8c572f_1_290">
              <a:extLst>
                <a:ext uri="{FF2B5EF4-FFF2-40B4-BE49-F238E27FC236}">
                  <a16:creationId xmlns:a16="http://schemas.microsoft.com/office/drawing/2014/main" id="{274755CC-801F-73D0-BDCC-A65A326A8813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케이블류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4" name="Google Shape;2945;g2f44a8c572f_1_290">
            <a:extLst>
              <a:ext uri="{FF2B5EF4-FFF2-40B4-BE49-F238E27FC236}">
                <a16:creationId xmlns:a16="http://schemas.microsoft.com/office/drawing/2014/main" id="{4C178C41-1C70-A78C-FC81-DD63CBABD319}"/>
              </a:ext>
            </a:extLst>
          </p:cNvPr>
          <p:cNvGrpSpPr/>
          <p:nvPr/>
        </p:nvGrpSpPr>
        <p:grpSpPr>
          <a:xfrm>
            <a:off x="1286100" y="1020070"/>
            <a:ext cx="1080000" cy="1440000"/>
            <a:chOff x="360000" y="11194750"/>
            <a:chExt cx="1080000" cy="1440000"/>
          </a:xfrm>
          <a:effectLst/>
        </p:grpSpPr>
        <p:sp>
          <p:nvSpPr>
            <p:cNvPr id="2125" name="Google Shape;2946;g2f44a8c572f_1_290">
              <a:extLst>
                <a:ext uri="{FF2B5EF4-FFF2-40B4-BE49-F238E27FC236}">
                  <a16:creationId xmlns:a16="http://schemas.microsoft.com/office/drawing/2014/main" id="{C8B00429-5DB3-5219-F310-1D0C1B5AB39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6" name="Google Shape;2947;g2f44a8c572f_1_290">
              <a:extLst>
                <a:ext uri="{FF2B5EF4-FFF2-40B4-BE49-F238E27FC236}">
                  <a16:creationId xmlns:a16="http://schemas.microsoft.com/office/drawing/2014/main" id="{A973949D-753E-F2A4-CE8F-6E9AAABA5784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공구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7" name="Google Shape;2948;g2f44a8c572f_1_290">
              <a:extLst>
                <a:ext uri="{FF2B5EF4-FFF2-40B4-BE49-F238E27FC236}">
                  <a16:creationId xmlns:a16="http://schemas.microsoft.com/office/drawing/2014/main" id="{430E1016-AB00-14C8-B67B-8A6B5F09055D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결속자재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방수재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공구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28" name="Google Shape;2949;g2f44a8c572f_1_290">
              <a:extLst>
                <a:ext uri="{FF2B5EF4-FFF2-40B4-BE49-F238E27FC236}">
                  <a16:creationId xmlns:a16="http://schemas.microsoft.com/office/drawing/2014/main" id="{3C1A015A-DDCB-4DCC-2D89-EA4E4CDF36F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공통자재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29" name="Google Shape;2950;g2f44a8c572f_1_290">
            <a:extLst>
              <a:ext uri="{FF2B5EF4-FFF2-40B4-BE49-F238E27FC236}">
                <a16:creationId xmlns:a16="http://schemas.microsoft.com/office/drawing/2014/main" id="{75FE0ED5-D40D-EA47-AE10-42E9F13A9599}"/>
              </a:ext>
            </a:extLst>
          </p:cNvPr>
          <p:cNvGrpSpPr/>
          <p:nvPr/>
        </p:nvGrpSpPr>
        <p:grpSpPr>
          <a:xfrm>
            <a:off x="2573700" y="2650858"/>
            <a:ext cx="1080000" cy="1440000"/>
            <a:chOff x="360000" y="11194750"/>
            <a:chExt cx="1080000" cy="1440000"/>
          </a:xfrm>
        </p:grpSpPr>
        <p:sp>
          <p:nvSpPr>
            <p:cNvPr id="2130" name="Google Shape;2951;g2f44a8c572f_1_290">
              <a:extLst>
                <a:ext uri="{FF2B5EF4-FFF2-40B4-BE49-F238E27FC236}">
                  <a16:creationId xmlns:a16="http://schemas.microsoft.com/office/drawing/2014/main" id="{05FE3C5C-61FE-F5CC-0CCE-AA53E00D49F6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1" name="Google Shape;2952;g2f44a8c572f_1_290">
              <a:extLst>
                <a:ext uri="{FF2B5EF4-FFF2-40B4-BE49-F238E27FC236}">
                  <a16:creationId xmlns:a16="http://schemas.microsoft.com/office/drawing/2014/main" id="{BA5C1B5E-7293-293C-0303-B49A53480FC1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2" name="Google Shape;2953;g2f44a8c572f_1_290">
              <a:extLst>
                <a:ext uri="{FF2B5EF4-FFF2-40B4-BE49-F238E27FC236}">
                  <a16:creationId xmlns:a16="http://schemas.microsoft.com/office/drawing/2014/main" id="{89FC8D70-8FE3-2641-7D36-47ADE709949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맨홀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광접속함체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광분배반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지선밴드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철개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3" name="Google Shape;2954;g2f44a8c572f_1_290">
              <a:extLst>
                <a:ext uri="{FF2B5EF4-FFF2-40B4-BE49-F238E27FC236}">
                  <a16:creationId xmlns:a16="http://schemas.microsoft.com/office/drawing/2014/main" id="{24397AFE-5EB2-00D9-F966-B70E9D1F687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관로</a:t>
              </a:r>
              <a:r>
                <a:rPr lang="en-US" alt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지장이설류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4" name="Google Shape;2955;g2f44a8c572f_1_290">
            <a:extLst>
              <a:ext uri="{FF2B5EF4-FFF2-40B4-BE49-F238E27FC236}">
                <a16:creationId xmlns:a16="http://schemas.microsoft.com/office/drawing/2014/main" id="{253D7E92-2095-6DB7-A566-B31F5A4B484F}"/>
              </a:ext>
            </a:extLst>
          </p:cNvPr>
          <p:cNvGrpSpPr/>
          <p:nvPr/>
        </p:nvGrpSpPr>
        <p:grpSpPr>
          <a:xfrm>
            <a:off x="3861300" y="2650858"/>
            <a:ext cx="1080000" cy="1440000"/>
            <a:chOff x="360000" y="11194750"/>
            <a:chExt cx="1080000" cy="1440000"/>
          </a:xfrm>
        </p:grpSpPr>
        <p:sp>
          <p:nvSpPr>
            <p:cNvPr id="2135" name="Google Shape;2956;g2f44a8c572f_1_290">
              <a:extLst>
                <a:ext uri="{FF2B5EF4-FFF2-40B4-BE49-F238E27FC236}">
                  <a16:creationId xmlns:a16="http://schemas.microsoft.com/office/drawing/2014/main" id="{24C01E11-6F6B-6DFD-1CA8-DDBBE2EA8B6C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6" name="Google Shape;2957;g2f44a8c572f_1_290">
              <a:extLst>
                <a:ext uri="{FF2B5EF4-FFF2-40B4-BE49-F238E27FC236}">
                  <a16:creationId xmlns:a16="http://schemas.microsoft.com/office/drawing/2014/main" id="{BAC15961-D252-488D-F77D-F55EA9F691D2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7" name="Google Shape;2958;g2f44a8c572f_1_290">
              <a:extLst>
                <a:ext uri="{FF2B5EF4-FFF2-40B4-BE49-F238E27FC236}">
                  <a16:creationId xmlns:a16="http://schemas.microsoft.com/office/drawing/2014/main" id="{D4A4852F-A361-8689-4A46-958F06AEC63E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FC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SCD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관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PE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내관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마이크로덕트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반할관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플랙시블전선관 등</a:t>
              </a:r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38" name="Google Shape;2959;g2f44a8c572f_1_290">
              <a:extLst>
                <a:ext uri="{FF2B5EF4-FFF2-40B4-BE49-F238E27FC236}">
                  <a16:creationId xmlns:a16="http://schemas.microsoft.com/office/drawing/2014/main" id="{A5A40931-BDA0-49A1-4818-37B0EB123787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39" name="Google Shape;2960;g2f44a8c572f_1_290">
            <a:extLst>
              <a:ext uri="{FF2B5EF4-FFF2-40B4-BE49-F238E27FC236}">
                <a16:creationId xmlns:a16="http://schemas.microsoft.com/office/drawing/2014/main" id="{8D6E60E6-8046-0350-C527-1854D3ACB5D0}"/>
              </a:ext>
            </a:extLst>
          </p:cNvPr>
          <p:cNvGrpSpPr/>
          <p:nvPr/>
        </p:nvGrpSpPr>
        <p:grpSpPr>
          <a:xfrm>
            <a:off x="5148900" y="2650858"/>
            <a:ext cx="1080000" cy="1440000"/>
            <a:chOff x="360000" y="11194750"/>
            <a:chExt cx="1080000" cy="1440000"/>
          </a:xfrm>
        </p:grpSpPr>
        <p:sp>
          <p:nvSpPr>
            <p:cNvPr id="2140" name="Google Shape;2961;g2f44a8c572f_1_290">
              <a:extLst>
                <a:ext uri="{FF2B5EF4-FFF2-40B4-BE49-F238E27FC236}">
                  <a16:creationId xmlns:a16="http://schemas.microsoft.com/office/drawing/2014/main" id="{2162B90C-CAD3-3782-0304-48154EF981BF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1" name="Google Shape;2962;g2f44a8c572f_1_290">
              <a:extLst>
                <a:ext uri="{FF2B5EF4-FFF2-40B4-BE49-F238E27FC236}">
                  <a16:creationId xmlns:a16="http://schemas.microsoft.com/office/drawing/2014/main" id="{529CC028-249C-BC18-5F0B-6073B65ED51A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2" name="Google Shape;2963;g2f44a8c572f_1_290">
              <a:extLst>
                <a:ext uri="{FF2B5EF4-FFF2-40B4-BE49-F238E27FC236}">
                  <a16:creationId xmlns:a16="http://schemas.microsoft.com/office/drawing/2014/main" id="{6E81419A-172C-D9AA-92EF-C6891925F00A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콘크리트전주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통신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Rack,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나대지철탑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사각철탑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3" name="Google Shape;2964;g2f44a8c572f_1_290">
              <a:extLst>
                <a:ext uri="{FF2B5EF4-FFF2-40B4-BE49-F238E27FC236}">
                  <a16:creationId xmlns:a16="http://schemas.microsoft.com/office/drawing/2014/main" id="{38B36C4E-CBCB-7B3A-447C-784E5CD7FC90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철탑류</a:t>
              </a:r>
              <a:r>
                <a:rPr lang="en-US" alt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철가류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4" name="Google Shape;2965;g2f44a8c572f_1_290">
            <a:extLst>
              <a:ext uri="{FF2B5EF4-FFF2-40B4-BE49-F238E27FC236}">
                <a16:creationId xmlns:a16="http://schemas.microsoft.com/office/drawing/2014/main" id="{AC2DACBD-B34A-CFBF-0C5F-0685340B1E10}"/>
              </a:ext>
            </a:extLst>
          </p:cNvPr>
          <p:cNvGrpSpPr/>
          <p:nvPr/>
        </p:nvGrpSpPr>
        <p:grpSpPr>
          <a:xfrm>
            <a:off x="6436500" y="2650858"/>
            <a:ext cx="1080000" cy="1440000"/>
            <a:chOff x="360000" y="11194750"/>
            <a:chExt cx="1080000" cy="1440000"/>
          </a:xfrm>
        </p:grpSpPr>
        <p:sp>
          <p:nvSpPr>
            <p:cNvPr id="2145" name="Google Shape;2966;g2f44a8c572f_1_290">
              <a:extLst>
                <a:ext uri="{FF2B5EF4-FFF2-40B4-BE49-F238E27FC236}">
                  <a16:creationId xmlns:a16="http://schemas.microsoft.com/office/drawing/2014/main" id="{A8E14D30-03F2-3771-D6B0-3C998F86AA6E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6" name="Google Shape;2967;g2f44a8c572f_1_290">
              <a:extLst>
                <a:ext uri="{FF2B5EF4-FFF2-40B4-BE49-F238E27FC236}">
                  <a16:creationId xmlns:a16="http://schemas.microsoft.com/office/drawing/2014/main" id="{F78E84AC-D57D-4F95-907F-D398506EBD68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7" name="Google Shape;2968;g2f44a8c572f_1_290">
              <a:extLst>
                <a:ext uri="{FF2B5EF4-FFF2-40B4-BE49-F238E27FC236}">
                  <a16:creationId xmlns:a16="http://schemas.microsoft.com/office/drawing/2014/main" id="{46229FF7-64A4-D680-F566-C75146C855A2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커플러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디바이더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감쇠기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RF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안테나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48" name="Google Shape;2969;g2f44a8c572f_1_290">
              <a:extLst>
                <a:ext uri="{FF2B5EF4-FFF2-40B4-BE49-F238E27FC236}">
                  <a16:creationId xmlns:a16="http://schemas.microsoft.com/office/drawing/2014/main" id="{4488876D-3D6E-9ADC-3F5A-1D36D503E738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alt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RF</a:t>
              </a:r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49" name="Google Shape;2970;g2f44a8c572f_1_290">
            <a:extLst>
              <a:ext uri="{FF2B5EF4-FFF2-40B4-BE49-F238E27FC236}">
                <a16:creationId xmlns:a16="http://schemas.microsoft.com/office/drawing/2014/main" id="{66C93927-FC70-E45A-FF27-90AC3B5844A3}"/>
              </a:ext>
            </a:extLst>
          </p:cNvPr>
          <p:cNvGrpSpPr/>
          <p:nvPr/>
        </p:nvGrpSpPr>
        <p:grpSpPr>
          <a:xfrm>
            <a:off x="7724100" y="2650858"/>
            <a:ext cx="1080000" cy="1440000"/>
            <a:chOff x="360000" y="11194750"/>
            <a:chExt cx="1080000" cy="1440000"/>
          </a:xfrm>
        </p:grpSpPr>
        <p:sp>
          <p:nvSpPr>
            <p:cNvPr id="2150" name="Google Shape;2971;g2f44a8c572f_1_290">
              <a:extLst>
                <a:ext uri="{FF2B5EF4-FFF2-40B4-BE49-F238E27FC236}">
                  <a16:creationId xmlns:a16="http://schemas.microsoft.com/office/drawing/2014/main" id="{DA9AA675-1443-122B-E51E-8B66A51D941B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1" name="Google Shape;2972;g2f44a8c572f_1_290">
              <a:extLst>
                <a:ext uri="{FF2B5EF4-FFF2-40B4-BE49-F238E27FC236}">
                  <a16:creationId xmlns:a16="http://schemas.microsoft.com/office/drawing/2014/main" id="{D3F8488C-3235-7DB0-A6C2-9A1F5B3A80AF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2" name="Google Shape;2973;g2f44a8c572f_1_290">
              <a:extLst>
                <a:ext uri="{FF2B5EF4-FFF2-40B4-BE49-F238E27FC236}">
                  <a16:creationId xmlns:a16="http://schemas.microsoft.com/office/drawing/2014/main" id="{B70629C7-E0FC-A015-A355-CD9E0E70139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광점퍼코드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다심케이블</a:t>
              </a:r>
              <a:r>
                <a:rPr lang="en-US" altLang="ko-KR" sz="500"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latin typeface="Malgun Gothic"/>
                  <a:ea typeface="Malgun Gothic"/>
                  <a:cs typeface="Malgun Gothic"/>
                  <a:sym typeface="Malgun Gothic"/>
                </a:rPr>
                <a:t>광어댑터 등</a:t>
              </a:r>
              <a:endParaRPr sz="10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3" name="Google Shape;2974;g2f44a8c572f_1_290">
              <a:extLst>
                <a:ext uri="{FF2B5EF4-FFF2-40B4-BE49-F238E27FC236}">
                  <a16:creationId xmlns:a16="http://schemas.microsoft.com/office/drawing/2014/main" id="{A912EF9F-90DB-A124-D4A9-5A974F4B2E45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en-US" altLang="ko-KR" sz="800" b="1">
                  <a:latin typeface="Malgun Gothic"/>
                  <a:ea typeface="Malgun Gothic"/>
                  <a:cs typeface="Malgun Gothic"/>
                  <a:sym typeface="Malgun Gothic"/>
                </a:rPr>
                <a:t>Optic</a:t>
              </a:r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2154" name="Google Shape;2975;g2f44a8c572f_1_290">
            <a:extLst>
              <a:ext uri="{FF2B5EF4-FFF2-40B4-BE49-F238E27FC236}">
                <a16:creationId xmlns:a16="http://schemas.microsoft.com/office/drawing/2014/main" id="{EDF5C210-B708-CE19-1C55-BFDF0710FC0B}"/>
              </a:ext>
            </a:extLst>
          </p:cNvPr>
          <p:cNvGrpSpPr/>
          <p:nvPr/>
        </p:nvGrpSpPr>
        <p:grpSpPr>
          <a:xfrm>
            <a:off x="1286100" y="2650858"/>
            <a:ext cx="1080000" cy="1440000"/>
            <a:chOff x="360000" y="11194750"/>
            <a:chExt cx="1080000" cy="1440000"/>
          </a:xfrm>
        </p:grpSpPr>
        <p:sp>
          <p:nvSpPr>
            <p:cNvPr id="2155" name="Google Shape;2976;g2f44a8c572f_1_290">
              <a:extLst>
                <a:ext uri="{FF2B5EF4-FFF2-40B4-BE49-F238E27FC236}">
                  <a16:creationId xmlns:a16="http://schemas.microsoft.com/office/drawing/2014/main" id="{33AB6EC6-2087-B7F4-E7D9-6AE10AED7DED}"/>
                </a:ext>
              </a:extLst>
            </p:cNvPr>
            <p:cNvSpPr/>
            <p:nvPr/>
          </p:nvSpPr>
          <p:spPr>
            <a:xfrm>
              <a:off x="360000" y="11194750"/>
              <a:ext cx="1080000" cy="1440000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  <a:effectLst/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endParaRPr sz="7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6" name="Google Shape;2977;g2f44a8c572f_1_290">
              <a:extLst>
                <a:ext uri="{FF2B5EF4-FFF2-40B4-BE49-F238E27FC236}">
                  <a16:creationId xmlns:a16="http://schemas.microsoft.com/office/drawing/2014/main" id="{E0FF6CB6-6B0D-6128-51AA-69041C4C15DC}"/>
                </a:ext>
              </a:extLst>
            </p:cNvPr>
            <p:cNvSpPr/>
            <p:nvPr/>
          </p:nvSpPr>
          <p:spPr>
            <a:xfrm>
              <a:off x="540000" y="11338000"/>
              <a:ext cx="720000" cy="720000"/>
            </a:xfrm>
            <a:prstGeom prst="rect">
              <a:avLst/>
            </a:prstGeom>
            <a:noFill/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/>
              <a:r>
                <a:rPr lang="ko-KR" altLang="en-US" sz="700">
                  <a:latin typeface="Malgun Gothic"/>
                  <a:ea typeface="Malgun Gothic"/>
                  <a:cs typeface="Malgun Gothic"/>
                  <a:sym typeface="Malgun Gothic"/>
                </a:rPr>
                <a:t>카테고리 이미지</a:t>
              </a:r>
              <a:endParaRPr sz="12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7" name="Google Shape;2978;g2f44a8c572f_1_290">
              <a:extLst>
                <a:ext uri="{FF2B5EF4-FFF2-40B4-BE49-F238E27FC236}">
                  <a16:creationId xmlns:a16="http://schemas.microsoft.com/office/drawing/2014/main" id="{041ACFA5-19F0-E41E-9E50-E4BAD5B0ABB4}"/>
                </a:ext>
              </a:extLst>
            </p:cNvPr>
            <p:cNvSpPr/>
            <p:nvPr/>
          </p:nvSpPr>
          <p:spPr>
            <a:xfrm>
              <a:off x="450150" y="1205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lnSpc>
                  <a:spcPct val="115000"/>
                </a:lnSpc>
              </a:pP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광접속함체</a:t>
              </a:r>
              <a:r>
                <a:rPr lang="en-US" altLang="ko-KR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, </a:t>
              </a:r>
              <a:r>
                <a:rPr lang="ko-KR" altLang="en-US" sz="500">
                  <a:solidFill>
                    <a:schemeClr val="dk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광분배반 등</a:t>
              </a:r>
              <a:endParaRPr sz="5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  <a:p>
              <a:pPr algn="ctr"/>
              <a:endParaRPr sz="500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158" name="Google Shape;2979;g2f44a8c572f_1_290">
              <a:extLst>
                <a:ext uri="{FF2B5EF4-FFF2-40B4-BE49-F238E27FC236}">
                  <a16:creationId xmlns:a16="http://schemas.microsoft.com/office/drawing/2014/main" id="{C526E9D9-F5C5-D261-BAEC-B645053973CB}"/>
                </a:ext>
              </a:extLst>
            </p:cNvPr>
            <p:cNvSpPr/>
            <p:nvPr/>
          </p:nvSpPr>
          <p:spPr>
            <a:xfrm>
              <a:off x="450150" y="12328000"/>
              <a:ext cx="899700" cy="27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/>
              <a:r>
                <a:rPr lang="ko-KR" altLang="en-US" sz="800" b="1">
                  <a:latin typeface="Malgun Gothic"/>
                  <a:ea typeface="Malgun Gothic"/>
                  <a:cs typeface="Malgun Gothic"/>
                  <a:sym typeface="Malgun Gothic"/>
                </a:rPr>
                <a:t>함체류</a:t>
              </a:r>
              <a:endParaRPr sz="800" b="1"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2159" name="Google Shape;2980;g2f44a8c572f_1_290">
            <a:extLst>
              <a:ext uri="{FF2B5EF4-FFF2-40B4-BE49-F238E27FC236}">
                <a16:creationId xmlns:a16="http://schemas.microsoft.com/office/drawing/2014/main" id="{A375C03B-5820-DF76-E849-7497611D7C2E}"/>
              </a:ext>
            </a:extLst>
          </p:cNvPr>
          <p:cNvSpPr/>
          <p:nvPr/>
        </p:nvSpPr>
        <p:spPr>
          <a:xfrm>
            <a:off x="1157100" y="4475395"/>
            <a:ext cx="7776000" cy="14757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0" name="Google Shape;2981;g2f44a8c572f_1_290">
            <a:extLst>
              <a:ext uri="{FF2B5EF4-FFF2-40B4-BE49-F238E27FC236}">
                <a16:creationId xmlns:a16="http://schemas.microsoft.com/office/drawing/2014/main" id="{6294AE28-89CE-3E85-A72F-0D3AEFF6D514}"/>
              </a:ext>
            </a:extLst>
          </p:cNvPr>
          <p:cNvSpPr/>
          <p:nvPr/>
        </p:nvSpPr>
        <p:spPr>
          <a:xfrm>
            <a:off x="1331819" y="4523582"/>
            <a:ext cx="1469713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altLang="ko-KR" sz="1000" b="1" dirty="0" err="1">
                <a:latin typeface="Malgun Gothic"/>
                <a:ea typeface="Malgun Gothic"/>
                <a:cs typeface="Malgun Gothic"/>
                <a:sym typeface="Malgun Gothic"/>
              </a:rPr>
              <a:t>OK</a:t>
            </a:r>
            <a:r>
              <a:rPr lang="ko-KR" altLang="en-US" sz="1000" b="1" dirty="0" err="1">
                <a:latin typeface="Malgun Gothic"/>
                <a:ea typeface="Malgun Gothic"/>
                <a:cs typeface="Malgun Gothic"/>
                <a:sym typeface="Malgun Gothic"/>
              </a:rPr>
              <a:t>플라자</a:t>
            </a:r>
            <a:r>
              <a:rPr lang="ko-KR" altLang="en-US" sz="1000" b="1" dirty="0">
                <a:latin typeface="Malgun Gothic"/>
                <a:ea typeface="Malgun Gothic"/>
                <a:cs typeface="Malgun Gothic"/>
                <a:sym typeface="Malgun Gothic"/>
              </a:rPr>
              <a:t> 서비스 소개</a:t>
            </a:r>
            <a:endParaRPr sz="10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1" name="Google Shape;2982;g2f44a8c572f_1_290">
            <a:extLst>
              <a:ext uri="{FF2B5EF4-FFF2-40B4-BE49-F238E27FC236}">
                <a16:creationId xmlns:a16="http://schemas.microsoft.com/office/drawing/2014/main" id="{3E525515-BB84-9A3D-27C9-51D325EAE859}"/>
              </a:ext>
            </a:extLst>
          </p:cNvPr>
          <p:cNvSpPr/>
          <p:nvPr/>
        </p:nvSpPr>
        <p:spPr>
          <a:xfrm>
            <a:off x="51489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2" name="Google Shape;2983;g2f44a8c572f_1_290">
            <a:extLst>
              <a:ext uri="{FF2B5EF4-FFF2-40B4-BE49-F238E27FC236}">
                <a16:creationId xmlns:a16="http://schemas.microsoft.com/office/drawing/2014/main" id="{525BBDF8-22A7-FB4D-A5C0-F1D535C7443B}"/>
              </a:ext>
            </a:extLst>
          </p:cNvPr>
          <p:cNvSpPr/>
          <p:nvPr/>
        </p:nvSpPr>
        <p:spPr>
          <a:xfrm>
            <a:off x="52390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구매비용 절감 </a:t>
            </a:r>
            <a:r>
              <a:rPr lang="en-US" altLang="ko-KR" sz="500" dirty="0" err="1">
                <a:latin typeface="Malgun Gothic"/>
                <a:ea typeface="Malgun Gothic"/>
                <a:cs typeface="Malgun Gothic"/>
                <a:sym typeface="Malgun Gothic"/>
              </a:rPr>
              <a:t>Solution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제공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B2B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자재공급 시장의 정보화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자재협력사와의 공동 개발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3" name="Google Shape;2984;g2f44a8c572f_1_290">
            <a:extLst>
              <a:ext uri="{FF2B5EF4-FFF2-40B4-BE49-F238E27FC236}">
                <a16:creationId xmlns:a16="http://schemas.microsoft.com/office/drawing/2014/main" id="{F8C136FC-D44C-09EF-E25E-D54EFC76F99C}"/>
              </a:ext>
            </a:extLst>
          </p:cNvPr>
          <p:cNvSpPr/>
          <p:nvPr/>
        </p:nvSpPr>
        <p:spPr>
          <a:xfrm>
            <a:off x="52390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900" b="1" dirty="0">
                <a:latin typeface="Malgun Gothic"/>
                <a:ea typeface="Malgun Gothic"/>
                <a:cs typeface="Malgun Gothic"/>
                <a:sym typeface="Malgun Gothic"/>
              </a:rPr>
              <a:t>통합 솔루션</a:t>
            </a:r>
            <a:endParaRPr sz="9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4" name="Google Shape;2985;g2f44a8c572f_1_290">
            <a:extLst>
              <a:ext uri="{FF2B5EF4-FFF2-40B4-BE49-F238E27FC236}">
                <a16:creationId xmlns:a16="http://schemas.microsoft.com/office/drawing/2014/main" id="{BC17D4F2-11C7-4F30-8786-075806281DD0}"/>
              </a:ext>
            </a:extLst>
          </p:cNvPr>
          <p:cNvSpPr/>
          <p:nvPr/>
        </p:nvSpPr>
        <p:spPr>
          <a:xfrm>
            <a:off x="64365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5" name="Google Shape;2986;g2f44a8c572f_1_290">
            <a:extLst>
              <a:ext uri="{FF2B5EF4-FFF2-40B4-BE49-F238E27FC236}">
                <a16:creationId xmlns:a16="http://schemas.microsoft.com/office/drawing/2014/main" id="{820DFA7F-1938-B64B-3E9C-6C015C11173C}"/>
              </a:ext>
            </a:extLst>
          </p:cNvPr>
          <p:cNvSpPr/>
          <p:nvPr/>
        </p:nvSpPr>
        <p:spPr>
          <a:xfrm>
            <a:off x="65266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구매</a:t>
            </a: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/</a:t>
            </a:r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정산의 </a:t>
            </a: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One Stop </a:t>
            </a:r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서비스 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경쟁입찰을 통한 공정성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pPr algn="ctr"/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실시간 납품 정보 서비스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6" name="Google Shape;2987;g2f44a8c572f_1_290">
            <a:extLst>
              <a:ext uri="{FF2B5EF4-FFF2-40B4-BE49-F238E27FC236}">
                <a16:creationId xmlns:a16="http://schemas.microsoft.com/office/drawing/2014/main" id="{09474F3D-1108-13F0-EE08-3FDA61B9FBFC}"/>
              </a:ext>
            </a:extLst>
          </p:cNvPr>
          <p:cNvSpPr/>
          <p:nvPr/>
        </p:nvSpPr>
        <p:spPr>
          <a:xfrm>
            <a:off x="65266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en-US" altLang="ko-KR" sz="900" b="1">
                <a:latin typeface="Malgun Gothic"/>
                <a:ea typeface="Malgun Gothic"/>
                <a:cs typeface="Malgun Gothic"/>
                <a:sym typeface="Malgun Gothic"/>
              </a:rPr>
              <a:t>B2B </a:t>
            </a:r>
            <a:r>
              <a:rPr lang="ko-KR" altLang="en-US" sz="900" b="1">
                <a:latin typeface="Malgun Gothic"/>
                <a:ea typeface="Malgun Gothic"/>
                <a:cs typeface="Malgun Gothic"/>
                <a:sym typeface="Malgun Gothic"/>
              </a:rPr>
              <a:t>전자상거래 시스템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7" name="Google Shape;2988;g2f44a8c572f_1_290">
            <a:extLst>
              <a:ext uri="{FF2B5EF4-FFF2-40B4-BE49-F238E27FC236}">
                <a16:creationId xmlns:a16="http://schemas.microsoft.com/office/drawing/2014/main" id="{809BBA5D-00A0-2466-F6A4-29D2DFD718EA}"/>
              </a:ext>
            </a:extLst>
          </p:cNvPr>
          <p:cNvSpPr/>
          <p:nvPr/>
        </p:nvSpPr>
        <p:spPr>
          <a:xfrm>
            <a:off x="7724100" y="4645970"/>
            <a:ext cx="1080000" cy="1181100"/>
          </a:xfrm>
          <a:prstGeom prst="rect">
            <a:avLst/>
          </a:prstGeom>
          <a:solidFill>
            <a:srgbClr val="F3F3F3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endParaRPr sz="7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8" name="Google Shape;2989;g2f44a8c572f_1_290">
            <a:extLst>
              <a:ext uri="{FF2B5EF4-FFF2-40B4-BE49-F238E27FC236}">
                <a16:creationId xmlns:a16="http://schemas.microsoft.com/office/drawing/2014/main" id="{BF5C837C-DC3B-1AAA-3833-5E9BBB9B2C64}"/>
              </a:ext>
            </a:extLst>
          </p:cNvPr>
          <p:cNvSpPr/>
          <p:nvPr/>
        </p:nvSpPr>
        <p:spPr>
          <a:xfrm>
            <a:off x="7814250" y="5195151"/>
            <a:ext cx="899700" cy="4766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품질 평가 및 </a:t>
            </a:r>
            <a:r>
              <a:rPr lang="en-US" altLang="ko-KR" sz="500">
                <a:latin typeface="Malgun Gothic"/>
                <a:ea typeface="Malgun Gothic"/>
                <a:cs typeface="Malgun Gothic"/>
                <a:sym typeface="Malgun Gothic"/>
              </a:rPr>
              <a:t>BMT </a:t>
            </a:r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실시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품질 관리 시스템 운영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  <a:p>
            <a:r>
              <a:rPr lang="ko-KR" altLang="en-US" sz="500">
                <a:latin typeface="Malgun Gothic"/>
                <a:ea typeface="Malgun Gothic"/>
                <a:cs typeface="Malgun Gothic"/>
                <a:sym typeface="Malgun Gothic"/>
              </a:rPr>
              <a:t>신규 품질 규격 도입</a:t>
            </a:r>
            <a:endParaRPr sz="50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69" name="Google Shape;2990;g2f44a8c572f_1_290">
            <a:extLst>
              <a:ext uri="{FF2B5EF4-FFF2-40B4-BE49-F238E27FC236}">
                <a16:creationId xmlns:a16="http://schemas.microsoft.com/office/drawing/2014/main" id="{A28683C7-9C5B-DEBA-3477-2C456A7E1A87}"/>
              </a:ext>
            </a:extLst>
          </p:cNvPr>
          <p:cNvSpPr/>
          <p:nvPr/>
        </p:nvSpPr>
        <p:spPr>
          <a:xfrm>
            <a:off x="7814250" y="4888000"/>
            <a:ext cx="899700" cy="2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/>
            <a:r>
              <a:rPr lang="ko-KR" altLang="en-US" sz="900" b="1">
                <a:latin typeface="Malgun Gothic"/>
                <a:ea typeface="Malgun Gothic"/>
                <a:cs typeface="Malgun Gothic"/>
                <a:sym typeface="Malgun Gothic"/>
              </a:rPr>
              <a:t>품질관리</a:t>
            </a:r>
            <a:endParaRPr sz="900" b="1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70" name="Google Shape;2991;g2f44a8c572f_1_290">
            <a:extLst>
              <a:ext uri="{FF2B5EF4-FFF2-40B4-BE49-F238E27FC236}">
                <a16:creationId xmlns:a16="http://schemas.microsoft.com/office/drawing/2014/main" id="{8188AA1E-61DC-5961-DEEA-864F1E36C152}"/>
              </a:ext>
            </a:extLst>
          </p:cNvPr>
          <p:cNvSpPr/>
          <p:nvPr/>
        </p:nvSpPr>
        <p:spPr>
          <a:xfrm>
            <a:off x="1221000" y="5098847"/>
            <a:ext cx="3720300" cy="6371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</a:pP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자재 컨설팅을 통한 품질 개선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 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비용절감까지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>
              <a:lnSpc>
                <a:spcPct val="115000"/>
              </a:lnSpc>
            </a:pPr>
            <a:r>
              <a:rPr lang="ko-KR" altLang="en-US" sz="9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팬택씨앤아이엔지니어링</a:t>
            </a:r>
            <a:r>
              <a:rPr lang="ko-KR" altLang="en-US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은 구매 경쟁력 개선 분야의 혁신을 만들어가고 있습니다</a:t>
            </a:r>
            <a:r>
              <a:rPr lang="en-US" altLang="ko-KR" sz="9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9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endParaRPr sz="9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2171" name="Google Shape;2992;g2f44a8c572f_1_290" descr="무료 사진 평면도 기계 도구 배열">
            <a:extLst>
              <a:ext uri="{FF2B5EF4-FFF2-40B4-BE49-F238E27FC236}">
                <a16:creationId xmlns:a16="http://schemas.microsoft.com/office/drawing/2014/main" id="{0B9E07A3-74D5-77B1-4BC1-2FCAB54F8AA0}"/>
              </a:ext>
            </a:extLst>
          </p:cNvPr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66100" y="1278371"/>
            <a:ext cx="720000" cy="48086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2" name="Google Shape;2993;g2f44a8c572f_1_290" descr="G마켓 - 접지선 검색결과">
            <a:extLst>
              <a:ext uri="{FF2B5EF4-FFF2-40B4-BE49-F238E27FC236}">
                <a16:creationId xmlns:a16="http://schemas.microsoft.com/office/drawing/2014/main" id="{9C4E8F61-B164-76AC-D814-54129FD6DA53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413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3" name="Google Shape;2994;g2f44a8c572f_1_290" descr="원자재값 들썩 철강재값 '예측불허' &lt; LE Top 뉴스 &lt; 건설정책 &lt; 기사본문 - 국토경제">
            <a:extLst>
              <a:ext uri="{FF2B5EF4-FFF2-40B4-BE49-F238E27FC236}">
                <a16:creationId xmlns:a16="http://schemas.microsoft.com/office/drawing/2014/main" id="{FE147050-6247-C7F7-68E3-F1DE86731E0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53700" y="1275908"/>
            <a:ext cx="720000" cy="485384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4" name="Google Shape;2995;g2f44a8c572f_1_290" descr="컴스마트">
            <a:extLst>
              <a:ext uri="{FF2B5EF4-FFF2-40B4-BE49-F238E27FC236}">
                <a16:creationId xmlns:a16="http://schemas.microsoft.com/office/drawing/2014/main" id="{C0E204A7-49F6-591A-F75E-181062D6D57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 l="26449" t="26449" r="23549" b="23549"/>
          <a:stretch/>
        </p:blipFill>
        <p:spPr>
          <a:xfrm>
            <a:off x="5328900" y="115859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5" name="Google Shape;2996;g2f44a8c572f_1_290" descr="광접속함체(FTTH) – Network Cable – 네트워크케이블">
            <a:extLst>
              <a:ext uri="{FF2B5EF4-FFF2-40B4-BE49-F238E27FC236}">
                <a16:creationId xmlns:a16="http://schemas.microsoft.com/office/drawing/2014/main" id="{74D06680-C633-4924-E5F4-358C60516B84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66100" y="2893734"/>
            <a:ext cx="720000" cy="540253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6" name="Google Shape;2997;g2f44a8c572f_1_290" descr="전기용 맨홀 원형 BS Ø648mm 소형차 주차장용 - 인텔리어">
            <a:extLst>
              <a:ext uri="{FF2B5EF4-FFF2-40B4-BE49-F238E27FC236}">
                <a16:creationId xmlns:a16="http://schemas.microsoft.com/office/drawing/2014/main" id="{DDF9DC9F-A1E9-7F12-2736-97C86311BF29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537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7" name="Google Shape;2998;g2f44a8c572f_1_290" descr="1m(3.3피트) Cat6 Snagless Unshielded(UTP) 이더넷 네트워크 패치 케이블, 주황색">
            <a:extLst>
              <a:ext uri="{FF2B5EF4-FFF2-40B4-BE49-F238E27FC236}">
                <a16:creationId xmlns:a16="http://schemas.microsoft.com/office/drawing/2014/main" id="{A4999143-0A13-8F50-AAEB-16562375E87E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904100" y="1124145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8" name="Google Shape;2999;g2f44a8c572f_1_290" descr="케이유피피 플러스 - COD관 수중 포설 | Facebook">
            <a:extLst>
              <a:ext uri="{FF2B5EF4-FFF2-40B4-BE49-F238E27FC236}">
                <a16:creationId xmlns:a16="http://schemas.microsoft.com/office/drawing/2014/main" id="{362DDA11-5EA6-C7C1-657D-A541AC030852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40413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9" name="Google Shape;3000;g2f44a8c572f_1_290" descr="서광아이엔씨 - 통신철탑 조립">
            <a:extLst>
              <a:ext uri="{FF2B5EF4-FFF2-40B4-BE49-F238E27FC236}">
                <a16:creationId xmlns:a16="http://schemas.microsoft.com/office/drawing/2014/main" id="{439B7C77-540B-68F3-886C-A3143A79DFE4}"/>
              </a:ext>
            </a:extLst>
          </p:cNvPr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328900" y="2910933"/>
            <a:ext cx="720000" cy="42826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0" name="Google Shape;3001;g2f44a8c572f_1_290">
            <a:extLst>
              <a:ext uri="{FF2B5EF4-FFF2-40B4-BE49-F238E27FC236}">
                <a16:creationId xmlns:a16="http://schemas.microsoft.com/office/drawing/2014/main" id="{F4786A7C-89E6-5092-338D-411DD26ADB48}"/>
              </a:ext>
            </a:extLst>
          </p:cNvPr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6616500" y="28038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1" name="Google Shape;3002;g2f44a8c572f_1_290" descr="롯데하이마트 | 광점퍼코드 광패치코드 LC-SC 20M 멀티 NEXT-LS220MM">
            <a:extLst>
              <a:ext uri="{FF2B5EF4-FFF2-40B4-BE49-F238E27FC236}">
                <a16:creationId xmlns:a16="http://schemas.microsoft.com/office/drawing/2014/main" id="{438BE953-554F-5F49-3CBC-FE839518DB6B}"/>
              </a:ext>
            </a:extLst>
          </p:cNvPr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904100" y="276505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2" name="Google Shape;3003;g2f44a8c572f_1_290" descr="콘크리트 전주/전봇대(Electric Pole) 규격 - 길이,직경,하중,중량">
            <a:extLst>
              <a:ext uri="{FF2B5EF4-FFF2-40B4-BE49-F238E27FC236}">
                <a16:creationId xmlns:a16="http://schemas.microsoft.com/office/drawing/2014/main" id="{8CE1C087-CE39-C595-3035-C1E59968A017}"/>
              </a:ext>
            </a:extLst>
          </p:cNvPr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6616500" y="1304620"/>
            <a:ext cx="720000" cy="403526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945B2F7-D489-7104-EEA3-97C6C6E305DA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OK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플라자 초기화면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97A4FE-8B6F-FC09-4CAC-7A8F6E464704}"/>
              </a:ext>
            </a:extLst>
          </p:cNvPr>
          <p:cNvSpPr/>
          <p:nvPr/>
        </p:nvSpPr>
        <p:spPr>
          <a:xfrm>
            <a:off x="1286101" y="719351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3C6821-AF71-4BEC-4683-FF3D1467F75F}"/>
              </a:ext>
            </a:extLst>
          </p:cNvPr>
          <p:cNvSpPr/>
          <p:nvPr/>
        </p:nvSpPr>
        <p:spPr>
          <a:xfrm>
            <a:off x="1286101" y="4616992"/>
            <a:ext cx="45719" cy="15144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Google Shape;1699;g2fb18904de5_2_107">
            <a:extLst>
              <a:ext uri="{FF2B5EF4-FFF2-40B4-BE49-F238E27FC236}">
                <a16:creationId xmlns:a16="http://schemas.microsoft.com/office/drawing/2014/main" id="{7888DA1F-9F27-4F2D-9C33-A77D5831D92A}"/>
              </a:ext>
            </a:extLst>
          </p:cNvPr>
          <p:cNvSpPr/>
          <p:nvPr/>
        </p:nvSpPr>
        <p:spPr>
          <a:xfrm>
            <a:off x="2295018" y="68556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EA3FD0D7-582F-BD7A-033C-CB253167727E}"/>
              </a:ext>
            </a:extLst>
          </p:cNvPr>
          <p:cNvSpPr/>
          <p:nvPr/>
        </p:nvSpPr>
        <p:spPr>
          <a:xfrm>
            <a:off x="2753700" y="449485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964731-B58E-1829-76D9-DAE13D8B6151}"/>
              </a:ext>
            </a:extLst>
          </p:cNvPr>
          <p:cNvSpPr/>
          <p:nvPr/>
        </p:nvSpPr>
        <p:spPr>
          <a:xfrm>
            <a:off x="12285384" y="0"/>
            <a:ext cx="2210634" cy="102290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 </a:t>
            </a:r>
            <a:r>
              <a:rPr lang="ko-KR" altLang="en-US" sz="1000" b="1" dirty="0">
                <a:solidFill>
                  <a:schemeClr val="tx1"/>
                </a:solidFill>
              </a:rPr>
              <a:t>랜딩 페이지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시안 </a:t>
            </a:r>
            <a:r>
              <a:rPr lang="en-US" altLang="ko-KR" sz="1000" dirty="0">
                <a:solidFill>
                  <a:schemeClr val="tx1"/>
                </a:solidFill>
              </a:rPr>
              <a:t>/ </a:t>
            </a:r>
            <a:r>
              <a:rPr lang="ko-KR" altLang="en-US" sz="1000" dirty="0">
                <a:solidFill>
                  <a:schemeClr val="tx1"/>
                </a:solidFill>
              </a:rPr>
              <a:t>콘텐츠 내용 확정 후 </a:t>
            </a:r>
            <a:r>
              <a:rPr lang="en-US" altLang="ko-KR" sz="1000" dirty="0">
                <a:solidFill>
                  <a:schemeClr val="tx1"/>
                </a:solidFill>
              </a:rPr>
              <a:t>SB </a:t>
            </a:r>
            <a:r>
              <a:rPr lang="ko-KR" altLang="en-US" sz="1000" dirty="0">
                <a:solidFill>
                  <a:schemeClr val="tx1"/>
                </a:solidFill>
              </a:rPr>
              <a:t>현행화 필요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792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91FCBC-D1AD-3472-BA8A-5277DA0089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8" name="Google Shape;2076;g27fe52d962f_1_4065">
            <a:extLst>
              <a:ext uri="{FF2B5EF4-FFF2-40B4-BE49-F238E27FC236}">
                <a16:creationId xmlns:a16="http://schemas.microsoft.com/office/drawing/2014/main" id="{EA5199B6-2C3A-73C4-6B89-D1F1FF8F2E44}"/>
              </a:ext>
            </a:extLst>
          </p:cNvPr>
          <p:cNvSpPr/>
          <p:nvPr/>
        </p:nvSpPr>
        <p:spPr>
          <a:xfrm>
            <a:off x="6799223" y="1374764"/>
            <a:ext cx="1992000" cy="5003400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700"/>
            </a:pPr>
            <a:endParaRPr sz="7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9" name="Google Shape;2077;g27fe52d962f_1_4065">
            <a:extLst>
              <a:ext uri="{FF2B5EF4-FFF2-40B4-BE49-F238E27FC236}">
                <a16:creationId xmlns:a16="http://schemas.microsoft.com/office/drawing/2014/main" id="{7A5534A8-7870-109F-0708-F30E7150B98C}"/>
              </a:ext>
            </a:extLst>
          </p:cNvPr>
          <p:cNvSpPr/>
          <p:nvPr/>
        </p:nvSpPr>
        <p:spPr>
          <a:xfrm>
            <a:off x="6865473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E356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전체상품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5" name="Google Shape;2133;g27fe52d962f_1_4065">
            <a:extLst>
              <a:ext uri="{FF2B5EF4-FFF2-40B4-BE49-F238E27FC236}">
                <a16:creationId xmlns:a16="http://schemas.microsoft.com/office/drawing/2014/main" id="{F8E8FEC4-37B0-59D6-2E54-495F9203E969}"/>
              </a:ext>
            </a:extLst>
          </p:cNvPr>
          <p:cNvSpPr/>
          <p:nvPr/>
        </p:nvSpPr>
        <p:spPr>
          <a:xfrm>
            <a:off x="7831497" y="4019315"/>
            <a:ext cx="900000" cy="307800"/>
          </a:xfrm>
          <a:prstGeom prst="roundRect">
            <a:avLst>
              <a:gd name="adj" fmla="val 16667"/>
            </a:avLst>
          </a:prstGeom>
          <a:solidFill>
            <a:srgbClr val="999999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선택상품 주문신청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4" name="Google Shape;1699;g2fb18904de5_2_107">
            <a:extLst>
              <a:ext uri="{FF2B5EF4-FFF2-40B4-BE49-F238E27FC236}">
                <a16:creationId xmlns:a16="http://schemas.microsoft.com/office/drawing/2014/main" id="{07E47BFD-9E26-4B99-460F-69BAC820A6CC}"/>
              </a:ext>
            </a:extLst>
          </p:cNvPr>
          <p:cNvSpPr/>
          <p:nvPr/>
        </p:nvSpPr>
        <p:spPr>
          <a:xfrm>
            <a:off x="7705223" y="4240525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7" name="Google Shape;2078;g27fe52d962f_1_4065">
            <a:extLst>
              <a:ext uri="{FF2B5EF4-FFF2-40B4-BE49-F238E27FC236}">
                <a16:creationId xmlns:a16="http://schemas.microsoft.com/office/drawing/2014/main" id="{CAEEFF66-2B27-EB12-EBB9-D0B5B893638B}"/>
              </a:ext>
            </a:extLst>
          </p:cNvPr>
          <p:cNvGraphicFramePr/>
          <p:nvPr/>
        </p:nvGraphicFramePr>
        <p:xfrm>
          <a:off x="6863648" y="371614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91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74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주문금액</a:t>
                      </a:r>
                      <a:endParaRPr sz="800" b="1" dirty="0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8,318,000 원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chemeClr val="lt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8" name="Google Shape;2348;g27fe52d962f_1_4429">
            <a:extLst>
              <a:ext uri="{FF2B5EF4-FFF2-40B4-BE49-F238E27FC236}">
                <a16:creationId xmlns:a16="http://schemas.microsoft.com/office/drawing/2014/main" id="{BD524FB8-E400-8F13-7ACB-6C331FD45D0D}"/>
              </a:ext>
            </a:extLst>
          </p:cNvPr>
          <p:cNvSpPr/>
          <p:nvPr/>
        </p:nvSpPr>
        <p:spPr>
          <a:xfrm>
            <a:off x="6862839" y="3237539"/>
            <a:ext cx="1866000" cy="47220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endParaRPr sz="500" dirty="0">
              <a:solidFill>
                <a:srgbClr val="666666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EEC57215-55CB-18BE-561E-76736EC6D860}"/>
              </a:ext>
            </a:extLst>
          </p:cNvPr>
          <p:cNvGraphicFramePr>
            <a:graphicFrameLocks noGrp="1"/>
          </p:cNvGraphicFramePr>
          <p:nvPr/>
        </p:nvGraphicFramePr>
        <p:xfrm>
          <a:off x="7052584" y="3301404"/>
          <a:ext cx="1568295" cy="326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76772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791523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공급가</a:t>
                      </a:r>
                      <a:endParaRPr lang="ko-KR" altLang="en-US" sz="600" b="1" i="0" u="none" strike="noStrike" cap="none" dirty="0">
                        <a:solidFill>
                          <a:schemeClr val="tx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7,561,818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</a:rPr>
                        <a:t>부가세</a:t>
                      </a:r>
                      <a:endParaRPr lang="en-US" altLang="ko-KR" sz="6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b="1" i="0" u="none" strike="noStrike" cap="none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756,182</a:t>
                      </a:r>
                      <a:r>
                        <a:rPr lang="en-US" altLang="ko-KR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solidFill>
                            <a:schemeClr val="tx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graphicFrame>
        <p:nvGraphicFramePr>
          <p:cNvPr id="40" name="Google Shape;2078;g27fe52d962f_1_4065">
            <a:extLst>
              <a:ext uri="{FF2B5EF4-FFF2-40B4-BE49-F238E27FC236}">
                <a16:creationId xmlns:a16="http://schemas.microsoft.com/office/drawing/2014/main" id="{313AA303-D103-A2D5-8FA2-DAE40BA9D842}"/>
              </a:ext>
            </a:extLst>
          </p:cNvPr>
          <p:cNvGraphicFramePr/>
          <p:nvPr/>
        </p:nvGraphicFramePr>
        <p:xfrm>
          <a:off x="6863648" y="2988947"/>
          <a:ext cx="1865900" cy="24322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6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432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700" b="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sym typeface="Malgun Gothic"/>
                        </a:rPr>
                        <a:t>주문금액 상세내역</a:t>
                      </a:r>
                      <a:endParaRPr sz="700" b="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sym typeface="Malgun Gothic"/>
                      </a:endParaRPr>
                    </a:p>
                  </a:txBody>
                  <a:tcPr marL="72000" marR="72000" marT="36000" marB="36000" anchor="ctr">
                    <a:lnL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D9D9D9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D9D9D9">
                          <a:alpha val="0"/>
                        </a:srgbClr>
                      </a:solidFill>
                      <a:prstDash val="dot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표 24">
            <a:extLst>
              <a:ext uri="{FF2B5EF4-FFF2-40B4-BE49-F238E27FC236}">
                <a16:creationId xmlns:a16="http://schemas.microsoft.com/office/drawing/2014/main" id="{EC8143A7-8060-D00A-9468-8AEA5CB2E4A0}"/>
              </a:ext>
            </a:extLst>
          </p:cNvPr>
          <p:cNvGraphicFramePr>
            <a:graphicFrameLocks noGrp="1"/>
          </p:cNvGraphicFramePr>
          <p:nvPr/>
        </p:nvGraphicFramePr>
        <p:xfrm>
          <a:off x="1335824" y="2741944"/>
          <a:ext cx="5309906" cy="324401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4686">
                  <a:extLst>
                    <a:ext uri="{9D8B030D-6E8A-4147-A177-3AD203B41FA5}">
                      <a16:colId xmlns:a16="http://schemas.microsoft.com/office/drawing/2014/main" val="1754892830"/>
                    </a:ext>
                  </a:extLst>
                </a:gridCol>
                <a:gridCol w="89141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391692">
                  <a:extLst>
                    <a:ext uri="{9D8B030D-6E8A-4147-A177-3AD203B41FA5}">
                      <a16:colId xmlns:a16="http://schemas.microsoft.com/office/drawing/2014/main" val="926543327"/>
                    </a:ext>
                  </a:extLst>
                </a:gridCol>
                <a:gridCol w="1802112">
                  <a:extLst>
                    <a:ext uri="{9D8B030D-6E8A-4147-A177-3AD203B41FA5}">
                      <a16:colId xmlns:a16="http://schemas.microsoft.com/office/drawing/2014/main" val="3891365827"/>
                    </a:ext>
                  </a:extLst>
                </a:gridCol>
              </a:tblGrid>
              <a:tr h="197200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상품정보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주문정보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1025733"/>
                  </a:ext>
                </a:extLst>
              </a:tr>
              <a:tr h="988768">
                <a:tc rowSpan="2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휴대용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3</a:t>
                      </a:r>
                      <a:r>
                        <a:rPr lang="ko-KR" altLang="en-US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블루투스 키보드 세 </a:t>
                      </a:r>
                      <a:r>
                        <a:rPr lang="mn-Mong-C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mn-Mong-C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피스넷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3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단접이식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블루투스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89*146*16(</a:t>
                      </a:r>
                      <a:r>
                        <a:rPr lang="en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mm)</a:t>
                      </a: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882676">
                <a:tc v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고속 충전 보조배터리 </a:t>
                      </a:r>
                      <a:r>
                        <a:rPr lang="en-US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(20000</a:t>
                      </a:r>
                      <a:r>
                        <a:rPr lang="en" altLang="ko-KR" sz="700" b="1" u="sng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700" b="1" u="sng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endParaRPr lang="en" altLang="ko-KR" sz="700" b="1" i="0" u="sng" strike="noStrike" cap="none" dirty="0">
                        <a:solidFill>
                          <a:srgbClr val="00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ko-KR" sz="7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en-US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스카이필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PD20 LCD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디스플레이 고속 충전 보조배터리    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20000</a:t>
                      </a:r>
                      <a:r>
                        <a:rPr lang="en" altLang="ko-KR" sz="600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mAh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22.5W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en-US" altLang="ko-KR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48793240"/>
                  </a:ext>
                </a:extLst>
              </a:tr>
              <a:tr h="8826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700" b="1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스마트리모컨허브</a:t>
                      </a:r>
                      <a:endParaRPr lang="ko-KR" altLang="en-US" sz="7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kumimoji="0" lang="ko-KR" alt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규격 </a:t>
                      </a:r>
                      <a:r>
                        <a:rPr kumimoji="0" lang="en-US" altLang="ko-K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GKW-IR021, IoT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리모컨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IR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방식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무선랜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스마트폰연결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,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r>
                        <a:rPr lang="ko-KR" altLang="en-US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 작동거리</a:t>
                      </a:r>
                      <a:r>
                        <a:rPr lang="en-US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:8</a:t>
                      </a:r>
                      <a:r>
                        <a:rPr lang="en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m</a:t>
                      </a:r>
                    </a:p>
                    <a:p>
                      <a:pPr marL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en" altLang="ko-KR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제조사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주식회사 </a:t>
                      </a:r>
                      <a:r>
                        <a:rPr lang="ko-KR" altLang="en-US" sz="600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팬택씨앤아이엔지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᠁</a:t>
                      </a:r>
                      <a:endParaRPr lang="ko-KR" altLang="en-US" sz="60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b="1" dirty="0" err="1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표준납기일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5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영업일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      </a:t>
                      </a: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최소구매수량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en-US" altLang="ko-KR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 </a:t>
                      </a:r>
                      <a:r>
                        <a:rPr lang="ko-KR" altLang="en-US" sz="60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endParaRPr lang="en-US" altLang="ko-KR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상품코드 </a:t>
                      </a:r>
                      <a:r>
                        <a:rPr lang="en-US" altLang="ko-KR" sz="600" b="1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: </a:t>
                      </a:r>
                      <a:r>
                        <a:rPr lang="ko-KR" altLang="ko-KR" sz="600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2217836</a:t>
                      </a:r>
                      <a:endParaRPr lang="ko-KR" altLang="en-US" sz="600" b="1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공급사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판매금액      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구매수량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200000"/>
                        </a:lnSpc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납기희망일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주문요청사항</a:t>
                      </a:r>
                      <a:endParaRPr lang="en-US" altLang="ko-KR" sz="6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T="36000" marB="72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28159350"/>
                  </a:ext>
                </a:extLst>
              </a:tr>
            </a:tbl>
          </a:graphicData>
        </a:graphic>
      </p:graphicFrame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999C37D7-94DB-24A7-EBB3-8F69C1A70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44BD32-4B9B-4F24-A4E9-E22E202C55FA}" type="slidenum">
              <a:rPr lang="ko-KR" altLang="en-US" smtClean="0"/>
              <a:t>4</a:t>
            </a:fld>
            <a:endParaRPr lang="ko-KR" alt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90AF9E0-CEB8-5041-2BB9-44997C9B9563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_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일반구매사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CFCFB6-00FB-0B71-8E52-DF3145B23952}"/>
              </a:ext>
            </a:extLst>
          </p:cNvPr>
          <p:cNvSpPr txBox="1"/>
          <p:nvPr/>
        </p:nvSpPr>
        <p:spPr>
          <a:xfrm>
            <a:off x="509587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홈 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&gt; </a:t>
            </a:r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장바구니</a:t>
            </a:r>
            <a:r>
              <a:rPr lang="en-US" altLang="ko-KR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 </a:t>
            </a:r>
            <a:endParaRPr lang="ko-KR" altLang="en-US" sz="800" dirty="0">
              <a:latin typeface="Malgun Gothic Semilight" panose="020B0502040204020203" pitchFamily="50" charset="-127"/>
              <a:ea typeface="Malgun Gothic Semilight" panose="020B0502040204020203" pitchFamily="50" charset="-127"/>
              <a:cs typeface="Malgun Gothic Semilight" panose="020B0502040204020203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206CEBFD-2ACC-A5DD-8438-20532867144D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6431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ko-KR" altLang="en-US" sz="700" dirty="0">
                          <a:solidFill>
                            <a:srgbClr val="FF0000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일반구매사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타이틀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메뉴 경로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멀티 장바구니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개가지 생성가능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장바구니 설정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설정팝업으로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공사정보를 선택하여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(6p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공사정보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공사정보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공사명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첨부파일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공사정보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 사용한 공사정보가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5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배송지 선택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버튼을 클릭하여 호출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 팝업으로 이동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(8p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팝업에서 배송지 등록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관리 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등록된 배송지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배송정보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배송주소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를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선택하여 호출한다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선택되고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최근배송지정보가 표시된다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.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배송요청사항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선택사항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6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상품목록 액션버튼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(9p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참조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선택상품삭제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삭제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얼럿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장바구니변경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선택 팝업호출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엑셀 다운로드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장바구니 목록 엑셀로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다운로드되어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로컬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PC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저장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견적서출력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견적서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7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상품정보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상품목록과 동일한 정보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이미지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규격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제조사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상품코드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최소구매수량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8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상품별 주문정보 확인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/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설정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공급사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공급사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판매금액표시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구매수량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목록에서 선택한 수량표시 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수량을 변경할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납기희망일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Default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로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표준납기일이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표시되며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날짜를 변경할 수 있음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(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달력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레이어팝업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)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주문요청사항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직접 입력할 수 있음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9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추가상품인 경우는 수량을 변경할 수 없음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수량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marL="171450" indent="-171450" algn="l" latinLnBrk="1">
                        <a:buFontTx/>
                        <a:buChar char="-"/>
                      </a:pP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tooltip : 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 설계 참조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3163378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10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구매정보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구매사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감독자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</a:t>
                      </a:r>
                      <a:b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</a:b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  주문자명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,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주문자 연락처는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줄 처리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84201050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신용구매 한도 및 잔액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1493907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주문금액 상세내역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선택된 상품 총 주문금액 표시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공급가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+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부가세 포함 금액 표시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주문신청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버튼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주문신청 팝업 호출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전체상품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모든 상품 주문신청</a:t>
                      </a: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선택상품 주문 </a:t>
                      </a:r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: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선택한 상품만 주문신청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</a:tbl>
          </a:graphicData>
        </a:graphic>
      </p:graphicFrame>
      <p:sp>
        <p:nvSpPr>
          <p:cNvPr id="1581" name="Google Shape;2036;g27fe52d962f_1_4065">
            <a:extLst>
              <a:ext uri="{FF2B5EF4-FFF2-40B4-BE49-F238E27FC236}">
                <a16:creationId xmlns:a16="http://schemas.microsoft.com/office/drawing/2014/main" id="{1EC5D4DC-84F9-F98D-F2CE-F81EFE218979}"/>
              </a:ext>
            </a:extLst>
          </p:cNvPr>
          <p:cNvSpPr/>
          <p:nvPr/>
        </p:nvSpPr>
        <p:spPr>
          <a:xfrm>
            <a:off x="1335824" y="1360188"/>
            <a:ext cx="2526789" cy="980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endParaRPr sz="9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3" name="Google Shape;2081;g27fe52d962f_1_4065">
            <a:extLst>
              <a:ext uri="{FF2B5EF4-FFF2-40B4-BE49-F238E27FC236}">
                <a16:creationId xmlns:a16="http://schemas.microsoft.com/office/drawing/2014/main" id="{6C17DD6B-C7E1-E2D9-00BB-27A1685D4F43}"/>
              </a:ext>
            </a:extLst>
          </p:cNvPr>
          <p:cNvSpPr/>
          <p:nvPr/>
        </p:nvSpPr>
        <p:spPr>
          <a:xfrm>
            <a:off x="6865473" y="1420664"/>
            <a:ext cx="1866000" cy="634096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/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4" name="Google Shape;2082;g27fe52d962f_1_4065">
            <a:extLst>
              <a:ext uri="{FF2B5EF4-FFF2-40B4-BE49-F238E27FC236}">
                <a16:creationId xmlns:a16="http://schemas.microsoft.com/office/drawing/2014/main" id="{099D19F1-776C-7490-77C4-1BF21669B557}"/>
              </a:ext>
            </a:extLst>
          </p:cNvPr>
          <p:cNvSpPr/>
          <p:nvPr/>
        </p:nvSpPr>
        <p:spPr>
          <a:xfrm>
            <a:off x="1238702" y="2463821"/>
            <a:ext cx="2160000" cy="270000"/>
          </a:xfrm>
          <a:prstGeom prst="roundRect">
            <a:avLst>
              <a:gd name="adj" fmla="val 5768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장바구니 상품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선택한 상품 수 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: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7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r>
              <a:rPr lang="ko-KR" altLang="en-US" sz="700" b="1" dirty="0"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r>
              <a:rPr lang="en-US" altLang="ko-KR" sz="700" b="1" dirty="0"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sz="7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25" name="Google Shape;2083;g27fe52d962f_1_4065">
            <a:extLst>
              <a:ext uri="{FF2B5EF4-FFF2-40B4-BE49-F238E27FC236}">
                <a16:creationId xmlns:a16="http://schemas.microsoft.com/office/drawing/2014/main" id="{4E15017E-5B3E-D78A-2384-5C7E4D37B9A8}"/>
              </a:ext>
            </a:extLst>
          </p:cNvPr>
          <p:cNvSpPr/>
          <p:nvPr/>
        </p:nvSpPr>
        <p:spPr>
          <a:xfrm>
            <a:off x="6863548" y="2103045"/>
            <a:ext cx="1866000" cy="48513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35999"/>
            <a:endParaRPr sz="500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32" name="Google Shape;2090;g27fe52d962f_1_4065">
            <a:extLst>
              <a:ext uri="{FF2B5EF4-FFF2-40B4-BE49-F238E27FC236}">
                <a16:creationId xmlns:a16="http://schemas.microsoft.com/office/drawing/2014/main" id="{FA61BF73-5C84-6BF9-7F4A-3FA113A76498}"/>
              </a:ext>
            </a:extLst>
          </p:cNvPr>
          <p:cNvSpPr/>
          <p:nvPr/>
        </p:nvSpPr>
        <p:spPr>
          <a:xfrm>
            <a:off x="3926937" y="1366977"/>
            <a:ext cx="2698486" cy="965100"/>
          </a:xfrm>
          <a:prstGeom prst="rect">
            <a:avLst/>
          </a:prstGeom>
          <a:solidFill>
            <a:srgbClr val="E8E8E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900"/>
            </a:pPr>
            <a:endParaRPr sz="90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77" name="Google Shape;2136;g27fe52d962f_1_4065">
            <a:extLst>
              <a:ext uri="{FF2B5EF4-FFF2-40B4-BE49-F238E27FC236}">
                <a16:creationId xmlns:a16="http://schemas.microsoft.com/office/drawing/2014/main" id="{06B0EDDC-DF89-A32F-81AF-BFB7A259F203}"/>
              </a:ext>
            </a:extLst>
          </p:cNvPr>
          <p:cNvSpPr/>
          <p:nvPr/>
        </p:nvSpPr>
        <p:spPr>
          <a:xfrm>
            <a:off x="1341262" y="1026164"/>
            <a:ext cx="1177500" cy="270000"/>
          </a:xfrm>
          <a:prstGeom prst="rect">
            <a:avLst/>
          </a:prstGeom>
          <a:solidFill>
            <a:srgbClr val="E8E8E8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기본 장바구니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1678" name="Google Shape;2137;g27fe52d962f_1_4065">
            <a:extLst>
              <a:ext uri="{FF2B5EF4-FFF2-40B4-BE49-F238E27FC236}">
                <a16:creationId xmlns:a16="http://schemas.microsoft.com/office/drawing/2014/main" id="{81BCD0FB-72DD-4718-A216-4175653B07E7}"/>
              </a:ext>
            </a:extLst>
          </p:cNvPr>
          <p:cNvCxnSpPr/>
          <p:nvPr/>
        </p:nvCxnSpPr>
        <p:spPr>
          <a:xfrm>
            <a:off x="1170548" y="1296164"/>
            <a:ext cx="779790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3" name="그룹 2">
            <a:extLst>
              <a:ext uri="{FF2B5EF4-FFF2-40B4-BE49-F238E27FC236}">
                <a16:creationId xmlns:a16="http://schemas.microsoft.com/office/drawing/2014/main" id="{369330AF-56ED-A168-A22F-EE44FAD91A74}"/>
              </a:ext>
            </a:extLst>
          </p:cNvPr>
          <p:cNvGrpSpPr/>
          <p:nvPr/>
        </p:nvGrpSpPr>
        <p:grpSpPr>
          <a:xfrm>
            <a:off x="8453108" y="1022178"/>
            <a:ext cx="325500" cy="270000"/>
            <a:chOff x="7310108" y="507599"/>
            <a:chExt cx="325500" cy="270000"/>
          </a:xfrm>
        </p:grpSpPr>
        <p:sp>
          <p:nvSpPr>
            <p:cNvPr id="4" name="Google Shape;2243;g27fe52d962f_1_4247">
              <a:extLst>
                <a:ext uri="{FF2B5EF4-FFF2-40B4-BE49-F238E27FC236}">
                  <a16:creationId xmlns:a16="http://schemas.microsoft.com/office/drawing/2014/main" id="{1831E8B7-5FE3-51B4-5788-A15B308A751D}"/>
                </a:ext>
              </a:extLst>
            </p:cNvPr>
            <p:cNvSpPr/>
            <p:nvPr/>
          </p:nvSpPr>
          <p:spPr>
            <a:xfrm>
              <a:off x="7310108" y="507599"/>
              <a:ext cx="325500" cy="270000"/>
            </a:xfrm>
            <a:prstGeom prst="rect">
              <a:avLst/>
            </a:prstGeom>
            <a:solidFill>
              <a:srgbClr val="E8E8E8"/>
            </a:solidFill>
            <a:ln w="9525" cap="flat" cmpd="sng">
              <a:solidFill>
                <a:srgbClr val="CCCCCC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700"/>
              </a:pPr>
              <a:endParaRPr sz="6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pic>
          <p:nvPicPr>
            <p:cNvPr id="5" name="그래픽 4" descr="단일 톱니바퀴 단색으로 채워진">
              <a:extLst>
                <a:ext uri="{FF2B5EF4-FFF2-40B4-BE49-F238E27FC236}">
                  <a16:creationId xmlns:a16="http://schemas.microsoft.com/office/drawing/2014/main" id="{94A8EB58-598C-4BE5-9F44-5112487A2E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7349171" y="518912"/>
              <a:ext cx="247374" cy="247374"/>
            </a:xfrm>
            <a:prstGeom prst="rect">
              <a:avLst/>
            </a:prstGeom>
          </p:spPr>
        </p:pic>
      </p:grpSp>
      <p:cxnSp>
        <p:nvCxnSpPr>
          <p:cNvPr id="6" name="Google Shape;277;g2f2558950df_0_15">
            <a:extLst>
              <a:ext uri="{FF2B5EF4-FFF2-40B4-BE49-F238E27FC236}">
                <a16:creationId xmlns:a16="http://schemas.microsoft.com/office/drawing/2014/main" id="{BDE4DAC3-E37E-D61B-488F-BCE8E63A05EB}"/>
              </a:ext>
            </a:extLst>
          </p:cNvPr>
          <p:cNvCxnSpPr>
            <a:cxnSpLocks/>
          </p:cNvCxnSpPr>
          <p:nvPr/>
        </p:nvCxnSpPr>
        <p:spPr>
          <a:xfrm>
            <a:off x="1176018" y="646490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7" name="Google Shape;281;g2f2558950df_0_15">
            <a:extLst>
              <a:ext uri="{FF2B5EF4-FFF2-40B4-BE49-F238E27FC236}">
                <a16:creationId xmlns:a16="http://schemas.microsoft.com/office/drawing/2014/main" id="{4E45406A-BD78-4E50-93A7-73E58A9B983D}"/>
              </a:ext>
            </a:extLst>
          </p:cNvPr>
          <p:cNvCxnSpPr>
            <a:cxnSpLocks/>
          </p:cNvCxnSpPr>
          <p:nvPr/>
        </p:nvCxnSpPr>
        <p:spPr>
          <a:xfrm>
            <a:off x="1176018" y="946916"/>
            <a:ext cx="7792430" cy="0"/>
          </a:xfrm>
          <a:prstGeom prst="straightConnector1">
            <a:avLst/>
          </a:prstGeom>
          <a:noFill/>
          <a:ln w="9525" cap="flat" cmpd="sng">
            <a:solidFill>
              <a:srgbClr val="D9D9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" name="Google Shape;316;g2fde9f025b9_0_500">
            <a:extLst>
              <a:ext uri="{FF2B5EF4-FFF2-40B4-BE49-F238E27FC236}">
                <a16:creationId xmlns:a16="http://schemas.microsoft.com/office/drawing/2014/main" id="{9F98A463-96CC-9D52-852B-C1A601DF51D5}"/>
              </a:ext>
            </a:extLst>
          </p:cNvPr>
          <p:cNvSpPr/>
          <p:nvPr/>
        </p:nvSpPr>
        <p:spPr>
          <a:xfrm>
            <a:off x="1335823" y="707960"/>
            <a:ext cx="2842800" cy="180000"/>
          </a:xfrm>
          <a:prstGeom prst="roundRect">
            <a:avLst>
              <a:gd name="adj" fmla="val 22486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SzPts val="600"/>
            </a:pP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홈   </a:t>
            </a:r>
            <a:r>
              <a:rPr lang="en-US" altLang="ko-KR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ko-KR" altLang="en-US" sz="800" b="1" dirty="0">
                <a:solidFill>
                  <a:srgbClr val="434343"/>
                </a:solidFill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endParaRPr sz="800" b="1" dirty="0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1" name="표 30">
            <a:extLst>
              <a:ext uri="{FF2B5EF4-FFF2-40B4-BE49-F238E27FC236}">
                <a16:creationId xmlns:a16="http://schemas.microsoft.com/office/drawing/2014/main" id="{75F759DB-C7F2-7032-3F2D-320416F5F54D}"/>
              </a:ext>
            </a:extLst>
          </p:cNvPr>
          <p:cNvGraphicFramePr>
            <a:graphicFrameLocks noGrp="1"/>
          </p:cNvGraphicFramePr>
          <p:nvPr/>
        </p:nvGraphicFramePr>
        <p:xfrm>
          <a:off x="1384300" y="1384028"/>
          <a:ext cx="2478312" cy="70799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47535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830777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공사명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주문명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첨부파일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sp>
        <p:nvSpPr>
          <p:cNvPr id="32" name="Google Shape;2236;g27fe52d962f_1_4247">
            <a:extLst>
              <a:ext uri="{FF2B5EF4-FFF2-40B4-BE49-F238E27FC236}">
                <a16:creationId xmlns:a16="http://schemas.microsoft.com/office/drawing/2014/main" id="{1A40D714-0826-9886-C0F7-778D436452C1}"/>
              </a:ext>
            </a:extLst>
          </p:cNvPr>
          <p:cNvSpPr/>
          <p:nvPr/>
        </p:nvSpPr>
        <p:spPr>
          <a:xfrm>
            <a:off x="2042424" y="1410724"/>
            <a:ext cx="269059" cy="181761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3" name="표 32">
            <a:extLst>
              <a:ext uri="{FF2B5EF4-FFF2-40B4-BE49-F238E27FC236}">
                <a16:creationId xmlns:a16="http://schemas.microsoft.com/office/drawing/2014/main" id="{AB7A1E71-8439-F3B6-4662-B31986F2EB48}"/>
              </a:ext>
            </a:extLst>
          </p:cNvPr>
          <p:cNvGraphicFramePr>
            <a:graphicFrameLocks noGrp="1"/>
          </p:cNvGraphicFramePr>
          <p:nvPr/>
        </p:nvGraphicFramePr>
        <p:xfrm>
          <a:off x="3975101" y="1390213"/>
          <a:ext cx="2643565" cy="94399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6327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2057238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배송정보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정보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6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배송지 주소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600"/>
                        <a:buFont typeface="Arial"/>
                        <a:buNone/>
                      </a:pPr>
                      <a:endParaRPr lang="ko-KR" altLang="en-US" sz="400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  <a:tr h="235999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배송요청사항</a:t>
                      </a: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endParaRPr lang="ko-KR" altLang="en-US" sz="600" u="sng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768280830"/>
                  </a:ext>
                </a:extLst>
              </a:tr>
            </a:tbl>
          </a:graphicData>
        </a:graphic>
      </p:graphicFrame>
      <p:sp>
        <p:nvSpPr>
          <p:cNvPr id="34" name="Google Shape;2099;g27fe52d962f_1_4065">
            <a:extLst>
              <a:ext uri="{FF2B5EF4-FFF2-40B4-BE49-F238E27FC236}">
                <a16:creationId xmlns:a16="http://schemas.microsoft.com/office/drawing/2014/main" id="{3F386861-CB1E-64FB-0D29-BB36414CB5D7}"/>
              </a:ext>
            </a:extLst>
          </p:cNvPr>
          <p:cNvSpPr/>
          <p:nvPr/>
        </p:nvSpPr>
        <p:spPr>
          <a:xfrm>
            <a:off x="4584868" y="2120941"/>
            <a:ext cx="1942705" cy="180000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72000">
              <a:buClr>
                <a:schemeClr val="dk1"/>
              </a:buClr>
              <a:buSzPts val="600"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(010-3333-4444)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에게 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납품부탁드립니다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.   </a:t>
            </a:r>
            <a:endParaRPr sz="6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6" name="Google Shape;2236;g27fe52d962f_1_4247">
            <a:extLst>
              <a:ext uri="{FF2B5EF4-FFF2-40B4-BE49-F238E27FC236}">
                <a16:creationId xmlns:a16="http://schemas.microsoft.com/office/drawing/2014/main" id="{EE6267BD-63B9-4F7E-0EEE-7005C3FCEB35}"/>
              </a:ext>
            </a:extLst>
          </p:cNvPr>
          <p:cNvSpPr/>
          <p:nvPr/>
        </p:nvSpPr>
        <p:spPr>
          <a:xfrm>
            <a:off x="4582344" y="1417781"/>
            <a:ext cx="264369" cy="177037"/>
          </a:xfrm>
          <a:prstGeom prst="roundRect">
            <a:avLst>
              <a:gd name="adj" fmla="val 16667"/>
            </a:avLst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dirty="0">
                <a:latin typeface="Malgun Gothic"/>
                <a:ea typeface="Malgun Gothic"/>
                <a:cs typeface="Malgun Gothic"/>
                <a:sym typeface="Malgun Gothic"/>
              </a:rPr>
              <a:t>선택</a:t>
            </a:r>
            <a:endParaRPr sz="6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37" name="표 36">
            <a:extLst>
              <a:ext uri="{FF2B5EF4-FFF2-40B4-BE49-F238E27FC236}">
                <a16:creationId xmlns:a16="http://schemas.microsoft.com/office/drawing/2014/main" id="{142D9232-E0D7-6F79-4FFE-294D17D8526A}"/>
              </a:ext>
            </a:extLst>
          </p:cNvPr>
          <p:cNvGraphicFramePr>
            <a:graphicFrameLocks noGrp="1"/>
          </p:cNvGraphicFramePr>
          <p:nvPr/>
        </p:nvGraphicFramePr>
        <p:xfrm>
          <a:off x="6906618" y="1458200"/>
          <a:ext cx="1778496" cy="581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75166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1203330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구매사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테스트법인</a:t>
                      </a: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001&gt;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테스트사업장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주문자</a:t>
                      </a:r>
                    </a:p>
                  </a:txBody>
                  <a:tcPr marL="36000" marR="36000" marT="36000" marB="3600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김주문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lang="en-US" altLang="ko-KR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35999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010-2222-3333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감독자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승인자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ko-KR" altLang="ko-KR" sz="600" dirty="0" err="1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김감독</a:t>
                      </a:r>
                      <a:endParaRPr lang="ko-KR" altLang="en-US" sz="600" u="sng" dirty="0"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2038135"/>
                  </a:ext>
                </a:extLst>
              </a:tr>
            </a:tbl>
          </a:graphicData>
        </a:graphic>
      </p:graphicFrame>
      <p:graphicFrame>
        <p:nvGraphicFramePr>
          <p:cNvPr id="38" name="표 37">
            <a:extLst>
              <a:ext uri="{FF2B5EF4-FFF2-40B4-BE49-F238E27FC236}">
                <a16:creationId xmlns:a16="http://schemas.microsoft.com/office/drawing/2014/main" id="{585757F5-532E-5004-C3AB-1EA508ED6091}"/>
              </a:ext>
            </a:extLst>
          </p:cNvPr>
          <p:cNvGraphicFramePr>
            <a:graphicFrameLocks noGrp="1"/>
          </p:cNvGraphicFramePr>
          <p:nvPr/>
        </p:nvGraphicFramePr>
        <p:xfrm>
          <a:off x="6906618" y="2136810"/>
          <a:ext cx="1778496" cy="4183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06174">
                  <a:extLst>
                    <a:ext uri="{9D8B030D-6E8A-4147-A177-3AD203B41FA5}">
                      <a16:colId xmlns:a16="http://schemas.microsoft.com/office/drawing/2014/main" val="2510876853"/>
                    </a:ext>
                  </a:extLst>
                </a:gridCol>
                <a:gridCol w="872322">
                  <a:extLst>
                    <a:ext uri="{9D8B030D-6E8A-4147-A177-3AD203B41FA5}">
                      <a16:colId xmlns:a16="http://schemas.microsoft.com/office/drawing/2014/main" val="311469441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자재 신용 구매 한도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700,000,000</a:t>
                      </a:r>
                      <a:r>
                        <a:rPr lang="ko-KR" altLang="en-US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332994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신용구매 잔액</a:t>
                      </a:r>
                      <a:endParaRPr lang="en-US" altLang="ko-KR" sz="600" b="1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algn="l" latinLnBrk="1"/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(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채무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/</a:t>
                      </a:r>
                      <a:r>
                        <a:rPr lang="ko-KR" altLang="en-US" sz="600" b="1" dirty="0">
                          <a:latin typeface="맑은 고딕" panose="020B0503020000020004" pitchFamily="50" charset="-127"/>
                          <a:ea typeface="+mn-ea"/>
                        </a:rPr>
                        <a:t>주문 금액 제외</a:t>
                      </a:r>
                      <a:r>
                        <a:rPr lang="en-US" altLang="ko-KR" sz="600" b="1" dirty="0">
                          <a:latin typeface="맑은 고딕" panose="020B0503020000020004" pitchFamily="50" charset="-127"/>
                          <a:ea typeface="+mn-ea"/>
                        </a:rPr>
                        <a:t>)</a:t>
                      </a:r>
                      <a:endParaRPr lang="ko-KR" altLang="en-US" sz="6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5999" lvl="0" indent="0" algn="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ko-KR" sz="600" dirty="0">
                          <a:solidFill>
                            <a:srgbClr val="434343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400,700,000원</a:t>
                      </a:r>
                      <a:endParaRPr lang="ko-KR" altLang="en-US" sz="600" dirty="0">
                        <a:solidFill>
                          <a:srgbClr val="434343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0" marR="36000" marT="36000" marB="3600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49238644"/>
                  </a:ext>
                </a:extLst>
              </a:tr>
            </a:tbl>
          </a:graphicData>
        </a:graphic>
      </p:graphicFrame>
      <p:sp>
        <p:nvSpPr>
          <p:cNvPr id="41" name="Google Shape;2136;g27fe52d962f_1_4065">
            <a:extLst>
              <a:ext uri="{FF2B5EF4-FFF2-40B4-BE49-F238E27FC236}">
                <a16:creationId xmlns:a16="http://schemas.microsoft.com/office/drawing/2014/main" id="{6855CB44-8C07-FAE2-308C-BE57A33A1809}"/>
              </a:ext>
            </a:extLst>
          </p:cNvPr>
          <p:cNvSpPr/>
          <p:nvPr/>
        </p:nvSpPr>
        <p:spPr>
          <a:xfrm>
            <a:off x="25187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1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2" name="Google Shape;2136;g27fe52d962f_1_4065">
            <a:extLst>
              <a:ext uri="{FF2B5EF4-FFF2-40B4-BE49-F238E27FC236}">
                <a16:creationId xmlns:a16="http://schemas.microsoft.com/office/drawing/2014/main" id="{CCB2EEDE-1F76-2E94-5BCD-1D2DF6E3D126}"/>
              </a:ext>
            </a:extLst>
          </p:cNvPr>
          <p:cNvSpPr/>
          <p:nvPr/>
        </p:nvSpPr>
        <p:spPr>
          <a:xfrm>
            <a:off x="369626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2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3" name="Google Shape;2236;g27fe52d962f_1_4247">
            <a:extLst>
              <a:ext uri="{FF2B5EF4-FFF2-40B4-BE49-F238E27FC236}">
                <a16:creationId xmlns:a16="http://schemas.microsoft.com/office/drawing/2014/main" id="{5C8048DF-E13A-9AC3-7E84-1E7F890AA643}"/>
              </a:ext>
            </a:extLst>
          </p:cNvPr>
          <p:cNvSpPr/>
          <p:nvPr/>
        </p:nvSpPr>
        <p:spPr>
          <a:xfrm>
            <a:off x="5473305" y="25114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엑셀 다운로드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4" name="Google Shape;2236;g27fe52d962f_1_4247">
            <a:extLst>
              <a:ext uri="{FF2B5EF4-FFF2-40B4-BE49-F238E27FC236}">
                <a16:creationId xmlns:a16="http://schemas.microsoft.com/office/drawing/2014/main" id="{B012D939-1FCF-A68C-671A-325472789C3A}"/>
              </a:ext>
            </a:extLst>
          </p:cNvPr>
          <p:cNvSpPr/>
          <p:nvPr/>
        </p:nvSpPr>
        <p:spPr>
          <a:xfrm>
            <a:off x="6079761" y="2511835"/>
            <a:ext cx="570712" cy="183100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견적서 출력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5" name="Google Shape;2236;g27fe52d962f_1_4247">
            <a:extLst>
              <a:ext uri="{FF2B5EF4-FFF2-40B4-BE49-F238E27FC236}">
                <a16:creationId xmlns:a16="http://schemas.microsoft.com/office/drawing/2014/main" id="{DBCCE18B-8228-0D72-9432-301D68573741}"/>
              </a:ext>
            </a:extLst>
          </p:cNvPr>
          <p:cNvSpPr/>
          <p:nvPr/>
        </p:nvSpPr>
        <p:spPr>
          <a:xfrm>
            <a:off x="4862445" y="2511473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장바구니 변경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46" name="Google Shape;2236;g27fe52d962f_1_4247">
            <a:extLst>
              <a:ext uri="{FF2B5EF4-FFF2-40B4-BE49-F238E27FC236}">
                <a16:creationId xmlns:a16="http://schemas.microsoft.com/office/drawing/2014/main" id="{20841787-BB13-B994-4A40-A21398E8775E}"/>
              </a:ext>
            </a:extLst>
          </p:cNvPr>
          <p:cNvSpPr/>
          <p:nvPr/>
        </p:nvSpPr>
        <p:spPr>
          <a:xfrm>
            <a:off x="4251585" y="2508674"/>
            <a:ext cx="570712" cy="183817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선택상품 삭제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0" name="그래픽 9" descr="확인란 선택됨 단색으로 채워진">
            <a:extLst>
              <a:ext uri="{FF2B5EF4-FFF2-40B4-BE49-F238E27FC236}">
                <a16:creationId xmlns:a16="http://schemas.microsoft.com/office/drawing/2014/main" id="{ED369C5B-3194-CEFA-1FE9-E4B48DAB9F2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953" y="2736441"/>
            <a:ext cx="236572" cy="236572"/>
          </a:xfrm>
          <a:prstGeom prst="rect">
            <a:avLst/>
          </a:prstGeom>
        </p:spPr>
      </p:pic>
      <p:pic>
        <p:nvPicPr>
          <p:cNvPr id="11" name="그래픽 10" descr="확인란 선택됨 단색으로 채워진">
            <a:extLst>
              <a:ext uri="{FF2B5EF4-FFF2-40B4-BE49-F238E27FC236}">
                <a16:creationId xmlns:a16="http://schemas.microsoft.com/office/drawing/2014/main" id="{088B02E0-30B5-C45B-C876-BE83321A4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953" y="3833113"/>
            <a:ext cx="236572" cy="236572"/>
          </a:xfrm>
          <a:prstGeom prst="rect">
            <a:avLst/>
          </a:prstGeom>
        </p:spPr>
      </p:pic>
      <p:pic>
        <p:nvPicPr>
          <p:cNvPr id="13" name="그래픽 12" descr="확인란 선택됨 단색으로 채워진">
            <a:extLst>
              <a:ext uri="{FF2B5EF4-FFF2-40B4-BE49-F238E27FC236}">
                <a16:creationId xmlns:a16="http://schemas.microsoft.com/office/drawing/2014/main" id="{804790CB-35C6-1F29-52B6-854BA17626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31953" y="5355687"/>
            <a:ext cx="236572" cy="236572"/>
          </a:xfrm>
          <a:prstGeom prst="rect">
            <a:avLst/>
          </a:prstGeom>
        </p:spPr>
      </p:pic>
      <p:sp>
        <p:nvSpPr>
          <p:cNvPr id="14" name="Google Shape;2097;g27fe52d962f_1_4065">
            <a:extLst>
              <a:ext uri="{FF2B5EF4-FFF2-40B4-BE49-F238E27FC236}">
                <a16:creationId xmlns:a16="http://schemas.microsoft.com/office/drawing/2014/main" id="{7DC3BF7C-5DD3-4DF8-A303-5BFA2EA5F164}"/>
              </a:ext>
            </a:extLst>
          </p:cNvPr>
          <p:cNvSpPr/>
          <p:nvPr/>
        </p:nvSpPr>
        <p:spPr>
          <a:xfrm>
            <a:off x="5007739" y="1416411"/>
            <a:ext cx="690925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최근 배송지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" name="그래픽 14" descr="확인란 선택됨 단색으로 채워진">
            <a:extLst>
              <a:ext uri="{FF2B5EF4-FFF2-40B4-BE49-F238E27FC236}">
                <a16:creationId xmlns:a16="http://schemas.microsoft.com/office/drawing/2014/main" id="{551E77A6-7BB5-5E33-473C-A5BCD856E3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24203" y="1414072"/>
            <a:ext cx="205903" cy="205903"/>
          </a:xfrm>
          <a:prstGeom prst="rect">
            <a:avLst/>
          </a:prstGeom>
        </p:spPr>
      </p:pic>
      <p:sp>
        <p:nvSpPr>
          <p:cNvPr id="19" name="Google Shape;2136;g27fe52d962f_1_4065">
            <a:extLst>
              <a:ext uri="{FF2B5EF4-FFF2-40B4-BE49-F238E27FC236}">
                <a16:creationId xmlns:a16="http://schemas.microsoft.com/office/drawing/2014/main" id="{7F2C2677-4BC9-2127-E383-0A504C994956}"/>
              </a:ext>
            </a:extLst>
          </p:cNvPr>
          <p:cNvSpPr/>
          <p:nvPr/>
        </p:nvSpPr>
        <p:spPr>
          <a:xfrm>
            <a:off x="48714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3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" name="Google Shape;2136;g27fe52d962f_1_4065">
            <a:extLst>
              <a:ext uri="{FF2B5EF4-FFF2-40B4-BE49-F238E27FC236}">
                <a16:creationId xmlns:a16="http://schemas.microsoft.com/office/drawing/2014/main" id="{549CDC68-2B83-3F2D-A6D7-42539E5D77B2}"/>
              </a:ext>
            </a:extLst>
          </p:cNvPr>
          <p:cNvSpPr/>
          <p:nvPr/>
        </p:nvSpPr>
        <p:spPr>
          <a:xfrm>
            <a:off x="6048932" y="1026157"/>
            <a:ext cx="1177500" cy="270000"/>
          </a:xfrm>
          <a:prstGeom prst="rect">
            <a:avLst/>
          </a:prstGeom>
          <a:solidFill>
            <a:schemeClr val="bg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SzPts val="700"/>
            </a:pPr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장바구니</a:t>
            </a:r>
            <a:r>
              <a:rPr lang="en-US" altLang="ko-KR" sz="800" dirty="0">
                <a:latin typeface="Malgun Gothic"/>
                <a:ea typeface="Malgun Gothic"/>
                <a:cs typeface="Malgun Gothic"/>
                <a:sym typeface="Malgun Gothic"/>
              </a:rPr>
              <a:t> 4</a:t>
            </a:r>
            <a:endParaRPr sz="8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" name="Google Shape;2099;g27fe52d962f_1_4065">
            <a:extLst>
              <a:ext uri="{FF2B5EF4-FFF2-40B4-BE49-F238E27FC236}">
                <a16:creationId xmlns:a16="http://schemas.microsoft.com/office/drawing/2014/main" id="{91B20248-E27C-F3CD-FEA9-864A6C4A690D}"/>
              </a:ext>
            </a:extLst>
          </p:cNvPr>
          <p:cNvSpPr/>
          <p:nvPr/>
        </p:nvSpPr>
        <p:spPr>
          <a:xfrm>
            <a:off x="2042423" y="1656560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  <a:defRPr/>
            </a:pP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여의도관로공사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(2024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년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월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099;g27fe52d962f_1_4065">
            <a:extLst>
              <a:ext uri="{FF2B5EF4-FFF2-40B4-BE49-F238E27FC236}">
                <a16:creationId xmlns:a16="http://schemas.microsoft.com/office/drawing/2014/main" id="{4B27EEF8-FC5C-8B19-B47D-4E0BB01AACA3}"/>
              </a:ext>
            </a:extLst>
          </p:cNvPr>
          <p:cNvSpPr/>
          <p:nvPr/>
        </p:nvSpPr>
        <p:spPr>
          <a:xfrm>
            <a:off x="2042423" y="1885104"/>
            <a:ext cx="1620000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1100"/>
              <a:defRPr/>
            </a:pP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004.xlsx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500" u="sng" dirty="0">
                <a:latin typeface="Malgun Gothic"/>
                <a:ea typeface="Malgun Gothic"/>
                <a:cs typeface="Malgun Gothic"/>
                <a:sym typeface="Malgun Gothic"/>
              </a:rPr>
              <a:t>첨부파일</a:t>
            </a:r>
            <a:r>
              <a:rPr lang="en-US" altLang="ko-KR" sz="500" u="sng" dirty="0">
                <a:latin typeface="Malgun Gothic"/>
                <a:ea typeface="Malgun Gothic"/>
                <a:cs typeface="Malgun Gothic"/>
                <a:sym typeface="Malgun Gothic"/>
              </a:rPr>
              <a:t>004.pdf</a:t>
            </a:r>
            <a:endParaRPr lang="ko-KR" altLang="en-US" sz="500" u="sng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3" name="Google Shape;2099;g27fe52d962f_1_4065">
            <a:extLst>
              <a:ext uri="{FF2B5EF4-FFF2-40B4-BE49-F238E27FC236}">
                <a16:creationId xmlns:a16="http://schemas.microsoft.com/office/drawing/2014/main" id="{CAA1C918-74C6-5A5A-4501-AB687D118C9A}"/>
              </a:ext>
            </a:extLst>
          </p:cNvPr>
          <p:cNvSpPr/>
          <p:nvPr/>
        </p:nvSpPr>
        <p:spPr>
          <a:xfrm>
            <a:off x="4584868" y="1658478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여의도지점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김인수 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/ 010-3333-4444)</a:t>
            </a:r>
            <a:endParaRPr lang="ko-KR" altLang="en-US" sz="5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099;g27fe52d962f_1_4065">
            <a:extLst>
              <a:ext uri="{FF2B5EF4-FFF2-40B4-BE49-F238E27FC236}">
                <a16:creationId xmlns:a16="http://schemas.microsoft.com/office/drawing/2014/main" id="{77F5D254-A058-99F5-6393-1E44442B8FEB}"/>
              </a:ext>
            </a:extLst>
          </p:cNvPr>
          <p:cNvSpPr/>
          <p:nvPr/>
        </p:nvSpPr>
        <p:spPr>
          <a:xfrm>
            <a:off x="4584868" y="1887022"/>
            <a:ext cx="1942705" cy="180000"/>
          </a:xfrm>
          <a:prstGeom prst="roundRect">
            <a:avLst>
              <a:gd name="adj" fmla="val 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>
              <a:buClr>
                <a:schemeClr val="dk1"/>
              </a:buClr>
              <a:buSzPts val="600"/>
            </a:pP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서울시 영등포구 의사당대로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83 (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여의도동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,</a:t>
            </a:r>
            <a:r>
              <a:rPr lang="ko-KR" altLang="en-US" sz="500" dirty="0" err="1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오투타워</a:t>
            </a:r>
            <a:r>
              <a:rPr lang="en-US" altLang="ko-KR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) 15</a:t>
            </a:r>
            <a:r>
              <a:rPr lang="ko-KR" altLang="en-US" sz="500" dirty="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층</a:t>
            </a:r>
            <a:endParaRPr lang="ko-KR" altLang="en-US" sz="300" dirty="0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9" name="Google Shape;1747;g2fb18904de5_2_107">
            <a:extLst>
              <a:ext uri="{FF2B5EF4-FFF2-40B4-BE49-F238E27FC236}">
                <a16:creationId xmlns:a16="http://schemas.microsoft.com/office/drawing/2014/main" id="{ED62AEC1-9A99-8CC8-7958-59F7355066FF}"/>
              </a:ext>
            </a:extLst>
          </p:cNvPr>
          <p:cNvSpPr/>
          <p:nvPr/>
        </p:nvSpPr>
        <p:spPr>
          <a:xfrm>
            <a:off x="5468556" y="3382717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2" name="Google Shape;1747;g2fb18904de5_2_107">
            <a:extLst>
              <a:ext uri="{FF2B5EF4-FFF2-40B4-BE49-F238E27FC236}">
                <a16:creationId xmlns:a16="http://schemas.microsoft.com/office/drawing/2014/main" id="{86C3DE6D-18B2-1A39-5FBA-58EC3015630A}"/>
              </a:ext>
            </a:extLst>
          </p:cNvPr>
          <p:cNvSpPr/>
          <p:nvPr/>
        </p:nvSpPr>
        <p:spPr>
          <a:xfrm>
            <a:off x="5472738" y="320185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1546" name="Google Shape;1751;g2fb18904de5_2_107">
            <a:extLst>
              <a:ext uri="{FF2B5EF4-FFF2-40B4-BE49-F238E27FC236}">
                <a16:creationId xmlns:a16="http://schemas.microsoft.com/office/drawing/2014/main" id="{2FAB7817-C94A-0EA1-45CE-568280057FF2}"/>
              </a:ext>
            </a:extLst>
          </p:cNvPr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82423" y="5177668"/>
            <a:ext cx="720000" cy="72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7" name="Google Shape;1732;g2fb18904de5_2_107">
            <a:extLst>
              <a:ext uri="{FF2B5EF4-FFF2-40B4-BE49-F238E27FC236}">
                <a16:creationId xmlns:a16="http://schemas.microsoft.com/office/drawing/2014/main" id="{6B7A13E7-C136-04CF-6796-3EB9BA6E0D96}"/>
              </a:ext>
            </a:extLst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80803" y="4150849"/>
            <a:ext cx="539713" cy="76554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8" name="Google Shape;1723;g2fb18904de5_2_107">
            <a:extLst>
              <a:ext uri="{FF2B5EF4-FFF2-40B4-BE49-F238E27FC236}">
                <a16:creationId xmlns:a16="http://schemas.microsoft.com/office/drawing/2014/main" id="{57781F14-5CD0-FD0B-7551-24AD5C5D0EDF}"/>
              </a:ext>
            </a:extLst>
          </p:cNvPr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1737624" y="3138218"/>
            <a:ext cx="609599" cy="720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9" name="Google Shape;1637;g27fc35ecc8f_0_48">
            <a:extLst>
              <a:ext uri="{FF2B5EF4-FFF2-40B4-BE49-F238E27FC236}">
                <a16:creationId xmlns:a16="http://schemas.microsoft.com/office/drawing/2014/main" id="{2BB0E2C7-D739-E3D9-CB3F-9AE50E51B772}"/>
              </a:ext>
            </a:extLst>
          </p:cNvPr>
          <p:cNvGrpSpPr/>
          <p:nvPr/>
        </p:nvGrpSpPr>
        <p:grpSpPr>
          <a:xfrm>
            <a:off x="1638409" y="3002912"/>
            <a:ext cx="602726" cy="117000"/>
            <a:chOff x="2628000" y="4050000"/>
            <a:chExt cx="1044000" cy="180000"/>
          </a:xfrm>
        </p:grpSpPr>
        <p:sp>
          <p:nvSpPr>
            <p:cNvPr id="1550" name="Google Shape;1638;g27fc35ecc8f_0_48">
              <a:extLst>
                <a:ext uri="{FF2B5EF4-FFF2-40B4-BE49-F238E27FC236}">
                  <a16:creationId xmlns:a16="http://schemas.microsoft.com/office/drawing/2014/main" id="{CA085C1F-774C-6ADC-9F82-F7F916D3360A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1" name="Google Shape;1639;g27fc35ecc8f_0_48">
              <a:extLst>
                <a:ext uri="{FF2B5EF4-FFF2-40B4-BE49-F238E27FC236}">
                  <a16:creationId xmlns:a16="http://schemas.microsoft.com/office/drawing/2014/main" id="{51D5F1BC-32EA-9666-302A-809D9430CD53}"/>
                </a:ext>
              </a:extLst>
            </p:cNvPr>
            <p:cNvSpPr/>
            <p:nvPr/>
          </p:nvSpPr>
          <p:spPr>
            <a:xfrm>
              <a:off x="298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옵션</a:t>
              </a:r>
              <a:endParaRPr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2" name="Google Shape;1640;g27fc35ecc8f_0_48">
              <a:extLst>
                <a:ext uri="{FF2B5EF4-FFF2-40B4-BE49-F238E27FC236}">
                  <a16:creationId xmlns:a16="http://schemas.microsoft.com/office/drawing/2014/main" id="{E108CA40-4D47-C1AE-A5C6-C04EFCF649A9}"/>
                </a:ext>
              </a:extLst>
            </p:cNvPr>
            <p:cNvSpPr/>
            <p:nvPr/>
          </p:nvSpPr>
          <p:spPr>
            <a:xfrm>
              <a:off x="334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9F9E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물류</a:t>
              </a:r>
              <a:endParaRPr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pSp>
        <p:nvGrpSpPr>
          <p:cNvPr id="1553" name="Google Shape;1637;g27fc35ecc8f_0_48">
            <a:extLst>
              <a:ext uri="{FF2B5EF4-FFF2-40B4-BE49-F238E27FC236}">
                <a16:creationId xmlns:a16="http://schemas.microsoft.com/office/drawing/2014/main" id="{6E3E444C-DE21-8F0E-83DB-C751CDEDC63C}"/>
              </a:ext>
            </a:extLst>
          </p:cNvPr>
          <p:cNvGrpSpPr/>
          <p:nvPr/>
        </p:nvGrpSpPr>
        <p:grpSpPr>
          <a:xfrm>
            <a:off x="1634606" y="4020056"/>
            <a:ext cx="393729" cy="117000"/>
            <a:chOff x="2628000" y="4050000"/>
            <a:chExt cx="681990" cy="180000"/>
          </a:xfrm>
        </p:grpSpPr>
        <p:sp>
          <p:nvSpPr>
            <p:cNvPr id="1554" name="Google Shape;1638;g27fc35ecc8f_0_48">
              <a:extLst>
                <a:ext uri="{FF2B5EF4-FFF2-40B4-BE49-F238E27FC236}">
                  <a16:creationId xmlns:a16="http://schemas.microsoft.com/office/drawing/2014/main" id="{A7075334-1E89-A79D-B890-6695CFE6540E}"/>
                </a:ext>
              </a:extLst>
            </p:cNvPr>
            <p:cNvSpPr/>
            <p:nvPr/>
          </p:nvSpPr>
          <p:spPr>
            <a:xfrm>
              <a:off x="262800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E3560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안전</a:t>
              </a:r>
              <a:endParaRPr sz="40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1555" name="Google Shape;1640;g27fc35ecc8f_0_48">
              <a:extLst>
                <a:ext uri="{FF2B5EF4-FFF2-40B4-BE49-F238E27FC236}">
                  <a16:creationId xmlns:a16="http://schemas.microsoft.com/office/drawing/2014/main" id="{65C93A1F-BA45-E6CB-C35D-7F73706F473B}"/>
                </a:ext>
              </a:extLst>
            </p:cNvPr>
            <p:cNvSpPr/>
            <p:nvPr/>
          </p:nvSpPr>
          <p:spPr>
            <a:xfrm>
              <a:off x="2985990" y="4050000"/>
              <a:ext cx="324000" cy="180000"/>
            </a:xfrm>
            <a:prstGeom prst="roundRect">
              <a:avLst>
                <a:gd name="adj" fmla="val 0"/>
              </a:avLst>
            </a:prstGeom>
            <a:solidFill>
              <a:srgbClr val="0070C0"/>
            </a:solidFill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algn="ctr">
                <a:buClr>
                  <a:srgbClr val="000000"/>
                </a:buClr>
                <a:buSzPts val="600"/>
              </a:pPr>
              <a:r>
                <a:rPr lang="ko-KR" altLang="en-US" sz="400" b="1" dirty="0">
                  <a:solidFill>
                    <a:schemeClr val="lt1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추가</a:t>
              </a:r>
              <a:endParaRPr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sp>
        <p:nvSpPr>
          <p:cNvPr id="1558" name="Google Shape;1639;g27fc35ecc8f_0_48">
            <a:extLst>
              <a:ext uri="{FF2B5EF4-FFF2-40B4-BE49-F238E27FC236}">
                <a16:creationId xmlns:a16="http://schemas.microsoft.com/office/drawing/2014/main" id="{3713E754-E95B-0931-CC08-B19DECE0AD3C}"/>
              </a:ext>
            </a:extLst>
          </p:cNvPr>
          <p:cNvSpPr/>
          <p:nvPr/>
        </p:nvSpPr>
        <p:spPr>
          <a:xfrm>
            <a:off x="1687276" y="5039924"/>
            <a:ext cx="187053" cy="117000"/>
          </a:xfrm>
          <a:prstGeom prst="roundRect">
            <a:avLst>
              <a:gd name="adj" fmla="val 0"/>
            </a:avLst>
          </a:prstGeom>
          <a:solidFill>
            <a:srgbClr val="0070C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ko-KR" altLang="en-US" sz="4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옵션</a:t>
            </a:r>
            <a:endParaRPr sz="4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12" name="Google Shape;1699;g2fb18904de5_2_107">
            <a:extLst>
              <a:ext uri="{FF2B5EF4-FFF2-40B4-BE49-F238E27FC236}">
                <a16:creationId xmlns:a16="http://schemas.microsoft.com/office/drawing/2014/main" id="{DCA63159-9A48-FDDF-2E15-A3F457EF222E}"/>
              </a:ext>
            </a:extLst>
          </p:cNvPr>
          <p:cNvSpPr/>
          <p:nvPr/>
        </p:nvSpPr>
        <p:spPr>
          <a:xfrm>
            <a:off x="1241953" y="67198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13" name="표 1612">
            <a:extLst>
              <a:ext uri="{FF2B5EF4-FFF2-40B4-BE49-F238E27FC236}">
                <a16:creationId xmlns:a16="http://schemas.microsoft.com/office/drawing/2014/main" id="{EE8088B1-0F5B-E470-7F0D-B6EAAA294F6B}"/>
              </a:ext>
            </a:extLst>
          </p:cNvPr>
          <p:cNvGraphicFramePr>
            <a:graphicFrameLocks noGrp="1"/>
          </p:cNvGraphicFramePr>
          <p:nvPr/>
        </p:nvGraphicFramePr>
        <p:xfrm>
          <a:off x="5473306" y="3566317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26" name="그래픽 1625" descr="일일 일정표 단색으로 채워진">
            <a:extLst>
              <a:ext uri="{FF2B5EF4-FFF2-40B4-BE49-F238E27FC236}">
                <a16:creationId xmlns:a16="http://schemas.microsoft.com/office/drawing/2014/main" id="{1234D16E-E018-5C8C-252C-A8343C7135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9644" y="3569559"/>
            <a:ext cx="164346" cy="146334"/>
          </a:xfrm>
          <a:prstGeom prst="rect">
            <a:avLst/>
          </a:prstGeom>
        </p:spPr>
      </p:pic>
      <p:sp>
        <p:nvSpPr>
          <p:cNvPr id="1627" name="Google Shape;1747;g2fb18904de5_2_107">
            <a:extLst>
              <a:ext uri="{FF2B5EF4-FFF2-40B4-BE49-F238E27FC236}">
                <a16:creationId xmlns:a16="http://schemas.microsoft.com/office/drawing/2014/main" id="{66614DCA-3BEC-121D-4015-985B3879C3C6}"/>
              </a:ext>
            </a:extLst>
          </p:cNvPr>
          <p:cNvSpPr/>
          <p:nvPr/>
        </p:nvSpPr>
        <p:spPr>
          <a:xfrm>
            <a:off x="5472738" y="3763490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8" name="Google Shape;425;g28120bc8d10_0_0">
            <a:extLst>
              <a:ext uri="{FF2B5EF4-FFF2-40B4-BE49-F238E27FC236}">
                <a16:creationId xmlns:a16="http://schemas.microsoft.com/office/drawing/2014/main" id="{74F13D9B-4198-880D-147F-1EF31D8675B5}"/>
              </a:ext>
            </a:extLst>
          </p:cNvPr>
          <p:cNvSpPr/>
          <p:nvPr/>
        </p:nvSpPr>
        <p:spPr>
          <a:xfrm>
            <a:off x="6314330" y="3382716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89" name="Google Shape;1747;g2fb18904de5_2_107">
            <a:extLst>
              <a:ext uri="{FF2B5EF4-FFF2-40B4-BE49-F238E27FC236}">
                <a16:creationId xmlns:a16="http://schemas.microsoft.com/office/drawing/2014/main" id="{7C9804D8-4977-A1C8-6FAC-B6141CA036B5}"/>
              </a:ext>
            </a:extLst>
          </p:cNvPr>
          <p:cNvSpPr/>
          <p:nvPr/>
        </p:nvSpPr>
        <p:spPr>
          <a:xfrm>
            <a:off x="5472738" y="3024888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0" name="Google Shape;1747;g2fb18904de5_2_107">
            <a:extLst>
              <a:ext uri="{FF2B5EF4-FFF2-40B4-BE49-F238E27FC236}">
                <a16:creationId xmlns:a16="http://schemas.microsoft.com/office/drawing/2014/main" id="{A0F662CB-D22A-81AE-880A-18A618BC6903}"/>
              </a:ext>
            </a:extLst>
          </p:cNvPr>
          <p:cNvSpPr/>
          <p:nvPr/>
        </p:nvSpPr>
        <p:spPr>
          <a:xfrm>
            <a:off x="5468556" y="4389334"/>
            <a:ext cx="813097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1" name="Google Shape;1747;g2fb18904de5_2_107">
            <a:extLst>
              <a:ext uri="{FF2B5EF4-FFF2-40B4-BE49-F238E27FC236}">
                <a16:creationId xmlns:a16="http://schemas.microsoft.com/office/drawing/2014/main" id="{B6B70685-7110-DF0F-E499-2EFA6AB5D95F}"/>
              </a:ext>
            </a:extLst>
          </p:cNvPr>
          <p:cNvSpPr/>
          <p:nvPr/>
        </p:nvSpPr>
        <p:spPr>
          <a:xfrm>
            <a:off x="5472738" y="420846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2" name="표 1691">
            <a:extLst>
              <a:ext uri="{FF2B5EF4-FFF2-40B4-BE49-F238E27FC236}">
                <a16:creationId xmlns:a16="http://schemas.microsoft.com/office/drawing/2014/main" id="{B96D6AD0-F0CD-9834-A9CF-FEB9BA6BCC1A}"/>
              </a:ext>
            </a:extLst>
          </p:cNvPr>
          <p:cNvGraphicFramePr>
            <a:graphicFrameLocks noGrp="1"/>
          </p:cNvGraphicFramePr>
          <p:nvPr/>
        </p:nvGraphicFramePr>
        <p:xfrm>
          <a:off x="5473306" y="4572934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693" name="그래픽 1692" descr="일일 일정표 단색으로 채워진">
            <a:extLst>
              <a:ext uri="{FF2B5EF4-FFF2-40B4-BE49-F238E27FC236}">
                <a16:creationId xmlns:a16="http://schemas.microsoft.com/office/drawing/2014/main" id="{EAA26C8B-CCCE-E067-154C-24900B8F7ABA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9644" y="4576176"/>
            <a:ext cx="164346" cy="146334"/>
          </a:xfrm>
          <a:prstGeom prst="rect">
            <a:avLst/>
          </a:prstGeom>
        </p:spPr>
      </p:pic>
      <p:sp>
        <p:nvSpPr>
          <p:cNvPr id="1694" name="Google Shape;1747;g2fb18904de5_2_107">
            <a:extLst>
              <a:ext uri="{FF2B5EF4-FFF2-40B4-BE49-F238E27FC236}">
                <a16:creationId xmlns:a16="http://schemas.microsoft.com/office/drawing/2014/main" id="{F4E66BBF-67F3-7423-414C-F89C3C9AA032}"/>
              </a:ext>
            </a:extLst>
          </p:cNvPr>
          <p:cNvSpPr/>
          <p:nvPr/>
        </p:nvSpPr>
        <p:spPr>
          <a:xfrm>
            <a:off x="5472738" y="4770107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6" name="Google Shape;1747;g2fb18904de5_2_107">
            <a:extLst>
              <a:ext uri="{FF2B5EF4-FFF2-40B4-BE49-F238E27FC236}">
                <a16:creationId xmlns:a16="http://schemas.microsoft.com/office/drawing/2014/main" id="{E92F8AA5-BCD7-6120-C6E7-AC1151419C58}"/>
              </a:ext>
            </a:extLst>
          </p:cNvPr>
          <p:cNvSpPr/>
          <p:nvPr/>
        </p:nvSpPr>
        <p:spPr>
          <a:xfrm>
            <a:off x="5472738" y="4031505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7" name="Google Shape;1747;g2fb18904de5_2_107">
            <a:extLst>
              <a:ext uri="{FF2B5EF4-FFF2-40B4-BE49-F238E27FC236}">
                <a16:creationId xmlns:a16="http://schemas.microsoft.com/office/drawing/2014/main" id="{CAB8EEF9-D1DF-A4F7-33C6-C067EFD8C6F6}"/>
              </a:ext>
            </a:extLst>
          </p:cNvPr>
          <p:cNvSpPr/>
          <p:nvPr/>
        </p:nvSpPr>
        <p:spPr>
          <a:xfrm>
            <a:off x="5468556" y="5404303"/>
            <a:ext cx="813097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개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98" name="Google Shape;1747;g2fb18904de5_2_107">
            <a:extLst>
              <a:ext uri="{FF2B5EF4-FFF2-40B4-BE49-F238E27FC236}">
                <a16:creationId xmlns:a16="http://schemas.microsoft.com/office/drawing/2014/main" id="{24160C14-0A2D-8CD3-6ABD-9AAC3EA9F7F2}"/>
              </a:ext>
            </a:extLst>
          </p:cNvPr>
          <p:cNvSpPr/>
          <p:nvPr/>
        </p:nvSpPr>
        <p:spPr>
          <a:xfrm>
            <a:off x="5472738" y="522343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en-US" altLang="ko-KR" sz="500" dirty="0">
                <a:latin typeface="Malgun Gothic"/>
                <a:ea typeface="Malgun Gothic"/>
                <a:cs typeface="Malgun Gothic"/>
                <a:sym typeface="Malgun Gothic"/>
              </a:rPr>
              <a:t>40,660 </a:t>
            </a:r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99" name="표 1698">
            <a:extLst>
              <a:ext uri="{FF2B5EF4-FFF2-40B4-BE49-F238E27FC236}">
                <a16:creationId xmlns:a16="http://schemas.microsoft.com/office/drawing/2014/main" id="{2BCEB8AE-D133-9D10-FF14-A89D20946363}"/>
              </a:ext>
            </a:extLst>
          </p:cNvPr>
          <p:cNvGraphicFramePr>
            <a:graphicFrameLocks noGrp="1"/>
          </p:cNvGraphicFramePr>
          <p:nvPr/>
        </p:nvGraphicFramePr>
        <p:xfrm>
          <a:off x="5473306" y="5587903"/>
          <a:ext cx="1063751" cy="152818"/>
        </p:xfrm>
        <a:graphic>
          <a:graphicData uri="http://schemas.openxmlformats.org/drawingml/2006/table">
            <a:tbl>
              <a:tblPr/>
              <a:tblGrid>
                <a:gridCol w="1063751">
                  <a:extLst>
                    <a:ext uri="{9D8B030D-6E8A-4147-A177-3AD203B41FA5}">
                      <a16:colId xmlns:a16="http://schemas.microsoft.com/office/drawing/2014/main" val="697058069"/>
                    </a:ext>
                  </a:extLst>
                </a:gridCol>
              </a:tblGrid>
              <a:tr h="152818"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2024-10-21</a:t>
                      </a:r>
                      <a:r>
                        <a:rPr lang="ko-KR" altLang="en-US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       </a:t>
                      </a:r>
                      <a:r>
                        <a:rPr lang="en-US" altLang="ko-KR" sz="600" b="0" i="0" u="none" strike="noStrike" dirty="0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 </a:t>
                      </a:r>
                      <a:r>
                        <a:rPr lang="ko-KR" altLang="en-US" sz="6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Malgun Gothic" panose="020B0503020000020004" pitchFamily="34" charset="-127"/>
                          <a:ea typeface="Malgun Gothic" panose="020B0503020000020004" pitchFamily="34" charset="-127"/>
                        </a:rPr>
                        <a:t>ㅣ</a:t>
                      </a:r>
                      <a:endParaRPr lang="en" dirty="0">
                        <a:effectLst/>
                      </a:endParaRPr>
                    </a:p>
                  </a:txBody>
                  <a:tcPr marL="19050" marR="19050" marT="19050" marB="19050" anchor="ctr">
                    <a:lnL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8875047"/>
                  </a:ext>
                </a:extLst>
              </a:tr>
            </a:tbl>
          </a:graphicData>
        </a:graphic>
      </p:graphicFrame>
      <p:pic>
        <p:nvPicPr>
          <p:cNvPr id="1700" name="그래픽 1699" descr="일일 일정표 단색으로 채워진">
            <a:extLst>
              <a:ext uri="{FF2B5EF4-FFF2-40B4-BE49-F238E27FC236}">
                <a16:creationId xmlns:a16="http://schemas.microsoft.com/office/drawing/2014/main" id="{C0090BF2-7C98-BAF6-C141-F9E89B56345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49644" y="5591145"/>
            <a:ext cx="164346" cy="146334"/>
          </a:xfrm>
          <a:prstGeom prst="rect">
            <a:avLst/>
          </a:prstGeom>
        </p:spPr>
      </p:pic>
      <p:sp>
        <p:nvSpPr>
          <p:cNvPr id="1701" name="Google Shape;1747;g2fb18904de5_2_107">
            <a:extLst>
              <a:ext uri="{FF2B5EF4-FFF2-40B4-BE49-F238E27FC236}">
                <a16:creationId xmlns:a16="http://schemas.microsoft.com/office/drawing/2014/main" id="{32A96F22-4537-B382-E496-D7C80277BFF4}"/>
              </a:ext>
            </a:extLst>
          </p:cNvPr>
          <p:cNvSpPr/>
          <p:nvPr/>
        </p:nvSpPr>
        <p:spPr>
          <a:xfrm>
            <a:off x="5472738" y="5785076"/>
            <a:ext cx="1069081" cy="139247"/>
          </a:xfrm>
          <a:prstGeom prst="roundRect">
            <a:avLst>
              <a:gd name="adj" fmla="val 0"/>
            </a:avLst>
          </a:prstGeom>
          <a:solidFill>
            <a:schemeClr val="lt1"/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r">
              <a:buClr>
                <a:srgbClr val="000000"/>
              </a:buClr>
              <a:buSzPts val="600"/>
            </a:pP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2" name="Google Shape;425;g28120bc8d10_0_0">
            <a:extLst>
              <a:ext uri="{FF2B5EF4-FFF2-40B4-BE49-F238E27FC236}">
                <a16:creationId xmlns:a16="http://schemas.microsoft.com/office/drawing/2014/main" id="{D325ACDB-3E9F-1C82-3A77-35E533E1ABDB}"/>
              </a:ext>
            </a:extLst>
          </p:cNvPr>
          <p:cNvSpPr/>
          <p:nvPr/>
        </p:nvSpPr>
        <p:spPr>
          <a:xfrm>
            <a:off x="6314330" y="5404302"/>
            <a:ext cx="222727" cy="130895"/>
          </a:xfrm>
          <a:prstGeom prst="roundRect">
            <a:avLst>
              <a:gd name="adj" fmla="val 0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변경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3" name="Google Shape;1747;g2fb18904de5_2_107">
            <a:extLst>
              <a:ext uri="{FF2B5EF4-FFF2-40B4-BE49-F238E27FC236}">
                <a16:creationId xmlns:a16="http://schemas.microsoft.com/office/drawing/2014/main" id="{B17C0DA7-0655-DEC8-AB16-134D9C2D5422}"/>
              </a:ext>
            </a:extLst>
          </p:cNvPr>
          <p:cNvSpPr/>
          <p:nvPr/>
        </p:nvSpPr>
        <p:spPr>
          <a:xfrm>
            <a:off x="5472738" y="5046474"/>
            <a:ext cx="1069081" cy="139247"/>
          </a:xfrm>
          <a:prstGeom prst="roundRect">
            <a:avLst>
              <a:gd name="adj" fmla="val 0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36000" tIns="0" rIns="0" bIns="0" anchor="ctr" anchorCtr="0">
            <a:noAutofit/>
          </a:bodyPr>
          <a:lstStyle/>
          <a:p>
            <a:pPr marR="35999">
              <a:buClr>
                <a:srgbClr val="000000"/>
              </a:buClr>
              <a:buSzPts val="600"/>
            </a:pPr>
            <a:r>
              <a:rPr lang="ko-KR" altLang="en-US" sz="500" dirty="0" err="1">
                <a:latin typeface="Malgun Gothic"/>
                <a:ea typeface="Malgun Gothic"/>
                <a:cs typeface="Malgun Gothic"/>
                <a:sym typeface="Malgun Gothic"/>
              </a:rPr>
              <a:t>오케이플라자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5" name="Google Shape;1699;g2fb18904de5_2_107">
            <a:extLst>
              <a:ext uri="{FF2B5EF4-FFF2-40B4-BE49-F238E27FC236}">
                <a16:creationId xmlns:a16="http://schemas.microsoft.com/office/drawing/2014/main" id="{D7215F21-215A-8710-C587-5EB7F78AEE36}"/>
              </a:ext>
            </a:extLst>
          </p:cNvPr>
          <p:cNvSpPr/>
          <p:nvPr/>
        </p:nvSpPr>
        <p:spPr>
          <a:xfrm>
            <a:off x="1241953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6" name="Google Shape;1699;g2fb18904de5_2_107">
            <a:extLst>
              <a:ext uri="{FF2B5EF4-FFF2-40B4-BE49-F238E27FC236}">
                <a16:creationId xmlns:a16="http://schemas.microsoft.com/office/drawing/2014/main" id="{96176A48-4EB2-C985-5E17-992571BAACEF}"/>
              </a:ext>
            </a:extLst>
          </p:cNvPr>
          <p:cNvSpPr/>
          <p:nvPr/>
        </p:nvSpPr>
        <p:spPr>
          <a:xfrm>
            <a:off x="8312171" y="97241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3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7" name="Google Shape;1699;g2fb18904de5_2_107">
            <a:extLst>
              <a:ext uri="{FF2B5EF4-FFF2-40B4-BE49-F238E27FC236}">
                <a16:creationId xmlns:a16="http://schemas.microsoft.com/office/drawing/2014/main" id="{EA319C0E-A368-863F-65A9-592B6C86F695}"/>
              </a:ext>
            </a:extLst>
          </p:cNvPr>
          <p:cNvSpPr/>
          <p:nvPr/>
        </p:nvSpPr>
        <p:spPr>
          <a:xfrm>
            <a:off x="1241953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4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8" name="Google Shape;1699;g2fb18904de5_2_107">
            <a:extLst>
              <a:ext uri="{FF2B5EF4-FFF2-40B4-BE49-F238E27FC236}">
                <a16:creationId xmlns:a16="http://schemas.microsoft.com/office/drawing/2014/main" id="{0738D3EC-7EF1-6C1A-8E74-C58982378D2F}"/>
              </a:ext>
            </a:extLst>
          </p:cNvPr>
          <p:cNvSpPr/>
          <p:nvPr/>
        </p:nvSpPr>
        <p:spPr>
          <a:xfrm>
            <a:off x="6516716" y="1337022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5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09" name="Google Shape;1699;g2fb18904de5_2_107">
            <a:extLst>
              <a:ext uri="{FF2B5EF4-FFF2-40B4-BE49-F238E27FC236}">
                <a16:creationId xmlns:a16="http://schemas.microsoft.com/office/drawing/2014/main" id="{E4438025-76C1-9372-18E9-A3D08B459A3A}"/>
              </a:ext>
            </a:extLst>
          </p:cNvPr>
          <p:cNvSpPr/>
          <p:nvPr/>
        </p:nvSpPr>
        <p:spPr>
          <a:xfrm>
            <a:off x="4031437" y="245878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6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0" name="Google Shape;1699;g2fb18904de5_2_107">
            <a:extLst>
              <a:ext uri="{FF2B5EF4-FFF2-40B4-BE49-F238E27FC236}">
                <a16:creationId xmlns:a16="http://schemas.microsoft.com/office/drawing/2014/main" id="{2516D713-05EC-96CB-CB86-69E51B73485A}"/>
              </a:ext>
            </a:extLst>
          </p:cNvPr>
          <p:cNvSpPr/>
          <p:nvPr/>
        </p:nvSpPr>
        <p:spPr>
          <a:xfrm>
            <a:off x="2852423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7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1" name="Google Shape;1699;g2fb18904de5_2_107">
            <a:extLst>
              <a:ext uri="{FF2B5EF4-FFF2-40B4-BE49-F238E27FC236}">
                <a16:creationId xmlns:a16="http://schemas.microsoft.com/office/drawing/2014/main" id="{AD5832C1-0A82-0B56-A852-A84435E63E34}"/>
              </a:ext>
            </a:extLst>
          </p:cNvPr>
          <p:cNvSpPr/>
          <p:nvPr/>
        </p:nvSpPr>
        <p:spPr>
          <a:xfrm>
            <a:off x="5410882" y="2701273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8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2" name="Google Shape;1699;g2fb18904de5_2_107">
            <a:extLst>
              <a:ext uri="{FF2B5EF4-FFF2-40B4-BE49-F238E27FC236}">
                <a16:creationId xmlns:a16="http://schemas.microsoft.com/office/drawing/2014/main" id="{2EA99C80-E8EC-3B7B-BE3B-F8A6CE6574CD}"/>
              </a:ext>
            </a:extLst>
          </p:cNvPr>
          <p:cNvSpPr/>
          <p:nvPr/>
        </p:nvSpPr>
        <p:spPr>
          <a:xfrm>
            <a:off x="7205670" y="1341806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10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3" name="Google Shape;1699;g2fb18904de5_2_107">
            <a:extLst>
              <a:ext uri="{FF2B5EF4-FFF2-40B4-BE49-F238E27FC236}">
                <a16:creationId xmlns:a16="http://schemas.microsoft.com/office/drawing/2014/main" id="{0035B051-B9FF-1113-1097-17247209D438}"/>
              </a:ext>
            </a:extLst>
          </p:cNvPr>
          <p:cNvSpPr/>
          <p:nvPr/>
        </p:nvSpPr>
        <p:spPr>
          <a:xfrm>
            <a:off x="7211238" y="2534337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5" name="Google Shape;1699;g2fb18904de5_2_107">
            <a:extLst>
              <a:ext uri="{FF2B5EF4-FFF2-40B4-BE49-F238E27FC236}">
                <a16:creationId xmlns:a16="http://schemas.microsoft.com/office/drawing/2014/main" id="{6A60B9FA-B8AF-31CE-CB15-AD458D3883B0}"/>
              </a:ext>
            </a:extLst>
          </p:cNvPr>
          <p:cNvSpPr/>
          <p:nvPr/>
        </p:nvSpPr>
        <p:spPr>
          <a:xfrm>
            <a:off x="7705223" y="2897601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12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716" name="Google Shape;1699;g2fb18904de5_2_107">
            <a:extLst>
              <a:ext uri="{FF2B5EF4-FFF2-40B4-BE49-F238E27FC236}">
                <a16:creationId xmlns:a16="http://schemas.microsoft.com/office/drawing/2014/main" id="{A242E050-5FD5-2E99-373E-FD8B492BE2E7}"/>
              </a:ext>
            </a:extLst>
          </p:cNvPr>
          <p:cNvSpPr/>
          <p:nvPr/>
        </p:nvSpPr>
        <p:spPr>
          <a:xfrm>
            <a:off x="6299170" y="4368208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9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8" name="Google Shape;1935;g2f2558950df_0_84">
            <a:extLst>
              <a:ext uri="{FF2B5EF4-FFF2-40B4-BE49-F238E27FC236}">
                <a16:creationId xmlns:a16="http://schemas.microsoft.com/office/drawing/2014/main" id="{F438FF94-0B21-0A3E-9768-3B7BF07E95F8}"/>
              </a:ext>
            </a:extLst>
          </p:cNvPr>
          <p:cNvGraphicFramePr/>
          <p:nvPr/>
        </p:nvGraphicFramePr>
        <p:xfrm>
          <a:off x="6398386" y="5814629"/>
          <a:ext cx="2511710" cy="91372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5117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1372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altLang="ko-KR"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선택하신 상품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총 </a:t>
                      </a:r>
                      <a:r>
                        <a:rPr lang="en-US" altLang="ko-KR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</a:t>
                      </a:r>
                      <a:r>
                        <a:rPr lang="ko-KR" altLang="en-US" sz="800" b="1" dirty="0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개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)</a:t>
                      </a:r>
                      <a:r>
                        <a:rPr lang="ko-KR" altLang="en-US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을 주문 하시겠습니까</a:t>
                      </a:r>
                      <a:r>
                        <a:rPr lang="en-US" altLang="ko-KR" sz="800" b="1" dirty="0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?</a:t>
                      </a:r>
                      <a:endParaRPr sz="800" b="1" dirty="0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2000" marR="72000" marT="72000" marB="72000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Google Shape;1936;g2f2558950df_0_84">
            <a:extLst>
              <a:ext uri="{FF2B5EF4-FFF2-40B4-BE49-F238E27FC236}">
                <a16:creationId xmlns:a16="http://schemas.microsoft.com/office/drawing/2014/main" id="{31A30286-452C-0CAF-E1F5-05CF53004E1F}"/>
              </a:ext>
            </a:extLst>
          </p:cNvPr>
          <p:cNvSpPr/>
          <p:nvPr/>
        </p:nvSpPr>
        <p:spPr>
          <a:xfrm>
            <a:off x="7088273" y="6361320"/>
            <a:ext cx="588202" cy="214489"/>
          </a:xfrm>
          <a:prstGeom prst="roundRect">
            <a:avLst>
              <a:gd name="adj" fmla="val 16667"/>
            </a:avLst>
          </a:prstGeom>
          <a:solidFill>
            <a:srgbClr val="0070C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확인</a:t>
            </a:r>
            <a:endParaRPr sz="6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6" name="Google Shape;1937;g2f2558950df_0_84">
            <a:extLst>
              <a:ext uri="{FF2B5EF4-FFF2-40B4-BE49-F238E27FC236}">
                <a16:creationId xmlns:a16="http://schemas.microsoft.com/office/drawing/2014/main" id="{02F73C4F-CA58-75AB-3CF7-5F12CFC62018}"/>
              </a:ext>
            </a:extLst>
          </p:cNvPr>
          <p:cNvSpPr/>
          <p:nvPr/>
        </p:nvSpPr>
        <p:spPr>
          <a:xfrm>
            <a:off x="7751330" y="6361320"/>
            <a:ext cx="551492" cy="214489"/>
          </a:xfrm>
          <a:prstGeom prst="roundRect">
            <a:avLst>
              <a:gd name="adj" fmla="val 16667"/>
            </a:avLst>
          </a:prstGeom>
          <a:solidFill>
            <a:srgbClr val="CCCCCC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91425" rIns="0" bIns="90000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00" b="1" dirty="0">
                <a:latin typeface="Malgun Gothic"/>
                <a:ea typeface="Malgun Gothic"/>
                <a:cs typeface="Malgun Gothic"/>
                <a:sym typeface="Malgun Gothic"/>
              </a:rPr>
              <a:t>취소</a:t>
            </a:r>
            <a:endParaRPr sz="600" b="1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48" name="Google Shape;872;g28120bc8d10_0_307">
            <a:extLst>
              <a:ext uri="{FF2B5EF4-FFF2-40B4-BE49-F238E27FC236}">
                <a16:creationId xmlns:a16="http://schemas.microsoft.com/office/drawing/2014/main" id="{939222B2-DC5E-893E-70DF-0BF8C4B2A0B3}"/>
              </a:ext>
            </a:extLst>
          </p:cNvPr>
          <p:cNvCxnSpPr>
            <a:cxnSpLocks/>
            <a:stCxn id="1675" idx="2"/>
            <a:endCxn id="8" idx="0"/>
          </p:cNvCxnSpPr>
          <p:nvPr/>
        </p:nvCxnSpPr>
        <p:spPr>
          <a:xfrm rot="5400000">
            <a:off x="7224112" y="4757244"/>
            <a:ext cx="1487514" cy="627256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30" name="Google Shape;2097;g27fe52d962f_1_4065">
            <a:extLst>
              <a:ext uri="{FF2B5EF4-FFF2-40B4-BE49-F238E27FC236}">
                <a16:creationId xmlns:a16="http://schemas.microsoft.com/office/drawing/2014/main" id="{57C05776-6259-0754-F8A4-913925A7A3AD}"/>
              </a:ext>
            </a:extLst>
          </p:cNvPr>
          <p:cNvSpPr/>
          <p:nvPr/>
        </p:nvSpPr>
        <p:spPr>
          <a:xfrm>
            <a:off x="2461234" y="1408296"/>
            <a:ext cx="915004" cy="180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ko-KR" altLang="en-US" sz="500" dirty="0">
                <a:latin typeface="Malgun Gothic"/>
                <a:ea typeface="Malgun Gothic"/>
                <a:cs typeface="Malgun Gothic"/>
                <a:sym typeface="Malgun Gothic"/>
              </a:rPr>
              <a:t>최근 공사정보 사용</a:t>
            </a:r>
            <a:endParaRPr sz="500" dirty="0"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pic>
        <p:nvPicPr>
          <p:cNvPr id="47" name="그래픽 46" descr="확인란 선택됨 단색으로 채워진">
            <a:extLst>
              <a:ext uri="{FF2B5EF4-FFF2-40B4-BE49-F238E27FC236}">
                <a16:creationId xmlns:a16="http://schemas.microsoft.com/office/drawing/2014/main" id="{F8E8BD2F-699A-5C88-FEDD-A8DA2839530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77699" y="1405957"/>
            <a:ext cx="205903" cy="205903"/>
          </a:xfrm>
          <a:prstGeom prst="rect">
            <a:avLst/>
          </a:prstGeom>
        </p:spPr>
      </p:pic>
      <p:sp>
        <p:nvSpPr>
          <p:cNvPr id="49" name="Google Shape;1747;g2fb18904de5_2_107">
            <a:extLst>
              <a:ext uri="{FF2B5EF4-FFF2-40B4-BE49-F238E27FC236}">
                <a16:creationId xmlns:a16="http://schemas.microsoft.com/office/drawing/2014/main" id="{6DA8B2C1-CBAB-444B-4303-0665B91EAA6C}"/>
              </a:ext>
            </a:extLst>
          </p:cNvPr>
          <p:cNvSpPr/>
          <p:nvPr/>
        </p:nvSpPr>
        <p:spPr>
          <a:xfrm>
            <a:off x="6058988" y="4567731"/>
            <a:ext cx="1431866" cy="215978"/>
          </a:xfrm>
          <a:prstGeom prst="roundRect">
            <a:avLst>
              <a:gd name="adj" fmla="val 45917"/>
            </a:avLst>
          </a:prstGeom>
          <a:solidFill>
            <a:schemeClr val="bg1">
              <a:lumMod val="85000"/>
            </a:schemeClr>
          </a:solidFill>
          <a:ln w="6350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R="35999" algn="ctr">
              <a:buClr>
                <a:srgbClr val="000000"/>
              </a:buClr>
              <a:buSzPts val="600"/>
            </a:pPr>
            <a:r>
              <a:rPr lang="ko-KR" altLang="en-US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추가상품은 수량을 변경할 수 없습니다</a:t>
            </a:r>
            <a:r>
              <a:rPr lang="en-US" altLang="ko-KR" sz="500" dirty="0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.</a:t>
            </a:r>
            <a:endParaRPr sz="5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50" name="Google Shape;872;g28120bc8d10_0_307">
            <a:extLst>
              <a:ext uri="{FF2B5EF4-FFF2-40B4-BE49-F238E27FC236}">
                <a16:creationId xmlns:a16="http://schemas.microsoft.com/office/drawing/2014/main" id="{0A950540-5769-193E-495D-C407D56CEFC8}"/>
              </a:ext>
            </a:extLst>
          </p:cNvPr>
          <p:cNvCxnSpPr>
            <a:cxnSpLocks/>
            <a:stCxn id="1716" idx="3"/>
            <a:endCxn id="49" idx="0"/>
          </p:cNvCxnSpPr>
          <p:nvPr/>
        </p:nvCxnSpPr>
        <p:spPr>
          <a:xfrm>
            <a:off x="6479171" y="4458209"/>
            <a:ext cx="295751" cy="109523"/>
          </a:xfrm>
          <a:prstGeom prst="bentConnector2">
            <a:avLst/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29" name="Google Shape;872;g28120bc8d10_0_307">
            <a:extLst>
              <a:ext uri="{FF2B5EF4-FFF2-40B4-BE49-F238E27FC236}">
                <a16:creationId xmlns:a16="http://schemas.microsoft.com/office/drawing/2014/main" id="{0FAEB789-EB0D-0068-C52F-747B9E0BD57E}"/>
              </a:ext>
            </a:extLst>
          </p:cNvPr>
          <p:cNvCxnSpPr>
            <a:cxnSpLocks/>
            <a:stCxn id="1619" idx="2"/>
            <a:endCxn id="8" idx="0"/>
          </p:cNvCxnSpPr>
          <p:nvPr/>
        </p:nvCxnSpPr>
        <p:spPr>
          <a:xfrm rot="16200000" flipH="1">
            <a:off x="6741100" y="4901488"/>
            <a:ext cx="1487514" cy="338768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rgbClr val="0000FF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44B165AB-E9EC-03C5-641D-391128B472F0}"/>
              </a:ext>
            </a:extLst>
          </p:cNvPr>
          <p:cNvSpPr/>
          <p:nvPr/>
        </p:nvSpPr>
        <p:spPr>
          <a:xfrm>
            <a:off x="12275438" y="30523"/>
            <a:ext cx="2210634" cy="14934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OKPlaza, OKSafety, </a:t>
            </a:r>
            <a:r>
              <a:rPr lang="ko-KR" altLang="en-US" sz="1000" b="1" dirty="0">
                <a:solidFill>
                  <a:schemeClr val="tx1"/>
                </a:solidFill>
              </a:rPr>
              <a:t>홈앤서비스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주문 완료 페이지 추가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팬타온 주문 완료 페이지 참고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49266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9467042" y="1111216"/>
          <a:ext cx="2624612" cy="20558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1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1-1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1-2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1-3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8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3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4359393" y="613060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/>
              <a:t>로그인 사용자 정보</a:t>
            </a:r>
            <a:endParaRPr sz="2032"/>
          </a:p>
        </p:txBody>
      </p:sp>
      <p:sp>
        <p:nvSpPr>
          <p:cNvPr id="68" name="Google Shape;53;p20"/>
          <p:cNvSpPr txBox="1"/>
          <p:nvPr/>
        </p:nvSpPr>
        <p:spPr>
          <a:xfrm>
            <a:off x="1618059" y="611151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 sz="2032"/>
          </a:p>
        </p:txBody>
      </p:sp>
      <p:sp>
        <p:nvSpPr>
          <p:cNvPr id="13" name="Google Shape;106;p21"/>
          <p:cNvSpPr/>
          <p:nvPr/>
        </p:nvSpPr>
        <p:spPr>
          <a:xfrm>
            <a:off x="126215" y="1111214"/>
            <a:ext cx="9277300" cy="54898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499" y="1174682"/>
            <a:ext cx="9116740" cy="4940763"/>
            <a:chOff x="147485" y="882834"/>
            <a:chExt cx="8075675" cy="43765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85" y="882834"/>
              <a:ext cx="8075675" cy="437656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4250" y="4598074"/>
              <a:ext cx="586051" cy="661324"/>
            </a:xfrm>
            <a:prstGeom prst="rect">
              <a:avLst/>
            </a:prstGeom>
          </p:spPr>
        </p:pic>
      </p:grpSp>
      <p:sp>
        <p:nvSpPr>
          <p:cNvPr id="11" name="직사각형 10"/>
          <p:cNvSpPr/>
          <p:nvPr/>
        </p:nvSpPr>
        <p:spPr>
          <a:xfrm>
            <a:off x="2911873" y="5554541"/>
            <a:ext cx="456998" cy="186288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64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2" name="Google Shape;1694;p44"/>
          <p:cNvSpPr/>
          <p:nvPr/>
        </p:nvSpPr>
        <p:spPr>
          <a:xfrm>
            <a:off x="2589853" y="1660958"/>
            <a:ext cx="4613614" cy="54284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" name="Google Shape;1695;p44"/>
          <p:cNvGraphicFramePr/>
          <p:nvPr/>
        </p:nvGraphicFramePr>
        <p:xfrm>
          <a:off x="2751659" y="1774460"/>
          <a:ext cx="4307769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0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사용자 상세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5" name="Google Shape;58;p20"/>
          <p:cNvSpPr/>
          <p:nvPr/>
        </p:nvSpPr>
        <p:spPr>
          <a:xfrm>
            <a:off x="2741197" y="2175399"/>
            <a:ext cx="4318230" cy="40931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77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77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6" name="Google Shape;1695;p44"/>
          <p:cNvGraphicFramePr/>
          <p:nvPr/>
        </p:nvGraphicFramePr>
        <p:xfrm>
          <a:off x="6789879" y="1757257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" name="Google Shape;1696;p44"/>
          <p:cNvGraphicFramePr/>
          <p:nvPr/>
        </p:nvGraphicFramePr>
        <p:xfrm>
          <a:off x="2919070" y="2720320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8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구매사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" name="Google Shape;1696;p44"/>
          <p:cNvGraphicFramePr/>
          <p:nvPr/>
        </p:nvGraphicFramePr>
        <p:xfrm>
          <a:off x="2919070" y="2962112"/>
          <a:ext cx="3703654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13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921329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6932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968261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8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8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" name="Google Shape;1696;p44"/>
          <p:cNvGraphicFramePr/>
          <p:nvPr/>
        </p:nvGraphicFramePr>
        <p:xfrm>
          <a:off x="2919070" y="3203904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Google Shape;1696;p44"/>
          <p:cNvGraphicFramePr/>
          <p:nvPr/>
        </p:nvGraphicFramePr>
        <p:xfrm>
          <a:off x="2919070" y="3445696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3087" y="3449988"/>
            <a:ext cx="852713" cy="17595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793101" y="3451462"/>
            <a:ext cx="1248457" cy="17595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3" name="Google Shape;1696;p44"/>
          <p:cNvGraphicFramePr/>
          <p:nvPr/>
        </p:nvGraphicFramePr>
        <p:xfrm>
          <a:off x="2919070" y="3687488"/>
          <a:ext cx="2692392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4" name="Google Shape;1696;p44"/>
          <p:cNvGraphicFramePr/>
          <p:nvPr/>
        </p:nvGraphicFramePr>
        <p:xfrm>
          <a:off x="2919070" y="3929279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5" name="Google Shape;1696;p44"/>
          <p:cNvGraphicFramePr/>
          <p:nvPr/>
        </p:nvGraphicFramePr>
        <p:xfrm>
          <a:off x="2919070" y="4171071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6" name="Google Shape;1696;p44"/>
          <p:cNvGraphicFramePr/>
          <p:nvPr/>
        </p:nvGraphicFramePr>
        <p:xfrm>
          <a:off x="2919070" y="4412860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8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8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7" name="Google Shape;1696;p44"/>
          <p:cNvGraphicFramePr/>
          <p:nvPr/>
        </p:nvGraphicFramePr>
        <p:xfrm>
          <a:off x="2918827" y="4652999"/>
          <a:ext cx="3917826" cy="82764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4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8" name="Google Shape;1696;p44"/>
          <p:cNvGraphicFramePr/>
          <p:nvPr/>
        </p:nvGraphicFramePr>
        <p:xfrm>
          <a:off x="2911874" y="5539290"/>
          <a:ext cx="3917826" cy="82764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4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9" name="직사각형 28"/>
          <p:cNvSpPr/>
          <p:nvPr/>
        </p:nvSpPr>
        <p:spPr>
          <a:xfrm>
            <a:off x="2723421" y="2647107"/>
            <a:ext cx="4336007" cy="37864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30" name="Google Shape;1700;p44"/>
          <p:cNvSpPr/>
          <p:nvPr/>
        </p:nvSpPr>
        <p:spPr>
          <a:xfrm>
            <a:off x="4933219" y="664443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404557" y="6627299"/>
            <a:ext cx="48133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549212" y="6625374"/>
            <a:ext cx="481333" cy="21290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33" name="Google Shape;210;p21"/>
          <p:cNvSpPr/>
          <p:nvPr/>
        </p:nvSpPr>
        <p:spPr>
          <a:xfrm>
            <a:off x="193344" y="3977869"/>
            <a:ext cx="2214864" cy="934212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211;p21"/>
          <p:cNvSpPr txBox="1"/>
          <p:nvPr/>
        </p:nvSpPr>
        <p:spPr>
          <a:xfrm>
            <a:off x="242047" y="4200778"/>
            <a:ext cx="2097728" cy="2340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pPr marL="40640">
              <a:spcBef>
                <a:spcPts val="226"/>
              </a:spcBef>
            </a:pPr>
            <a:r>
              <a:rPr lang="ko-KR" altLang="en-US" sz="677"/>
              <a:t>입력 정보를 </a:t>
            </a:r>
            <a:r>
              <a:rPr lang="ko-KR" altLang="en-US" sz="6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저장하시겠습니까</a:t>
            </a:r>
            <a:r>
              <a:rPr lang="en-US" altLang="ko-KR" sz="677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?</a:t>
            </a:r>
            <a:endParaRPr sz="677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5" name="Google Shape;212;p21"/>
          <p:cNvGraphicFramePr/>
          <p:nvPr/>
        </p:nvGraphicFramePr>
        <p:xfrm>
          <a:off x="344535" y="4370694"/>
          <a:ext cx="1929862" cy="13763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92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37637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b="1" u="none" strike="noStrike" cap="none"/>
                    </a:p>
                  </a:txBody>
                  <a:tcPr marL="0" marR="0" marT="0" marB="0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36" name="Google Shape;214;p21"/>
          <p:cNvSpPr/>
          <p:nvPr/>
        </p:nvSpPr>
        <p:spPr>
          <a:xfrm>
            <a:off x="1386879" y="4602144"/>
            <a:ext cx="425135" cy="177976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677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sz="677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915360" y="4609668"/>
            <a:ext cx="397795" cy="17595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저장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38" name="Google Shape;176;p21"/>
          <p:cNvCxnSpPr>
            <a:stCxn id="31" idx="1"/>
            <a:endCxn id="33" idx="0"/>
          </p:cNvCxnSpPr>
          <p:nvPr/>
        </p:nvCxnSpPr>
        <p:spPr>
          <a:xfrm rot="10800000">
            <a:off x="1300777" y="3977870"/>
            <a:ext cx="3103781" cy="2755883"/>
          </a:xfrm>
          <a:prstGeom prst="bentConnector4">
            <a:avLst>
              <a:gd name="adj1" fmla="val 32160"/>
              <a:gd name="adj2" fmla="val 109364"/>
            </a:avLst>
          </a:prstGeom>
          <a:noFill/>
          <a:ln w="9525" cap="flat" cmpd="sng">
            <a:solidFill>
              <a:srgbClr val="FF0000"/>
            </a:solidFill>
            <a:prstDash val="dash"/>
            <a:round/>
            <a:headEnd type="none" w="sm" len="sm"/>
            <a:tailEnd type="triangle" w="med" len="med"/>
          </a:ln>
        </p:spPr>
      </p:cxnSp>
      <p:sp>
        <p:nvSpPr>
          <p:cNvPr id="39" name="Google Shape;797;p30"/>
          <p:cNvSpPr/>
          <p:nvPr/>
        </p:nvSpPr>
        <p:spPr>
          <a:xfrm>
            <a:off x="4743616" y="4528623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" name="Google Shape;1694;p44"/>
          <p:cNvSpPr/>
          <p:nvPr/>
        </p:nvSpPr>
        <p:spPr>
          <a:xfrm>
            <a:off x="7265173" y="3312240"/>
            <a:ext cx="5357205" cy="4304959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41" name="Google Shape;1695;p44"/>
          <p:cNvGraphicFramePr/>
          <p:nvPr/>
        </p:nvGraphicFramePr>
        <p:xfrm>
          <a:off x="7418096" y="3445696"/>
          <a:ext cx="5040428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50404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개인정보 동의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42" name="Google Shape;1695;p44"/>
          <p:cNvGraphicFramePr/>
          <p:nvPr/>
        </p:nvGraphicFramePr>
        <p:xfrm>
          <a:off x="12200886" y="3428493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43" name="그림 4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18096" y="3859661"/>
            <a:ext cx="4971422" cy="3331518"/>
          </a:xfrm>
          <a:prstGeom prst="rect">
            <a:avLst/>
          </a:prstGeom>
        </p:spPr>
      </p:pic>
      <p:sp>
        <p:nvSpPr>
          <p:cNvPr id="44" name="Google Shape;1700;p44"/>
          <p:cNvSpPr/>
          <p:nvPr/>
        </p:nvSpPr>
        <p:spPr>
          <a:xfrm>
            <a:off x="9601072" y="748434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45" name="꺾인 연결선 44"/>
          <p:cNvCxnSpPr>
            <a:cxnSpLocks/>
            <a:endCxn id="40" idx="0"/>
          </p:cNvCxnSpPr>
          <p:nvPr/>
        </p:nvCxnSpPr>
        <p:spPr>
          <a:xfrm flipV="1">
            <a:off x="4997003" y="3312240"/>
            <a:ext cx="4946773" cy="1303824"/>
          </a:xfrm>
          <a:prstGeom prst="bentConnector4">
            <a:avLst>
              <a:gd name="adj1" fmla="val 22926"/>
              <a:gd name="adj2" fmla="val 117533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Google Shape;50;p20"/>
          <p:cNvSpPr txBox="1"/>
          <p:nvPr/>
        </p:nvSpPr>
        <p:spPr>
          <a:xfrm>
            <a:off x="6773338" y="613060"/>
            <a:ext cx="312065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pPr lvl="0"/>
            <a:r>
              <a:rPr lang="ko-KR" altLang="en-US" sz="790"/>
              <a:t>개인정보동의 및 저장처리</a:t>
            </a:r>
            <a:r>
              <a:rPr lang="en-US" altLang="ko-KR" sz="790"/>
              <a:t> (</a:t>
            </a:r>
            <a:r>
              <a:rPr lang="ko-KR" altLang="en-US" sz="790"/>
              <a:t>공급사와 동일</a:t>
            </a:r>
            <a:r>
              <a:rPr lang="en-US" altLang="ko-KR" sz="790"/>
              <a:t>)</a:t>
            </a:r>
            <a:endParaRPr sz="7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C0A7732-E351-46B5-2E0A-A168800A7542}"/>
              </a:ext>
            </a:extLst>
          </p:cNvPr>
          <p:cNvSpPr/>
          <p:nvPr/>
        </p:nvSpPr>
        <p:spPr>
          <a:xfrm>
            <a:off x="12275438" y="30523"/>
            <a:ext cx="2210634" cy="149347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OKPlaza, OKSafety, </a:t>
            </a:r>
            <a:r>
              <a:rPr lang="ko-KR" altLang="en-US" sz="1000" b="1" dirty="0">
                <a:solidFill>
                  <a:schemeClr val="tx1"/>
                </a:solidFill>
              </a:rPr>
              <a:t>홈앤서비스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개인정보 동의 팝업 선택 약관 변경 항목 검토 필요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필수 약관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변경 불가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선택 약관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  <a:r>
              <a:rPr lang="ko-KR" altLang="en-US" sz="1000" dirty="0">
                <a:solidFill>
                  <a:schemeClr val="tx1"/>
                </a:solidFill>
              </a:rPr>
              <a:t>변경 가능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ko-KR" altLang="en-US" sz="1000" dirty="0">
                <a:solidFill>
                  <a:schemeClr val="tx1"/>
                </a:solidFill>
              </a:rPr>
              <a:t>  해당 약관 변경 가능 여부 확인</a:t>
            </a:r>
            <a:r>
              <a:rPr lang="en-US" altLang="ko-KR" sz="1000" dirty="0">
                <a:solidFill>
                  <a:schemeClr val="tx1"/>
                </a:solidFill>
              </a:rPr>
              <a:t>: </a:t>
            </a: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서비스개발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안내 및 이벤트</a:t>
            </a:r>
            <a:r>
              <a:rPr lang="en-US" altLang="ko-KR" sz="1000" dirty="0">
                <a:solidFill>
                  <a:schemeClr val="tx1"/>
                </a:solidFill>
              </a:rPr>
              <a:t>/</a:t>
            </a:r>
            <a:r>
              <a:rPr lang="ko-KR" altLang="en-US" sz="1000" dirty="0">
                <a:solidFill>
                  <a:schemeClr val="tx1"/>
                </a:solidFill>
              </a:rPr>
              <a:t>마케  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  </a:t>
            </a:r>
            <a:r>
              <a:rPr lang="ko-KR" altLang="en-US" sz="1000" dirty="0">
                <a:solidFill>
                  <a:schemeClr val="tx1"/>
                </a:solidFill>
              </a:rPr>
              <a:t>팅 활용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35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Google Shape;105;p21"/>
          <p:cNvGraphicFramePr/>
          <p:nvPr/>
        </p:nvGraphicFramePr>
        <p:xfrm>
          <a:off x="9467042" y="1111216"/>
          <a:ext cx="2624612" cy="205586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332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92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4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900" b="1" u="none" strike="noStrike" cap="non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solidFill>
                      <a:srgbClr val="7F7F7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900" b="1" u="none" strike="noStrike" cap="none"/>
                        <a:t>1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상세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로그인 사용자명 클릭 시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로그인 사용자의 비밀번호입력을 받아 확인 후 상세화면 호출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1-1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변경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2147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1-2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비밀번호 초기화 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SMS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전송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설명란 참고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4257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900" b="1" u="none" strike="noStrike" cap="none"/>
                        <a:t>1-3</a:t>
                      </a: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</a:t>
                      </a:r>
                      <a:endParaRPr lang="en-US" altLang="ko-KR"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사용자 사용여부를 종료처리</a:t>
                      </a:r>
                      <a:endParaRPr lang="en-US" altLang="ko-KR" sz="800" b="0" i="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108000" marR="0" lvl="0" indent="-7200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Tx/>
                        <a:buChar char="-"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탈퇴처리 후 로그아웃 처리</a:t>
                      </a: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608492354"/>
                  </a:ext>
                </a:extLst>
              </a:tr>
              <a:tr h="23114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900" b="1" u="none" strike="noStrike" cap="none"/>
                    </a:p>
                  </a:txBody>
                  <a:tcPr marL="40641" marR="40641" marT="40641" marB="40641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/>
                </a:tc>
                <a:extLst>
                  <a:ext uri="{0D108BD9-81ED-4DB2-BD59-A6C34878D82A}">
                    <a16:rowId xmlns:a16="http://schemas.microsoft.com/office/drawing/2014/main" val="1902901159"/>
                  </a:ext>
                </a:extLst>
              </a:tr>
            </a:tbl>
          </a:graphicData>
        </a:graphic>
      </p:graphicFrame>
      <p:sp>
        <p:nvSpPr>
          <p:cNvPr id="66" name="Google Shape;49;p20"/>
          <p:cNvSpPr txBox="1"/>
          <p:nvPr/>
        </p:nvSpPr>
        <p:spPr>
          <a:xfrm>
            <a:off x="4359393" y="612004"/>
            <a:ext cx="232659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/>
              <a:t>로그인 사용자 정보</a:t>
            </a:r>
            <a:endParaRPr sz="2032"/>
          </a:p>
        </p:txBody>
      </p:sp>
      <p:sp>
        <p:nvSpPr>
          <p:cNvPr id="67" name="Google Shape;50;p20"/>
          <p:cNvSpPr txBox="1"/>
          <p:nvPr/>
        </p:nvSpPr>
        <p:spPr>
          <a:xfrm>
            <a:off x="6773338" y="612004"/>
            <a:ext cx="3120656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/>
              <a:t>구매사 로그인 사용자 정보</a:t>
            </a:r>
            <a:r>
              <a:rPr lang="en-US" altLang="ko-KR" sz="790"/>
              <a:t>(</a:t>
            </a:r>
            <a:r>
              <a:rPr lang="ko-KR" altLang="en-US" sz="790"/>
              <a:t>공급사와 동일</a:t>
            </a:r>
            <a:r>
              <a:rPr lang="en-US" altLang="ko-KR" sz="790"/>
              <a:t>)</a:t>
            </a:r>
            <a:endParaRPr sz="79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53;p20"/>
          <p:cNvSpPr txBox="1"/>
          <p:nvPr/>
        </p:nvSpPr>
        <p:spPr>
          <a:xfrm>
            <a:off x="1618059" y="610095"/>
            <a:ext cx="2716703" cy="22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3211" tIns="51591" rIns="103211" bIns="51591" anchor="t" anchorCtr="0">
            <a:spAutoFit/>
          </a:bodyPr>
          <a:lstStyle/>
          <a:p>
            <a:r>
              <a:rPr lang="ko-KR" altLang="en-US" sz="790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메인</a:t>
            </a:r>
            <a:endParaRPr sz="2032" dirty="0"/>
          </a:p>
        </p:txBody>
      </p:sp>
      <p:sp>
        <p:nvSpPr>
          <p:cNvPr id="13" name="Google Shape;106;p21"/>
          <p:cNvSpPr/>
          <p:nvPr/>
        </p:nvSpPr>
        <p:spPr>
          <a:xfrm>
            <a:off x="126215" y="1111214"/>
            <a:ext cx="9277300" cy="5489893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>
            <a:noFill/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ctr" anchorCtr="0">
            <a:noAutofit/>
          </a:bodyPr>
          <a:lstStyle/>
          <a:p>
            <a:pPr>
              <a:buClr>
                <a:srgbClr val="000000"/>
              </a:buClr>
              <a:buSzPts val="1400"/>
            </a:pPr>
            <a:endParaRPr sz="158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" name="그룹 7"/>
          <p:cNvGrpSpPr/>
          <p:nvPr/>
        </p:nvGrpSpPr>
        <p:grpSpPr>
          <a:xfrm>
            <a:off x="166499" y="1174682"/>
            <a:ext cx="9116740" cy="4940763"/>
            <a:chOff x="147485" y="882834"/>
            <a:chExt cx="8075675" cy="4376564"/>
          </a:xfrm>
        </p:grpSpPr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7485" y="882834"/>
              <a:ext cx="8075675" cy="4376564"/>
            </a:xfrm>
            <a:prstGeom prst="rect">
              <a:avLst/>
            </a:prstGeom>
          </p:spPr>
        </p:pic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04250" y="4598074"/>
              <a:ext cx="586051" cy="661324"/>
            </a:xfrm>
            <a:prstGeom prst="rect">
              <a:avLst/>
            </a:prstGeom>
          </p:spPr>
        </p:pic>
      </p:grpSp>
      <p:sp>
        <p:nvSpPr>
          <p:cNvPr id="166" name="타원 165"/>
          <p:cNvSpPr/>
          <p:nvPr/>
        </p:nvSpPr>
        <p:spPr>
          <a:xfrm>
            <a:off x="1155183" y="2656142"/>
            <a:ext cx="72019" cy="81527"/>
          </a:xfrm>
          <a:prstGeom prst="ellipse">
            <a:avLst/>
          </a:prstGeom>
          <a:solidFill>
            <a:schemeClr val="bg1"/>
          </a:solidFill>
          <a:ln w="31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167" name="타원 166"/>
          <p:cNvSpPr/>
          <p:nvPr/>
        </p:nvSpPr>
        <p:spPr>
          <a:xfrm>
            <a:off x="1295223" y="2656142"/>
            <a:ext cx="72019" cy="77124"/>
          </a:xfrm>
          <a:prstGeom prst="ellipse">
            <a:avLst/>
          </a:prstGeom>
          <a:solidFill>
            <a:schemeClr val="bg1">
              <a:lumMod val="6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pic>
        <p:nvPicPr>
          <p:cNvPr id="168" name="그림 16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55058" y="5778990"/>
            <a:ext cx="2701655" cy="162101"/>
          </a:xfrm>
          <a:prstGeom prst="rect">
            <a:avLst/>
          </a:prstGeom>
        </p:spPr>
      </p:pic>
      <p:sp>
        <p:nvSpPr>
          <p:cNvPr id="169" name="직사각형 168"/>
          <p:cNvSpPr/>
          <p:nvPr/>
        </p:nvSpPr>
        <p:spPr>
          <a:xfrm>
            <a:off x="2911873" y="5554541"/>
            <a:ext cx="456998" cy="186288"/>
          </a:xfrm>
          <a:prstGeom prst="rect">
            <a:avLst/>
          </a:prstGeom>
          <a:solidFill>
            <a:srgbClr val="F5F5F5"/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ko-KR" altLang="en-US" sz="564" b="1">
                <a:solidFill>
                  <a:schemeClr val="tx1">
                    <a:lumMod val="50000"/>
                    <a:lumOff val="50000"/>
                  </a:schemeClr>
                </a:solidFill>
              </a:rPr>
              <a:t>자재혁신제안</a:t>
            </a:r>
          </a:p>
        </p:txBody>
      </p:sp>
      <p:sp>
        <p:nvSpPr>
          <p:cNvPr id="170" name="Google Shape;1694;p44"/>
          <p:cNvSpPr/>
          <p:nvPr/>
        </p:nvSpPr>
        <p:spPr>
          <a:xfrm>
            <a:off x="105788" y="1879496"/>
            <a:ext cx="2388693" cy="157102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1" name="Google Shape;1695;p44"/>
          <p:cNvGraphicFramePr/>
          <p:nvPr/>
        </p:nvGraphicFramePr>
        <p:xfrm>
          <a:off x="174248" y="1992996"/>
          <a:ext cx="2241949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2419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비밀번호 확인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72" name="Google Shape;1695;p44"/>
          <p:cNvGraphicFramePr/>
          <p:nvPr/>
        </p:nvGraphicFramePr>
        <p:xfrm>
          <a:off x="2195856" y="1992996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3" name="Google Shape;58;p20"/>
          <p:cNvSpPr/>
          <p:nvPr/>
        </p:nvSpPr>
        <p:spPr>
          <a:xfrm>
            <a:off x="174248" y="2393216"/>
            <a:ext cx="2241948" cy="340050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81282" tIns="51591" rIns="81282" bIns="51591" anchor="ctr" anchorCtr="0">
            <a:noAutofit/>
          </a:bodyPr>
          <a:lstStyle/>
          <a:p>
            <a:pPr marL="81281" indent="-8128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보안을 위해 로그인 사용자의 암호를 입력해 주셔야 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</p:txBody>
      </p:sp>
      <p:sp>
        <p:nvSpPr>
          <p:cNvPr id="174" name="Google Shape;1700;p44"/>
          <p:cNvSpPr/>
          <p:nvPr/>
        </p:nvSpPr>
        <p:spPr>
          <a:xfrm>
            <a:off x="1360739" y="311439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32077" y="3097259"/>
            <a:ext cx="48133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확 인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6" name="표 175"/>
          <p:cNvGraphicFramePr>
            <a:graphicFrameLocks noGrp="1"/>
          </p:cNvGraphicFramePr>
          <p:nvPr/>
        </p:nvGraphicFramePr>
        <p:xfrm>
          <a:off x="262268" y="2795502"/>
          <a:ext cx="1973597" cy="2105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7886">
                  <a:extLst>
                    <a:ext uri="{9D8B030D-6E8A-4147-A177-3AD203B41FA5}">
                      <a16:colId xmlns:a16="http://schemas.microsoft.com/office/drawing/2014/main" val="4126720225"/>
                    </a:ext>
                  </a:extLst>
                </a:gridCol>
                <a:gridCol w="1365711">
                  <a:extLst>
                    <a:ext uri="{9D8B030D-6E8A-4147-A177-3AD203B41FA5}">
                      <a16:colId xmlns:a16="http://schemas.microsoft.com/office/drawing/2014/main" val="1790632229"/>
                    </a:ext>
                  </a:extLst>
                </a:gridCol>
              </a:tblGrid>
              <a:tr h="210591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80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비밀번호</a:t>
                      </a: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40641" marR="40641" marT="40641" marB="406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endParaRPr lang="ko-KR" altLang="en-US" sz="80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Malgun Gothic"/>
                        <a:sym typeface="Malgun Gothic"/>
                      </a:endParaRPr>
                    </a:p>
                  </a:txBody>
                  <a:tcPr marL="40641" marR="40641" marT="40641" marB="40641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717612942"/>
                  </a:ext>
                </a:extLst>
              </a:tr>
            </a:tbl>
          </a:graphicData>
        </a:graphic>
      </p:graphicFrame>
      <p:sp>
        <p:nvSpPr>
          <p:cNvPr id="177" name="Google Shape;1694;p44"/>
          <p:cNvSpPr/>
          <p:nvPr/>
        </p:nvSpPr>
        <p:spPr>
          <a:xfrm>
            <a:off x="2589853" y="1660958"/>
            <a:ext cx="4613614" cy="542847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8" name="Google Shape;1695;p44"/>
          <p:cNvGraphicFramePr/>
          <p:nvPr/>
        </p:nvGraphicFramePr>
        <p:xfrm>
          <a:off x="2751659" y="1774460"/>
          <a:ext cx="4307769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43077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사용자 상세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79" name="Google Shape;58;p20"/>
          <p:cNvSpPr/>
          <p:nvPr/>
        </p:nvSpPr>
        <p:spPr>
          <a:xfrm>
            <a:off x="2741197" y="2175399"/>
            <a:ext cx="4318230" cy="40931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사용자 이동전화번호와 이메일을 통해 정보전달을 합니다 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정확한 정보를 입력해 주십시오</a:t>
            </a:r>
            <a:endParaRPr lang="en-US" altLang="ko-KR" sz="677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비밀번호는 현재비밀번호를 알고 있어야 변경이 가능합니다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비밀번호를 분실했을 경우 초기화 문자발송을 통해 변경해 주십시오</a:t>
            </a:r>
            <a:endParaRPr lang="en-US" altLang="ko-KR" sz="677">
              <a:solidFill>
                <a:schemeClr val="tx1">
                  <a:lumMod val="50000"/>
                  <a:lumOff val="50000"/>
                </a:schemeClr>
              </a:solidFill>
              <a:latin typeface="+mj-ea"/>
            </a:endParaRPr>
          </a:p>
        </p:txBody>
      </p:sp>
      <p:graphicFrame>
        <p:nvGraphicFramePr>
          <p:cNvPr id="180" name="Google Shape;1695;p44"/>
          <p:cNvGraphicFramePr/>
          <p:nvPr/>
        </p:nvGraphicFramePr>
        <p:xfrm>
          <a:off x="6789879" y="1757257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1" name="Google Shape;1696;p44"/>
          <p:cNvGraphicFramePr/>
          <p:nvPr/>
        </p:nvGraphicFramePr>
        <p:xfrm>
          <a:off x="2919070" y="2720320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조직명</a:t>
                      </a:r>
                      <a:endParaRPr sz="8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테스트 구매사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2" name="Google Shape;1696;p44"/>
          <p:cNvGraphicFramePr/>
          <p:nvPr/>
        </p:nvGraphicFramePr>
        <p:xfrm>
          <a:off x="2919070" y="2962112"/>
          <a:ext cx="3703654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73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013">
                  <a:extLst>
                    <a:ext uri="{9D8B030D-6E8A-4147-A177-3AD203B41FA5}">
                      <a16:colId xmlns:a16="http://schemas.microsoft.com/office/drawing/2014/main" val="951488797"/>
                    </a:ext>
                  </a:extLst>
                </a:gridCol>
                <a:gridCol w="921329">
                  <a:extLst>
                    <a:ext uri="{9D8B030D-6E8A-4147-A177-3AD203B41FA5}">
                      <a16:colId xmlns:a16="http://schemas.microsoft.com/office/drawing/2014/main" val="1848035486"/>
                    </a:ext>
                  </a:extLst>
                </a:gridCol>
                <a:gridCol w="46932">
                  <a:extLst>
                    <a:ext uri="{9D8B030D-6E8A-4147-A177-3AD203B41FA5}">
                      <a16:colId xmlns:a16="http://schemas.microsoft.com/office/drawing/2014/main" val="4110938711"/>
                    </a:ext>
                  </a:extLst>
                </a:gridCol>
                <a:gridCol w="968261">
                  <a:extLst>
                    <a:ext uri="{9D8B030D-6E8A-4147-A177-3AD203B41FA5}">
                      <a16:colId xmlns:a16="http://schemas.microsoft.com/office/drawing/2014/main" val="4136616957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u="none" strike="noStrike" cap="none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*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latin typeface="+mn-ea"/>
                          <a:ea typeface="+mn-ea"/>
                        </a:rPr>
                        <a:t>성명</a:t>
                      </a:r>
                      <a:endParaRPr sz="800" b="1" u="none" strike="noStrike" cap="none"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홍길동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직급 선택   </a:t>
                      </a:r>
                      <a:r>
                        <a:rPr lang="ko-KR" altLang="ko-KR" sz="8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˅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3" name="Google Shape;1696;p44"/>
          <p:cNvGraphicFramePr/>
          <p:nvPr/>
        </p:nvGraphicFramePr>
        <p:xfrm>
          <a:off x="2919070" y="3203904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아이디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Hong1234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4" name="Google Shape;1696;p44"/>
          <p:cNvGraphicFramePr/>
          <p:nvPr/>
        </p:nvGraphicFramePr>
        <p:xfrm>
          <a:off x="2919070" y="3445696"/>
          <a:ext cx="3260679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88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비멀번호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8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3903087" y="3449988"/>
            <a:ext cx="852713" cy="17595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8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793101" y="3451462"/>
            <a:ext cx="1248457" cy="175955"/>
          </a:xfrm>
          <a:prstGeom prst="roundRect">
            <a:avLst>
              <a:gd name="adj" fmla="val 16667"/>
            </a:avLst>
          </a:prstGeom>
          <a:solidFill>
            <a:schemeClr val="bg1">
              <a:lumMod val="50000"/>
            </a:schemeClr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초기화 </a:t>
            </a:r>
            <a:r>
              <a:rPr lang="en-US" altLang="ko-KR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SMS </a:t>
            </a:r>
            <a:r>
              <a:rPr lang="ko-KR" altLang="en-US" sz="677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전송</a:t>
            </a:r>
            <a:endParaRPr sz="677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87" name="Google Shape;1696;p44"/>
          <p:cNvGraphicFramePr/>
          <p:nvPr/>
        </p:nvGraphicFramePr>
        <p:xfrm>
          <a:off x="2919070" y="3687488"/>
          <a:ext cx="2692392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05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전화번호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02-1234-1234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8" name="Google Shape;1696;p44"/>
          <p:cNvGraphicFramePr/>
          <p:nvPr/>
        </p:nvGraphicFramePr>
        <p:xfrm>
          <a:off x="2919070" y="3929279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핸드폰번호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010-1234-1234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89" name="Google Shape;1696;p44"/>
          <p:cNvGraphicFramePr/>
          <p:nvPr/>
        </p:nvGraphicFramePr>
        <p:xfrm>
          <a:off x="2919070" y="4171071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en-US" altLang="ko-KR" sz="800" b="0" i="0" u="none" strike="noStrike" cap="none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*</a:t>
                      </a:r>
                      <a:r>
                        <a:rPr lang="ko-KR" altLang="en-US" sz="800" b="0" i="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이메일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james@bitcube.co.kr</a:t>
                      </a: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0" name="Google Shape;1696;p44"/>
          <p:cNvGraphicFramePr/>
          <p:nvPr/>
        </p:nvGraphicFramePr>
        <p:xfrm>
          <a:off x="2919070" y="4412860"/>
          <a:ext cx="2708451" cy="20320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3664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개인정보동의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동의</a:t>
                      </a:r>
                      <a:r>
                        <a:rPr lang="en-US" altLang="ko-KR" sz="800" u="sng" strike="noStrike" cap="none">
                          <a:solidFill>
                            <a:srgbClr val="0070C0"/>
                          </a:solidFill>
                          <a:latin typeface="+mn-ea"/>
                          <a:ea typeface="+mn-ea"/>
                        </a:rPr>
                        <a:t>(2023-12-09)</a:t>
                      </a:r>
                      <a:endParaRPr sz="800" u="sng" strike="noStrike" cap="none">
                        <a:solidFill>
                          <a:srgbClr val="0070C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1" name="Google Shape;1696;p44"/>
          <p:cNvGraphicFramePr/>
          <p:nvPr/>
        </p:nvGraphicFramePr>
        <p:xfrm>
          <a:off x="2918827" y="4652999"/>
          <a:ext cx="3917826" cy="82764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4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en-US" altLang="ko-KR" sz="800" b="0" i="0" u="none" strike="noStrike" cap="none" baseline="0">
                          <a:solidFill>
                            <a:srgbClr val="FF0000"/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이메일수신여부</a:t>
                      </a:r>
                      <a:b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</a:b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(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이벤트</a:t>
                      </a: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</a:t>
                      </a:r>
                      <a:r>
                        <a:rPr lang="en-US" altLang="ko-KR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)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이메일 수신을 동의하시면 당사 이벤트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혜택 등의 정보를 우선적으로 받아보실 수 있습니다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회원가입관련 및 주문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배송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/</a:t>
                      </a:r>
                      <a:r>
                        <a:rPr lang="ko-KR" altLang="en-US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반품 등 거래정보와 관련된 내용은 거래안전을 위하여 수신동의 여부와 상관없이 발송됩니다</a:t>
                      </a:r>
                      <a:r>
                        <a:rPr lang="en-US" altLang="ko-KR" sz="700" b="0" i="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 lang="en-US" altLang="ko-KR" sz="7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2" name="Google Shape;1696;p44"/>
          <p:cNvGraphicFramePr/>
          <p:nvPr/>
        </p:nvGraphicFramePr>
        <p:xfrm>
          <a:off x="2911874" y="5539290"/>
          <a:ext cx="3917826" cy="827644"/>
        </p:xfrm>
        <a:graphic>
          <a:graphicData uri="http://schemas.openxmlformats.org/drawingml/2006/table">
            <a:tbl>
              <a:tblPr/>
              <a:tblGrid>
                <a:gridCol w="97180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460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764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b="0" i="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 문자수신여부</a:t>
                      </a:r>
                      <a:endParaRPr sz="800" b="1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각종 이벤트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혜택에 대한 소식 안내 문자에 수신동의여부 입니다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lang="en-US" altLang="ko-KR"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30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거래정보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주문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배송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/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반품 등 모든 거래행위</a:t>
                      </a:r>
                      <a:r>
                        <a:rPr lang="en-US" altLang="ko-KR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와 관련된 내용의 문자</a:t>
                      </a:r>
                      <a:r>
                        <a:rPr lang="ko-KR" altLang="en-US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 수신동의여부 입니다</a:t>
                      </a:r>
                      <a:r>
                        <a:rPr lang="en-US" altLang="ko-KR" sz="700" u="none" strike="noStrike" cap="none" baseline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bg1">
                              <a:lumMod val="50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● 수신동의   ○ 수신거부</a:t>
                      </a:r>
                      <a:endParaRPr sz="800" u="none" strike="noStrike" cap="none">
                        <a:solidFill>
                          <a:schemeClr val="bg1">
                            <a:lumMod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3" name="직사각형 192"/>
          <p:cNvSpPr/>
          <p:nvPr/>
        </p:nvSpPr>
        <p:spPr>
          <a:xfrm>
            <a:off x="2723421" y="2647107"/>
            <a:ext cx="4336007" cy="3786478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194" name="Google Shape;1700;p44"/>
          <p:cNvSpPr/>
          <p:nvPr/>
        </p:nvSpPr>
        <p:spPr>
          <a:xfrm>
            <a:off x="4933219" y="664443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5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4404557" y="6627299"/>
            <a:ext cx="48133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저 장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6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6549212" y="6625374"/>
            <a:ext cx="481333" cy="21290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 퇴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7" name="Google Shape;1694;p44"/>
          <p:cNvSpPr/>
          <p:nvPr/>
        </p:nvSpPr>
        <p:spPr>
          <a:xfrm>
            <a:off x="7360297" y="3196811"/>
            <a:ext cx="3234565" cy="1998583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8" name="Google Shape;1695;p44"/>
          <p:cNvGraphicFramePr/>
          <p:nvPr/>
        </p:nvGraphicFramePr>
        <p:xfrm>
          <a:off x="7513220" y="3330266"/>
          <a:ext cx="2913596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1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비밀번호 초기화 </a:t>
                      </a:r>
                      <a:r>
                        <a:rPr lang="en-US" altLang="ko-KR" sz="900" b="1" u="none" strike="noStrike" cap="none"/>
                        <a:t>SMS</a:t>
                      </a:r>
                      <a:r>
                        <a:rPr lang="en-US" altLang="ko-KR" sz="900" b="1" u="none" strike="noStrike" cap="none" baseline="0"/>
                        <a:t> </a:t>
                      </a:r>
                      <a:r>
                        <a:rPr lang="ko-KR" altLang="en-US" sz="900" b="1" u="none" strike="noStrike" cap="none" baseline="0"/>
                        <a:t>전송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99" name="Google Shape;1695;p44"/>
          <p:cNvGraphicFramePr/>
          <p:nvPr/>
        </p:nvGraphicFramePr>
        <p:xfrm>
          <a:off x="10215077" y="3313063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0" name="Google Shape;58;p20"/>
          <p:cNvSpPr/>
          <p:nvPr/>
        </p:nvSpPr>
        <p:spPr>
          <a:xfrm>
            <a:off x="7507988" y="3754956"/>
            <a:ext cx="2918828" cy="466623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등록된 휴대폰번호로 시스템에서 생성한 비밀번호를 전송합니다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로그인 후 비밀번호를 변경 후 서비스를 이용해 주십시오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  <a:endParaRPr lang="en-US" altLang="ko-KR" sz="677">
              <a:solidFill>
                <a:srgbClr val="FF0000"/>
              </a:solidFill>
              <a:latin typeface="+mj-ea"/>
            </a:endParaRPr>
          </a:p>
        </p:txBody>
      </p:sp>
      <p:sp>
        <p:nvSpPr>
          <p:cNvPr id="201" name="Google Shape;1700;p44"/>
          <p:cNvSpPr/>
          <p:nvPr/>
        </p:nvSpPr>
        <p:spPr>
          <a:xfrm>
            <a:off x="9221638" y="4761880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2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331244" y="4752749"/>
            <a:ext cx="85271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초기화 전송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03" name="Google Shape;1694;p44"/>
          <p:cNvSpPr/>
          <p:nvPr/>
        </p:nvSpPr>
        <p:spPr>
          <a:xfrm>
            <a:off x="7380802" y="5285081"/>
            <a:ext cx="3234565" cy="3078875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4" name="Google Shape;1695;p44"/>
          <p:cNvGraphicFramePr/>
          <p:nvPr/>
        </p:nvGraphicFramePr>
        <p:xfrm>
          <a:off x="7533725" y="5418536"/>
          <a:ext cx="2913596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1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/>
                        <a:t>비밀번호 변경</a:t>
                      </a:r>
                      <a:endParaRPr sz="900" b="1" u="none" strike="noStrike" cap="none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5" name="Google Shape;1695;p44"/>
          <p:cNvGraphicFramePr/>
          <p:nvPr/>
        </p:nvGraphicFramePr>
        <p:xfrm>
          <a:off x="10235582" y="5401333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06" name="Google Shape;58;p20"/>
          <p:cNvSpPr/>
          <p:nvPr/>
        </p:nvSpPr>
        <p:spPr>
          <a:xfrm>
            <a:off x="7528494" y="5843225"/>
            <a:ext cx="2918828" cy="1016325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회원님의 개인정보 보호를 위해서 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180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일 이상 비밀번호를 변경하지 않은 경우 비밀번호를 변경하실 수 있도록 권고하고 있습니다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 </a:t>
            </a: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비밀번호 변경을 부탁드립니다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비밀번호는 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8~12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자의 영문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특수문자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숫자가 포함된 조합으로 만드셔야 합니다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생일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주민등록번호 등 타인이 알아내기 쉬운 비밀번호 사용을 자제해 주십시오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연속된 알파벳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,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숫자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(abcd, 5678 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등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)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이나 키보드상의 연속된 배열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(asdf, qwerty)</a:t>
            </a:r>
            <a:r>
              <a:rPr lang="ko-KR" altLang="en-US" sz="677">
                <a:solidFill>
                  <a:srgbClr val="FF0000"/>
                </a:solidFill>
                <a:latin typeface="+mj-ea"/>
              </a:rPr>
              <a:t>등으로 구성된 비밀번호 사용을 자제해 주십시오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207" name="Google Shape;1696;p44"/>
          <p:cNvGraphicFramePr/>
          <p:nvPr/>
        </p:nvGraphicFramePr>
        <p:xfrm>
          <a:off x="7523094" y="7205625"/>
          <a:ext cx="2796192" cy="203204"/>
        </p:xfrm>
        <a:graphic>
          <a:graphicData uri="http://schemas.openxmlformats.org/drawingml/2006/table">
            <a:tbl>
              <a:tblPr/>
              <a:tblGrid>
                <a:gridCol w="11549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12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현재 비밀번호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8" name="Google Shape;1696;p44"/>
          <p:cNvGraphicFramePr/>
          <p:nvPr/>
        </p:nvGraphicFramePr>
        <p:xfrm>
          <a:off x="7528348" y="7475264"/>
          <a:ext cx="2790939" cy="203204"/>
        </p:xfrm>
        <a:graphic>
          <a:graphicData uri="http://schemas.openxmlformats.org/drawingml/2006/table">
            <a:tbl>
              <a:tblPr/>
              <a:tblGrid>
                <a:gridCol w="11477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2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9" name="Google Shape;1696;p44"/>
          <p:cNvGraphicFramePr/>
          <p:nvPr/>
        </p:nvGraphicFramePr>
        <p:xfrm>
          <a:off x="7539446" y="7734093"/>
          <a:ext cx="2779840" cy="203204"/>
        </p:xfrm>
        <a:graphic>
          <a:graphicData uri="http://schemas.openxmlformats.org/drawingml/2006/table">
            <a:tbl>
              <a:tblPr/>
              <a:tblGrid>
                <a:gridCol w="11325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73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3204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새로운 비밀번호 확인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10" name="Google Shape;1700;p44"/>
          <p:cNvSpPr/>
          <p:nvPr/>
        </p:nvSpPr>
        <p:spPr>
          <a:xfrm>
            <a:off x="9242143" y="8196501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8351749" y="8187370"/>
            <a:ext cx="852713" cy="212905"/>
          </a:xfrm>
          <a:prstGeom prst="roundRect">
            <a:avLst>
              <a:gd name="adj" fmla="val 16667"/>
            </a:avLst>
          </a:prstGeom>
          <a:solidFill>
            <a:schemeClr val="tx1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비밀번호 변경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12" name="직사각형 211"/>
          <p:cNvSpPr/>
          <p:nvPr/>
        </p:nvSpPr>
        <p:spPr>
          <a:xfrm>
            <a:off x="7523094" y="7101012"/>
            <a:ext cx="2955485" cy="944287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32"/>
          </a:p>
        </p:txBody>
      </p:sp>
      <p:sp>
        <p:nvSpPr>
          <p:cNvPr id="213" name="Google Shape;58;p20"/>
          <p:cNvSpPr/>
          <p:nvPr/>
        </p:nvSpPr>
        <p:spPr>
          <a:xfrm>
            <a:off x="7497707" y="4311266"/>
            <a:ext cx="2918828" cy="393948"/>
          </a:xfrm>
          <a:prstGeom prst="rect">
            <a:avLst/>
          </a:prstGeom>
          <a:noFill/>
          <a:ln w="25400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lvl="0">
              <a:buSzPts val="600"/>
            </a:pPr>
            <a:r>
              <a:rPr lang="ko-KR" altLang="en-US" sz="790">
                <a:solidFill>
                  <a:schemeClr val="bg1">
                    <a:lumMod val="50000"/>
                  </a:schemeClr>
                </a:solidFill>
                <a:latin typeface="+mj-ea"/>
              </a:rPr>
              <a:t>비밀번호를 초기화한 후 시스템에서 생성한 비밀번호를 </a:t>
            </a:r>
            <a:r>
              <a:rPr lang="en-US" altLang="ko-KR" sz="790">
                <a:solidFill>
                  <a:schemeClr val="bg1">
                    <a:lumMod val="50000"/>
                  </a:schemeClr>
                </a:solidFill>
                <a:latin typeface="+mj-ea"/>
              </a:rPr>
              <a:t>SMS</a:t>
            </a:r>
            <a:r>
              <a:rPr lang="ko-KR" altLang="en-US" sz="790">
                <a:solidFill>
                  <a:schemeClr val="bg1">
                    <a:lumMod val="50000"/>
                  </a:schemeClr>
                </a:solidFill>
                <a:latin typeface="+mj-ea"/>
              </a:rPr>
              <a:t>로 받아보시겠습니까</a:t>
            </a:r>
            <a:r>
              <a:rPr lang="en-US" altLang="ko-KR" sz="790">
                <a:solidFill>
                  <a:schemeClr val="bg1">
                    <a:lumMod val="50000"/>
                  </a:schemeClr>
                </a:solidFill>
                <a:latin typeface="+mj-ea"/>
              </a:rPr>
              <a:t>?</a:t>
            </a:r>
          </a:p>
        </p:txBody>
      </p:sp>
      <p:cxnSp>
        <p:nvCxnSpPr>
          <p:cNvPr id="214" name="꺾인 연결선 213"/>
          <p:cNvCxnSpPr>
            <a:endCxn id="170" idx="0"/>
          </p:cNvCxnSpPr>
          <p:nvPr/>
        </p:nvCxnSpPr>
        <p:spPr>
          <a:xfrm rot="10800000" flipV="1">
            <a:off x="1300134" y="1287738"/>
            <a:ext cx="5730411" cy="591757"/>
          </a:xfrm>
          <a:prstGeom prst="bentConnector2">
            <a:avLst/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꺾인 연결선 214"/>
          <p:cNvCxnSpPr>
            <a:stCxn id="175" idx="3"/>
            <a:endCxn id="177" idx="0"/>
          </p:cNvCxnSpPr>
          <p:nvPr/>
        </p:nvCxnSpPr>
        <p:spPr>
          <a:xfrm flipV="1">
            <a:off x="1313411" y="1660958"/>
            <a:ext cx="3583250" cy="1542754"/>
          </a:xfrm>
          <a:prstGeom prst="bentConnector4">
            <a:avLst>
              <a:gd name="adj1" fmla="val 17811"/>
              <a:gd name="adj2" fmla="val 116728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꺾인 연결선 215"/>
          <p:cNvCxnSpPr>
            <a:stCxn id="186" idx="3"/>
            <a:endCxn id="197" idx="0"/>
          </p:cNvCxnSpPr>
          <p:nvPr/>
        </p:nvCxnSpPr>
        <p:spPr>
          <a:xfrm flipV="1">
            <a:off x="6041559" y="3196811"/>
            <a:ext cx="2936021" cy="342629"/>
          </a:xfrm>
          <a:prstGeom prst="bentConnector4">
            <a:avLst>
              <a:gd name="adj1" fmla="val 22458"/>
              <a:gd name="adj2" fmla="val 175321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꺾인 연결선 216"/>
          <p:cNvCxnSpPr>
            <a:stCxn id="185" idx="2"/>
            <a:endCxn id="203" idx="0"/>
          </p:cNvCxnSpPr>
          <p:nvPr/>
        </p:nvCxnSpPr>
        <p:spPr>
          <a:xfrm rot="16200000" flipH="1">
            <a:off x="5834195" y="2121190"/>
            <a:ext cx="1659139" cy="466864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8" name="Google Shape;797;p30"/>
          <p:cNvSpPr/>
          <p:nvPr/>
        </p:nvSpPr>
        <p:spPr>
          <a:xfrm>
            <a:off x="2646395" y="1670013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algn="ctr"/>
            <a:r>
              <a:rPr lang="en-US" altLang="ko-KR" sz="79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79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797;p30"/>
          <p:cNvSpPr/>
          <p:nvPr/>
        </p:nvSpPr>
        <p:spPr>
          <a:xfrm>
            <a:off x="3802218" y="3369363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1591" rIns="0" bIns="51591" anchor="ctr" anchorCtr="0">
            <a:noAutofit/>
          </a:bodyPr>
          <a:lstStyle/>
          <a:p>
            <a:pPr algn="ctr"/>
            <a:r>
              <a:rPr lang="en-US" altLang="ko-KR" sz="67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1-1</a:t>
            </a:r>
            <a:endParaRPr sz="67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797;p30"/>
          <p:cNvSpPr/>
          <p:nvPr/>
        </p:nvSpPr>
        <p:spPr>
          <a:xfrm>
            <a:off x="5965852" y="3299575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1591" rIns="0" bIns="51591" anchor="ctr" anchorCtr="0">
            <a:noAutofit/>
          </a:bodyPr>
          <a:lstStyle/>
          <a:p>
            <a:pPr algn="ctr"/>
            <a:r>
              <a:rPr lang="en-US" altLang="ko-KR" sz="67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1-2</a:t>
            </a:r>
            <a:endParaRPr sz="67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797;p30"/>
          <p:cNvSpPr/>
          <p:nvPr/>
        </p:nvSpPr>
        <p:spPr>
          <a:xfrm>
            <a:off x="6474406" y="6504806"/>
            <a:ext cx="189603" cy="177489"/>
          </a:xfrm>
          <a:prstGeom prst="ellipse">
            <a:avLst/>
          </a:prstGeom>
          <a:solidFill>
            <a:srgbClr val="FF0000"/>
          </a:solidFill>
          <a:ln w="2540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51591" rIns="0" bIns="51591" anchor="ctr" anchorCtr="0">
            <a:noAutofit/>
          </a:bodyPr>
          <a:lstStyle/>
          <a:p>
            <a:pPr algn="ctr"/>
            <a:r>
              <a:rPr lang="en-US" altLang="ko-KR" sz="677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1-3</a:t>
            </a:r>
            <a:endParaRPr sz="67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1694;p44"/>
          <p:cNvSpPr/>
          <p:nvPr/>
        </p:nvSpPr>
        <p:spPr>
          <a:xfrm>
            <a:off x="-181927" y="5530629"/>
            <a:ext cx="3234565" cy="2374881"/>
          </a:xfrm>
          <a:prstGeom prst="roundRect">
            <a:avLst>
              <a:gd name="adj" fmla="val 1663"/>
            </a:avLst>
          </a:prstGeom>
          <a:solidFill>
            <a:srgbClr val="FFFFFF"/>
          </a:solidFill>
          <a:ln>
            <a:solidFill>
              <a:srgbClr val="FF0000"/>
            </a:solidFill>
          </a:ln>
          <a:effectLst>
            <a:outerShdw blurRad="57150" dist="19050" dir="5400000" algn="bl" rotWithShape="0">
              <a:srgbClr val="000000">
                <a:alpha val="49411"/>
              </a:srgbClr>
            </a:outerShdw>
          </a:effectLst>
        </p:spPr>
        <p:txBody>
          <a:bodyPr spcFirstLastPara="1" wrap="square" lIns="88987" tIns="88987" rIns="88987" bIns="88987" anchor="t" anchorCtr="0">
            <a:noAutofit/>
          </a:bodyPr>
          <a:lstStyle/>
          <a:p>
            <a:pPr>
              <a:buClr>
                <a:srgbClr val="000000"/>
              </a:buClr>
              <a:buSzPts val="500"/>
            </a:pPr>
            <a:endParaRPr sz="564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3" name="Google Shape;1695;p44"/>
          <p:cNvGraphicFramePr/>
          <p:nvPr/>
        </p:nvGraphicFramePr>
        <p:xfrm>
          <a:off x="-29004" y="5664084"/>
          <a:ext cx="2913596" cy="34406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9135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406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altLang="en-US" sz="900" b="1" u="none" strike="noStrike" cap="none" dirty="0"/>
                        <a:t>탈퇴</a:t>
                      </a:r>
                      <a:endParaRPr sz="900" b="1" u="none" strike="noStrike" cap="none" dirty="0"/>
                    </a:p>
                  </a:txBody>
                  <a:tcPr marL="103211" marR="103211" marT="103211" marB="103211" anchor="ctr">
                    <a:lnL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99999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24" name="Google Shape;1695;p44"/>
          <p:cNvGraphicFramePr/>
          <p:nvPr/>
        </p:nvGraphicFramePr>
        <p:xfrm>
          <a:off x="2672853" y="5646881"/>
          <a:ext cx="242996" cy="3784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2429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846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en-US" sz="1100" b="1" u="none" strike="noStrike" cap="none">
                          <a:solidFill>
                            <a:srgbClr val="FF0000"/>
                          </a:solidFill>
                        </a:rPr>
                        <a:t>X</a:t>
                      </a:r>
                      <a:endParaRPr sz="1100" b="1" u="none" strike="noStrike" cap="none">
                        <a:solidFill>
                          <a:srgbClr val="FF0000"/>
                        </a:solidFill>
                      </a:endParaRPr>
                    </a:p>
                  </a:txBody>
                  <a:tcPr marL="103211" marR="103211" marT="103211" marB="103211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5" name="Google Shape;58;p20"/>
          <p:cNvSpPr/>
          <p:nvPr/>
        </p:nvSpPr>
        <p:spPr>
          <a:xfrm>
            <a:off x="-34236" y="6088773"/>
            <a:ext cx="2918828" cy="651879"/>
          </a:xfrm>
          <a:prstGeom prst="rect">
            <a:avLst/>
          </a:prstGeom>
          <a:solidFill>
            <a:srgbClr val="F1F1F1"/>
          </a:solidFill>
          <a:ln w="25400" cap="flat" cmpd="sng">
            <a:solidFill>
              <a:srgbClr val="F1F1F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03211" tIns="51591" rIns="103211" bIns="51591" anchor="ctr" anchorCtr="0">
            <a:noAutofit/>
          </a:bodyPr>
          <a:lstStyle/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탈퇴 시 탈퇴사유를 입력해 주시면 사용자 이력관리에 도움이 됩니다</a:t>
            </a:r>
            <a:r>
              <a:rPr lang="en-US" altLang="ko-KR" sz="677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탈퇴하는 즉시 로그인이 필요한 컨텐츠 및 서비스를 이용하실수 없습니다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  <a:p>
            <a:pPr marL="121921" indent="-121921">
              <a:buSzPts val="600"/>
              <a:buFont typeface="Arial"/>
              <a:buChar char="•"/>
            </a:pPr>
            <a:r>
              <a:rPr lang="ko-KR" altLang="en-US" sz="677">
                <a:solidFill>
                  <a:srgbClr val="FF0000"/>
                </a:solidFill>
                <a:latin typeface="+mj-ea"/>
              </a:rPr>
              <a:t>탈퇴처리 후 자동으로 서비스 로그아웃 됩니다</a:t>
            </a:r>
            <a:r>
              <a:rPr lang="en-US" altLang="ko-KR" sz="677">
                <a:solidFill>
                  <a:srgbClr val="FF0000"/>
                </a:solidFill>
                <a:latin typeface="+mj-ea"/>
              </a:rPr>
              <a:t>.</a:t>
            </a:r>
          </a:p>
        </p:txBody>
      </p:sp>
      <p:graphicFrame>
        <p:nvGraphicFramePr>
          <p:cNvPr id="226" name="Google Shape;1696;p44"/>
          <p:cNvGraphicFramePr/>
          <p:nvPr/>
        </p:nvGraphicFramePr>
        <p:xfrm>
          <a:off x="-46666" y="7028537"/>
          <a:ext cx="2915821" cy="492539"/>
        </p:xfrm>
        <a:graphic>
          <a:graphicData uri="http://schemas.openxmlformats.org/drawingml/2006/table">
            <a:tbl>
              <a:tblPr/>
              <a:tblGrid>
                <a:gridCol w="7632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525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2539"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altLang="en-US" sz="800" u="none" strike="noStrike" cap="none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+mn-ea"/>
                          <a:ea typeface="+mn-ea"/>
                        </a:rPr>
                        <a:t>  탈퇴사유</a:t>
                      </a:r>
                      <a:endParaRPr sz="800" b="1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noFill/>
                      <a:prstDash val="solid"/>
                      <a:round/>
                      <a:headEnd type="none" w="sm" len="sm"/>
                      <a:tailEnd type="none" w="sm" len="sm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7200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endParaRPr sz="800" u="none" strike="noStrike" cap="none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27" name="Google Shape;1700;p44"/>
          <p:cNvSpPr/>
          <p:nvPr/>
        </p:nvSpPr>
        <p:spPr>
          <a:xfrm>
            <a:off x="1554481" y="7715544"/>
            <a:ext cx="467649" cy="195773"/>
          </a:xfrm>
          <a:prstGeom prst="roundRect">
            <a:avLst>
              <a:gd name="adj" fmla="val 21958"/>
            </a:avLst>
          </a:prstGeom>
          <a:solidFill>
            <a:schemeClr val="lt1"/>
          </a:solidFill>
          <a:ln>
            <a:solidFill>
              <a:schemeClr val="tx1"/>
            </a:solidFill>
          </a:ln>
          <a:effectLst/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500"/>
            </a:pPr>
            <a:r>
              <a:rPr lang="ko-KR" altLang="en-US" sz="79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sz="79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33;g27fe52d962f_1_4247">
            <a:extLst>
              <a:ext uri="{FF2B5EF4-FFF2-40B4-BE49-F238E27FC236}">
                <a16:creationId xmlns:a16="http://schemas.microsoft.com/office/drawing/2014/main" id="{49256D70-1555-0072-75A9-D63E6FD5BD2F}"/>
              </a:ext>
            </a:extLst>
          </p:cNvPr>
          <p:cNvSpPr/>
          <p:nvPr/>
        </p:nvSpPr>
        <p:spPr>
          <a:xfrm>
            <a:off x="796596" y="7704603"/>
            <a:ext cx="687522" cy="21290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cap="flat" cmpd="sng">
            <a:solidFill>
              <a:srgbClr val="CCCCCC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0" tIns="103211" rIns="0" bIns="101602" anchor="ctr" anchorCtr="0">
            <a:noAutofit/>
          </a:bodyPr>
          <a:lstStyle/>
          <a:p>
            <a:pPr algn="ctr">
              <a:buClr>
                <a:srgbClr val="000000"/>
              </a:buClr>
              <a:buSzPts val="800"/>
            </a:pPr>
            <a:r>
              <a:rPr lang="ko-KR" altLang="en-US" sz="790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탈퇴처리</a:t>
            </a:r>
            <a:endParaRPr sz="790" b="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cxnSp>
        <p:nvCxnSpPr>
          <p:cNvPr id="229" name="꺾인 연결선 228"/>
          <p:cNvCxnSpPr>
            <a:stCxn id="196" idx="1"/>
            <a:endCxn id="222" idx="0"/>
          </p:cNvCxnSpPr>
          <p:nvPr/>
        </p:nvCxnSpPr>
        <p:spPr>
          <a:xfrm rot="10800000">
            <a:off x="1435355" y="5530629"/>
            <a:ext cx="5113857" cy="1201198"/>
          </a:xfrm>
          <a:prstGeom prst="bentConnector4">
            <a:avLst>
              <a:gd name="adj1" fmla="val 34187"/>
              <a:gd name="adj2" fmla="val 121484"/>
            </a:avLst>
          </a:prstGeom>
          <a:ln>
            <a:solidFill>
              <a:srgbClr val="FF0000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그림 3" descr="텍스트, 스크린샷, 라인, 번호이(가) 표시된 사진&#10;&#10;자동 생성된 설명">
            <a:extLst>
              <a:ext uri="{FF2B5EF4-FFF2-40B4-BE49-F238E27FC236}">
                <a16:creationId xmlns:a16="http://schemas.microsoft.com/office/drawing/2014/main" id="{4FC23C20-47FC-7A0C-8C65-AC13A6A1C38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295718" y="2044076"/>
            <a:ext cx="2377511" cy="1206061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E308E41E-5620-5911-E1F9-2133DC9968B2}"/>
              </a:ext>
            </a:extLst>
          </p:cNvPr>
          <p:cNvSpPr/>
          <p:nvPr/>
        </p:nvSpPr>
        <p:spPr>
          <a:xfrm>
            <a:off x="12275438" y="30523"/>
            <a:ext cx="2210634" cy="1848973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ko-KR" sz="1000" b="1" dirty="0">
                <a:solidFill>
                  <a:schemeClr val="tx1"/>
                </a:solidFill>
              </a:rPr>
              <a:t>OKPlaza, OKSafety, </a:t>
            </a:r>
            <a:r>
              <a:rPr lang="ko-KR" altLang="en-US" sz="1000" b="1" dirty="0">
                <a:solidFill>
                  <a:schemeClr val="tx1"/>
                </a:solidFill>
              </a:rPr>
              <a:t>홈앤서비스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탈퇴 버튼 위치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캡처 이미지 참고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2.</a:t>
            </a:r>
            <a:r>
              <a:rPr lang="ko-KR" altLang="en-US" sz="1000" dirty="0">
                <a:solidFill>
                  <a:schemeClr val="tx1"/>
                </a:solidFill>
              </a:rPr>
              <a:t>회원탈퇴 팝업 </a:t>
            </a:r>
            <a:r>
              <a:rPr lang="en-US" altLang="ko-KR" sz="1000" dirty="0">
                <a:solidFill>
                  <a:schemeClr val="tx1"/>
                </a:solidFill>
              </a:rPr>
              <a:t>-&gt; </a:t>
            </a:r>
            <a:r>
              <a:rPr lang="ko-KR" altLang="en-US" sz="1000" dirty="0">
                <a:solidFill>
                  <a:schemeClr val="tx1"/>
                </a:solidFill>
              </a:rPr>
              <a:t>페이지 변경 검토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탈퇴 관련 유의사항 체크 필수 여부 확인</a:t>
            </a:r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- </a:t>
            </a:r>
            <a:r>
              <a:rPr lang="ko-KR" altLang="en-US" sz="1000" dirty="0">
                <a:solidFill>
                  <a:schemeClr val="tx1"/>
                </a:solidFill>
              </a:rPr>
              <a:t>팬타온 회원탈퇴 페이지 참고</a:t>
            </a:r>
            <a:endParaRPr lang="en-US" altLang="ko-KR" sz="1000" dirty="0">
              <a:solidFill>
                <a:schemeClr val="tx1"/>
              </a:solidFill>
            </a:endParaRPr>
          </a:p>
          <a:p>
            <a:endParaRPr lang="en-US" altLang="ko-KR" sz="1000" dirty="0">
              <a:solidFill>
                <a:schemeClr val="tx1"/>
              </a:solidFill>
            </a:endParaRPr>
          </a:p>
          <a:p>
            <a:r>
              <a:rPr lang="en-US" altLang="ko-KR" sz="1000" dirty="0">
                <a:solidFill>
                  <a:schemeClr val="tx1"/>
                </a:solidFill>
              </a:rPr>
              <a:t>3.</a:t>
            </a:r>
            <a:r>
              <a:rPr lang="ko-KR" altLang="en-US" sz="1000" dirty="0">
                <a:solidFill>
                  <a:schemeClr val="tx1"/>
                </a:solidFill>
              </a:rPr>
              <a:t>탈퇴 완료 화면 추가 검토</a:t>
            </a:r>
            <a:endParaRPr lang="en-US" altLang="ko-KR" sz="1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757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98808C-36C7-9C91-7150-391BDC2777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FE4706C-BF7A-FC49-EA1F-69D139018038}"/>
              </a:ext>
            </a:extLst>
          </p:cNvPr>
          <p:cNvGraphicFramePr>
            <a:graphicFrameLocks noGrp="1"/>
          </p:cNvGraphicFramePr>
          <p:nvPr/>
        </p:nvGraphicFramePr>
        <p:xfrm>
          <a:off x="1607325" y="1020626"/>
          <a:ext cx="6977100" cy="4837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977100">
                  <a:extLst>
                    <a:ext uri="{9D8B030D-6E8A-4147-A177-3AD203B41FA5}">
                      <a16:colId xmlns:a16="http://schemas.microsoft.com/office/drawing/2014/main" val="1903501000"/>
                    </a:ext>
                  </a:extLst>
                </a:gridCol>
              </a:tblGrid>
              <a:tr h="483747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Malgun Gothic Semilight" panose="020B0502040204020203" pitchFamily="50" charset="-127"/>
                        </a:rPr>
                        <a:t>회원가입</a:t>
                      </a:r>
                    </a:p>
                  </a:txBody>
                  <a:tcPr anchor="ctr">
                    <a:lnT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47250537"/>
                  </a:ext>
                </a:extLst>
              </a:tr>
            </a:tbl>
          </a:graphicData>
        </a:graphic>
      </p:graphicFrame>
      <p:pic>
        <p:nvPicPr>
          <p:cNvPr id="3" name="Google Shape;2795;g28120ce3749_2_4">
            <a:extLst>
              <a:ext uri="{FF2B5EF4-FFF2-40B4-BE49-F238E27FC236}">
                <a16:creationId xmlns:a16="http://schemas.microsoft.com/office/drawing/2014/main" id="{7551C46E-51A2-F1DF-0DCF-66D32F4C282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607326" y="639760"/>
            <a:ext cx="1044459" cy="32310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94D6DBC-E8D5-247A-E89E-90F7528D8FC5}"/>
              </a:ext>
            </a:extLst>
          </p:cNvPr>
          <p:cNvSpPr txBox="1"/>
          <p:nvPr/>
        </p:nvSpPr>
        <p:spPr>
          <a:xfrm>
            <a:off x="2651785" y="695826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b="1" dirty="0" err="1">
                <a:solidFill>
                  <a:schemeClr val="tx1">
                    <a:lumMod val="65000"/>
                    <a:lumOff val="3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오픈소싱</a:t>
            </a:r>
            <a:endParaRPr lang="ko-KR" altLang="en-US" sz="1200" b="1" dirty="0">
              <a:solidFill>
                <a:schemeClr val="tx1">
                  <a:lumMod val="65000"/>
                  <a:lumOff val="3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9" name="Google Shape;611;g302391297fa_0_53">
            <a:extLst>
              <a:ext uri="{FF2B5EF4-FFF2-40B4-BE49-F238E27FC236}">
                <a16:creationId xmlns:a16="http://schemas.microsoft.com/office/drawing/2014/main" id="{F6D94CEB-4EFD-7EE8-A28F-B11DA138F41F}"/>
              </a:ext>
            </a:extLst>
          </p:cNvPr>
          <p:cNvSpPr/>
          <p:nvPr/>
        </p:nvSpPr>
        <p:spPr>
          <a:xfrm>
            <a:off x="4308717" y="1214997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rgbClr val="000000"/>
              </a:buClr>
              <a:buSzPts val="700"/>
            </a:pP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01.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약관 및 개인정보 동의 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02.</a:t>
            </a:r>
            <a:r>
              <a:rPr lang="ko-KR" altLang="en-US" sz="1000" dirty="0">
                <a:latin typeface="Malgun Gothic"/>
                <a:ea typeface="Malgun Gothic"/>
                <a:cs typeface="Malgun Gothic"/>
                <a:sym typeface="Malgun Gothic"/>
              </a:rPr>
              <a:t>회원정보 입력  </a:t>
            </a:r>
            <a:r>
              <a:rPr lang="en-US" altLang="ko-KR" sz="1000" dirty="0">
                <a:latin typeface="Malgun Gothic"/>
                <a:ea typeface="Malgun Gothic"/>
                <a:cs typeface="Malgun Gothic"/>
                <a:sym typeface="Malgun Gothic"/>
              </a:rPr>
              <a:t>&gt;  </a:t>
            </a:r>
            <a:r>
              <a:rPr lang="en-US" altLang="ko-KR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03.</a:t>
            </a:r>
            <a:r>
              <a:rPr lang="ko-KR" altLang="en-US" sz="1000" b="1" dirty="0">
                <a:solidFill>
                  <a:srgbClr val="FF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가입신청 완료</a:t>
            </a:r>
            <a:endParaRPr sz="1000" b="1" dirty="0">
              <a:solidFill>
                <a:srgbClr val="FF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611;g302391297fa_0_53">
            <a:extLst>
              <a:ext uri="{FF2B5EF4-FFF2-40B4-BE49-F238E27FC236}">
                <a16:creationId xmlns:a16="http://schemas.microsoft.com/office/drawing/2014/main" id="{75A9B6DA-BF8F-2705-C0AD-9EEA2323FEA3}"/>
              </a:ext>
            </a:extLst>
          </p:cNvPr>
          <p:cNvSpPr/>
          <p:nvPr/>
        </p:nvSpPr>
        <p:spPr>
          <a:xfrm>
            <a:off x="4308716" y="668400"/>
            <a:ext cx="4272935" cy="2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r">
              <a:buClr>
                <a:srgbClr val="000000"/>
              </a:buClr>
              <a:buSzPts val="700"/>
            </a:pPr>
            <a:r>
              <a:rPr lang="en-US" altLang="ko-KR" sz="900" dirty="0">
                <a:latin typeface="Malgun Gothic"/>
                <a:ea typeface="Malgun Gothic"/>
                <a:cs typeface="Malgun Gothic"/>
                <a:sym typeface="Malgun Gothic"/>
              </a:rPr>
              <a:t>OK PLAZA  l  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회원가입  </a:t>
            </a:r>
            <a:r>
              <a:rPr lang="ko-KR" altLang="en-US" sz="900" dirty="0" err="1">
                <a:latin typeface="Malgun Gothic"/>
                <a:ea typeface="Malgun Gothic"/>
                <a:cs typeface="Malgun Gothic"/>
                <a:sym typeface="Malgun Gothic"/>
              </a:rPr>
              <a:t>ㅣ</a:t>
            </a:r>
            <a:r>
              <a:rPr lang="ko-KR" altLang="en-US" sz="900" dirty="0">
                <a:latin typeface="Malgun Gothic"/>
                <a:ea typeface="Malgun Gothic"/>
                <a:cs typeface="Malgun Gothic"/>
                <a:sym typeface="Malgun Gothic"/>
              </a:rPr>
              <a:t>  로그인</a:t>
            </a:r>
            <a:endParaRPr sz="900" dirty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5" name="Google Shape;600;g302391297fa_0_53">
            <a:extLst>
              <a:ext uri="{FF2B5EF4-FFF2-40B4-BE49-F238E27FC236}">
                <a16:creationId xmlns:a16="http://schemas.microsoft.com/office/drawing/2014/main" id="{9C26C4F6-24EA-69BF-BA57-BE42659BF06A}"/>
              </a:ext>
            </a:extLst>
          </p:cNvPr>
          <p:cNvGraphicFramePr/>
          <p:nvPr/>
        </p:nvGraphicFramePr>
        <p:xfrm>
          <a:off x="1634685" y="1835549"/>
          <a:ext cx="6718198" cy="110608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6718198">
                  <a:extLst>
                    <a:ext uri="{9D8B030D-6E8A-4147-A177-3AD203B41FA5}">
                      <a16:colId xmlns:a16="http://schemas.microsoft.com/office/drawing/2014/main" val="2769484890"/>
                    </a:ext>
                  </a:extLst>
                </a:gridCol>
              </a:tblGrid>
              <a:tr h="110608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회원가입이 완료되었습니다</a:t>
                      </a:r>
                      <a:r>
                        <a:rPr lang="en-US" altLang="ko-KR" sz="1600" b="0" dirty="0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.</a:t>
                      </a: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900" b="0" dirty="0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36000" marR="36000" marT="36000" marB="36000"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6" name="Google Shape;1975;g2f2558950df_0_84">
            <a:extLst>
              <a:ext uri="{FF2B5EF4-FFF2-40B4-BE49-F238E27FC236}">
                <a16:creationId xmlns:a16="http://schemas.microsoft.com/office/drawing/2014/main" id="{C3682C9D-D657-5EFB-31D4-DD7EC7DC5F4A}"/>
              </a:ext>
            </a:extLst>
          </p:cNvPr>
          <p:cNvSpPr/>
          <p:nvPr/>
        </p:nvSpPr>
        <p:spPr>
          <a:xfrm>
            <a:off x="4446241" y="2501032"/>
            <a:ext cx="1299269" cy="264024"/>
          </a:xfrm>
          <a:prstGeom prst="roundRect">
            <a:avLst>
              <a:gd name="adj" fmla="val 1776"/>
            </a:avLst>
          </a:prstGeom>
          <a:solidFill>
            <a:schemeClr val="bg1">
              <a:lumMod val="85000"/>
            </a:schemeClr>
          </a:solidFill>
          <a:ln w="3175" cap="flat" cmpd="sng">
            <a:solidFill>
              <a:schemeClr val="bg1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ko-KR" altLang="en-US" sz="800" dirty="0">
                <a:latin typeface="Malgun Gothic"/>
                <a:ea typeface="Malgun Gothic"/>
                <a:cs typeface="Malgun Gothic"/>
                <a:sym typeface="Malgun Gothic"/>
              </a:rPr>
              <a:t>메인 화면으로 이동</a:t>
            </a:r>
            <a:endParaRPr sz="80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22C7302-B14E-668F-4538-676F5949CE16}"/>
              </a:ext>
            </a:extLst>
          </p:cNvPr>
          <p:cNvGraphicFramePr>
            <a:graphicFrameLocks noGrp="1"/>
          </p:cNvGraphicFramePr>
          <p:nvPr/>
        </p:nvGraphicFramePr>
        <p:xfrm>
          <a:off x="9001126" y="426720"/>
          <a:ext cx="2047875" cy="3444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318">
                  <a:extLst>
                    <a:ext uri="{9D8B030D-6E8A-4147-A177-3AD203B41FA5}">
                      <a16:colId xmlns:a16="http://schemas.microsoft.com/office/drawing/2014/main" val="710290028"/>
                    </a:ext>
                  </a:extLst>
                </a:gridCol>
                <a:gridCol w="1767557">
                  <a:extLst>
                    <a:ext uri="{9D8B030D-6E8A-4147-A177-3AD203B41FA5}">
                      <a16:colId xmlns:a16="http://schemas.microsoft.com/office/drawing/2014/main" val="1844684163"/>
                    </a:ext>
                  </a:extLst>
                </a:gridCol>
              </a:tblGrid>
              <a:tr h="264160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800" dirty="0">
                          <a:solidFill>
                            <a:schemeClr val="bg1"/>
                          </a:solidFill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화면설명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0931949"/>
                  </a:ext>
                </a:extLst>
              </a:tr>
              <a:tr h="264160">
                <a:tc gridSpan="2">
                  <a:txBody>
                    <a:bodyPr/>
                    <a:lstStyle/>
                    <a:p>
                      <a:pPr algn="l" latinLnBrk="1"/>
                      <a:r>
                        <a:rPr lang="en-US" altLang="ko-KR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SK</a:t>
                      </a:r>
                      <a:r>
                        <a:rPr lang="ko-KR" altLang="en-US" sz="7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통신자재 오픈소싱 초기화면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51948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1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회원가입 완료 안내문구</a:t>
                      </a:r>
                    </a:p>
                    <a:p>
                      <a:pPr algn="l" latinLnBrk="1"/>
                      <a:r>
                        <a:rPr lang="en-US" altLang="ko-KR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-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메인화면으로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클릭시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</a:t>
                      </a:r>
                      <a:r>
                        <a:rPr lang="ko-KR" altLang="en-US" sz="600" dirty="0" err="1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첫화면으로</a:t>
                      </a:r>
                      <a:r>
                        <a:rPr lang="ko-KR" altLang="en-US" sz="6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 이동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164157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2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7340488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3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2186828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800" dirty="0">
                          <a:latin typeface="Malgun Gothic Semilight" panose="020B0502040204020203" pitchFamily="50" charset="-127"/>
                          <a:ea typeface="Malgun Gothic Semilight" panose="020B0502040204020203" pitchFamily="50" charset="-127"/>
                          <a:cs typeface="Malgun Gothic Semilight" panose="020B0502040204020203" pitchFamily="50" charset="-127"/>
                        </a:rPr>
                        <a:t>4</a:t>
                      </a:r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solidFill>
                          <a:schemeClr val="tx1"/>
                        </a:solidFill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3305656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l" latinLnBrk="1">
                        <a:buNone/>
                      </a:pPr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8526589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en-US" altLang="ko-KR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4756173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715516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452554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5816182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7202741"/>
                  </a:ext>
                </a:extLst>
              </a:tr>
              <a:tr h="264160">
                <a:tc>
                  <a:txBody>
                    <a:bodyPr/>
                    <a:lstStyle/>
                    <a:p>
                      <a:pPr algn="ctr" latinLnBrk="1"/>
                      <a:endParaRPr lang="ko-KR" altLang="en-US" sz="80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600" dirty="0">
                        <a:latin typeface="Malgun Gothic Semilight" panose="020B0502040204020203" pitchFamily="50" charset="-127"/>
                        <a:ea typeface="Malgun Gothic Semilight" panose="020B0502040204020203" pitchFamily="50" charset="-127"/>
                        <a:cs typeface="Malgun Gothic Semilight" panose="020B0502040204020203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3449708"/>
                  </a:ext>
                </a:extLst>
              </a:tr>
            </a:tbl>
          </a:graphicData>
        </a:graphic>
      </p:graphicFrame>
      <p:sp>
        <p:nvSpPr>
          <p:cNvPr id="8" name="Google Shape;1699;g2fb18904de5_2_107">
            <a:extLst>
              <a:ext uri="{FF2B5EF4-FFF2-40B4-BE49-F238E27FC236}">
                <a16:creationId xmlns:a16="http://schemas.microsoft.com/office/drawing/2014/main" id="{24764BD5-7D70-5F2F-4202-0F5E409E68D8}"/>
              </a:ext>
            </a:extLst>
          </p:cNvPr>
          <p:cNvSpPr/>
          <p:nvPr/>
        </p:nvSpPr>
        <p:spPr>
          <a:xfrm>
            <a:off x="3452003" y="2053760"/>
            <a:ext cx="180000" cy="180000"/>
          </a:xfrm>
          <a:prstGeom prst="roundRect">
            <a:avLst>
              <a:gd name="adj" fmla="val 50000"/>
            </a:avLst>
          </a:prstGeom>
          <a:solidFill>
            <a:srgbClr val="FF0000"/>
          </a:solidFill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algn="ctr">
              <a:buClr>
                <a:srgbClr val="000000"/>
              </a:buClr>
              <a:buSzPts val="600"/>
            </a:pPr>
            <a:r>
              <a:rPr lang="en-US" altLang="ko-KR" sz="700" b="1" dirty="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t>1</a:t>
            </a:r>
            <a:endParaRPr sz="700" b="1" dirty="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FA7BFA2-A6B8-25B4-D0A6-0FC3DC464CFA}"/>
              </a:ext>
            </a:extLst>
          </p:cNvPr>
          <p:cNvSpPr txBox="1"/>
          <p:nvPr/>
        </p:nvSpPr>
        <p:spPr>
          <a:xfrm>
            <a:off x="3133725" y="203122"/>
            <a:ext cx="1962150" cy="2216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>
                <a:latin typeface="Malgun Gothic Semilight" panose="020B0502040204020203" pitchFamily="50" charset="-127"/>
                <a:ea typeface="Malgun Gothic Semilight" panose="020B0502040204020203" pitchFamily="50" charset="-127"/>
                <a:cs typeface="Malgun Gothic Semilight" panose="020B0502040204020203" pitchFamily="50" charset="-127"/>
              </a:rPr>
              <a:t>회원가입 화면 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CF15A025-95C3-D01F-356D-7A2EBA6FA85A}"/>
              </a:ext>
            </a:extLst>
          </p:cNvPr>
          <p:cNvSpPr/>
          <p:nvPr/>
        </p:nvSpPr>
        <p:spPr>
          <a:xfrm>
            <a:off x="12255887" y="21035"/>
            <a:ext cx="2210634" cy="674791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 w="19050">
            <a:solidFill>
              <a:schemeClr val="tx2">
                <a:lumMod val="10000"/>
                <a:lumOff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fontAlgn="base">
              <a:lnSpc>
                <a:spcPts val="1500"/>
              </a:lnSpc>
            </a:pPr>
            <a:r>
              <a:rPr lang="en-US" altLang="ko-KR" sz="1000" b="1" dirty="0">
                <a:solidFill>
                  <a:schemeClr val="tx1"/>
                </a:solidFill>
              </a:rPr>
              <a:t>SK</a:t>
            </a:r>
            <a:r>
              <a:rPr lang="ko-KR" altLang="en-US" sz="1000" b="1" dirty="0" err="1">
                <a:solidFill>
                  <a:schemeClr val="tx1"/>
                </a:solidFill>
              </a:rPr>
              <a:t>통신자재오픈소싱</a:t>
            </a:r>
            <a:endParaRPr lang="en-US" altLang="ko-KR" sz="1000" b="1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en-US" altLang="ko-KR" sz="1000" dirty="0">
                <a:solidFill>
                  <a:schemeClr val="tx1"/>
                </a:solidFill>
              </a:rPr>
              <a:t>1.</a:t>
            </a:r>
            <a:r>
              <a:rPr lang="ko-KR" altLang="en-US" sz="1000" dirty="0">
                <a:solidFill>
                  <a:schemeClr val="tx1"/>
                </a:solidFill>
              </a:rPr>
              <a:t>회원 정보 수정</a:t>
            </a:r>
            <a:r>
              <a:rPr lang="en-US" altLang="ko-KR" sz="1000" dirty="0">
                <a:solidFill>
                  <a:schemeClr val="tx1"/>
                </a:solidFill>
              </a:rPr>
              <a:t>, </a:t>
            </a:r>
            <a:r>
              <a:rPr lang="ko-KR" altLang="en-US" sz="1000" dirty="0">
                <a:solidFill>
                  <a:schemeClr val="tx1"/>
                </a:solidFill>
              </a:rPr>
              <a:t>회원 탈퇴 화면 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r>
              <a:rPr lang="ko-KR" altLang="en-US" sz="1000" dirty="0">
                <a:solidFill>
                  <a:schemeClr val="tx1"/>
                </a:solidFill>
              </a:rPr>
              <a:t>누락</a:t>
            </a:r>
            <a:endParaRPr lang="en-US" altLang="ko-KR" sz="1000" dirty="0">
              <a:solidFill>
                <a:schemeClr val="tx1"/>
              </a:solidFill>
            </a:endParaRPr>
          </a:p>
          <a:p>
            <a:pPr fontAlgn="base">
              <a:lnSpc>
                <a:spcPts val="1500"/>
              </a:lnSpc>
            </a:pPr>
            <a:endParaRPr lang="en-US" altLang="ko-KR" sz="1000" dirty="0">
              <a:solidFill>
                <a:schemeClr val="tx1"/>
              </a:solidFill>
            </a:endParaRPr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61A345D0-72E3-2863-E9A6-091D4B2351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55887" y="801311"/>
            <a:ext cx="2826797" cy="1385024"/>
          </a:xfrm>
          <a:prstGeom prst="rect">
            <a:avLst/>
          </a:prstGeom>
          <a:ln>
            <a:solidFill>
              <a:schemeClr val="bg1">
                <a:lumMod val="8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82908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</TotalTime>
  <Words>2141</Words>
  <Application>Microsoft Office PowerPoint</Application>
  <PresentationFormat>와이드스크린</PresentationFormat>
  <Paragraphs>578</Paragraphs>
  <Slides>7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2" baseType="lpstr">
      <vt:lpstr>Malgun Gothic Semilight</vt:lpstr>
      <vt:lpstr>맑은 고딕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박소윤(팬택씨앤아이)</dc:creator>
  <cp:lastModifiedBy>3362</cp:lastModifiedBy>
  <cp:revision>12</cp:revision>
  <dcterms:created xsi:type="dcterms:W3CDTF">2025-01-15T07:05:12Z</dcterms:created>
  <dcterms:modified xsi:type="dcterms:W3CDTF">2025-01-21T09:19:39Z</dcterms:modified>
</cp:coreProperties>
</file>