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2"/>
  </p:notesMasterIdLst>
  <p:sldIdLst>
    <p:sldId id="256" r:id="rId2"/>
    <p:sldId id="258" r:id="rId3"/>
    <p:sldId id="300" r:id="rId4"/>
    <p:sldId id="303" r:id="rId5"/>
    <p:sldId id="304" r:id="rId6"/>
    <p:sldId id="306" r:id="rId7"/>
    <p:sldId id="307" r:id="rId8"/>
    <p:sldId id="325" r:id="rId9"/>
    <p:sldId id="308" r:id="rId10"/>
    <p:sldId id="310" r:id="rId11"/>
    <p:sldId id="311" r:id="rId12"/>
    <p:sldId id="312" r:id="rId13"/>
    <p:sldId id="314" r:id="rId14"/>
    <p:sldId id="313" r:id="rId15"/>
    <p:sldId id="330" r:id="rId16"/>
    <p:sldId id="309" r:id="rId17"/>
    <p:sldId id="316" r:id="rId18"/>
    <p:sldId id="317" r:id="rId19"/>
    <p:sldId id="332" r:id="rId20"/>
    <p:sldId id="315" r:id="rId21"/>
    <p:sldId id="319" r:id="rId22"/>
    <p:sldId id="320" r:id="rId23"/>
    <p:sldId id="326" r:id="rId24"/>
    <p:sldId id="329" r:id="rId25"/>
    <p:sldId id="322" r:id="rId26"/>
    <p:sldId id="321" r:id="rId27"/>
    <p:sldId id="328" r:id="rId28"/>
    <p:sldId id="327" r:id="rId29"/>
    <p:sldId id="323" r:id="rId30"/>
    <p:sldId id="324" r:id="rId31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027"/>
    <a:srgbClr val="FF6600"/>
    <a:srgbClr val="F2335E"/>
    <a:srgbClr val="F5F5F5"/>
    <a:srgbClr val="003297"/>
    <a:srgbClr val="007960"/>
    <a:srgbClr val="EE4024"/>
    <a:srgbClr val="4035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76C448-6C34-48A0-975C-2B93957A9BD6}" v="109" dt="2025-02-04T01:23:42.4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4726"/>
  </p:normalViewPr>
  <p:slideViewPr>
    <p:cSldViewPr snapToGrid="0">
      <p:cViewPr varScale="1">
        <p:scale>
          <a:sx n="101" d="100"/>
          <a:sy n="101" d="100"/>
        </p:scale>
        <p:origin x="1324" y="68"/>
      </p:cViewPr>
      <p:guideLst>
        <p:guide orient="horz" pos="2160"/>
        <p:guide pos="33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E4E3766-FCAE-49B6-9ED5-B71F057D5559}" type="doc">
      <dgm:prSet loTypeId="urn:microsoft.com/office/officeart/2005/8/layout/hChevron3" loCatId="process" qsTypeId="urn:microsoft.com/office/officeart/2005/8/quickstyle/simple5" qsCatId="simple" csTypeId="urn:microsoft.com/office/officeart/2005/8/colors/accent2_3" csCatId="accent2" phldr="1"/>
      <dgm:spPr/>
    </dgm:pt>
    <dgm:pt modelId="{19CD79E9-B9A7-42C2-9AE3-7F717F43A306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gm:t>
    </dgm:pt>
    <dgm:pt modelId="{FFC2E75C-C6C4-4057-A931-45B98A5E4DB9}" type="par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0B0B4532-A48A-45DF-A7E8-DA1DEC8E8674}" type="sibTrans" cxnId="{1EF50A8B-5815-4967-87EE-447886AD279C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759CDC38-4075-4602-9A98-66C631CB9D84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gm:t>
    </dgm:pt>
    <dgm:pt modelId="{15269F47-18DE-4CEC-8B87-854C58F3A6E5}" type="par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27D0FEFC-6FEA-4996-BD98-89A67AE9F9DC}" type="sibTrans" cxnId="{5043DB00-6427-4C44-999D-4E7D8566CCE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C4385AC0-7F18-495D-BFC4-E84C764854E3}">
      <dgm:prSet phldrT="[텍스트]" custT="1"/>
      <dgm:spPr/>
      <dgm:t>
        <a:bodyPr/>
        <a:lstStyle/>
        <a:p>
          <a:pPr latinLnBrk="1"/>
          <a:r>
            <a:rPr lang="en-US" altLang="ko-KR" sz="10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08100464-2482-4A16-98CE-0CF11FAB2C28}" type="par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4ECE541-D98F-41E8-B2CB-FA1E416BDDA5}" type="sibTrans" cxnId="{2B402E3F-B8D9-4ADE-B042-738AEC55573D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F09D2816-70D7-4CB2-A8C1-D35EA4503203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B6A16BA4-171F-453D-90F2-990C1509BF98}" type="par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AB4A9F0E-8FB9-4BAF-96F8-CF5A05148471}" type="sibTrans" cxnId="{58A0EEF4-B891-4110-A48D-A65ED5886CBE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9DC5E9F5-50AF-4931-BFAB-A4A2635C32B9}">
      <dgm:prSet phldrT="[텍스트]" custT="1"/>
      <dgm:spPr/>
      <dgm:t>
        <a:bodyPr/>
        <a:lstStyle/>
        <a:p>
          <a:pPr latinLnBrk="1"/>
          <a:r>
            <a:rPr lang="en-US" altLang="ko-KR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gm:t>
    </dgm:pt>
    <dgm:pt modelId="{185C36DA-F411-42D7-8FF5-A616293D0307}" type="par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459A3974-E18C-4508-A6BE-B19B94AD27D4}" type="sibTrans" cxnId="{9754E224-FC43-4A6E-B9B5-CA7DEF3D7D63}">
      <dgm:prSet/>
      <dgm:spPr/>
      <dgm:t>
        <a:bodyPr/>
        <a:lstStyle/>
        <a:p>
          <a:pPr latinLnBrk="1"/>
          <a:endParaRPr lang="ko-KR" altLang="en-US" b="1">
            <a:solidFill>
              <a:schemeClr val="tx1"/>
            </a:solidFill>
          </a:endParaRPr>
        </a:p>
      </dgm:t>
    </dgm:pt>
    <dgm:pt modelId="{53D80FC3-5A76-41A3-8541-11EB73C4B8AB}" type="pres">
      <dgm:prSet presAssocID="{5E4E3766-FCAE-49B6-9ED5-B71F057D5559}" presName="Name0" presStyleCnt="0">
        <dgm:presLayoutVars>
          <dgm:dir/>
          <dgm:resizeHandles val="exact"/>
        </dgm:presLayoutVars>
      </dgm:prSet>
      <dgm:spPr/>
    </dgm:pt>
    <dgm:pt modelId="{7AD0F4A2-7899-4FC3-B456-680C9F7D9517}" type="pres">
      <dgm:prSet presAssocID="{19CD79E9-B9A7-42C2-9AE3-7F717F43A306}" presName="parTxOnly" presStyleLbl="node1" presStyleIdx="0" presStyleCnt="5">
        <dgm:presLayoutVars>
          <dgm:bulletEnabled val="1"/>
        </dgm:presLayoutVars>
      </dgm:prSet>
      <dgm:spPr/>
    </dgm:pt>
    <dgm:pt modelId="{29B3AC5D-EA0E-463C-B9C9-84940DD709F1}" type="pres">
      <dgm:prSet presAssocID="{0B0B4532-A48A-45DF-A7E8-DA1DEC8E8674}" presName="parSpace" presStyleCnt="0"/>
      <dgm:spPr/>
    </dgm:pt>
    <dgm:pt modelId="{42B9A59E-3F6C-4881-9225-C9868D9178AA}" type="pres">
      <dgm:prSet presAssocID="{759CDC38-4075-4602-9A98-66C631CB9D84}" presName="parTxOnly" presStyleLbl="node1" presStyleIdx="1" presStyleCnt="5">
        <dgm:presLayoutVars>
          <dgm:bulletEnabled val="1"/>
        </dgm:presLayoutVars>
      </dgm:prSet>
      <dgm:spPr/>
    </dgm:pt>
    <dgm:pt modelId="{89D63F3F-FE2C-4191-9DB6-5C01B16E6F6C}" type="pres">
      <dgm:prSet presAssocID="{27D0FEFC-6FEA-4996-BD98-89A67AE9F9DC}" presName="parSpace" presStyleCnt="0"/>
      <dgm:spPr/>
    </dgm:pt>
    <dgm:pt modelId="{E0FD720F-9ECF-430A-A1AA-95C91FEECF29}" type="pres">
      <dgm:prSet presAssocID="{C4385AC0-7F18-495D-BFC4-E84C764854E3}" presName="parTxOnly" presStyleLbl="node1" presStyleIdx="2" presStyleCnt="5">
        <dgm:presLayoutVars>
          <dgm:bulletEnabled val="1"/>
        </dgm:presLayoutVars>
      </dgm:prSet>
      <dgm:spPr/>
    </dgm:pt>
    <dgm:pt modelId="{1DCA04B3-57CD-4EF9-828D-48A61559AC84}" type="pres">
      <dgm:prSet presAssocID="{F4ECE541-D98F-41E8-B2CB-FA1E416BDDA5}" presName="parSpace" presStyleCnt="0"/>
      <dgm:spPr/>
    </dgm:pt>
    <dgm:pt modelId="{FD3EE036-F8AF-47B1-BE78-68A52E4C215D}" type="pres">
      <dgm:prSet presAssocID="{9DC5E9F5-50AF-4931-BFAB-A4A2635C32B9}" presName="parTxOnly" presStyleLbl="node1" presStyleIdx="3" presStyleCnt="5">
        <dgm:presLayoutVars>
          <dgm:bulletEnabled val="1"/>
        </dgm:presLayoutVars>
      </dgm:prSet>
      <dgm:spPr/>
    </dgm:pt>
    <dgm:pt modelId="{B274D170-073C-4415-A40B-3A76B52A8E0F}" type="pres">
      <dgm:prSet presAssocID="{459A3974-E18C-4508-A6BE-B19B94AD27D4}" presName="parSpace" presStyleCnt="0"/>
      <dgm:spPr/>
    </dgm:pt>
    <dgm:pt modelId="{827328B0-49CD-4150-9A19-99A9B2ABA857}" type="pres">
      <dgm:prSet presAssocID="{F09D2816-70D7-4CB2-A8C1-D35EA4503203}" presName="parTxOnly" presStyleLbl="node1" presStyleIdx="4" presStyleCnt="5">
        <dgm:presLayoutVars>
          <dgm:bulletEnabled val="1"/>
        </dgm:presLayoutVars>
      </dgm:prSet>
      <dgm:spPr/>
    </dgm:pt>
  </dgm:ptLst>
  <dgm:cxnLst>
    <dgm:cxn modelId="{5043DB00-6427-4C44-999D-4E7D8566CCED}" srcId="{5E4E3766-FCAE-49B6-9ED5-B71F057D5559}" destId="{759CDC38-4075-4602-9A98-66C631CB9D84}" srcOrd="1" destOrd="0" parTransId="{15269F47-18DE-4CEC-8B87-854C58F3A6E5}" sibTransId="{27D0FEFC-6FEA-4996-BD98-89A67AE9F9DC}"/>
    <dgm:cxn modelId="{62E59C0C-115A-4A3C-B712-2AE0C3F7449E}" type="presOf" srcId="{5E4E3766-FCAE-49B6-9ED5-B71F057D5559}" destId="{53D80FC3-5A76-41A3-8541-11EB73C4B8AB}" srcOrd="0" destOrd="0" presId="urn:microsoft.com/office/officeart/2005/8/layout/hChevron3"/>
    <dgm:cxn modelId="{05DBB117-A933-4A4E-B30B-4EDEBE0FC9A2}" type="presOf" srcId="{19CD79E9-B9A7-42C2-9AE3-7F717F43A306}" destId="{7AD0F4A2-7899-4FC3-B456-680C9F7D9517}" srcOrd="0" destOrd="0" presId="urn:microsoft.com/office/officeart/2005/8/layout/hChevron3"/>
    <dgm:cxn modelId="{9754E224-FC43-4A6E-B9B5-CA7DEF3D7D63}" srcId="{5E4E3766-FCAE-49B6-9ED5-B71F057D5559}" destId="{9DC5E9F5-50AF-4931-BFAB-A4A2635C32B9}" srcOrd="3" destOrd="0" parTransId="{185C36DA-F411-42D7-8FF5-A616293D0307}" sibTransId="{459A3974-E18C-4508-A6BE-B19B94AD27D4}"/>
    <dgm:cxn modelId="{2B402E3F-B8D9-4ADE-B042-738AEC55573D}" srcId="{5E4E3766-FCAE-49B6-9ED5-B71F057D5559}" destId="{C4385AC0-7F18-495D-BFC4-E84C764854E3}" srcOrd="2" destOrd="0" parTransId="{08100464-2482-4A16-98CE-0CF11FAB2C28}" sibTransId="{F4ECE541-D98F-41E8-B2CB-FA1E416BDDA5}"/>
    <dgm:cxn modelId="{EFEB905B-E680-4B5E-B6DC-1B38F9482263}" type="presOf" srcId="{9DC5E9F5-50AF-4931-BFAB-A4A2635C32B9}" destId="{FD3EE036-F8AF-47B1-BE78-68A52E4C215D}" srcOrd="0" destOrd="0" presId="urn:microsoft.com/office/officeart/2005/8/layout/hChevron3"/>
    <dgm:cxn modelId="{69A43D68-4011-41EC-9F73-62C9361436D6}" type="presOf" srcId="{C4385AC0-7F18-495D-BFC4-E84C764854E3}" destId="{E0FD720F-9ECF-430A-A1AA-95C91FEECF29}" srcOrd="0" destOrd="0" presId="urn:microsoft.com/office/officeart/2005/8/layout/hChevron3"/>
    <dgm:cxn modelId="{69E3028B-30B9-4FAA-B62F-BA225F5BE06F}" type="presOf" srcId="{759CDC38-4075-4602-9A98-66C631CB9D84}" destId="{42B9A59E-3F6C-4881-9225-C9868D9178AA}" srcOrd="0" destOrd="0" presId="urn:microsoft.com/office/officeart/2005/8/layout/hChevron3"/>
    <dgm:cxn modelId="{1EF50A8B-5815-4967-87EE-447886AD279C}" srcId="{5E4E3766-FCAE-49B6-9ED5-B71F057D5559}" destId="{19CD79E9-B9A7-42C2-9AE3-7F717F43A306}" srcOrd="0" destOrd="0" parTransId="{FFC2E75C-C6C4-4057-A931-45B98A5E4DB9}" sibTransId="{0B0B4532-A48A-45DF-A7E8-DA1DEC8E8674}"/>
    <dgm:cxn modelId="{58A0EEF4-B891-4110-A48D-A65ED5886CBE}" srcId="{5E4E3766-FCAE-49B6-9ED5-B71F057D5559}" destId="{F09D2816-70D7-4CB2-A8C1-D35EA4503203}" srcOrd="4" destOrd="0" parTransId="{B6A16BA4-171F-453D-90F2-990C1509BF98}" sibTransId="{AB4A9F0E-8FB9-4BAF-96F8-CF5A05148471}"/>
    <dgm:cxn modelId="{10B270F6-AAC1-4094-BA07-DBA749346C95}" type="presOf" srcId="{F09D2816-70D7-4CB2-A8C1-D35EA4503203}" destId="{827328B0-49CD-4150-9A19-99A9B2ABA857}" srcOrd="0" destOrd="0" presId="urn:microsoft.com/office/officeart/2005/8/layout/hChevron3"/>
    <dgm:cxn modelId="{506E4AAC-90B2-4D21-9E8C-D9B264CDA346}" type="presParOf" srcId="{53D80FC3-5A76-41A3-8541-11EB73C4B8AB}" destId="{7AD0F4A2-7899-4FC3-B456-680C9F7D9517}" srcOrd="0" destOrd="0" presId="urn:microsoft.com/office/officeart/2005/8/layout/hChevron3"/>
    <dgm:cxn modelId="{48D8957E-B864-4815-9D24-C2F71CD0F056}" type="presParOf" srcId="{53D80FC3-5A76-41A3-8541-11EB73C4B8AB}" destId="{29B3AC5D-EA0E-463C-B9C9-84940DD709F1}" srcOrd="1" destOrd="0" presId="urn:microsoft.com/office/officeart/2005/8/layout/hChevron3"/>
    <dgm:cxn modelId="{BE436F5F-EC75-4185-867D-C608F4228A9D}" type="presParOf" srcId="{53D80FC3-5A76-41A3-8541-11EB73C4B8AB}" destId="{42B9A59E-3F6C-4881-9225-C9868D9178AA}" srcOrd="2" destOrd="0" presId="urn:microsoft.com/office/officeart/2005/8/layout/hChevron3"/>
    <dgm:cxn modelId="{263F60BC-69A5-4DFE-9126-EC3ED8DF6583}" type="presParOf" srcId="{53D80FC3-5A76-41A3-8541-11EB73C4B8AB}" destId="{89D63F3F-FE2C-4191-9DB6-5C01B16E6F6C}" srcOrd="3" destOrd="0" presId="urn:microsoft.com/office/officeart/2005/8/layout/hChevron3"/>
    <dgm:cxn modelId="{A36A39B7-CA20-4F45-8A75-ABC4595B7377}" type="presParOf" srcId="{53D80FC3-5A76-41A3-8541-11EB73C4B8AB}" destId="{E0FD720F-9ECF-430A-A1AA-95C91FEECF29}" srcOrd="4" destOrd="0" presId="urn:microsoft.com/office/officeart/2005/8/layout/hChevron3"/>
    <dgm:cxn modelId="{4C26590F-8E7E-4E49-9F2B-0D0C37D23EF9}" type="presParOf" srcId="{53D80FC3-5A76-41A3-8541-11EB73C4B8AB}" destId="{1DCA04B3-57CD-4EF9-828D-48A61559AC84}" srcOrd="5" destOrd="0" presId="urn:microsoft.com/office/officeart/2005/8/layout/hChevron3"/>
    <dgm:cxn modelId="{4A90549A-967A-4793-9030-8B2F11F7900C}" type="presParOf" srcId="{53D80FC3-5A76-41A3-8541-11EB73C4B8AB}" destId="{FD3EE036-F8AF-47B1-BE78-68A52E4C215D}" srcOrd="6" destOrd="0" presId="urn:microsoft.com/office/officeart/2005/8/layout/hChevron3"/>
    <dgm:cxn modelId="{5AAEFB36-8828-484A-93DC-B16F4AC7B233}" type="presParOf" srcId="{53D80FC3-5A76-41A3-8541-11EB73C4B8AB}" destId="{B274D170-073C-4415-A40B-3A76B52A8E0F}" srcOrd="7" destOrd="0" presId="urn:microsoft.com/office/officeart/2005/8/layout/hChevron3"/>
    <dgm:cxn modelId="{D829576C-59D2-4391-BE5F-136FB43FC3DF}" type="presParOf" srcId="{53D80FC3-5A76-41A3-8541-11EB73C4B8AB}" destId="{827328B0-49CD-4150-9A19-99A9B2ABA857}" srcOrd="8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50" y="64685"/>
          <a:ext cx="1268885" cy="5075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50" y="64685"/>
        <a:ext cx="1141997" cy="507554"/>
      </dsp:txXfrm>
    </dsp:sp>
    <dsp:sp modelId="{42B9A59E-3F6C-4881-9225-C9868D9178AA}">
      <dsp:nvSpPr>
        <dsp:cNvPr id="0" name=""/>
        <dsp:cNvSpPr/>
      </dsp:nvSpPr>
      <dsp:spPr>
        <a:xfrm>
          <a:off x="1015759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sp:txBody>
      <dsp:txXfrm>
        <a:off x="1269536" y="64685"/>
        <a:ext cx="761331" cy="507554"/>
      </dsp:txXfrm>
    </dsp:sp>
    <dsp:sp modelId="{E0FD720F-9ECF-430A-A1AA-95C91FEECF29}">
      <dsp:nvSpPr>
        <dsp:cNvPr id="0" name=""/>
        <dsp:cNvSpPr/>
      </dsp:nvSpPr>
      <dsp:spPr>
        <a:xfrm>
          <a:off x="2030868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84645" y="64685"/>
        <a:ext cx="761331" cy="507554"/>
      </dsp:txXfrm>
    </dsp:sp>
    <dsp:sp modelId="{FD3EE036-F8AF-47B1-BE78-68A52E4C215D}">
      <dsp:nvSpPr>
        <dsp:cNvPr id="0" name=""/>
        <dsp:cNvSpPr/>
      </dsp:nvSpPr>
      <dsp:spPr>
        <a:xfrm>
          <a:off x="3045976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299753" y="64685"/>
        <a:ext cx="761331" cy="507554"/>
      </dsp:txXfrm>
    </dsp:sp>
    <dsp:sp modelId="{827328B0-49CD-4150-9A19-99A9B2ABA857}">
      <dsp:nvSpPr>
        <dsp:cNvPr id="0" name=""/>
        <dsp:cNvSpPr/>
      </dsp:nvSpPr>
      <dsp:spPr>
        <a:xfrm>
          <a:off x="4061085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14862" y="64685"/>
        <a:ext cx="761331" cy="5075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D0F4A2-7899-4FC3-B456-680C9F7D9517}">
      <dsp:nvSpPr>
        <dsp:cNvPr id="0" name=""/>
        <dsp:cNvSpPr/>
      </dsp:nvSpPr>
      <dsp:spPr>
        <a:xfrm>
          <a:off x="650" y="64685"/>
          <a:ext cx="1268885" cy="507554"/>
        </a:xfrm>
        <a:prstGeom prst="homePlate">
          <a:avLst/>
        </a:prstGeom>
        <a:gradFill rotWithShape="0">
          <a:gsLst>
            <a:gs pos="0">
              <a:schemeClr val="accent2">
                <a:shade val="8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1.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서류평가</a:t>
          </a:r>
        </a:p>
      </dsp:txBody>
      <dsp:txXfrm>
        <a:off x="650" y="64685"/>
        <a:ext cx="1141997" cy="507554"/>
      </dsp:txXfrm>
    </dsp:sp>
    <dsp:sp modelId="{42B9A59E-3F6C-4881-9225-C9868D9178AA}">
      <dsp:nvSpPr>
        <dsp:cNvPr id="0" name=""/>
        <dsp:cNvSpPr/>
      </dsp:nvSpPr>
      <dsp:spPr>
        <a:xfrm>
          <a:off x="1015759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113751"/>
                <a:satOff val="2127"/>
                <a:lumOff val="67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113751"/>
                <a:satOff val="2127"/>
                <a:lumOff val="67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113751"/>
                <a:satOff val="2127"/>
                <a:lumOff val="67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2.</a:t>
          </a:r>
          <a:r>
            <a:rPr lang="ko-KR" altLang="en-US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제품평가</a:t>
          </a:r>
        </a:p>
      </dsp:txBody>
      <dsp:txXfrm>
        <a:off x="1269536" y="64685"/>
        <a:ext cx="761331" cy="507554"/>
      </dsp:txXfrm>
    </dsp:sp>
    <dsp:sp modelId="{E0FD720F-9ECF-430A-A1AA-95C91FEECF29}">
      <dsp:nvSpPr>
        <dsp:cNvPr id="0" name=""/>
        <dsp:cNvSpPr/>
      </dsp:nvSpPr>
      <dsp:spPr>
        <a:xfrm>
          <a:off x="2030868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227502"/>
                <a:satOff val="4255"/>
                <a:lumOff val="13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227502"/>
                <a:satOff val="4255"/>
                <a:lumOff val="13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227502"/>
                <a:satOff val="4255"/>
                <a:lumOff val="13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3. Field Test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2284645" y="64685"/>
        <a:ext cx="761331" cy="507554"/>
      </dsp:txXfrm>
    </dsp:sp>
    <dsp:sp modelId="{FD3EE036-F8AF-47B1-BE78-68A52E4C215D}">
      <dsp:nvSpPr>
        <dsp:cNvPr id="0" name=""/>
        <dsp:cNvSpPr/>
      </dsp:nvSpPr>
      <dsp:spPr>
        <a:xfrm>
          <a:off x="3045976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341253"/>
                <a:satOff val="6382"/>
                <a:lumOff val="2034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341253"/>
                <a:satOff val="6382"/>
                <a:lumOff val="2034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341253"/>
                <a:satOff val="6382"/>
                <a:lumOff val="2034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4.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계약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3299753" y="64685"/>
        <a:ext cx="761331" cy="507554"/>
      </dsp:txXfrm>
    </dsp:sp>
    <dsp:sp modelId="{827328B0-49CD-4150-9A19-99A9B2ABA857}">
      <dsp:nvSpPr>
        <dsp:cNvPr id="0" name=""/>
        <dsp:cNvSpPr/>
      </dsp:nvSpPr>
      <dsp:spPr>
        <a:xfrm>
          <a:off x="4061085" y="64685"/>
          <a:ext cx="1268885" cy="507554"/>
        </a:xfrm>
        <a:prstGeom prst="chevron">
          <a:avLst/>
        </a:prstGeom>
        <a:gradFill rotWithShape="0">
          <a:gsLst>
            <a:gs pos="0">
              <a:schemeClr val="accent2">
                <a:shade val="80000"/>
                <a:hueOff val="-455004"/>
                <a:satOff val="8510"/>
                <a:lumOff val="27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shade val="80000"/>
                <a:hueOff val="-455004"/>
                <a:satOff val="8510"/>
                <a:lumOff val="27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shade val="80000"/>
                <a:hueOff val="-455004"/>
                <a:satOff val="8510"/>
                <a:lumOff val="27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13335" bIns="26670" numCol="1" spcCol="1270" anchor="ctr" anchorCtr="0">
          <a:noAutofit/>
        </a:bodyPr>
        <a:lstStyle/>
        <a:p>
          <a:pPr marL="0" lvl="0" indent="0" algn="ctr" defTabSz="4445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5. </a:t>
          </a:r>
          <a:r>
            <a:rPr lang="ko-KR" altLang="en-US" sz="1000" b="1" kern="120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rPr>
            <a:t>공급</a:t>
          </a:r>
          <a:endParaRPr lang="ko-KR" altLang="en-US" sz="1000" b="1" kern="1200" dirty="0">
            <a:solidFill>
              <a:schemeClr val="tx1"/>
            </a:solidFill>
            <a:latin typeface="맑은 고딕" panose="020B0503020000020004" pitchFamily="50" charset="-127"/>
            <a:ea typeface="맑은 고딕" panose="020B0503020000020004" pitchFamily="50" charset="-127"/>
          </a:endParaRPr>
        </a:p>
      </dsp:txBody>
      <dsp:txXfrm>
        <a:off x="4314862" y="64685"/>
        <a:ext cx="761331" cy="507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064543254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hyperlink" Target="http://www.okplaza.kr)/" TargetMode="External"/><Relationship Id="rId7" Type="http://schemas.openxmlformats.org/officeDocument/2006/relationships/image" Target="../media/image2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28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mailto:sample@pcnieng.com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mailto:sample@pcnieng.com" TargetMode="External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sample@pcnieng.com" TargetMode="Externa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2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13" Type="http://schemas.openxmlformats.org/officeDocument/2006/relationships/image" Target="../media/image17.jpg"/><Relationship Id="rId3" Type="http://schemas.openxmlformats.org/officeDocument/2006/relationships/image" Target="../media/image7.jpg"/><Relationship Id="rId7" Type="http://schemas.openxmlformats.org/officeDocument/2006/relationships/image" Target="../media/image11.jpg"/><Relationship Id="rId12" Type="http://schemas.openxmlformats.org/officeDocument/2006/relationships/image" Target="../media/image16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11" Type="http://schemas.openxmlformats.org/officeDocument/2006/relationships/image" Target="../media/image15.jpg"/><Relationship Id="rId5" Type="http://schemas.openxmlformats.org/officeDocument/2006/relationships/image" Target="../media/image9.jpg"/><Relationship Id="rId10" Type="http://schemas.openxmlformats.org/officeDocument/2006/relationships/image" Target="../media/image14.jpg"/><Relationship Id="rId4" Type="http://schemas.openxmlformats.org/officeDocument/2006/relationships/image" Target="../media/image8.jpg"/><Relationship Id="rId9" Type="http://schemas.openxmlformats.org/officeDocument/2006/relationships/image" Target="../media/image1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254E15-5AFC-E03F-4037-160415C5E0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556598"/>
              </p:ext>
            </p:extLst>
          </p:nvPr>
        </p:nvGraphicFramePr>
        <p:xfrm>
          <a:off x="7858125" y="426720"/>
          <a:ext cx="2047875" cy="353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기본계약서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수집동의서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F1CA4FA-3048-5E77-0159-C785143AE89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B35B5FA-C4F5-FC45-70BF-B9084820E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9703554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BD58C618-03D1-8805-F03D-AFE1C5A6171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08932B62-2165-3A13-642D-A12E36BB46D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C120289-A2E3-AFF3-7064-4AA131550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845977"/>
              </p:ext>
            </p:extLst>
          </p:nvPr>
        </p:nvGraphicFramePr>
        <p:xfrm>
          <a:off x="464325" y="1821484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기본계약서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2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물품공급 기본 계약서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  <a:endParaRPr lang="en-US" altLang="ko-KR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팬택씨앤아이엔지니어링이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운영하는 기업간 통신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운용 자재에 대한 전자상거래서비스를 지원하기 위하여 </a:t>
                      </a:r>
                    </a:p>
                    <a:p>
                      <a:pPr algn="l" latinLnBrk="0"/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운영되는 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altLang="ko-KR" sz="1000" b="0" i="0" u="none" strike="noStrik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www.okplaza.kr)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 이용함에 있어서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“</a:t>
                      </a:r>
                      <a:r>
                        <a:rPr lang="en-US" altLang="ko-KR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”에서 물품을 구매하는 업체</a:t>
                      </a:r>
                    </a:p>
                    <a:p>
                      <a:pPr algn="l" latinLnBrk="0"/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”와 주식회사 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 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이라 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는 상호 간의 물품거래에 대한 상호이익 존중 및 신의성실의 원칙에 따라 다음과 같이 기본계약을 체결한다</a:t>
                      </a:r>
                      <a:r>
                        <a:rPr lang="en-US" altLang="ko-KR" sz="10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747F6F-1B50-BA9D-74D6-D7715F68BCBF}"/>
              </a:ext>
            </a:extLst>
          </p:cNvPr>
          <p:cNvSpPr/>
          <p:nvPr/>
        </p:nvSpPr>
        <p:spPr>
          <a:xfrm>
            <a:off x="464325" y="1956325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72F028B-0A56-F6CE-1888-237CF36EB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0503"/>
              </p:ext>
            </p:extLst>
          </p:nvPr>
        </p:nvGraphicFramePr>
        <p:xfrm>
          <a:off x="464325" y="4286802"/>
          <a:ext cx="6977100" cy="2463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수집동의서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730503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전체 항목에 동의합니다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전체항목 동의하지 않습니다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1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434F18B-1D4A-79C1-60AA-DF264C21D70C}"/>
              </a:ext>
            </a:extLst>
          </p:cNvPr>
          <p:cNvSpPr/>
          <p:nvPr/>
        </p:nvSpPr>
        <p:spPr>
          <a:xfrm>
            <a:off x="464325" y="4424529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Picture 2">
            <a:extLst>
              <a:ext uri="{FF2B5EF4-FFF2-40B4-BE49-F238E27FC236}">
                <a16:creationId xmlns:a16="http://schemas.microsoft.com/office/drawing/2014/main" id="{8B66ED34-6670-1C21-94F7-DA8EC30CBE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15A4D5B1-9F94-1279-2117-06C0923AF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3962703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83AEC636-6DBB-B760-8969-06D777CF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4">
            <a:extLst>
              <a:ext uri="{FF2B5EF4-FFF2-40B4-BE49-F238E27FC236}">
                <a16:creationId xmlns:a16="http://schemas.microsoft.com/office/drawing/2014/main" id="{A4C35A3B-F8ED-B96F-6429-37C2DC954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1798" y="652364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Google Shape;2761;g28120bc8d10_0_543">
            <a:extLst>
              <a:ext uri="{FF2B5EF4-FFF2-40B4-BE49-F238E27FC236}">
                <a16:creationId xmlns:a16="http://schemas.microsoft.com/office/drawing/2014/main" id="{AAC57E0F-D510-6FD2-C193-AB03E05E8B18}"/>
              </a:ext>
            </a:extLst>
          </p:cNvPr>
          <p:cNvSpPr/>
          <p:nvPr/>
        </p:nvSpPr>
        <p:spPr>
          <a:xfrm>
            <a:off x="7302587" y="2234994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761;g28120bc8d10_0_543">
            <a:extLst>
              <a:ext uri="{FF2B5EF4-FFF2-40B4-BE49-F238E27FC236}">
                <a16:creationId xmlns:a16="http://schemas.microsoft.com/office/drawing/2014/main" id="{4E291859-8EB5-B1F2-6193-2C4BAC8C3ACE}"/>
              </a:ext>
            </a:extLst>
          </p:cNvPr>
          <p:cNvSpPr/>
          <p:nvPr/>
        </p:nvSpPr>
        <p:spPr>
          <a:xfrm>
            <a:off x="7302587" y="4690586"/>
            <a:ext cx="136064" cy="1701396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7CA1B87B-CA58-B5D5-86C8-2F9CBD643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5736337"/>
              </p:ext>
            </p:extLst>
          </p:nvPr>
        </p:nvGraphicFramePr>
        <p:xfrm>
          <a:off x="523415" y="4756908"/>
          <a:ext cx="6728285" cy="163507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13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63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62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회원관리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본점소재지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우편번호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지역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대표이메일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기업신용등급평가서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 사업자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회원제 서비스 이용에 따른 회원식별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회원의 부정이용 방지와 비인가 사용 방지 및 중복가입방지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가입의사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고객불만 접수 및 처리 및 분쟁조정을 위한 기록보존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(ID)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 사용 방지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80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제공에 관한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계약의 이행 및 안내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주소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이름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 휴대전화번호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회선번호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수취인성명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수취인 연락처</a:t>
                      </a:r>
                      <a:r>
                        <a:rPr lang="en-US" altLang="ko-KR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회원간 거래 서비스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주문상품에 대한 배송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 대금 안내 및 대금 결제 요청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추심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부정거래 방지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569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 및</a:t>
                      </a:r>
                    </a:p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 활용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 항목에서 수집한 모든 정보항목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 이용에 대한 고객정보 분석 및 신규서비스 개발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협력사 제공 상품 및 서비스 안내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이벤트 정보 및 참여기회 제공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제휴 행사 및 이벤트 홍보를 위한 마케팅 활용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마케팅을 위한 고객정보 분석 및 신규서비스 개발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5DC287E-7DBE-B774-B0C2-E946A5BEF85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557444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D6DB2AB-52C4-3DB0-6147-03B0EC4258D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9224" y="5112407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AA484D-C9AE-287B-3BBE-59D5B32B2190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462" y="603540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0A487F8C-AC9C-5B22-86D4-E03AB527314C}"/>
              </a:ext>
            </a:extLst>
          </p:cNvPr>
          <p:cNvSpPr/>
          <p:nvPr/>
        </p:nvSpPr>
        <p:spPr>
          <a:xfrm>
            <a:off x="3072942" y="125517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86CD03F2-81D6-E0CF-C418-B0DB48A51B85}"/>
              </a:ext>
            </a:extLst>
          </p:cNvPr>
          <p:cNvSpPr/>
          <p:nvPr/>
        </p:nvSpPr>
        <p:spPr>
          <a:xfrm>
            <a:off x="2331295" y="20050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6EC42030-1FDF-C635-6B96-1CC79B8E3598}"/>
              </a:ext>
            </a:extLst>
          </p:cNvPr>
          <p:cNvSpPr/>
          <p:nvPr/>
        </p:nvSpPr>
        <p:spPr>
          <a:xfrm>
            <a:off x="3406196" y="44800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5246E5EE-080E-563A-B278-FBC9A3813A74}"/>
              </a:ext>
            </a:extLst>
          </p:cNvPr>
          <p:cNvSpPr/>
          <p:nvPr/>
        </p:nvSpPr>
        <p:spPr>
          <a:xfrm>
            <a:off x="403870" y="113971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DB96AB0-74D6-442D-7677-CECCA1F28DF8}"/>
              </a:ext>
            </a:extLst>
          </p:cNvPr>
          <p:cNvSpPr/>
          <p:nvPr/>
        </p:nvSpPr>
        <p:spPr>
          <a:xfrm>
            <a:off x="9969887" y="21036"/>
            <a:ext cx="2210634" cy="31572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회원약관 구성 검토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물품공급 기본 계약 동의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필수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br>
              <a:rPr lang="ko-KR" altLang="en-US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필수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수집 및 이용 동의 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- 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개인정보 활용 및 마케팅 정보 수신 동의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(</a:t>
            </a:r>
            <a:r>
              <a:rPr lang="ko-KR" altLang="en-US" sz="1000" b="0" i="0" dirty="0">
                <a:solidFill>
                  <a:srgbClr val="333333"/>
                </a:solidFill>
                <a:effectLst/>
                <a:latin typeface="OpenSans"/>
              </a:rPr>
              <a:t>선택</a:t>
            </a:r>
            <a:r>
              <a:rPr lang="en-US" altLang="ko-KR" sz="1000" b="0" i="0" dirty="0">
                <a:solidFill>
                  <a:srgbClr val="333333"/>
                </a:solidFill>
                <a:effectLst/>
                <a:latin typeface="OpenSans"/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rgbClr val="333333"/>
                </a:solidFill>
                <a:latin typeface="OpenSans"/>
              </a:rPr>
              <a:t>  - SMS/</a:t>
            </a:r>
            <a:r>
              <a:rPr lang="ko-KR" altLang="en-US" sz="1000" dirty="0">
                <a:solidFill>
                  <a:srgbClr val="333333"/>
                </a:solidFill>
                <a:latin typeface="OpenSans"/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약관 전체 동의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회원약관 구성은 모두 펼쳐져 있는 것이 사용자의 액션을 최소화하도록 보여주는 방식입니다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하단 방식의 경우는 하나씩 클릭하여 상세내용을 확인해야 되는 방식으로 웹 화면에서는 불편할 것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76FF9507-4A54-F58F-E054-EA6B9ED75E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1725" y="4292400"/>
            <a:ext cx="2047875" cy="896669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E91607ED-050A-C7AD-AFD1-63D161DD9C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66134" y="5201907"/>
            <a:ext cx="1566772" cy="1089760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8CF6F568-65C0-0EFF-6CD8-7108D0CCE48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950805" y="3257305"/>
            <a:ext cx="2229716" cy="928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277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D99CA34-E002-55CF-FEB6-326B7E7872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003459"/>
              </p:ext>
            </p:extLst>
          </p:nvPr>
        </p:nvGraphicFramePr>
        <p:xfrm>
          <a:off x="464325" y="512520"/>
          <a:ext cx="6977100" cy="2035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문자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수신여부 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graphicFrame>
        <p:nvGraphicFramePr>
          <p:cNvPr id="10" name="Google Shape;600;g302391297fa_0_53">
            <a:extLst>
              <a:ext uri="{FF2B5EF4-FFF2-40B4-BE49-F238E27FC236}">
                <a16:creationId xmlns:a16="http://schemas.microsoft.com/office/drawing/2014/main" id="{D1B2B5E6-3A02-C6CD-6B5A-5C02BEC63C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4200072"/>
              </p:ext>
            </p:extLst>
          </p:nvPr>
        </p:nvGraphicFramePr>
        <p:xfrm>
          <a:off x="464325" y="920750"/>
          <a:ext cx="6977100" cy="162766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562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20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19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이메일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수신을 동의하시면 당사 메일을 통해 각종 이벤트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 등의 정보를 우선적으로 </a:t>
                      </a:r>
                      <a:r>
                        <a:rPr lang="ko-KR" altLang="en-US" sz="800" b="1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받아보실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 있습니다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회원가입관련 및 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등 거래정보와 관련된 내용은 거래안전을 위하여 수신동의 여부와 상관 없이 발송됩니다</a:t>
                      </a: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0" i="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수신동의          수신거부</a:t>
                      </a:r>
                      <a:endParaRPr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574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문자 수신거부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350"/>
                        </a:lnSpc>
                      </a:pP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각종 이벤트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혜택에 대한 소식 안내를 문자로 받으시겠습니까</a:t>
                      </a:r>
                      <a:r>
                        <a:rPr lang="en-US" altLang="ko-KR" sz="800" b="1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 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  <a:p>
                      <a:pPr algn="l">
                        <a:lnSpc>
                          <a:spcPct val="200000"/>
                        </a:lnSpc>
                      </a:pP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거래정보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(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주문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배송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/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반품 등 모든 거래 행위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)</a:t>
                      </a:r>
                      <a:r>
                        <a:rPr lang="ko-KR" altLang="en-US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와 관련된 내용을 문자로 받으시겠습니까</a:t>
                      </a:r>
                      <a:r>
                        <a:rPr lang="en-US" altLang="ko-KR" sz="800" b="1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?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altLang="ko-KR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      </a:t>
                      </a:r>
                      <a:r>
                        <a:rPr lang="ko-KR" altLang="en-US" sz="800" b="0" i="0" dirty="0">
                          <a:solidFill>
                            <a:srgbClr val="808080"/>
                          </a:solidFill>
                          <a:effectLst/>
                          <a:latin typeface="dotum" panose="020B0600000101010101" pitchFamily="50" charset="-127"/>
                          <a:ea typeface="dotum" panose="020B0600000101010101" pitchFamily="50" charset="-127"/>
                        </a:rPr>
                        <a:t>수신동의            수신거부</a:t>
                      </a:r>
                      <a:endParaRPr lang="en-US" altLang="ko-KR" sz="800" dirty="0">
                        <a:solidFill>
                          <a:srgbClr val="808080"/>
                        </a:solidFill>
                        <a:effectLst/>
                        <a:latin typeface="dotum" panose="020B0600000101010101" pitchFamily="50" charset="-127"/>
                        <a:ea typeface="dotum" panose="020B0600000101010101" pitchFamily="50" charset="-127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5C47D65-2FDC-3386-0A47-763B963E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8D8859BC-9116-9EBB-2863-93C8B4842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49707DDB-762E-E4B0-9566-A02FCD775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34948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785B3ED0-21FC-4DD9-4F26-BE54C85F7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821175BA-5FED-C788-CD39-C44319FA20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1904664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4AFE5A82-9693-82C2-3D46-C1EC9B52D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550305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304DEEB0-28FC-D8F4-3BA3-D5A08015B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33341" y="2330147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A8F904A-2128-51FF-9714-8B8BD0451E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483905"/>
              </p:ext>
            </p:extLst>
          </p:nvPr>
        </p:nvGraphicFramePr>
        <p:xfrm>
          <a:off x="7858125" y="426720"/>
          <a:ext cx="2047875" cy="363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약관동의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 수신여부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선택항목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인증서 비밀번호 입력 후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 확인 후 다음 단계로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9" name="Google Shape;2800;g28120ce3749_2_4">
            <a:extLst>
              <a:ext uri="{FF2B5EF4-FFF2-40B4-BE49-F238E27FC236}">
                <a16:creationId xmlns:a16="http://schemas.microsoft.com/office/drawing/2014/main" id="{AFA2D803-A7C3-0D5E-2576-544147A522D9}"/>
              </a:ext>
            </a:extLst>
          </p:cNvPr>
          <p:cNvSpPr/>
          <p:nvPr/>
        </p:nvSpPr>
        <p:spPr>
          <a:xfrm>
            <a:off x="3523800" y="332030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0BBB113E-8585-D1FD-D9F1-5CB4189B7D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2095837"/>
              </p:ext>
            </p:extLst>
          </p:nvPr>
        </p:nvGraphicFramePr>
        <p:xfrm>
          <a:off x="464325" y="2741390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3" name="Google Shape;2802;g28120ce3749_2_4">
            <a:extLst>
              <a:ext uri="{FF2B5EF4-FFF2-40B4-BE49-F238E27FC236}">
                <a16:creationId xmlns:a16="http://schemas.microsoft.com/office/drawing/2014/main" id="{F2F1807C-A219-2348-5CC0-1DE0AD76D3BF}"/>
              </a:ext>
            </a:extLst>
          </p:cNvPr>
          <p:cNvSpPr/>
          <p:nvPr/>
        </p:nvSpPr>
        <p:spPr>
          <a:xfrm>
            <a:off x="3316200" y="2798332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FCA09D77-CD75-517A-8343-812F5F44386E}"/>
              </a:ext>
            </a:extLst>
          </p:cNvPr>
          <p:cNvSpPr/>
          <p:nvPr/>
        </p:nvSpPr>
        <p:spPr>
          <a:xfrm>
            <a:off x="3857054" y="2798332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7C45478-2DE9-9186-2287-1360EBB66CAF}"/>
              </a:ext>
            </a:extLst>
          </p:cNvPr>
          <p:cNvSpPr/>
          <p:nvPr/>
        </p:nvSpPr>
        <p:spPr>
          <a:xfrm>
            <a:off x="4273754" y="2798332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1686C97-143E-1614-F786-5786E31A09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567" t="20181" r="30916" b="20986"/>
          <a:stretch/>
        </p:blipFill>
        <p:spPr>
          <a:xfrm>
            <a:off x="5838718" y="3860800"/>
            <a:ext cx="3043344" cy="27068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</p:pic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9516F3D-4A9B-2F8C-9933-A9DB596FAFE8}"/>
              </a:ext>
            </a:extLst>
          </p:cNvPr>
          <p:cNvCxnSpPr>
            <a:cxnSpLocks/>
            <a:stCxn id="19" idx="2"/>
            <a:endCxn id="3" idx="1"/>
          </p:cNvCxnSpPr>
          <p:nvPr/>
        </p:nvCxnSpPr>
        <p:spPr>
          <a:xfrm rot="16200000" flipH="1">
            <a:off x="4101530" y="3477033"/>
            <a:ext cx="1588533" cy="1885843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705A7BAD-3E7B-4A1F-0BF0-87AE246FAD50}"/>
              </a:ext>
            </a:extLst>
          </p:cNvPr>
          <p:cNvSpPr/>
          <p:nvPr/>
        </p:nvSpPr>
        <p:spPr>
          <a:xfrm>
            <a:off x="2243341" y="6265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30C9131-82FD-3493-4FAE-5C443B3914A3}"/>
              </a:ext>
            </a:extLst>
          </p:cNvPr>
          <p:cNvSpPr/>
          <p:nvPr/>
        </p:nvSpPr>
        <p:spPr>
          <a:xfrm>
            <a:off x="5100923" y="28036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ED3D00B-0135-26DD-91B6-2890C6D425BA}"/>
              </a:ext>
            </a:extLst>
          </p:cNvPr>
          <p:cNvSpPr/>
          <p:nvPr/>
        </p:nvSpPr>
        <p:spPr>
          <a:xfrm>
            <a:off x="4381950" y="32381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FCAEC794-7123-7B91-5759-A376E9B35726}"/>
              </a:ext>
            </a:extLst>
          </p:cNvPr>
          <p:cNvSpPr/>
          <p:nvPr/>
        </p:nvSpPr>
        <p:spPr>
          <a:xfrm>
            <a:off x="5748718" y="37708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642AF-B78B-5209-EE4B-840CB5D2AF4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(2/2)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9BE025C6-25CF-F2E8-605D-B6D862EE99AC}"/>
              </a:ext>
            </a:extLst>
          </p:cNvPr>
          <p:cNvSpPr/>
          <p:nvPr/>
        </p:nvSpPr>
        <p:spPr>
          <a:xfrm>
            <a:off x="788275" y="4687691"/>
            <a:ext cx="2251317" cy="110140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4EF43D9B-9140-CAB2-8BEC-9465F25A9F39}"/>
              </a:ext>
            </a:extLst>
          </p:cNvPr>
          <p:cNvSpPr/>
          <p:nvPr/>
        </p:nvSpPr>
        <p:spPr>
          <a:xfrm>
            <a:off x="1551512" y="537351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A38690D9-A42F-10F5-5AF5-774172B029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782880"/>
              </p:ext>
            </p:extLst>
          </p:nvPr>
        </p:nvGraphicFramePr>
        <p:xfrm>
          <a:off x="966538" y="4913244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 등록된 사업자 등록번호 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37" name="연결선: 꺾임 36">
            <a:extLst>
              <a:ext uri="{FF2B5EF4-FFF2-40B4-BE49-F238E27FC236}">
                <a16:creationId xmlns:a16="http://schemas.microsoft.com/office/drawing/2014/main" id="{1EFE3030-E730-4DD0-40C3-7DAF1757E346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rot="5400000">
            <a:off x="2402404" y="3137220"/>
            <a:ext cx="1062002" cy="203894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5A06CDB-DE7F-591D-DD9B-E3432A6FF9B5}"/>
              </a:ext>
            </a:extLst>
          </p:cNvPr>
          <p:cNvSpPr txBox="1"/>
          <p:nvPr/>
        </p:nvSpPr>
        <p:spPr>
          <a:xfrm>
            <a:off x="2157033" y="4063878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사업자 등록번호 중복일 경우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3F3C2EF-23F4-E8DD-B6AB-FE3991117B3A}"/>
              </a:ext>
            </a:extLst>
          </p:cNvPr>
          <p:cNvSpPr txBox="1"/>
          <p:nvPr/>
        </p:nvSpPr>
        <p:spPr>
          <a:xfrm>
            <a:off x="4210146" y="5124688"/>
            <a:ext cx="127310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신규 가입 사업자일 경우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117F9E7-3A5D-337B-F1F8-595338343300}"/>
              </a:ext>
            </a:extLst>
          </p:cNvPr>
          <p:cNvSpPr/>
          <p:nvPr/>
        </p:nvSpPr>
        <p:spPr>
          <a:xfrm>
            <a:off x="9969887" y="21037"/>
            <a:ext cx="2210634" cy="206631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사업자등록번호 유효성 체크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약관동의 순으로 변경 검토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사업자번호는 유효성체크가 아니라 중복가입 체크만 하는 기능이어서 중요도가 없고 부가적인 기능 입니다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r>
              <a:rPr lang="ko-KR" altLang="en-US" sz="1000" dirty="0">
                <a:solidFill>
                  <a:srgbClr val="FF0000"/>
                </a:solidFill>
              </a:rPr>
              <a:t>상단에 들어갈 필요는 </a:t>
            </a:r>
            <a:r>
              <a:rPr lang="ko-KR" altLang="en-US" sz="1000" dirty="0" err="1">
                <a:solidFill>
                  <a:srgbClr val="FF0000"/>
                </a:solidFill>
              </a:rPr>
              <a:t>없을것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92635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DFD8-DC28-BDB1-22AE-F963F205A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/>
          <p:cNvSpPr/>
          <p:nvPr/>
        </p:nvSpPr>
        <p:spPr>
          <a:xfrm>
            <a:off x="335560" y="1761688"/>
            <a:ext cx="7214532" cy="706353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598449-6D76-C3B1-0786-760AF6581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374292"/>
              </p:ext>
            </p:extLst>
          </p:nvPr>
        </p:nvGraphicFramePr>
        <p:xfrm>
          <a:off x="7858125" y="426720"/>
          <a:ext cx="2047875" cy="3688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(OKP)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에서 들어온 회원가입</a:t>
                      </a:r>
                      <a:b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구매서비스구분 값을 </a:t>
                      </a:r>
                      <a:r>
                        <a:rPr lang="en-US" altLang="ko-KR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OKSafety(SAF)</a:t>
                      </a:r>
                      <a:r>
                        <a:rPr lang="ko-KR" altLang="en-US" sz="60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등록</a:t>
                      </a:r>
                      <a:endParaRPr lang="en-US" altLang="ko-KR" sz="60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6AA0524-636E-BFEE-57B4-320DE4B75DB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4F8C588-3835-2BCC-06C6-AE2803D9DB3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4235ABAC-D04C-82A1-C203-1B2D32E2558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77CF8F0-FA82-DDDE-F87E-4B865E00CDFD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6DF1AF05-1112-DD01-D065-8EE35C1E19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81384"/>
              </p:ext>
            </p:extLst>
          </p:nvPr>
        </p:nvGraphicFramePr>
        <p:xfrm>
          <a:off x="464325" y="1821484"/>
          <a:ext cx="6977099" cy="37901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개인사업자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사업자코드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회원사에서 관리하고자 하는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Code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.(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</a:t>
                      </a:r>
                      <a:r>
                        <a:rPr lang="ko-KR" altLang="en-US" sz="700" b="0" i="0" dirty="0" err="1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아스타통신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’</a:t>
                      </a:r>
                      <a:r>
                        <a:rPr lang="ko-KR" altLang="en-US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경우 </a:t>
                      </a:r>
                      <a:r>
                        <a:rPr lang="en-US" altLang="ko-KR" sz="700" b="0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‘AST’)</a:t>
                      </a:r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공사계약서 첨부</a:t>
                      </a: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(Home </a:t>
                      </a:r>
                      <a:r>
                        <a:rPr lang="ko-KR" altLang="en-US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 계약서 포함</a:t>
                      </a:r>
                      <a:r>
                        <a:rPr lang="en-US" altLang="ko-KR" sz="7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7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20708385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주요공사실적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공사면허 보유 등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권역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42B51A-8F80-93C9-E433-9210703730AD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9D780E3-3DE2-4E00-53A7-F8766C0CBE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38021"/>
              </p:ext>
            </p:extLst>
          </p:nvPr>
        </p:nvGraphicFramePr>
        <p:xfrm>
          <a:off x="464325" y="5691769"/>
          <a:ext cx="6977099" cy="732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AD88B93-67ED-CC63-104A-3BD103BC7620}"/>
              </a:ext>
            </a:extLst>
          </p:cNvPr>
          <p:cNvSpPr/>
          <p:nvPr/>
        </p:nvSpPr>
        <p:spPr>
          <a:xfrm>
            <a:off x="464325" y="582661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25A35391-9B40-0740-1F94-AD8D60F40569}"/>
              </a:ext>
            </a:extLst>
          </p:cNvPr>
          <p:cNvSpPr/>
          <p:nvPr/>
        </p:nvSpPr>
        <p:spPr>
          <a:xfrm>
            <a:off x="5322204" y="616029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D34E7CFD-CB03-1269-7803-4679CFC37490}"/>
              </a:ext>
            </a:extLst>
          </p:cNvPr>
          <p:cNvSpPr/>
          <p:nvPr/>
        </p:nvSpPr>
        <p:spPr>
          <a:xfrm>
            <a:off x="1873773" y="231723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구매사</a:t>
            </a:r>
            <a:r>
              <a:rPr lang="ko-KR" alt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r>
              <a:rPr lang="en-US" altLang="ko-KR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en-US" sz="7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0;g28120ce3749_2_4">
            <a:extLst>
              <a:ext uri="{FF2B5EF4-FFF2-40B4-BE49-F238E27FC236}">
                <a16:creationId xmlns:a16="http://schemas.microsoft.com/office/drawing/2014/main" id="{AA96A858-AD7A-F1D7-BCDA-DE5B1D759CA6}"/>
              </a:ext>
            </a:extLst>
          </p:cNvPr>
          <p:cNvSpPr/>
          <p:nvPr/>
        </p:nvSpPr>
        <p:spPr>
          <a:xfrm>
            <a:off x="4170479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0;g28120ce3749_2_4">
            <a:extLst>
              <a:ext uri="{FF2B5EF4-FFF2-40B4-BE49-F238E27FC236}">
                <a16:creationId xmlns:a16="http://schemas.microsoft.com/office/drawing/2014/main" id="{3365FCBF-6FC0-9EE9-E521-5E6728E7EAEE}"/>
              </a:ext>
            </a:extLst>
          </p:cNvPr>
          <p:cNvSpPr/>
          <p:nvPr/>
        </p:nvSpPr>
        <p:spPr>
          <a:xfrm>
            <a:off x="3214698" y="8296770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14;g28120bc8d10_0_403">
            <a:extLst>
              <a:ext uri="{FF2B5EF4-FFF2-40B4-BE49-F238E27FC236}">
                <a16:creationId xmlns:a16="http://schemas.microsoft.com/office/drawing/2014/main" id="{F273318D-3F8C-5925-950E-3874B677366A}"/>
              </a:ext>
            </a:extLst>
          </p:cNvPr>
          <p:cNvSpPr/>
          <p:nvPr/>
        </p:nvSpPr>
        <p:spPr>
          <a:xfrm>
            <a:off x="1877695" y="446612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14;g28120bc8d10_0_403">
            <a:extLst>
              <a:ext uri="{FF2B5EF4-FFF2-40B4-BE49-F238E27FC236}">
                <a16:creationId xmlns:a16="http://schemas.microsoft.com/office/drawing/2014/main" id="{88138B84-71D9-7BF1-34D6-BE8815086A47}"/>
              </a:ext>
            </a:extLst>
          </p:cNvPr>
          <p:cNvSpPr/>
          <p:nvPr/>
        </p:nvSpPr>
        <p:spPr>
          <a:xfrm>
            <a:off x="1877695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58;g27fc35ecc8f_0_48">
            <a:extLst>
              <a:ext uri="{FF2B5EF4-FFF2-40B4-BE49-F238E27FC236}">
                <a16:creationId xmlns:a16="http://schemas.microsoft.com/office/drawing/2014/main" id="{CE3C83F8-3162-A277-C159-38E9872C0CF6}"/>
              </a:ext>
            </a:extLst>
          </p:cNvPr>
          <p:cNvSpPr/>
          <p:nvPr/>
        </p:nvSpPr>
        <p:spPr>
          <a:xfrm>
            <a:off x="2381327" y="4481364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61F3500F-AA55-336C-3FBE-EDBAE5DD9537}"/>
              </a:ext>
            </a:extLst>
          </p:cNvPr>
          <p:cNvSpPr/>
          <p:nvPr/>
        </p:nvSpPr>
        <p:spPr>
          <a:xfrm>
            <a:off x="3106698" y="4517364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EB1D2548-EEC4-DE31-3669-B8E9301A10C6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또는 숫자 입력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(3</a:t>
            </a: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6718D347-618D-CA33-6881-79A1D00B04CC}"/>
              </a:ext>
            </a:extLst>
          </p:cNvPr>
          <p:cNvSpPr/>
          <p:nvPr/>
        </p:nvSpPr>
        <p:spPr>
          <a:xfrm>
            <a:off x="187377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5F98A5EF-4316-15EC-AC02-247BE41D766A}"/>
              </a:ext>
            </a:extLst>
          </p:cNvPr>
          <p:cNvSpPr/>
          <p:nvPr/>
        </p:nvSpPr>
        <p:spPr>
          <a:xfrm>
            <a:off x="2414627" y="2725299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D0FBE7A5-E0A0-02C9-C785-C22EC26121C5}"/>
              </a:ext>
            </a:extLst>
          </p:cNvPr>
          <p:cNvSpPr/>
          <p:nvPr/>
        </p:nvSpPr>
        <p:spPr>
          <a:xfrm>
            <a:off x="2831327" y="2725299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75D4DA2E-02FA-8729-86F7-07447F4A7F5C}"/>
              </a:ext>
            </a:extLst>
          </p:cNvPr>
          <p:cNvSpPr/>
          <p:nvPr/>
        </p:nvSpPr>
        <p:spPr>
          <a:xfrm>
            <a:off x="5313363" y="2725299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C66C4DA5-DED5-9630-5F4C-DA4A5A36552E}"/>
              </a:ext>
            </a:extLst>
          </p:cNvPr>
          <p:cNvSpPr/>
          <p:nvPr/>
        </p:nvSpPr>
        <p:spPr>
          <a:xfrm>
            <a:off x="5903913" y="2725299"/>
            <a:ext cx="45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AFD6D501-9D51-9826-BFA0-48C56874EBB4}"/>
              </a:ext>
            </a:extLst>
          </p:cNvPr>
          <p:cNvSpPr/>
          <p:nvPr/>
        </p:nvSpPr>
        <p:spPr>
          <a:xfrm>
            <a:off x="187377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802;g28120ce3749_2_4">
            <a:extLst>
              <a:ext uri="{FF2B5EF4-FFF2-40B4-BE49-F238E27FC236}">
                <a16:creationId xmlns:a16="http://schemas.microsoft.com/office/drawing/2014/main" id="{541F50C3-3D7E-80E2-9380-985454157DFA}"/>
              </a:ext>
            </a:extLst>
          </p:cNvPr>
          <p:cNvSpPr/>
          <p:nvPr/>
        </p:nvSpPr>
        <p:spPr>
          <a:xfrm>
            <a:off x="5313363" y="301474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802;g28120ce3749_2_4">
            <a:extLst>
              <a:ext uri="{FF2B5EF4-FFF2-40B4-BE49-F238E27FC236}">
                <a16:creationId xmlns:a16="http://schemas.microsoft.com/office/drawing/2014/main" id="{5A902057-FAA1-3988-40CC-E60BBAEF143D}"/>
              </a:ext>
            </a:extLst>
          </p:cNvPr>
          <p:cNvSpPr/>
          <p:nvPr/>
        </p:nvSpPr>
        <p:spPr>
          <a:xfrm>
            <a:off x="1873773" y="329268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5E3CDA14-100F-F7DB-B4B8-CCEB68B7728E}"/>
              </a:ext>
            </a:extLst>
          </p:cNvPr>
          <p:cNvSpPr/>
          <p:nvPr/>
        </p:nvSpPr>
        <p:spPr>
          <a:xfrm>
            <a:off x="5313363" y="328818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14;g28120bc8d10_0_403">
            <a:extLst>
              <a:ext uri="{FF2B5EF4-FFF2-40B4-BE49-F238E27FC236}">
                <a16:creationId xmlns:a16="http://schemas.microsoft.com/office/drawing/2014/main" id="{46784A20-11A0-BA5A-FC30-FB4B6DFDBCEC}"/>
              </a:ext>
            </a:extLst>
          </p:cNvPr>
          <p:cNvSpPr/>
          <p:nvPr/>
        </p:nvSpPr>
        <p:spPr>
          <a:xfrm>
            <a:off x="6529217" y="2192743"/>
            <a:ext cx="462036" cy="22944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802;g28120ce3749_2_4">
            <a:extLst>
              <a:ext uri="{FF2B5EF4-FFF2-40B4-BE49-F238E27FC236}">
                <a16:creationId xmlns:a16="http://schemas.microsoft.com/office/drawing/2014/main" id="{C1A6EB0C-4849-0BC9-8B72-F214744AEE4D}"/>
              </a:ext>
            </a:extLst>
          </p:cNvPr>
          <p:cNvSpPr/>
          <p:nvPr/>
        </p:nvSpPr>
        <p:spPr>
          <a:xfrm>
            <a:off x="5327273" y="53581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16299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872252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1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872252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9" name="Google Shape;914;g28120bc8d10_0_403">
            <a:extLst>
              <a:ext uri="{FF2B5EF4-FFF2-40B4-BE49-F238E27FC236}">
                <a16:creationId xmlns:a16="http://schemas.microsoft.com/office/drawing/2014/main" id="{D0A80169-BEEF-DE38-851C-3E070E3EE73D}"/>
              </a:ext>
            </a:extLst>
          </p:cNvPr>
          <p:cNvSpPr/>
          <p:nvPr/>
        </p:nvSpPr>
        <p:spPr>
          <a:xfrm>
            <a:off x="1877695" y="509435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914;g28120bc8d10_0_403">
            <a:extLst>
              <a:ext uri="{FF2B5EF4-FFF2-40B4-BE49-F238E27FC236}">
                <a16:creationId xmlns:a16="http://schemas.microsoft.com/office/drawing/2014/main" id="{C928456A-CABD-0545-1B04-B8FBA61E9C44}"/>
              </a:ext>
            </a:extLst>
          </p:cNvPr>
          <p:cNvSpPr/>
          <p:nvPr/>
        </p:nvSpPr>
        <p:spPr>
          <a:xfrm>
            <a:off x="5315868" y="478903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1658;g27fc35ecc8f_0_48">
            <a:extLst>
              <a:ext uri="{FF2B5EF4-FFF2-40B4-BE49-F238E27FC236}">
                <a16:creationId xmlns:a16="http://schemas.microsoft.com/office/drawing/2014/main" id="{725C9FA1-49A9-FD46-ACC1-CDDB183F40A0}"/>
              </a:ext>
            </a:extLst>
          </p:cNvPr>
          <p:cNvSpPr/>
          <p:nvPr/>
        </p:nvSpPr>
        <p:spPr>
          <a:xfrm>
            <a:off x="5816908" y="480427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2" name="Google Shape;1659;g27fc35ecc8f_0_48">
            <a:extLst>
              <a:ext uri="{FF2B5EF4-FFF2-40B4-BE49-F238E27FC236}">
                <a16:creationId xmlns:a16="http://schemas.microsoft.com/office/drawing/2014/main" id="{65145B0A-A518-23C2-E2ED-9280792B7345}"/>
              </a:ext>
            </a:extLst>
          </p:cNvPr>
          <p:cNvSpPr/>
          <p:nvPr/>
        </p:nvSpPr>
        <p:spPr>
          <a:xfrm>
            <a:off x="6542279" y="484027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1658;g27fc35ecc8f_0_48">
            <a:extLst>
              <a:ext uri="{FF2B5EF4-FFF2-40B4-BE49-F238E27FC236}">
                <a16:creationId xmlns:a16="http://schemas.microsoft.com/office/drawing/2014/main" id="{506B1516-CFDD-293F-01D9-74028185B3F8}"/>
              </a:ext>
            </a:extLst>
          </p:cNvPr>
          <p:cNvSpPr/>
          <p:nvPr/>
        </p:nvSpPr>
        <p:spPr>
          <a:xfrm>
            <a:off x="2381327" y="479185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4" name="Google Shape;1659;g27fc35ecc8f_0_48">
            <a:extLst>
              <a:ext uri="{FF2B5EF4-FFF2-40B4-BE49-F238E27FC236}">
                <a16:creationId xmlns:a16="http://schemas.microsoft.com/office/drawing/2014/main" id="{B50E3ACE-3D34-A71F-60EA-56B93AE4907B}"/>
              </a:ext>
            </a:extLst>
          </p:cNvPr>
          <p:cNvSpPr/>
          <p:nvPr/>
        </p:nvSpPr>
        <p:spPr>
          <a:xfrm>
            <a:off x="3106698" y="482785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1658;g27fc35ecc8f_0_48">
            <a:extLst>
              <a:ext uri="{FF2B5EF4-FFF2-40B4-BE49-F238E27FC236}">
                <a16:creationId xmlns:a16="http://schemas.microsoft.com/office/drawing/2014/main" id="{FFB4015E-8704-97B3-9FCE-9D47805F0D25}"/>
              </a:ext>
            </a:extLst>
          </p:cNvPr>
          <p:cNvSpPr/>
          <p:nvPr/>
        </p:nvSpPr>
        <p:spPr>
          <a:xfrm>
            <a:off x="2381327" y="509388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6" name="Google Shape;1659;g27fc35ecc8f_0_48">
            <a:extLst>
              <a:ext uri="{FF2B5EF4-FFF2-40B4-BE49-F238E27FC236}">
                <a16:creationId xmlns:a16="http://schemas.microsoft.com/office/drawing/2014/main" id="{127868D2-B4FF-5E25-AF73-BB74AB809104}"/>
              </a:ext>
            </a:extLst>
          </p:cNvPr>
          <p:cNvSpPr/>
          <p:nvPr/>
        </p:nvSpPr>
        <p:spPr>
          <a:xfrm>
            <a:off x="3106698" y="512988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88DEA307-881D-13CC-C162-642549DA7153}"/>
              </a:ext>
            </a:extLst>
          </p:cNvPr>
          <p:cNvSpPr/>
          <p:nvPr/>
        </p:nvSpPr>
        <p:spPr>
          <a:xfrm>
            <a:off x="5327273" y="445552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15190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1" name="표 80">
            <a:extLst>
              <a:ext uri="{FF2B5EF4-FFF2-40B4-BE49-F238E27FC236}">
                <a16:creationId xmlns:a16="http://schemas.microsoft.com/office/drawing/2014/main" id="{0D447C20-C051-7CF0-1002-6FB52A82A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51874"/>
              </p:ext>
            </p:extLst>
          </p:nvPr>
        </p:nvGraphicFramePr>
        <p:xfrm>
          <a:off x="464325" y="6571717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휴대폰번호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82" name="직사각형 81">
            <a:extLst>
              <a:ext uri="{FF2B5EF4-FFF2-40B4-BE49-F238E27FC236}">
                <a16:creationId xmlns:a16="http://schemas.microsoft.com/office/drawing/2014/main" id="{AC6A4238-7E4E-DC8F-ECBB-4A9BAA270745}"/>
              </a:ext>
            </a:extLst>
          </p:cNvPr>
          <p:cNvSpPr/>
          <p:nvPr/>
        </p:nvSpPr>
        <p:spPr>
          <a:xfrm>
            <a:off x="464325" y="6706557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3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236371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6946926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6946926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7532894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3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78307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4" name="Google Shape;2802;g28120ce3749_2_4">
            <a:extLst>
              <a:ext uri="{FF2B5EF4-FFF2-40B4-BE49-F238E27FC236}">
                <a16:creationId xmlns:a16="http://schemas.microsoft.com/office/drawing/2014/main" id="{52CB509D-4FA1-90DF-86B1-A26EE600FDD3}"/>
              </a:ext>
            </a:extLst>
          </p:cNvPr>
          <p:cNvSpPr/>
          <p:nvPr/>
        </p:nvSpPr>
        <p:spPr>
          <a:xfrm>
            <a:off x="3467055" y="6946926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5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236371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6" name="Google Shape;2802;g28120ce3749_2_4">
            <a:extLst>
              <a:ext uri="{FF2B5EF4-FFF2-40B4-BE49-F238E27FC236}">
                <a16:creationId xmlns:a16="http://schemas.microsoft.com/office/drawing/2014/main" id="{426C9AE4-F7B9-6043-069C-99616C442950}"/>
              </a:ext>
            </a:extLst>
          </p:cNvPr>
          <p:cNvSpPr/>
          <p:nvPr/>
        </p:nvSpPr>
        <p:spPr>
          <a:xfrm>
            <a:off x="5313363" y="7532894"/>
            <a:ext cx="104624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1637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" name="Google Shape;2802;g28120ce3749_2_4">
            <a:extLst>
              <a:ext uri="{FF2B5EF4-FFF2-40B4-BE49-F238E27FC236}">
                <a16:creationId xmlns:a16="http://schemas.microsoft.com/office/drawing/2014/main" id="{C4F2859E-78A8-3B99-7B82-14D98EEA8888}"/>
              </a:ext>
            </a:extLst>
          </p:cNvPr>
          <p:cNvSpPr/>
          <p:nvPr/>
        </p:nvSpPr>
        <p:spPr>
          <a:xfrm>
            <a:off x="5313362" y="4163774"/>
            <a:ext cx="104624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  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08C7742-9CBA-4482-9A12-C69AEE12BE1B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412B876-1B15-2938-7E6D-2C39F8CB495A}"/>
              </a:ext>
            </a:extLst>
          </p:cNvPr>
          <p:cNvSpPr/>
          <p:nvPr/>
        </p:nvSpPr>
        <p:spPr>
          <a:xfrm>
            <a:off x="1168467" y="57895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F3B16C-FB78-9551-517A-CDE5F18484A6}"/>
              </a:ext>
            </a:extLst>
          </p:cNvPr>
          <p:cNvSpPr/>
          <p:nvPr/>
        </p:nvSpPr>
        <p:spPr>
          <a:xfrm>
            <a:off x="1274611" y="66165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0ACE6725-A9A4-22F7-B0EE-AF02D94CBDAB}"/>
              </a:ext>
            </a:extLst>
          </p:cNvPr>
          <p:cNvSpPr/>
          <p:nvPr/>
        </p:nvSpPr>
        <p:spPr>
          <a:xfrm>
            <a:off x="4040303" y="81167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07;g28120bc8d10_0_307">
            <a:extLst>
              <a:ext uri="{FF2B5EF4-FFF2-40B4-BE49-F238E27FC236}">
                <a16:creationId xmlns:a16="http://schemas.microsoft.com/office/drawing/2014/main" id="{B6A367B0-7B03-80F5-517B-02D3694EC04F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10;g28120bc8d10_0_307">
            <a:extLst>
              <a:ext uri="{FF2B5EF4-FFF2-40B4-BE49-F238E27FC236}">
                <a16:creationId xmlns:a16="http://schemas.microsoft.com/office/drawing/2014/main" id="{80DD6C53-776D-738E-B0D4-2DB5F66F0190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3AE95401-DE02-C523-CF80-41B771E127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628070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26CB473E-5E23-6774-4E6C-AE998E479DC7}"/>
              </a:ext>
            </a:extLst>
          </p:cNvPr>
          <p:cNvCxnSpPr>
            <a:cxnSpLocks/>
            <a:stCxn id="37" idx="3"/>
            <a:endCxn id="20" idx="2"/>
          </p:cNvCxnSpPr>
          <p:nvPr/>
        </p:nvCxnSpPr>
        <p:spPr>
          <a:xfrm flipV="1">
            <a:off x="5028629" y="5924507"/>
            <a:ext cx="3719830" cy="25249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0D25D390-AD91-5362-7E68-B3B3B1AD3F9E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3392E3C-9ED2-52A5-F2BB-5153845C4FCB}"/>
              </a:ext>
            </a:extLst>
          </p:cNvPr>
          <p:cNvSpPr/>
          <p:nvPr/>
        </p:nvSpPr>
        <p:spPr>
          <a:xfrm>
            <a:off x="9969887" y="21035"/>
            <a:ext cx="2210634" cy="486859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 권역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651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865B7-4E8A-55B8-C698-A92DF11703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/>
          <p:cNvSpPr/>
          <p:nvPr/>
        </p:nvSpPr>
        <p:spPr>
          <a:xfrm>
            <a:off x="335560" y="1761688"/>
            <a:ext cx="7214532" cy="780176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5F2E7A3-4479-CAF4-2659-189467116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367811"/>
              </p:ext>
            </p:extLst>
          </p:nvPr>
        </p:nvGraphicFramePr>
        <p:xfrm>
          <a:off x="7858125" y="426720"/>
          <a:ext cx="2047875" cy="349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가입정보 입력 화면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필수항목은</a:t>
                      </a:r>
                      <a:r>
                        <a: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표시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일반정보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 정보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가입신청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신청완료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(14p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(11p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49FA5E4-0463-949F-CDF5-62969E71E4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309FBDE-09B4-9036-9712-AFF88EC366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51473"/>
              </p:ext>
            </p:extLst>
          </p:nvPr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9EE02A14-0F37-8D0A-A494-3A257B38F5E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EDAABF20-CC4C-F45A-D0A0-6F0D0BFDDFCB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43E05F1-450B-A730-CB45-27BA554E26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2073461"/>
              </p:ext>
            </p:extLst>
          </p:nvPr>
        </p:nvGraphicFramePr>
        <p:xfrm>
          <a:off x="458778" y="1825966"/>
          <a:ext cx="6977099" cy="3558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개업연월일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주요상품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주소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0788465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91691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팩스번호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신용평가서 첨부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7653830"/>
                  </a:ext>
                </a:extLst>
              </a:tr>
              <a:tr h="27602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회사소개서 첨부 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* 기본소개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연혁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매출액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주요납품처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기술인력 등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제품 및 품질인증서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특허증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E10027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생산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E10027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검사설비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225300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소재지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사업유형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1163999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0E62876B-D984-41CE-86BD-9F1EAD9F3789}"/>
              </a:ext>
            </a:extLst>
          </p:cNvPr>
          <p:cNvSpPr/>
          <p:nvPr/>
        </p:nvSpPr>
        <p:spPr>
          <a:xfrm>
            <a:off x="464325" y="1917580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0CA6A38-3927-1913-4DEF-21D3BAE5BD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396999"/>
              </p:ext>
            </p:extLst>
          </p:nvPr>
        </p:nvGraphicFramePr>
        <p:xfrm>
          <a:off x="461552" y="5440748"/>
          <a:ext cx="6977099" cy="17024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347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62753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146875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결제조건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회계담당자 이메일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981260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회계담당자 연락처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연락처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0807209"/>
                  </a:ext>
                </a:extLst>
              </a:tr>
              <a:tr h="32338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영업담당자 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6276686"/>
                  </a:ext>
                </a:extLst>
              </a:tr>
            </a:tbl>
          </a:graphicData>
        </a:graphic>
      </p:graphicFrame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1DEC94-4A9B-117E-BE1D-ECB2120DE919}"/>
              </a:ext>
            </a:extLst>
          </p:cNvPr>
          <p:cNvSpPr/>
          <p:nvPr/>
        </p:nvSpPr>
        <p:spPr>
          <a:xfrm>
            <a:off x="461552" y="557558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201771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0;g28120ce3749_2_4">
            <a:extLst>
              <a:ext uri="{FF2B5EF4-FFF2-40B4-BE49-F238E27FC236}">
                <a16:creationId xmlns:a16="http://schemas.microsoft.com/office/drawing/2014/main" id="{88F30664-C5A4-16ED-B96D-CFB0D4A1D4B5}"/>
              </a:ext>
            </a:extLst>
          </p:cNvPr>
          <p:cNvSpPr/>
          <p:nvPr/>
        </p:nvSpPr>
        <p:spPr>
          <a:xfrm>
            <a:off x="4164933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0;g28120ce3749_2_4">
            <a:extLst>
              <a:ext uri="{FF2B5EF4-FFF2-40B4-BE49-F238E27FC236}">
                <a16:creationId xmlns:a16="http://schemas.microsoft.com/office/drawing/2014/main" id="{C5E21E59-37B5-C720-2EF3-4E1795CE553B}"/>
              </a:ext>
            </a:extLst>
          </p:cNvPr>
          <p:cNvSpPr/>
          <p:nvPr/>
        </p:nvSpPr>
        <p:spPr>
          <a:xfrm>
            <a:off x="3209152" y="9024448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14;g28120bc8d10_0_403">
            <a:extLst>
              <a:ext uri="{FF2B5EF4-FFF2-40B4-BE49-F238E27FC236}">
                <a16:creationId xmlns:a16="http://schemas.microsoft.com/office/drawing/2014/main" id="{907A696A-159D-F0A8-82DC-CF3E1999E172}"/>
              </a:ext>
            </a:extLst>
          </p:cNvPr>
          <p:cNvSpPr/>
          <p:nvPr/>
        </p:nvSpPr>
        <p:spPr>
          <a:xfrm>
            <a:off x="1877695" y="45425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1658;g27fc35ecc8f_0_48">
            <a:extLst>
              <a:ext uri="{FF2B5EF4-FFF2-40B4-BE49-F238E27FC236}">
                <a16:creationId xmlns:a16="http://schemas.microsoft.com/office/drawing/2014/main" id="{B82ECAA7-8516-4E99-21F3-0E68869C188A}"/>
              </a:ext>
            </a:extLst>
          </p:cNvPr>
          <p:cNvSpPr/>
          <p:nvPr/>
        </p:nvSpPr>
        <p:spPr>
          <a:xfrm>
            <a:off x="2381327" y="4557793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7" name="Google Shape;1659;g27fc35ecc8f_0_48">
            <a:extLst>
              <a:ext uri="{FF2B5EF4-FFF2-40B4-BE49-F238E27FC236}">
                <a16:creationId xmlns:a16="http://schemas.microsoft.com/office/drawing/2014/main" id="{73036D3A-0701-5317-26CB-D404901E3E40}"/>
              </a:ext>
            </a:extLst>
          </p:cNvPr>
          <p:cNvSpPr/>
          <p:nvPr/>
        </p:nvSpPr>
        <p:spPr>
          <a:xfrm>
            <a:off x="3106698" y="4593793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2802;g28120ce3749_2_4">
            <a:extLst>
              <a:ext uri="{FF2B5EF4-FFF2-40B4-BE49-F238E27FC236}">
                <a16:creationId xmlns:a16="http://schemas.microsoft.com/office/drawing/2014/main" id="{E6A12BA5-1787-9E15-DC1F-390FB4625962}"/>
              </a:ext>
            </a:extLst>
          </p:cNvPr>
          <p:cNvSpPr/>
          <p:nvPr/>
        </p:nvSpPr>
        <p:spPr>
          <a:xfrm>
            <a:off x="5313363" y="2192683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2802;g28120ce3749_2_4">
            <a:extLst>
              <a:ext uri="{FF2B5EF4-FFF2-40B4-BE49-F238E27FC236}">
                <a16:creationId xmlns:a16="http://schemas.microsoft.com/office/drawing/2014/main" id="{AEC7F7CC-F485-409A-8ACA-E00694A953D8}"/>
              </a:ext>
            </a:extLst>
          </p:cNvPr>
          <p:cNvSpPr/>
          <p:nvPr/>
        </p:nvSpPr>
        <p:spPr>
          <a:xfrm>
            <a:off x="1873773" y="2515236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2802;g28120ce3749_2_4">
            <a:extLst>
              <a:ext uri="{FF2B5EF4-FFF2-40B4-BE49-F238E27FC236}">
                <a16:creationId xmlns:a16="http://schemas.microsoft.com/office/drawing/2014/main" id="{69967915-A217-BF55-FE15-ECABBF8E741C}"/>
              </a:ext>
            </a:extLst>
          </p:cNvPr>
          <p:cNvSpPr/>
          <p:nvPr/>
        </p:nvSpPr>
        <p:spPr>
          <a:xfrm>
            <a:off x="2414627" y="2515236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1" name="Google Shape;2802;g28120ce3749_2_4">
            <a:extLst>
              <a:ext uri="{FF2B5EF4-FFF2-40B4-BE49-F238E27FC236}">
                <a16:creationId xmlns:a16="http://schemas.microsoft.com/office/drawing/2014/main" id="{8B67D17E-D619-3C1F-9FB7-4DAF7F10034C}"/>
              </a:ext>
            </a:extLst>
          </p:cNvPr>
          <p:cNvSpPr/>
          <p:nvPr/>
        </p:nvSpPr>
        <p:spPr>
          <a:xfrm>
            <a:off x="2831327" y="2515236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2802;g28120ce3749_2_4">
            <a:extLst>
              <a:ext uri="{FF2B5EF4-FFF2-40B4-BE49-F238E27FC236}">
                <a16:creationId xmlns:a16="http://schemas.microsoft.com/office/drawing/2014/main" id="{C14DCC54-E7CC-FEB4-236B-988A74E0B08A}"/>
              </a:ext>
            </a:extLst>
          </p:cNvPr>
          <p:cNvSpPr/>
          <p:nvPr/>
        </p:nvSpPr>
        <p:spPr>
          <a:xfrm>
            <a:off x="5313362" y="2517590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2802;g28120ce3749_2_4">
            <a:extLst>
              <a:ext uri="{FF2B5EF4-FFF2-40B4-BE49-F238E27FC236}">
                <a16:creationId xmlns:a16="http://schemas.microsoft.com/office/drawing/2014/main" id="{E1803324-EC0E-2D0F-BC07-9CFCFC961FCF}"/>
              </a:ext>
            </a:extLst>
          </p:cNvPr>
          <p:cNvSpPr/>
          <p:nvPr/>
        </p:nvSpPr>
        <p:spPr>
          <a:xfrm>
            <a:off x="5978049" y="2517589"/>
            <a:ext cx="503545" cy="22216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2802;g28120ce3749_2_4">
            <a:extLst>
              <a:ext uri="{FF2B5EF4-FFF2-40B4-BE49-F238E27FC236}">
                <a16:creationId xmlns:a16="http://schemas.microsoft.com/office/drawing/2014/main" id="{DE33CB8B-F884-59F7-0B49-8C7543545EFB}"/>
              </a:ext>
            </a:extLst>
          </p:cNvPr>
          <p:cNvSpPr/>
          <p:nvPr/>
        </p:nvSpPr>
        <p:spPr>
          <a:xfrm>
            <a:off x="187377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2802;g28120ce3749_2_4">
            <a:extLst>
              <a:ext uri="{FF2B5EF4-FFF2-40B4-BE49-F238E27FC236}">
                <a16:creationId xmlns:a16="http://schemas.microsoft.com/office/drawing/2014/main" id="{5986AFE0-74FB-03AF-A5F8-98667BD78BC9}"/>
              </a:ext>
            </a:extLst>
          </p:cNvPr>
          <p:cNvSpPr/>
          <p:nvPr/>
        </p:nvSpPr>
        <p:spPr>
          <a:xfrm>
            <a:off x="5313363" y="309117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업태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(2~20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2802;g28120ce3749_2_4">
            <a:extLst>
              <a:ext uri="{FF2B5EF4-FFF2-40B4-BE49-F238E27FC236}">
                <a16:creationId xmlns:a16="http://schemas.microsoft.com/office/drawing/2014/main" id="{140C56C9-B5BE-0BFC-087B-43E286364571}"/>
              </a:ext>
            </a:extLst>
          </p:cNvPr>
          <p:cNvSpPr/>
          <p:nvPr/>
        </p:nvSpPr>
        <p:spPr>
          <a:xfrm>
            <a:off x="1873773" y="3369110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대표자명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646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914;g28120bc8d10_0_403">
            <a:extLst>
              <a:ext uri="{FF2B5EF4-FFF2-40B4-BE49-F238E27FC236}">
                <a16:creationId xmlns:a16="http://schemas.microsoft.com/office/drawing/2014/main" id="{73C2A385-AD9C-FF44-ACDE-5A9B5C3E482B}"/>
              </a:ext>
            </a:extLst>
          </p:cNvPr>
          <p:cNvSpPr/>
          <p:nvPr/>
        </p:nvSpPr>
        <p:spPr>
          <a:xfrm>
            <a:off x="1877695" y="4845378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914;g28120bc8d10_0_403">
            <a:extLst>
              <a:ext uri="{FF2B5EF4-FFF2-40B4-BE49-F238E27FC236}">
                <a16:creationId xmlns:a16="http://schemas.microsoft.com/office/drawing/2014/main" id="{F2ACF5BF-D3F1-DC43-B6CD-DA73DBA9ED31}"/>
              </a:ext>
            </a:extLst>
          </p:cNvPr>
          <p:cNvSpPr/>
          <p:nvPr/>
        </p:nvSpPr>
        <p:spPr>
          <a:xfrm>
            <a:off x="5315868" y="4548029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1658;g27fc35ecc8f_0_48">
            <a:extLst>
              <a:ext uri="{FF2B5EF4-FFF2-40B4-BE49-F238E27FC236}">
                <a16:creationId xmlns:a16="http://schemas.microsoft.com/office/drawing/2014/main" id="{E933ED79-3003-954D-AE8D-9F7C6FC5DA80}"/>
              </a:ext>
            </a:extLst>
          </p:cNvPr>
          <p:cNvSpPr/>
          <p:nvPr/>
        </p:nvSpPr>
        <p:spPr>
          <a:xfrm>
            <a:off x="5816908" y="4563265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8" name="Google Shape;1659;g27fc35ecc8f_0_48">
            <a:extLst>
              <a:ext uri="{FF2B5EF4-FFF2-40B4-BE49-F238E27FC236}">
                <a16:creationId xmlns:a16="http://schemas.microsoft.com/office/drawing/2014/main" id="{F716A8ED-51CB-9D31-BF44-C1C534867C1C}"/>
              </a:ext>
            </a:extLst>
          </p:cNvPr>
          <p:cNvSpPr/>
          <p:nvPr/>
        </p:nvSpPr>
        <p:spPr>
          <a:xfrm>
            <a:off x="6542279" y="4599265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1658;g27fc35ecc8f_0_48">
            <a:extLst>
              <a:ext uri="{FF2B5EF4-FFF2-40B4-BE49-F238E27FC236}">
                <a16:creationId xmlns:a16="http://schemas.microsoft.com/office/drawing/2014/main" id="{004B2DFE-DBDA-90CD-0C91-333A97523597}"/>
              </a:ext>
            </a:extLst>
          </p:cNvPr>
          <p:cNvSpPr/>
          <p:nvPr/>
        </p:nvSpPr>
        <p:spPr>
          <a:xfrm>
            <a:off x="2381327" y="484491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2" name="Google Shape;1659;g27fc35ecc8f_0_48">
            <a:extLst>
              <a:ext uri="{FF2B5EF4-FFF2-40B4-BE49-F238E27FC236}">
                <a16:creationId xmlns:a16="http://schemas.microsoft.com/office/drawing/2014/main" id="{39CDCEA9-F978-BCA8-8328-8730D216B482}"/>
              </a:ext>
            </a:extLst>
          </p:cNvPr>
          <p:cNvSpPr/>
          <p:nvPr/>
        </p:nvSpPr>
        <p:spPr>
          <a:xfrm>
            <a:off x="3106698" y="488091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5" name="표 94">
            <a:extLst>
              <a:ext uri="{FF2B5EF4-FFF2-40B4-BE49-F238E27FC236}">
                <a16:creationId xmlns:a16="http://schemas.microsoft.com/office/drawing/2014/main" id="{8BC971BD-280C-A534-223F-444B5984A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250452"/>
              </p:ext>
            </p:extLst>
          </p:nvPr>
        </p:nvGraphicFramePr>
        <p:xfrm>
          <a:off x="458779" y="7299395"/>
          <a:ext cx="6977099" cy="1521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572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165996">
                  <a:extLst>
                    <a:ext uri="{9D8B030D-6E8A-4147-A177-3AD203B41FA5}">
                      <a16:colId xmlns:a16="http://schemas.microsoft.com/office/drawing/2014/main" val="2124641781"/>
                    </a:ext>
                  </a:extLst>
                </a:gridCol>
                <a:gridCol w="1243631">
                  <a:extLst>
                    <a:ext uri="{9D8B030D-6E8A-4147-A177-3AD203B41FA5}">
                      <a16:colId xmlns:a16="http://schemas.microsoft.com/office/drawing/2014/main" val="4132978038"/>
                    </a:ext>
                  </a:extLst>
                </a:gridCol>
                <a:gridCol w="224174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336134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 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 확인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이동전화번호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296286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0611721"/>
                  </a:ext>
                </a:extLst>
              </a:tr>
            </a:tbl>
          </a:graphicData>
        </a:graphic>
      </p:graphicFrame>
      <p:sp>
        <p:nvSpPr>
          <p:cNvPr id="96" name="직사각형 95">
            <a:extLst>
              <a:ext uri="{FF2B5EF4-FFF2-40B4-BE49-F238E27FC236}">
                <a16:creationId xmlns:a16="http://schemas.microsoft.com/office/drawing/2014/main" id="{8E97A4BD-6A8C-E53B-F568-849D15DA8D1B}"/>
              </a:ext>
            </a:extLst>
          </p:cNvPr>
          <p:cNvSpPr/>
          <p:nvPr/>
        </p:nvSpPr>
        <p:spPr>
          <a:xfrm>
            <a:off x="458779" y="74342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Google Shape;2802;g28120ce3749_2_4">
            <a:extLst>
              <a:ext uri="{FF2B5EF4-FFF2-40B4-BE49-F238E27FC236}">
                <a16:creationId xmlns:a16="http://schemas.microsoft.com/office/drawing/2014/main" id="{937B89EB-6EC0-49EE-AE9E-904F2948875D}"/>
              </a:ext>
            </a:extLst>
          </p:cNvPr>
          <p:cNvSpPr/>
          <p:nvPr/>
        </p:nvSpPr>
        <p:spPr>
          <a:xfrm>
            <a:off x="3478287" y="767460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5" name="Google Shape;2802;g28120ce3749_2_4">
            <a:extLst>
              <a:ext uri="{FF2B5EF4-FFF2-40B4-BE49-F238E27FC236}">
                <a16:creationId xmlns:a16="http://schemas.microsoft.com/office/drawing/2014/main" id="{694C6111-E250-8AAE-3318-2E0E43F07631}"/>
              </a:ext>
            </a:extLst>
          </p:cNvPr>
          <p:cNvSpPr/>
          <p:nvPr/>
        </p:nvSpPr>
        <p:spPr>
          <a:xfrm>
            <a:off x="5313363" y="280451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802;g28120ce3749_2_4">
            <a:extLst>
              <a:ext uri="{FF2B5EF4-FFF2-40B4-BE49-F238E27FC236}">
                <a16:creationId xmlns:a16="http://schemas.microsoft.com/office/drawing/2014/main" id="{80E65510-F457-66D9-4BBC-D5296FEF7D92}"/>
              </a:ext>
            </a:extLst>
          </p:cNvPr>
          <p:cNvSpPr/>
          <p:nvPr/>
        </p:nvSpPr>
        <p:spPr>
          <a:xfrm>
            <a:off x="1870999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" name="Google Shape;2802;g28120ce3749_2_4">
            <a:extLst>
              <a:ext uri="{FF2B5EF4-FFF2-40B4-BE49-F238E27FC236}">
                <a16:creationId xmlns:a16="http://schemas.microsoft.com/office/drawing/2014/main" id="{2DCB3BED-6C1F-212B-4506-36F1864006F0}"/>
              </a:ext>
            </a:extLst>
          </p:cNvPr>
          <p:cNvSpPr/>
          <p:nvPr/>
        </p:nvSpPr>
        <p:spPr>
          <a:xfrm>
            <a:off x="2593906" y="5902093"/>
            <a:ext cx="675699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C11B581-22DD-B657-667A-380953F12F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654204"/>
              </p:ext>
            </p:extLst>
          </p:nvPr>
        </p:nvGraphicFramePr>
        <p:xfrm>
          <a:off x="1877695" y="2804509"/>
          <a:ext cx="1636800" cy="225629"/>
        </p:xfrm>
        <a:graphic>
          <a:graphicData uri="http://schemas.openxmlformats.org/drawingml/2006/table">
            <a:tbl>
              <a:tblPr/>
              <a:tblGrid>
                <a:gridCol w="16368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56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endParaRPr lang="en" sz="7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" name="그래픽 4" descr="일일 일정표 단색으로 채워진">
            <a:extLst>
              <a:ext uri="{FF2B5EF4-FFF2-40B4-BE49-F238E27FC236}">
                <a16:creationId xmlns:a16="http://schemas.microsoft.com/office/drawing/2014/main" id="{9AD87524-6360-FEFE-819D-3A35CEFF2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14848" y="2811213"/>
            <a:ext cx="164242" cy="188524"/>
          </a:xfrm>
          <a:prstGeom prst="rect">
            <a:avLst/>
          </a:prstGeom>
        </p:spPr>
      </p:pic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AA1A621-5A90-2A18-8C3D-A2E1EF421CB9}"/>
              </a:ext>
            </a:extLst>
          </p:cNvPr>
          <p:cNvSpPr/>
          <p:nvPr/>
        </p:nvSpPr>
        <p:spPr>
          <a:xfrm>
            <a:off x="1553146" y="18727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A6B7061E-71BF-A916-9BC5-08BA67830DF0}"/>
              </a:ext>
            </a:extLst>
          </p:cNvPr>
          <p:cNvSpPr/>
          <p:nvPr/>
        </p:nvSpPr>
        <p:spPr>
          <a:xfrm>
            <a:off x="1162161" y="55384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BDB3E4FD-2EB6-6519-BA14-6271132AD966}"/>
              </a:ext>
            </a:extLst>
          </p:cNvPr>
          <p:cNvSpPr/>
          <p:nvPr/>
        </p:nvSpPr>
        <p:spPr>
          <a:xfrm>
            <a:off x="1252161" y="73442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D4B5316C-AFCE-BE56-219D-C5B8C5DF3356}"/>
              </a:ext>
            </a:extLst>
          </p:cNvPr>
          <p:cNvSpPr/>
          <p:nvPr/>
        </p:nvSpPr>
        <p:spPr>
          <a:xfrm>
            <a:off x="4026118" y="88649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7;g28120bc8d10_0_307">
            <a:extLst>
              <a:ext uri="{FF2B5EF4-FFF2-40B4-BE49-F238E27FC236}">
                <a16:creationId xmlns:a16="http://schemas.microsoft.com/office/drawing/2014/main" id="{DB1000E1-7316-3E24-7C7B-FF998177D054}"/>
              </a:ext>
            </a:extLst>
          </p:cNvPr>
          <p:cNvSpPr/>
          <p:nvPr/>
        </p:nvSpPr>
        <p:spPr>
          <a:xfrm>
            <a:off x="7646622" y="4889627"/>
            <a:ext cx="2203673" cy="10348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4E3220F0-BC78-B123-E1EA-F865F7D7A64E}"/>
              </a:ext>
            </a:extLst>
          </p:cNvPr>
          <p:cNvSpPr/>
          <p:nvPr/>
        </p:nvSpPr>
        <p:spPr>
          <a:xfrm>
            <a:off x="8420773" y="55048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D05567F6-DF9D-FFA5-A427-26A8032430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353267"/>
              </p:ext>
            </p:extLst>
          </p:nvPr>
        </p:nvGraphicFramePr>
        <p:xfrm>
          <a:off x="7987241" y="5045987"/>
          <a:ext cx="1490026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필수 항목을 입력해주세요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334E07D1-C9FF-6AD9-670C-C5E645DA2B73}"/>
              </a:ext>
            </a:extLst>
          </p:cNvPr>
          <p:cNvCxnSpPr>
            <a:cxnSpLocks/>
            <a:stCxn id="49" idx="3"/>
            <a:endCxn id="14" idx="2"/>
          </p:cNvCxnSpPr>
          <p:nvPr/>
        </p:nvCxnSpPr>
        <p:spPr>
          <a:xfrm flipV="1">
            <a:off x="5023083" y="5924507"/>
            <a:ext cx="3725376" cy="32526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FC863A6-A5B8-5107-FC49-4DF9A9800CA2}"/>
              </a:ext>
            </a:extLst>
          </p:cNvPr>
          <p:cNvSpPr txBox="1"/>
          <p:nvPr/>
        </p:nvSpPr>
        <p:spPr>
          <a:xfrm>
            <a:off x="8009313" y="6376139"/>
            <a:ext cx="14782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>
                <a:highlight>
                  <a:srgbClr val="FFFF00"/>
                </a:highlight>
              </a:rPr>
              <a:t>필수 입력항목이 누락된 경우</a:t>
            </a:r>
          </a:p>
        </p:txBody>
      </p:sp>
      <p:sp>
        <p:nvSpPr>
          <p:cNvPr id="89" name="Google Shape;1975;g2f2558950df_0_84">
            <a:extLst>
              <a:ext uri="{FF2B5EF4-FFF2-40B4-BE49-F238E27FC236}">
                <a16:creationId xmlns:a16="http://schemas.microsoft.com/office/drawing/2014/main" id="{4B0308E6-C2C2-F0A1-1248-F47E53B3F01B}"/>
              </a:ext>
            </a:extLst>
          </p:cNvPr>
          <p:cNvSpPr/>
          <p:nvPr/>
        </p:nvSpPr>
        <p:spPr>
          <a:xfrm>
            <a:off x="1874004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1975;g2f2558950df_0_84">
            <a:extLst>
              <a:ext uri="{FF2B5EF4-FFF2-40B4-BE49-F238E27FC236}">
                <a16:creationId xmlns:a16="http://schemas.microsoft.com/office/drawing/2014/main" id="{DD3C37A0-AA7A-1E86-C9C9-3BBFCC20324E}"/>
              </a:ext>
            </a:extLst>
          </p:cNvPr>
          <p:cNvSpPr/>
          <p:nvPr/>
        </p:nvSpPr>
        <p:spPr>
          <a:xfrm>
            <a:off x="2746173" y="3683411"/>
            <a:ext cx="823639" cy="229500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3" name="Google Shape;1975;g2f2558950df_0_84">
            <a:extLst>
              <a:ext uri="{FF2B5EF4-FFF2-40B4-BE49-F238E27FC236}">
                <a16:creationId xmlns:a16="http://schemas.microsoft.com/office/drawing/2014/main" id="{16FE9FBC-99B7-27BC-597C-C2FB644A54CD}"/>
              </a:ext>
            </a:extLst>
          </p:cNvPr>
          <p:cNvSpPr/>
          <p:nvPr/>
        </p:nvSpPr>
        <p:spPr>
          <a:xfrm>
            <a:off x="4943595" y="3939364"/>
            <a:ext cx="2006568" cy="229500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상세주소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17" name="Google Shape;1975;g2f2558950df_0_84">
            <a:extLst>
              <a:ext uri="{FF2B5EF4-FFF2-40B4-BE49-F238E27FC236}">
                <a16:creationId xmlns:a16="http://schemas.microsoft.com/office/drawing/2014/main" id="{8D18DEF7-4C44-4F8F-84B3-3C893A326079}"/>
              </a:ext>
            </a:extLst>
          </p:cNvPr>
          <p:cNvSpPr/>
          <p:nvPr/>
        </p:nvSpPr>
        <p:spPr>
          <a:xfrm>
            <a:off x="1874003" y="3939364"/>
            <a:ext cx="3000214" cy="226353"/>
          </a:xfrm>
          <a:prstGeom prst="roundRect">
            <a:avLst>
              <a:gd name="adj" fmla="val 1776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기본주소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(“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우편번호 찾기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” 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</a:rPr>
              <a:t>버튼 이용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</a:rPr>
              <a:t>)</a:t>
            </a:r>
            <a:endParaRPr sz="7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20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424766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4239449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0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187377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1" name="Google Shape;2802;g28120ce3749_2_4">
            <a:extLst>
              <a:ext uri="{FF2B5EF4-FFF2-40B4-BE49-F238E27FC236}">
                <a16:creationId xmlns:a16="http://schemas.microsoft.com/office/drawing/2014/main" id="{1F430B7D-3551-6DB9-0D86-7EB4860EAEB1}"/>
              </a:ext>
            </a:extLst>
          </p:cNvPr>
          <p:cNvSpPr/>
          <p:nvPr/>
        </p:nvSpPr>
        <p:spPr>
          <a:xfrm>
            <a:off x="5332413" y="5123233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 ▼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2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73773" y="62190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회계담당자명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3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05208" y="589998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13343" y="621062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5321732" y="6546435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압력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" name="Google Shape;2802;g28120ce3749_2_4">
            <a:extLst>
              <a:ext uri="{FF2B5EF4-FFF2-40B4-BE49-F238E27FC236}">
                <a16:creationId xmlns:a16="http://schemas.microsoft.com/office/drawing/2014/main" id="{3265FF99-908A-3666-1F5D-82A8E62F2BC0}"/>
              </a:ext>
            </a:extLst>
          </p:cNvPr>
          <p:cNvSpPr/>
          <p:nvPr/>
        </p:nvSpPr>
        <p:spPr>
          <a:xfrm>
            <a:off x="1868227" y="65411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영업담당자명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1877695" y="686006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7685158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7676769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7957825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7966214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1873773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3" name="Google Shape;2802;g28120ce3749_2_4">
            <a:extLst>
              <a:ext uri="{FF2B5EF4-FFF2-40B4-BE49-F238E27FC236}">
                <a16:creationId xmlns:a16="http://schemas.microsoft.com/office/drawing/2014/main" id="{CD523C8A-7FFC-853E-0C4E-061684D8A0AF}"/>
              </a:ext>
            </a:extLst>
          </p:cNvPr>
          <p:cNvSpPr/>
          <p:nvPr/>
        </p:nvSpPr>
        <p:spPr>
          <a:xfrm>
            <a:off x="5328801" y="8262737"/>
            <a:ext cx="1340924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숫자만 압력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4" name="Google Shape;2802;g28120ce3749_2_4">
            <a:extLst>
              <a:ext uri="{FF2B5EF4-FFF2-40B4-BE49-F238E27FC236}">
                <a16:creationId xmlns:a16="http://schemas.microsoft.com/office/drawing/2014/main" id="{C57BD05B-6F72-3D23-FD55-5FAA1ECB6020}"/>
              </a:ext>
            </a:extLst>
          </p:cNvPr>
          <p:cNvSpPr/>
          <p:nvPr/>
        </p:nvSpPr>
        <p:spPr>
          <a:xfrm>
            <a:off x="1873773" y="8560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F722B3A-17FB-2551-16EB-4736D342B22D}"/>
              </a:ext>
            </a:extLst>
          </p:cNvPr>
          <p:cNvSpPr/>
          <p:nvPr/>
        </p:nvSpPr>
        <p:spPr>
          <a:xfrm>
            <a:off x="9969887" y="21034"/>
            <a:ext cx="2210634" cy="510219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1.2.3.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이메일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대표 전화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대표 전화번호</a:t>
            </a:r>
            <a:r>
              <a:rPr lang="en-US" altLang="ko-KR" sz="1000" dirty="0">
                <a:solidFill>
                  <a:schemeClr val="tx1"/>
                </a:solidFill>
              </a:rPr>
              <a:t>or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구매사 대표전화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회계담당자 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   연락처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담당자 휴대폰번호</a:t>
            </a:r>
            <a:r>
              <a:rPr lang="en-US" altLang="ko-KR" sz="1000" dirty="0">
                <a:solidFill>
                  <a:schemeClr val="tx1"/>
                </a:solidFill>
              </a:rPr>
              <a:t>/  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   </a:t>
            </a:r>
            <a:r>
              <a:rPr lang="ko-KR" altLang="en-US" sz="1000" dirty="0">
                <a:solidFill>
                  <a:schemeClr val="tx1"/>
                </a:solidFill>
              </a:rPr>
              <a:t>담당자 이동전화번호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우편번호 찾기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사업자코드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옵션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사업자 유형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소재지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 사업유형 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결제조건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857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17F32-EBF2-3017-09D6-FD11FB92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5DA44E-B161-5AC1-6E6F-607EC791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75200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공급사 가입신청완료 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구매사에 따라 타이틀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회원가입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신청완료 안내문구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99230CB-975F-6F40-C58E-2D0A101301C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구매사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회원가입 화면</a:t>
            </a: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44215D2-91B6-14F0-AF4D-687A2A4FA6E6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6631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66313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9" name="Google Shape;2795;g28120ce3749_2_4">
            <a:extLst>
              <a:ext uri="{FF2B5EF4-FFF2-40B4-BE49-F238E27FC236}">
                <a16:creationId xmlns:a16="http://schemas.microsoft.com/office/drawing/2014/main" id="{72087146-29B9-9F45-79DB-424BC916D0E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611;g302391297fa_0_53">
            <a:extLst>
              <a:ext uri="{FF2B5EF4-FFF2-40B4-BE49-F238E27FC236}">
                <a16:creationId xmlns:a16="http://schemas.microsoft.com/office/drawing/2014/main" id="{CFCCB005-F43B-8F52-D4D9-DC04C291DDCF}"/>
              </a:ext>
            </a:extLst>
          </p:cNvPr>
          <p:cNvSpPr/>
          <p:nvPr/>
        </p:nvSpPr>
        <p:spPr>
          <a:xfrm>
            <a:off x="3165716" y="1352191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계약서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00;g302391297fa_0_53">
            <a:extLst>
              <a:ext uri="{FF2B5EF4-FFF2-40B4-BE49-F238E27FC236}">
                <a16:creationId xmlns:a16="http://schemas.microsoft.com/office/drawing/2014/main" id="{DE1FFE43-132D-FEB0-7E81-AE83EBBBFDE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507111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 신청이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1975;g2f2558950df_0_84">
            <a:extLst>
              <a:ext uri="{FF2B5EF4-FFF2-40B4-BE49-F238E27FC236}">
                <a16:creationId xmlns:a16="http://schemas.microsoft.com/office/drawing/2014/main" id="{6A07331B-E77F-7226-E722-63A9D951F85F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B40BFE8-9643-3610-D5C3-2D92972E2A8F}"/>
              </a:ext>
            </a:extLst>
          </p:cNvPr>
          <p:cNvSpPr/>
          <p:nvPr/>
        </p:nvSpPr>
        <p:spPr>
          <a:xfrm>
            <a:off x="2095479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0BC3582A-7145-7B6A-A58F-1CE8BE833132}"/>
              </a:ext>
            </a:extLst>
          </p:cNvPr>
          <p:cNvSpPr/>
          <p:nvPr/>
        </p:nvSpPr>
        <p:spPr>
          <a:xfrm>
            <a:off x="401685" y="11721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0F5DBC9-66E0-EAF0-9B52-CA8AAB760ED6}"/>
              </a:ext>
            </a:extLst>
          </p:cNvPr>
          <p:cNvSpPr/>
          <p:nvPr/>
        </p:nvSpPr>
        <p:spPr>
          <a:xfrm>
            <a:off x="9969887" y="21034"/>
            <a:ext cx="2210634" cy="29205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팬타온 참고하여 수정 진행</a:t>
            </a:r>
            <a:r>
              <a:rPr lang="en-US" altLang="ko-KR" sz="1000" dirty="0">
                <a:solidFill>
                  <a:schemeClr val="tx1"/>
                </a:solidFill>
              </a:rPr>
              <a:t>. </a:t>
            </a:r>
            <a:r>
              <a:rPr lang="ko-KR" altLang="en-US" sz="1000" dirty="0">
                <a:solidFill>
                  <a:schemeClr val="tx1"/>
                </a:solidFill>
              </a:rPr>
              <a:t>탈퇴 유의사항 동의 누락됨</a:t>
            </a:r>
            <a:r>
              <a:rPr lang="en-US" altLang="ko-KR" sz="1000" dirty="0">
                <a:solidFill>
                  <a:schemeClr val="tx1"/>
                </a:solidFill>
              </a:rPr>
              <a:t>.</a:t>
            </a: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검토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현재 내정보 수정 </a:t>
            </a:r>
            <a:r>
              <a:rPr lang="en-US" altLang="ko-KR" sz="1000" dirty="0">
                <a:solidFill>
                  <a:schemeClr val="tx1"/>
                </a:solidFill>
              </a:rPr>
              <a:t>SB: </a:t>
            </a:r>
            <a:r>
              <a:rPr lang="ko-KR" altLang="en-US" sz="1000" dirty="0">
                <a:solidFill>
                  <a:schemeClr val="tx1"/>
                </a:solidFill>
              </a:rPr>
              <a:t>팝업으로 구성되어 있음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‘</a:t>
            </a:r>
            <a:r>
              <a:rPr lang="ko-KR" altLang="en-US" sz="1000" dirty="0">
                <a:solidFill>
                  <a:srgbClr val="FF0000"/>
                </a:solidFill>
              </a:rPr>
              <a:t>내정보수정</a:t>
            </a:r>
            <a:r>
              <a:rPr lang="en-US" altLang="ko-KR" sz="1000" dirty="0">
                <a:solidFill>
                  <a:srgbClr val="FF0000"/>
                </a:solidFill>
              </a:rPr>
              <a:t>’</a:t>
            </a:r>
            <a:r>
              <a:rPr lang="ko-KR" altLang="en-US" sz="1000" dirty="0">
                <a:solidFill>
                  <a:srgbClr val="FF0000"/>
                </a:solidFill>
              </a:rPr>
              <a:t> 팝업에서 회원탈퇴 버튼 </a:t>
            </a:r>
            <a:r>
              <a:rPr lang="ko-KR" altLang="en-US" sz="1000" dirty="0" err="1">
                <a:solidFill>
                  <a:srgbClr val="FF0000"/>
                </a:solidFill>
              </a:rPr>
              <a:t>클릭시</a:t>
            </a:r>
            <a:r>
              <a:rPr lang="ko-KR" altLang="en-US" sz="1000" dirty="0">
                <a:solidFill>
                  <a:srgbClr val="FF0000"/>
                </a:solidFill>
              </a:rPr>
              <a:t> 페이지로 이동하도록 변경했습니다</a:t>
            </a:r>
            <a:r>
              <a:rPr lang="en-US" altLang="ko-KR" sz="1000" dirty="0">
                <a:solidFill>
                  <a:srgbClr val="FF0000"/>
                </a:solidFill>
              </a:rPr>
              <a:t>. (</a:t>
            </a:r>
            <a:r>
              <a:rPr lang="ko-KR" altLang="en-US" sz="1000" dirty="0">
                <a:solidFill>
                  <a:srgbClr val="FF0000"/>
                </a:solidFill>
              </a:rPr>
              <a:t>다음페이지 참조</a:t>
            </a:r>
            <a:r>
              <a:rPr lang="en-US" altLang="ko-KR" sz="1000" dirty="0">
                <a:solidFill>
                  <a:srgbClr val="FF0000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79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43A27-567F-FB46-9ED6-55EFF5363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CCEE9AA-F84D-2B87-2523-3D1155F31529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B0628BDE-F696-3B62-2E77-027448E54DA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269100C-1075-EF02-B1A6-505732C12A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FC7AA74-4DD1-DAC6-E60D-DB7DAB26C53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515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회원가입의 실질적인 혜택이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광고성 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SMS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많아짐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 및 가격불만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상품부족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응대 불친절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676;g303e5fefdbf_0_89">
            <a:extLst>
              <a:ext uri="{FF2B5EF4-FFF2-40B4-BE49-F238E27FC236}">
                <a16:creationId xmlns:a16="http://schemas.microsoft.com/office/drawing/2014/main" id="{E96F6BD9-399B-A7BA-C971-9037D122F143}"/>
              </a:ext>
            </a:extLst>
          </p:cNvPr>
          <p:cNvSpPr/>
          <p:nvPr/>
        </p:nvSpPr>
        <p:spPr>
          <a:xfrm>
            <a:off x="567559" y="1673191"/>
            <a:ext cx="676656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23" name="Google Shape;649;g302391297fa_0_53">
            <a:extLst>
              <a:ext uri="{FF2B5EF4-FFF2-40B4-BE49-F238E27FC236}">
                <a16:creationId xmlns:a16="http://schemas.microsoft.com/office/drawing/2014/main" id="{A1EE860E-74C9-A146-4B65-CA0C88C55C7A}"/>
              </a:ext>
            </a:extLst>
          </p:cNvPr>
          <p:cNvCxnSpPr>
            <a:cxnSpLocks/>
          </p:cNvCxnSpPr>
          <p:nvPr/>
        </p:nvCxnSpPr>
        <p:spPr>
          <a:xfrm>
            <a:off x="750439" y="2305537"/>
            <a:ext cx="6476474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Google Shape;693;g303e5fefdbf_0_89">
            <a:extLst>
              <a:ext uri="{FF2B5EF4-FFF2-40B4-BE49-F238E27FC236}">
                <a16:creationId xmlns:a16="http://schemas.microsoft.com/office/drawing/2014/main" id="{90F5DEAC-A79F-49D7-F97C-EB9FEB9951D0}"/>
              </a:ext>
            </a:extLst>
          </p:cNvPr>
          <p:cNvGraphicFramePr/>
          <p:nvPr/>
        </p:nvGraphicFramePr>
        <p:xfrm>
          <a:off x="567559" y="4136061"/>
          <a:ext cx="676656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Google Shape;698;g303e5fefdbf_0_89">
            <a:extLst>
              <a:ext uri="{FF2B5EF4-FFF2-40B4-BE49-F238E27FC236}">
                <a16:creationId xmlns:a16="http://schemas.microsoft.com/office/drawing/2014/main" id="{FB12B25A-F776-B87E-1AF3-CBDBF421582E}"/>
              </a:ext>
            </a:extLst>
          </p:cNvPr>
          <p:cNvSpPr/>
          <p:nvPr/>
        </p:nvSpPr>
        <p:spPr>
          <a:xfrm>
            <a:off x="2955036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91DA2E3F-65ED-66AB-3080-6942EF1868A3}"/>
              </a:ext>
            </a:extLst>
          </p:cNvPr>
          <p:cNvSpPr/>
          <p:nvPr/>
        </p:nvSpPr>
        <p:spPr>
          <a:xfrm>
            <a:off x="3934685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3AB5924F-4A61-8085-4F20-D8C70CBA7F6B}"/>
              </a:ext>
            </a:extLst>
          </p:cNvPr>
          <p:cNvGraphicFramePr>
            <a:graphicFrameLocks noGrp="1"/>
          </p:cNvGraphicFramePr>
          <p:nvPr/>
        </p:nvGraphicFramePr>
        <p:xfrm>
          <a:off x="2290349" y="4531238"/>
          <a:ext cx="4772603" cy="585529"/>
        </p:xfrm>
        <a:graphic>
          <a:graphicData uri="http://schemas.openxmlformats.org/drawingml/2006/table">
            <a:tbl>
              <a:tblPr/>
              <a:tblGrid>
                <a:gridCol w="47726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회원탈퇴에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3794126-0F0A-0C2E-DB5A-E2213C922BD7}"/>
              </a:ext>
            </a:extLst>
          </p:cNvPr>
          <p:cNvGraphicFramePr>
            <a:graphicFrameLocks noGrp="1"/>
          </p:cNvGraphicFramePr>
          <p:nvPr/>
        </p:nvGraphicFramePr>
        <p:xfrm>
          <a:off x="2290349" y="4199783"/>
          <a:ext cx="2874534" cy="210690"/>
        </p:xfrm>
        <a:graphic>
          <a:graphicData uri="http://schemas.openxmlformats.org/drawingml/2006/table">
            <a:tbl>
              <a:tblPr/>
              <a:tblGrid>
                <a:gridCol w="28745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Google Shape;600;g302391297fa_0_53">
            <a:extLst>
              <a:ext uri="{FF2B5EF4-FFF2-40B4-BE49-F238E27FC236}">
                <a16:creationId xmlns:a16="http://schemas.microsoft.com/office/drawing/2014/main" id="{DDB5F0FF-9F33-DD08-47A5-D07444890E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3719751"/>
              </p:ext>
            </p:extLst>
          </p:nvPr>
        </p:nvGraphicFramePr>
        <p:xfrm>
          <a:off x="550176" y="5223587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OK PLAZA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9E359D2-CAB2-4685-FA0B-5838F449ABA5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" y="5254531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63E57EBD-BCBB-2300-4FFB-DC2E5BEF5692}"/>
              </a:ext>
            </a:extLst>
          </p:cNvPr>
          <p:cNvSpPr/>
          <p:nvPr/>
        </p:nvSpPr>
        <p:spPr>
          <a:xfrm>
            <a:off x="2200349" y="4109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AFE2BD93-C10E-697E-6A37-F8BE7840AD62}"/>
              </a:ext>
            </a:extLst>
          </p:cNvPr>
          <p:cNvSpPr/>
          <p:nvPr/>
        </p:nvSpPr>
        <p:spPr>
          <a:xfrm>
            <a:off x="369467" y="52016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D7F194CB-9500-24B0-F3AC-52BA8E13A406}"/>
              </a:ext>
            </a:extLst>
          </p:cNvPr>
          <p:cNvSpPr/>
          <p:nvPr/>
        </p:nvSpPr>
        <p:spPr>
          <a:xfrm>
            <a:off x="4759627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C0F9221D-E12A-02BB-F132-4CA14CEB84B1}"/>
              </a:ext>
            </a:extLst>
          </p:cNvPr>
          <p:cNvSpPr/>
          <p:nvPr/>
        </p:nvSpPr>
        <p:spPr>
          <a:xfrm>
            <a:off x="6339196" y="5756363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모서리가 둥근 직사각형 210">
            <a:extLst>
              <a:ext uri="{FF2B5EF4-FFF2-40B4-BE49-F238E27FC236}">
                <a16:creationId xmlns:a16="http://schemas.microsoft.com/office/drawing/2014/main" id="{DCF14919-A217-3DE6-6598-B94E7FBD52E3}"/>
              </a:ext>
            </a:extLst>
          </p:cNvPr>
          <p:cNvSpPr/>
          <p:nvPr/>
        </p:nvSpPr>
        <p:spPr>
          <a:xfrm>
            <a:off x="7115176" y="640677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0" name="모서리가 둥근 직사각형 211">
            <a:extLst>
              <a:ext uri="{FF2B5EF4-FFF2-40B4-BE49-F238E27FC236}">
                <a16:creationId xmlns:a16="http://schemas.microsoft.com/office/drawing/2014/main" id="{1A7C578F-960A-F1D0-BCAC-CEF496889A84}"/>
              </a:ext>
            </a:extLst>
          </p:cNvPr>
          <p:cNvSpPr/>
          <p:nvPr/>
        </p:nvSpPr>
        <p:spPr>
          <a:xfrm>
            <a:off x="7520142" y="64040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4E99ED95-01F2-C4FE-0A08-B43D9E009EBE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rot="16200000" flipH="1">
            <a:off x="5197970" y="5084946"/>
            <a:ext cx="345436" cy="193701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05C8B1E6-AF63-686A-A25C-360FE96D435D}"/>
              </a:ext>
            </a:extLst>
          </p:cNvPr>
          <p:cNvSpPr/>
          <p:nvPr/>
        </p:nvSpPr>
        <p:spPr>
          <a:xfrm>
            <a:off x="2852162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4784680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D5216-722B-C24E-C990-F53948E70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4AC19AB-B889-E56E-A68C-5B8ABE4B8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045011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9466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44E9-A2E2-1E3F-F978-1C1F1D1D1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17D689C-B14F-637C-D197-3B811C70E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6436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↓ </a:t>
                      </a:r>
                      <a:r>
                        <a:rPr lang="en-US" altLang="ko-KR" sz="1000" dirty="0"/>
                        <a:t>SCROLL</a:t>
                      </a:r>
                      <a:r>
                        <a:rPr lang="ko-KR" altLang="en-US" sz="1000" dirty="0"/>
                        <a:t>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85897D5-66FF-9C9E-FC87-8B4A4B497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EFCBC65-6AD4-F208-88BA-AEB50DEA5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53897"/>
              </p:ext>
            </p:extLst>
          </p:nvPr>
        </p:nvGraphicFramePr>
        <p:xfrm>
          <a:off x="7858125" y="426720"/>
          <a:ext cx="2047875" cy="3840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(21p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(23p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(4p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후 버튼변경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OK PLAZA /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사용자명 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로그아웃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 및 공급 협력사 모집안내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DFC93D87-01F8-D00F-41C1-0DF6092291C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9C3FD8F2-364B-7504-D714-0B548987E019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CC6C1CC9-30DB-07EA-5128-5887717920FA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F0AC8FE0-73F0-BE0D-FC31-48C3116F8F3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9DFD13BD-D5F1-C7FC-5401-00B6C63D120B}"/>
              </a:ext>
            </a:extLst>
          </p:cNvPr>
          <p:cNvSpPr txBox="1"/>
          <p:nvPr/>
        </p:nvSpPr>
        <p:spPr>
          <a:xfrm>
            <a:off x="718350" y="1302235"/>
            <a:ext cx="5120100" cy="4385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함께 나누는 행복을 위한 열정</a:t>
            </a:r>
            <a:endParaRPr sz="11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3372A514-8A09-A3F4-686F-B8AA014A7D16}"/>
              </a:ext>
            </a:extLst>
          </p:cNvPr>
          <p:cNvSpPr txBox="1"/>
          <p:nvPr/>
        </p:nvSpPr>
        <p:spPr>
          <a:xfrm>
            <a:off x="718350" y="1538859"/>
            <a:ext cx="3234526" cy="553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</a:t>
            </a:r>
            <a:r>
              <a:rPr lang="ko-KR" altLang="en-US" sz="24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통신자재 </a:t>
            </a:r>
            <a:r>
              <a:rPr lang="ko-KR" altLang="en-US" sz="2400" b="1" dirty="0" err="1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오픈소싱</a:t>
            </a:r>
            <a:endParaRPr sz="2400" b="1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1A573536-5B40-C853-3778-223810B3A0B4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571A21AA-2610-EB22-EB92-13033476C6B4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C85A802A-75A2-0E8A-AEFD-78B4CE168899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859E466A-D06C-4FD5-6EA1-EC09CC904035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D73CE5E-D6E3-D0EB-4C01-0C7345CC921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혁신적인 통신자재 및 아이디어 제안</a:t>
            </a: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FBFBF20D-6AB2-61E0-5D85-3EB3BBE8D913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BFA98E3C-E3F6-E504-1FA9-36885B828380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SK 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통신 </a:t>
            </a: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Network</a:t>
            </a: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에 소요되는 자재 공급 협력사</a:t>
            </a: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65A27D8D-FDA8-249F-8A15-809BA86D3EEA}"/>
              </a:ext>
            </a:extLst>
          </p:cNvPr>
          <p:cNvSpPr txBox="1"/>
          <p:nvPr/>
        </p:nvSpPr>
        <p:spPr>
          <a:xfrm>
            <a:off x="4258975" y="2357749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제안신청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C5303B0E-EA0A-739C-6281-89DA7E4E46A7}"/>
              </a:ext>
            </a:extLst>
          </p:cNvPr>
          <p:cNvSpPr txBox="1"/>
          <p:nvPr/>
        </p:nvSpPr>
        <p:spPr>
          <a:xfrm>
            <a:off x="5723000" y="2343658"/>
            <a:ext cx="13368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000" tIns="91425" rIns="36000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1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 협력사 모집</a:t>
            </a:r>
            <a:endParaRPr sz="11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D826213D-13EE-5D94-7DBB-90D603171EC1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59A95301-EC8E-D487-C719-082493F97D01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9EF1CAA0-FC84-9678-46A8-8BEB9198476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1BFE27-F1E5-3447-4C04-36041204FF4B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Google Shape;2798;g28120ce3749_2_4">
            <a:extLst>
              <a:ext uri="{FF2B5EF4-FFF2-40B4-BE49-F238E27FC236}">
                <a16:creationId xmlns:a16="http://schemas.microsoft.com/office/drawing/2014/main" id="{E93B5415-3B49-7907-6EBA-DDE219A76CB4}"/>
              </a:ext>
            </a:extLst>
          </p:cNvPr>
          <p:cNvSpPr txBox="1"/>
          <p:nvPr/>
        </p:nvSpPr>
        <p:spPr>
          <a:xfrm>
            <a:off x="718350" y="1919753"/>
            <a:ext cx="3376125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altLang="ko-KR" sz="12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Partners with new innovations</a:t>
            </a:r>
            <a:endParaRPr lang="ko-KR" altLang="en-US" sz="1200" dirty="0">
              <a:solidFill>
                <a:srgbClr val="C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2811;g28120ce3749_2_4">
            <a:extLst>
              <a:ext uri="{FF2B5EF4-FFF2-40B4-BE49-F238E27FC236}">
                <a16:creationId xmlns:a16="http://schemas.microsoft.com/office/drawing/2014/main" id="{F0F47619-01BD-2937-A496-5BC628E4E419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Google Shape;3005;g2f44a8c572f_1_290">
            <a:extLst>
              <a:ext uri="{FF2B5EF4-FFF2-40B4-BE49-F238E27FC236}">
                <a16:creationId xmlns:a16="http://schemas.microsoft.com/office/drawing/2014/main" id="{8B2EC984-7505-C094-A3B1-E0EE05584D2D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7" name="Google Shape;3006;g2f44a8c572f_1_290" descr="OK plaza">
            <a:extLst>
              <a:ext uri="{FF2B5EF4-FFF2-40B4-BE49-F238E27FC236}">
                <a16:creationId xmlns:a16="http://schemas.microsoft.com/office/drawing/2014/main" id="{FD9CD305-9BC4-1C0F-C9D6-479C68ACF65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3007;g2f44a8c572f_1_290">
            <a:extLst>
              <a:ext uri="{FF2B5EF4-FFF2-40B4-BE49-F238E27FC236}">
                <a16:creationId xmlns:a16="http://schemas.microsoft.com/office/drawing/2014/main" id="{13F796BF-FBF2-094F-4652-005341E81A91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3008;g2f44a8c572f_1_290">
            <a:extLst>
              <a:ext uri="{FF2B5EF4-FFF2-40B4-BE49-F238E27FC236}">
                <a16:creationId xmlns:a16="http://schemas.microsoft.com/office/drawing/2014/main" id="{DE837FD8-CF5A-E172-0A9E-05428B25861F}"/>
              </a:ext>
            </a:extLst>
          </p:cNvPr>
          <p:cNvSpPr txBox="1"/>
          <p:nvPr/>
        </p:nvSpPr>
        <p:spPr>
          <a:xfrm>
            <a:off x="6017624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20" name="Google Shape;611;g302391297fa_0_53">
            <a:extLst>
              <a:ext uri="{FF2B5EF4-FFF2-40B4-BE49-F238E27FC236}">
                <a16:creationId xmlns:a16="http://schemas.microsoft.com/office/drawing/2014/main" id="{B717D47F-A4A2-DC85-ECDD-1E1CBF040C15}"/>
              </a:ext>
            </a:extLst>
          </p:cNvPr>
          <p:cNvSpPr/>
          <p:nvPr/>
        </p:nvSpPr>
        <p:spPr>
          <a:xfrm>
            <a:off x="5135675" y="668400"/>
            <a:ext cx="230297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C647C901-0FD6-C94A-367B-3050518F92D0}"/>
              </a:ext>
            </a:extLst>
          </p:cNvPr>
          <p:cNvSpPr/>
          <p:nvPr/>
        </p:nvSpPr>
        <p:spPr>
          <a:xfrm>
            <a:off x="1508784" y="30654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11FB096B-5D6D-C138-55CF-44FD139CDA07}"/>
              </a:ext>
            </a:extLst>
          </p:cNvPr>
          <p:cNvSpPr/>
          <p:nvPr/>
        </p:nvSpPr>
        <p:spPr>
          <a:xfrm>
            <a:off x="4135800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0B046046-EF2E-8B21-6443-C030EF3D2FB7}"/>
              </a:ext>
            </a:extLst>
          </p:cNvPr>
          <p:cNvSpPr/>
          <p:nvPr/>
        </p:nvSpPr>
        <p:spPr>
          <a:xfrm>
            <a:off x="5671959" y="18718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319D03A6-EF65-4121-EC08-B8E5579C5A24}"/>
              </a:ext>
            </a:extLst>
          </p:cNvPr>
          <p:cNvSpPr/>
          <p:nvPr/>
        </p:nvSpPr>
        <p:spPr>
          <a:xfrm>
            <a:off x="6017624" y="58617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222029A-9081-4477-0687-71E1EA7E1CE9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F33B9F30-872B-49BE-FA3D-4CAD5A3008FA}"/>
              </a:ext>
            </a:extLst>
          </p:cNvPr>
          <p:cNvSpPr/>
          <p:nvPr/>
        </p:nvSpPr>
        <p:spPr>
          <a:xfrm>
            <a:off x="4532448" y="46889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D37530B2-BD98-55DC-D888-AFBE11D0FDAF}"/>
              </a:ext>
            </a:extLst>
          </p:cNvPr>
          <p:cNvSpPr/>
          <p:nvPr/>
        </p:nvSpPr>
        <p:spPr>
          <a:xfrm>
            <a:off x="7258650" y="15215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30214E5-39A3-B84C-470E-DB545766FAEC}"/>
              </a:ext>
            </a:extLst>
          </p:cNvPr>
          <p:cNvSpPr/>
          <p:nvPr/>
        </p:nvSpPr>
        <p:spPr>
          <a:xfrm>
            <a:off x="9969887" y="21034"/>
            <a:ext cx="2210634" cy="196050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회원가입 버튼 추가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- </a:t>
            </a:r>
            <a:r>
              <a:rPr lang="ko-KR" altLang="en-US" sz="1000" dirty="0">
                <a:solidFill>
                  <a:srgbClr val="FF0000"/>
                </a:solidFill>
              </a:rPr>
              <a:t>로그인 페이지 통일성을 유지하기위해 회원가입은 상단에 위치하도록 했습니다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변경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모집 </a:t>
            </a:r>
            <a:r>
              <a:rPr lang="en-US" altLang="ko-KR" sz="1000" dirty="0">
                <a:solidFill>
                  <a:schemeClr val="tx1"/>
                </a:solidFill>
              </a:rPr>
              <a:t>&gt; </a:t>
            </a:r>
            <a:r>
              <a:rPr lang="ko-KR" altLang="en-US" sz="1000" dirty="0">
                <a:solidFill>
                  <a:schemeClr val="tx1"/>
                </a:solidFill>
              </a:rPr>
              <a:t>자재혁신 제안 신청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ED51ED51-654B-3FBD-E3AE-C20C5230B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57041" y="2099719"/>
            <a:ext cx="1512724" cy="59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F3B3F-23C7-0E1C-67E9-09865C20B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A86A9A97-7DB1-9BC9-3496-858593D577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444108"/>
              </p:ext>
            </p:extLst>
          </p:nvPr>
        </p:nvGraphicFramePr>
        <p:xfrm>
          <a:off x="855505" y="578259"/>
          <a:ext cx="6440378" cy="35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8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220189">
                  <a:extLst>
                    <a:ext uri="{9D8B030D-6E8A-4147-A177-3AD203B41FA5}">
                      <a16:colId xmlns:a16="http://schemas.microsoft.com/office/drawing/2014/main" val="611422628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 모집</a:t>
                      </a:r>
                      <a:endParaRPr lang="ko-KR" altLang="en-US" sz="1100" dirty="0">
                        <a:solidFill>
                          <a:srgbClr val="C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공급 협력사 모집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E3C22E-1DD0-C6BE-37F7-4772A1F558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9605328"/>
              </p:ext>
            </p:extLst>
          </p:nvPr>
        </p:nvGraphicFramePr>
        <p:xfrm>
          <a:off x="993357" y="1036703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통신공사의 원가절감 및 품질개선을 이룰 수 있는 혁신적인 통신자재 및 아이디어를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제안해주십시요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다단계 검토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평가를 통해 채택된 우수한 제안에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플라자를 통해 사업화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공급기회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공동개발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의 기회를 드리겠습니다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1219A2D-69A1-129F-F05A-753728184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A9B800-E661-AABB-475D-0FB327DA5F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992307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 제안모집 안내화면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 제안모집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FEDBB6-CC69-D4DA-F8B7-FD577926C18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C91548D-F329-22AA-8B9D-01A924A1323D}"/>
              </a:ext>
            </a:extLst>
          </p:cNvPr>
          <p:cNvSpPr/>
          <p:nvPr/>
        </p:nvSpPr>
        <p:spPr>
          <a:xfrm>
            <a:off x="977483" y="109510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Google Shape;2800;g28120ce3749_2_4">
            <a:extLst>
              <a:ext uri="{FF2B5EF4-FFF2-40B4-BE49-F238E27FC236}">
                <a16:creationId xmlns:a16="http://schemas.microsoft.com/office/drawing/2014/main" id="{02AEB1E8-145C-1723-C896-210B7364D143}"/>
              </a:ext>
            </a:extLst>
          </p:cNvPr>
          <p:cNvSpPr/>
          <p:nvPr/>
        </p:nvSpPr>
        <p:spPr>
          <a:xfrm>
            <a:off x="3033914" y="6472800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 제안 신청하기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87094242-AB54-6E5A-21B8-9B659F0FDB11}"/>
              </a:ext>
            </a:extLst>
          </p:cNvPr>
          <p:cNvSpPr/>
          <p:nvPr/>
        </p:nvSpPr>
        <p:spPr>
          <a:xfrm>
            <a:off x="585048" y="6952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42A2FD01-5D0A-1EBC-989D-59C4376D82CE}"/>
              </a:ext>
            </a:extLst>
          </p:cNvPr>
          <p:cNvSpPr/>
          <p:nvPr/>
        </p:nvSpPr>
        <p:spPr>
          <a:xfrm>
            <a:off x="2943913" y="638996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A4B6419-A8FA-E708-363C-89996EFF94B2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5715153F-EF6C-A8D5-415A-7432D7DE0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014168"/>
              </p:ext>
            </p:extLst>
          </p:nvPr>
        </p:nvGraphicFramePr>
        <p:xfrm>
          <a:off x="1023498" y="1671582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24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049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 또는 개인사업자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제조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대리점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수입총판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B148D659-927A-72B6-D1FA-B1AA87436152}"/>
              </a:ext>
            </a:extLst>
          </p:cNvPr>
          <p:cNvSpPr/>
          <p:nvPr/>
        </p:nvSpPr>
        <p:spPr>
          <a:xfrm>
            <a:off x="1007624" y="172998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AE41565-DD2B-E2C8-4905-67F2C3A649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970768"/>
              </p:ext>
            </p:extLst>
          </p:nvPr>
        </p:nvGraphicFramePr>
        <p:xfrm>
          <a:off x="1007624" y="2310540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별도 양식 없음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110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회사소개서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아이디어 설명 및 비용절감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서비스품질 등의 혁신가치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지적재산권 관련 문서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특허권ㆍ실용신안권ㆍ저작권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DE13198E-3F91-7ECA-D8A1-2407671A33AD}"/>
              </a:ext>
            </a:extLst>
          </p:cNvPr>
          <p:cNvSpPr/>
          <p:nvPr/>
        </p:nvSpPr>
        <p:spPr>
          <a:xfrm>
            <a:off x="991750" y="236022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5F914EA-35F8-AA7C-98A3-2E9CE73871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103541"/>
              </p:ext>
            </p:extLst>
          </p:nvPr>
        </p:nvGraphicFramePr>
        <p:xfrm>
          <a:off x="993357" y="3072771"/>
          <a:ext cx="613494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필수 명기 사항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기대효과 및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경제성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사용편의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안전성 제고에 대한 근거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상용화 가능 시점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제안일 기준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지적 재산권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보유 여부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제안자의 역할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유통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D07BAB78-39AD-88A7-690B-B4F68DB67F29}"/>
              </a:ext>
            </a:extLst>
          </p:cNvPr>
          <p:cNvSpPr/>
          <p:nvPr/>
        </p:nvSpPr>
        <p:spPr>
          <a:xfrm>
            <a:off x="977483" y="313117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E706E696-A6FC-AEDA-E708-52521E5D4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1065622"/>
              </p:ext>
            </p:extLst>
          </p:nvPr>
        </p:nvGraphicFramePr>
        <p:xfrm>
          <a:off x="993357" y="3954130"/>
          <a:ext cx="613494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7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405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Innovation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도입효과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실현가능성 등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 규격에 따른 성능 검증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Field Test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시범설치 및 효과 검증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 개선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공급계약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0A1B657C-59F9-173D-429F-A7DBDC8F7A74}"/>
              </a:ext>
            </a:extLst>
          </p:cNvPr>
          <p:cNvSpPr/>
          <p:nvPr/>
        </p:nvSpPr>
        <p:spPr>
          <a:xfrm>
            <a:off x="977483" y="401252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F6355467-080A-D9D1-65DB-07B87EE08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883833"/>
              </p:ext>
            </p:extLst>
          </p:nvPr>
        </p:nvGraphicFramePr>
        <p:xfrm>
          <a:off x="993357" y="5810849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혁신제안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보집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jyj@pcnieng.com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nowik@pcnieng.com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F93656-18E7-9BEB-5D33-DF8FB296EC14}"/>
              </a:ext>
            </a:extLst>
          </p:cNvPr>
          <p:cNvSpPr/>
          <p:nvPr/>
        </p:nvSpPr>
        <p:spPr>
          <a:xfrm>
            <a:off x="977483" y="5869248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7F36CC13-9B01-CBCA-5F79-FB5CF7D04C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248446"/>
              </p:ext>
            </p:extLst>
          </p:nvPr>
        </p:nvGraphicFramePr>
        <p:xfrm>
          <a:off x="1023203" y="4448490"/>
          <a:ext cx="5330622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47389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95199-4577-BBD7-F99F-BB94AD902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800;g28120ce3749_2_4">
            <a:extLst>
              <a:ext uri="{FF2B5EF4-FFF2-40B4-BE49-F238E27FC236}">
                <a16:creationId xmlns:a16="http://schemas.microsoft.com/office/drawing/2014/main" id="{3038A80F-0F16-E224-6392-45883FB4FED5}"/>
              </a:ext>
            </a:extLst>
          </p:cNvPr>
          <p:cNvSpPr/>
          <p:nvPr/>
        </p:nvSpPr>
        <p:spPr>
          <a:xfrm>
            <a:off x="3033913" y="6358500"/>
            <a:ext cx="2190290" cy="296378"/>
          </a:xfrm>
          <a:prstGeom prst="roundRect">
            <a:avLst>
              <a:gd name="adj" fmla="val 16667"/>
            </a:avLst>
          </a:prstGeom>
          <a:solidFill>
            <a:srgbClr val="FF6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공급협력사 모집 참여하기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1B74EAE2-BDB7-FBC0-6C0C-598EA696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512999"/>
              </p:ext>
            </p:extLst>
          </p:nvPr>
        </p:nvGraphicFramePr>
        <p:xfrm>
          <a:off x="855505" y="578259"/>
          <a:ext cx="6440378" cy="3532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20189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220189">
                  <a:extLst>
                    <a:ext uri="{9D8B030D-6E8A-4147-A177-3AD203B41FA5}">
                      <a16:colId xmlns:a16="http://schemas.microsoft.com/office/drawing/2014/main" val="611422628"/>
                    </a:ext>
                  </a:extLst>
                </a:gridCol>
              </a:tblGrid>
              <a:tr h="3532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자재혁신 제안 모집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rgbClr val="C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공급 협력사 모집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6D781319-59E3-1BAE-8E55-D423006D34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2106967"/>
              </p:ext>
            </p:extLst>
          </p:nvPr>
        </p:nvGraphicFramePr>
        <p:xfrm>
          <a:off x="993357" y="1036703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우수한 서비스 품질을 자랑하는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Network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에 소요되는 자재 공급 협력사를 모집합니다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 및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Test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등을 통하여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관계사에 공급 자격이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..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B8DC6D3-5305-59EF-C02C-EEFDBC0C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1DF9891-B1A8-C0C6-8E0A-BEC783E529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725602"/>
              </p:ext>
            </p:extLst>
          </p:nvPr>
        </p:nvGraphicFramePr>
        <p:xfrm>
          <a:off x="7858125" y="426720"/>
          <a:ext cx="2047875" cy="318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 협력사 모집 안내화면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모집안내 상세내용을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협력사 모집페이지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(29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55B1C80-2B80-87E6-8153-6A40390BE55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통신자재 오픈소싱 소개페이지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B893FBE-C375-BA5A-F01B-7E903F1A3CC0}"/>
              </a:ext>
            </a:extLst>
          </p:cNvPr>
          <p:cNvSpPr/>
          <p:nvPr/>
        </p:nvSpPr>
        <p:spPr>
          <a:xfrm>
            <a:off x="977483" y="1095102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Google Shape;1699;g2fb18904de5_2_107">
            <a:extLst>
              <a:ext uri="{FF2B5EF4-FFF2-40B4-BE49-F238E27FC236}">
                <a16:creationId xmlns:a16="http://schemas.microsoft.com/office/drawing/2014/main" id="{B36CCB91-1BDB-9CAF-5F73-0F6B8597BBF1}"/>
              </a:ext>
            </a:extLst>
          </p:cNvPr>
          <p:cNvSpPr/>
          <p:nvPr/>
        </p:nvSpPr>
        <p:spPr>
          <a:xfrm>
            <a:off x="585048" y="69525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3779C895-583E-395C-77C6-9739BEA60E9F}"/>
              </a:ext>
            </a:extLst>
          </p:cNvPr>
          <p:cNvSpPr/>
          <p:nvPr/>
        </p:nvSpPr>
        <p:spPr>
          <a:xfrm>
            <a:off x="2943913" y="62685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C8DB6-2595-FD33-DF94-7BA940F91F8E}"/>
              </a:ext>
            </a:extLst>
          </p:cNvPr>
          <p:cNvSpPr/>
          <p:nvPr/>
        </p:nvSpPr>
        <p:spPr>
          <a:xfrm>
            <a:off x="9969887" y="21034"/>
            <a:ext cx="2210634" cy="121340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2,3 </a:t>
            </a:r>
            <a:r>
              <a:rPr lang="ko-KR" altLang="en-US" sz="1000" dirty="0">
                <a:solidFill>
                  <a:schemeClr val="tx1"/>
                </a:solidFill>
              </a:rPr>
              <a:t>페이지 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D6E24C2E-7FF3-1AA1-57D7-9A9FEA96F4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365011"/>
              </p:ext>
            </p:extLst>
          </p:nvPr>
        </p:nvGraphicFramePr>
        <p:xfrm>
          <a:off x="1023498" y="1671582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2435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04963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혁신 및 양산 공급이 가능한 협력사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SK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기술규격에 적합한 혁신자재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방송통신위원회 기술 규격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국립전파연구원 기술 규격 등에 적합한 혁신 통신자재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5" name="직사각형 14">
            <a:extLst>
              <a:ext uri="{FF2B5EF4-FFF2-40B4-BE49-F238E27FC236}">
                <a16:creationId xmlns:a16="http://schemas.microsoft.com/office/drawing/2014/main" id="{DF3B2584-9124-D835-9656-38C3F8210DFF}"/>
              </a:ext>
            </a:extLst>
          </p:cNvPr>
          <p:cNvSpPr/>
          <p:nvPr/>
        </p:nvSpPr>
        <p:spPr>
          <a:xfrm>
            <a:off x="1007624" y="1729981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3DA34C17-3968-BC8A-B5E8-A48C0E869F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033630"/>
              </p:ext>
            </p:extLst>
          </p:nvPr>
        </p:nvGraphicFramePr>
        <p:xfrm>
          <a:off x="1007624" y="2454854"/>
          <a:ext cx="6134943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제출 서류 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kumimoji="0" lang="ko-KR" alt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별도 양식 없음</a:t>
                      </a:r>
                      <a:r>
                        <a:rPr kumimoji="0" lang="en-US" altLang="ko-KR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9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11019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신용평가 자료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특허권 사본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FB458864-49DA-505B-D5AB-57F93C7A8B9C}"/>
              </a:ext>
            </a:extLst>
          </p:cNvPr>
          <p:cNvSpPr/>
          <p:nvPr/>
        </p:nvSpPr>
        <p:spPr>
          <a:xfrm>
            <a:off x="991750" y="2504535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C1DA062F-27C9-37B0-1952-A611C68C3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50852"/>
              </p:ext>
            </p:extLst>
          </p:nvPr>
        </p:nvGraphicFramePr>
        <p:xfrm>
          <a:off x="993357" y="3072771"/>
          <a:ext cx="6134943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필수 명기 사항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별도 양식 없음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0337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상용화 기간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월단위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공급가능 규모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특허 보유 내용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1,2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협력사명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역할 및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생산처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국내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외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</a:t>
                      </a:r>
                      <a:b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동종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b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 제품 공급 실적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최근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19" name="직사각형 18">
            <a:extLst>
              <a:ext uri="{FF2B5EF4-FFF2-40B4-BE49-F238E27FC236}">
                <a16:creationId xmlns:a16="http://schemas.microsoft.com/office/drawing/2014/main" id="{752AC237-B399-C3EF-A972-D5320949EC66}"/>
              </a:ext>
            </a:extLst>
          </p:cNvPr>
          <p:cNvSpPr/>
          <p:nvPr/>
        </p:nvSpPr>
        <p:spPr>
          <a:xfrm>
            <a:off x="977483" y="313117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DEAF9A-8D7C-0133-4F0A-3EE383283B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76739"/>
              </p:ext>
            </p:extLst>
          </p:nvPr>
        </p:nvGraphicFramePr>
        <p:xfrm>
          <a:off x="993357" y="3832661"/>
          <a:ext cx="6134943" cy="179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177758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절차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40503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접수된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Idea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는 총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단계의 평가 절차와 계약에 따라 최종 채택 및 공급권이 부여 됩니다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 2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이후 절차에 대해서는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평가를 통과한 협력사에 한정하여 개별 안내 드립니다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US" altLang="ko-KR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서류평가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 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동종 공급 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연구 개발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조직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조직 등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제품평가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샘플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 규격에 따른 성능 검증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Field Test :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시범설치 평가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정회원 등록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적격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BP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경쟁입찰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수의시담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공급계약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5.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en-US" altLang="ko-KR" sz="800" b="0" i="0" dirty="0" err="1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 통한 거래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정산 등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품질관리 등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1" name="직사각형 20">
            <a:extLst>
              <a:ext uri="{FF2B5EF4-FFF2-40B4-BE49-F238E27FC236}">
                <a16:creationId xmlns:a16="http://schemas.microsoft.com/office/drawing/2014/main" id="{3555BF15-4A30-587C-1EAB-EF0DFB591231}"/>
              </a:ext>
            </a:extLst>
          </p:cNvPr>
          <p:cNvSpPr/>
          <p:nvPr/>
        </p:nvSpPr>
        <p:spPr>
          <a:xfrm>
            <a:off x="977483" y="3891060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6CA5DC08-CD15-9DD0-C6AC-8B4DD838E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232356"/>
              </p:ext>
            </p:extLst>
          </p:nvPr>
        </p:nvGraphicFramePr>
        <p:xfrm>
          <a:off x="993357" y="5689380"/>
          <a:ext cx="6134943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4943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혁신제안 </a:t>
                      </a: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보집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 문의처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jyj@pcnieng.com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 통신자재 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nowik@pcnieng.com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8857024"/>
                  </a:ext>
                </a:extLst>
              </a:tr>
            </a:tbl>
          </a:graphicData>
        </a:graphic>
      </p:graphicFrame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268DC6-00AC-1BAD-AB1F-AF90B54E7A6D}"/>
              </a:ext>
            </a:extLst>
          </p:cNvPr>
          <p:cNvSpPr/>
          <p:nvPr/>
        </p:nvSpPr>
        <p:spPr>
          <a:xfrm>
            <a:off x="977483" y="5747779"/>
            <a:ext cx="45719" cy="14289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4" name="다이어그램 23">
            <a:extLst>
              <a:ext uri="{FF2B5EF4-FFF2-40B4-BE49-F238E27FC236}">
                <a16:creationId xmlns:a16="http://schemas.microsoft.com/office/drawing/2014/main" id="{4335EC24-4484-0FAD-EBE0-7B2C7DE7BD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724452"/>
              </p:ext>
            </p:extLst>
          </p:nvPr>
        </p:nvGraphicFramePr>
        <p:xfrm>
          <a:off x="1023203" y="4327021"/>
          <a:ext cx="5330622" cy="63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6326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868502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92FB1E7-FCD5-437B-4B98-97C773F1DD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887976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D09FEA05-6386-462E-8279-0F4832B22CC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50851CE-47FD-254A-DC9F-7D04BF00C146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EA0E13-6353-100A-2D44-36CF98B668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5673684"/>
              </p:ext>
            </p:extLst>
          </p:nvPr>
        </p:nvGraphicFramePr>
        <p:xfrm>
          <a:off x="464325" y="1552173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6" name="직사각형 5">
            <a:extLst>
              <a:ext uri="{FF2B5EF4-FFF2-40B4-BE49-F238E27FC236}">
                <a16:creationId xmlns:a16="http://schemas.microsoft.com/office/drawing/2014/main" id="{7B535622-6D24-C102-A7C5-2AD27ED3FB9A}"/>
              </a:ext>
            </a:extLst>
          </p:cNvPr>
          <p:cNvSpPr/>
          <p:nvPr/>
        </p:nvSpPr>
        <p:spPr>
          <a:xfrm>
            <a:off x="464325" y="168701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13AD14F-A810-EC85-E654-832DA8E41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0972927"/>
              </p:ext>
            </p:extLst>
          </p:nvPr>
        </p:nvGraphicFramePr>
        <p:xfrm>
          <a:off x="464325" y="3966970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FE6D2986-D93F-870C-8E70-1D0B4A3D16C1}"/>
              </a:ext>
            </a:extLst>
          </p:cNvPr>
          <p:cNvSpPr/>
          <p:nvPr/>
        </p:nvSpPr>
        <p:spPr>
          <a:xfrm>
            <a:off x="464325" y="410469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D4E5404F-888E-894E-C5C9-1B841B72D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98958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2C2427FA-575F-E9A6-938E-7F67DAE92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369339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F365B41C-9694-EB9E-75C3-BD26649DFB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401423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>
            <a:extLst>
              <a:ext uri="{FF2B5EF4-FFF2-40B4-BE49-F238E27FC236}">
                <a16:creationId xmlns:a16="http://schemas.microsoft.com/office/drawing/2014/main" id="{ABD07F35-147F-2727-C781-6679870DE2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76191" y="5712446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2761;g28120bc8d10_0_543">
            <a:extLst>
              <a:ext uri="{FF2B5EF4-FFF2-40B4-BE49-F238E27FC236}">
                <a16:creationId xmlns:a16="http://schemas.microsoft.com/office/drawing/2014/main" id="{16C2FF62-B62F-3520-8C40-CC20DA706249}"/>
              </a:ext>
            </a:extLst>
          </p:cNvPr>
          <p:cNvSpPr/>
          <p:nvPr/>
        </p:nvSpPr>
        <p:spPr>
          <a:xfrm>
            <a:off x="7302587" y="1965683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761;g28120bc8d10_0_543">
            <a:extLst>
              <a:ext uri="{FF2B5EF4-FFF2-40B4-BE49-F238E27FC236}">
                <a16:creationId xmlns:a16="http://schemas.microsoft.com/office/drawing/2014/main" id="{F6E3E015-E610-2934-8764-5885EB68AF44}"/>
              </a:ext>
            </a:extLst>
          </p:cNvPr>
          <p:cNvSpPr/>
          <p:nvPr/>
        </p:nvSpPr>
        <p:spPr>
          <a:xfrm>
            <a:off x="7302587" y="4370754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00;g302391297fa_0_53">
            <a:extLst>
              <a:ext uri="{FF2B5EF4-FFF2-40B4-BE49-F238E27FC236}">
                <a16:creationId xmlns:a16="http://schemas.microsoft.com/office/drawing/2014/main" id="{835D9276-1418-54C5-6AB5-175C2DE5F9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7888163"/>
              </p:ext>
            </p:extLst>
          </p:nvPr>
        </p:nvGraphicFramePr>
        <p:xfrm>
          <a:off x="523415" y="4437076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9AEB333-212C-81BD-0B88-ADCCBF8A8E0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49470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1CC2DA2-29A1-EA33-0B3C-E7ABAD4BC68E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224" y="467350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ED554D2-AFD6-8B42-8232-DD5A68B16AAA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162957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4D9EAAED-E5E7-635C-04EF-CB1C34D8F668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82AC806-AE14-98F7-5D29-0BE3CF06E5A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1462" y="5367944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800;g28120ce3749_2_4">
            <a:extLst>
              <a:ext uri="{FF2B5EF4-FFF2-40B4-BE49-F238E27FC236}">
                <a16:creationId xmlns:a16="http://schemas.microsoft.com/office/drawing/2014/main" id="{127332BC-3886-9DE5-BD6B-8054BA2CE769}"/>
              </a:ext>
            </a:extLst>
          </p:cNvPr>
          <p:cNvSpPr/>
          <p:nvPr/>
        </p:nvSpPr>
        <p:spPr>
          <a:xfrm>
            <a:off x="3523800" y="6552615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600;g302391297fa_0_53">
            <a:extLst>
              <a:ext uri="{FF2B5EF4-FFF2-40B4-BE49-F238E27FC236}">
                <a16:creationId xmlns:a16="http://schemas.microsoft.com/office/drawing/2014/main" id="{FF5909D4-2151-015E-107B-307193487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730334"/>
              </p:ext>
            </p:extLst>
          </p:nvPr>
        </p:nvGraphicFramePr>
        <p:xfrm>
          <a:off x="464325" y="6086746"/>
          <a:ext cx="6977100" cy="3438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6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5625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343804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</a:t>
                      </a: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7F802B77-C030-B66E-A190-4348035836BE}"/>
              </a:ext>
            </a:extLst>
          </p:cNvPr>
          <p:cNvSpPr/>
          <p:nvPr/>
        </p:nvSpPr>
        <p:spPr>
          <a:xfrm>
            <a:off x="3316200" y="6143688"/>
            <a:ext cx="4557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87C220E7-72D6-D8B1-379C-210373879670}"/>
              </a:ext>
            </a:extLst>
          </p:cNvPr>
          <p:cNvSpPr/>
          <p:nvPr/>
        </p:nvSpPr>
        <p:spPr>
          <a:xfrm>
            <a:off x="3857054" y="6143688"/>
            <a:ext cx="331546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BDD61667-A767-36CC-17ED-EB9154C93700}"/>
              </a:ext>
            </a:extLst>
          </p:cNvPr>
          <p:cNvSpPr/>
          <p:nvPr/>
        </p:nvSpPr>
        <p:spPr>
          <a:xfrm>
            <a:off x="4273754" y="6143688"/>
            <a:ext cx="68355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6612986-58D8-FD1E-D386-FFB2B805A958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9E0CB62C-3365-6197-4438-B374D2744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2836524"/>
              </p:ext>
            </p:extLst>
          </p:nvPr>
        </p:nvGraphicFramePr>
        <p:xfrm>
          <a:off x="7858125" y="426720"/>
          <a:ext cx="2047875" cy="3627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단계표시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내용 확인필요 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내용 확인 필요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 입력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다음버튼 클릭시 사업자번호 중복 확인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유효성검사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얼럿팝업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중복되지않을경우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인증서 팝업 화면 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A66C87E1-3087-54CA-E711-D681E77965EA}"/>
              </a:ext>
            </a:extLst>
          </p:cNvPr>
          <p:cNvSpPr/>
          <p:nvPr/>
        </p:nvSpPr>
        <p:spPr>
          <a:xfrm>
            <a:off x="4863000" y="10349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BEF7CA4A-9993-91D2-A6D1-1F21D435276B}"/>
              </a:ext>
            </a:extLst>
          </p:cNvPr>
          <p:cNvSpPr/>
          <p:nvPr/>
        </p:nvSpPr>
        <p:spPr>
          <a:xfrm>
            <a:off x="1418784" y="16466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191E8FF9-84C9-42CB-CA90-F506BAA17525}"/>
              </a:ext>
            </a:extLst>
          </p:cNvPr>
          <p:cNvSpPr/>
          <p:nvPr/>
        </p:nvSpPr>
        <p:spPr>
          <a:xfrm>
            <a:off x="1728893" y="40627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872F679B-2B0C-9A86-65E4-944BEA129ED9}"/>
              </a:ext>
            </a:extLst>
          </p:cNvPr>
          <p:cNvSpPr/>
          <p:nvPr/>
        </p:nvSpPr>
        <p:spPr>
          <a:xfrm>
            <a:off x="5045163" y="60996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3E0F68E8-5A75-5D75-ADD6-1C62E811C197}"/>
              </a:ext>
            </a:extLst>
          </p:cNvPr>
          <p:cNvSpPr/>
          <p:nvPr/>
        </p:nvSpPr>
        <p:spPr>
          <a:xfrm>
            <a:off x="4380892" y="646261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F6DE76-BA80-0CEC-5259-545AD299C0C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</p:spTree>
    <p:extLst>
      <p:ext uri="{BB962C8B-B14F-4D97-AF65-F5344CB8AC3E}">
        <p14:creationId xmlns:p14="http://schemas.microsoft.com/office/powerpoint/2010/main" val="392855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FB970-3652-8BE0-0AEA-1A969C9FA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00315E7-868F-A3A2-B6E6-50C9F5BA27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9B1F8629-0208-BCA3-4A44-76C413D87D1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203992C-E309-D0FB-CD2C-67B543DA1B50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6CA577B7-3C89-6E21-97E0-D88B2E231333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D41238BF-28AE-16C6-BD6D-49A27BDE27A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20C1A1-5AE3-D4FD-0C7F-CF45234488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536372"/>
              </p:ext>
            </p:extLst>
          </p:nvPr>
        </p:nvGraphicFramePr>
        <p:xfrm>
          <a:off x="464325" y="1586597"/>
          <a:ext cx="6977099" cy="203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28" name="직사각형 27">
            <a:extLst>
              <a:ext uri="{FF2B5EF4-FFF2-40B4-BE49-F238E27FC236}">
                <a16:creationId xmlns:a16="http://schemas.microsoft.com/office/drawing/2014/main" id="{6E1E527E-D886-29BF-C1A3-388CACEEFDC1}"/>
              </a:ext>
            </a:extLst>
          </p:cNvPr>
          <p:cNvSpPr/>
          <p:nvPr/>
        </p:nvSpPr>
        <p:spPr>
          <a:xfrm>
            <a:off x="464325" y="168269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1C936F54-A391-D5C0-0DCE-79372E9A292D}"/>
              </a:ext>
            </a:extLst>
          </p:cNvPr>
          <p:cNvSpPr/>
          <p:nvPr/>
        </p:nvSpPr>
        <p:spPr>
          <a:xfrm>
            <a:off x="5342689" y="2325298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9F6D1B52-B082-2842-B3B3-F8839CD35634}"/>
              </a:ext>
            </a:extLst>
          </p:cNvPr>
          <p:cNvSpPr/>
          <p:nvPr/>
        </p:nvSpPr>
        <p:spPr>
          <a:xfrm>
            <a:off x="5883543" y="2325298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0FCE379F-9B66-38FC-92C7-899EEBE0DBB6}"/>
              </a:ext>
            </a:extLst>
          </p:cNvPr>
          <p:cNvSpPr/>
          <p:nvPr/>
        </p:nvSpPr>
        <p:spPr>
          <a:xfrm>
            <a:off x="6300243" y="2325298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4DFF6E80-165E-F134-958B-D430E5EDDEB4}"/>
              </a:ext>
            </a:extLst>
          </p:cNvPr>
          <p:cNvSpPr/>
          <p:nvPr/>
        </p:nvSpPr>
        <p:spPr>
          <a:xfrm>
            <a:off x="1880079" y="196781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선택                                  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2802;g28120ce3749_2_4">
            <a:extLst>
              <a:ext uri="{FF2B5EF4-FFF2-40B4-BE49-F238E27FC236}">
                <a16:creationId xmlns:a16="http://schemas.microsoft.com/office/drawing/2014/main" id="{AA051D59-299E-88A9-F1C5-DF50373FEC97}"/>
              </a:ext>
            </a:extLst>
          </p:cNvPr>
          <p:cNvSpPr/>
          <p:nvPr/>
        </p:nvSpPr>
        <p:spPr>
          <a:xfrm>
            <a:off x="3525778" y="2660758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A69598B6-09EB-EE17-6A4A-37E516B80FD8}"/>
              </a:ext>
            </a:extLst>
          </p:cNvPr>
          <p:cNvSpPr/>
          <p:nvPr/>
        </p:nvSpPr>
        <p:spPr>
          <a:xfrm>
            <a:off x="4164933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F00C9DDE-32B1-6D8D-47B3-C45B78A77017}"/>
              </a:ext>
            </a:extLst>
          </p:cNvPr>
          <p:cNvSpPr/>
          <p:nvPr/>
        </p:nvSpPr>
        <p:spPr>
          <a:xfrm>
            <a:off x="3209152" y="3967624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9307207-D490-0353-A74B-45F36688A1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73823"/>
              </p:ext>
            </p:extLst>
          </p:nvPr>
        </p:nvGraphicFramePr>
        <p:xfrm>
          <a:off x="7858125" y="426720"/>
          <a:ext cx="2047875" cy="346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가입완료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(20p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첫 페이지로 이동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(18p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6" name="Google Shape;1699;g2fb18904de5_2_107">
            <a:extLst>
              <a:ext uri="{FF2B5EF4-FFF2-40B4-BE49-F238E27FC236}">
                <a16:creationId xmlns:a16="http://schemas.microsoft.com/office/drawing/2014/main" id="{1C2179B4-1581-0F7B-6AD2-0B43A96A87FF}"/>
              </a:ext>
            </a:extLst>
          </p:cNvPr>
          <p:cNvSpPr/>
          <p:nvPr/>
        </p:nvSpPr>
        <p:spPr>
          <a:xfrm>
            <a:off x="1578371" y="16541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BCE2A3E8-1030-C3F0-A287-887190AD0114}"/>
              </a:ext>
            </a:extLst>
          </p:cNvPr>
          <p:cNvSpPr/>
          <p:nvPr/>
        </p:nvSpPr>
        <p:spPr>
          <a:xfrm>
            <a:off x="4026118" y="37876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ADAE9AFD-B5B2-2DE4-1C91-400F82725086}"/>
              </a:ext>
            </a:extLst>
          </p:cNvPr>
          <p:cNvSpPr/>
          <p:nvPr/>
        </p:nvSpPr>
        <p:spPr>
          <a:xfrm>
            <a:off x="3455229" y="1902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DB20D9-3DCB-168B-BF5E-08CFC173FE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D48D10FC-CD5F-52D5-72D1-EF27E60820E9}"/>
              </a:ext>
            </a:extLst>
          </p:cNvPr>
          <p:cNvSpPr/>
          <p:nvPr/>
        </p:nvSpPr>
        <p:spPr>
          <a:xfrm>
            <a:off x="1873773" y="231921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회사명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(3~20</a:t>
            </a:r>
            <a:r>
              <a:rPr lang="ko-KR" altLang="en-US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F08413E6-327F-C501-5100-6E9652DC7184}"/>
              </a:ext>
            </a:extLst>
          </p:cNvPr>
          <p:cNvSpPr/>
          <p:nvPr/>
        </p:nvSpPr>
        <p:spPr>
          <a:xfrm>
            <a:off x="1873772" y="2660147"/>
            <a:ext cx="156811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영문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 입력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(15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 이내</a:t>
            </a:r>
            <a:r>
              <a:rPr lang="en-US" altLang="ko-KR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 </a:t>
            </a:r>
            <a:r>
              <a:rPr lang="ko-KR" altLang="en-US" sz="600" i="0" u="none" strike="noStrike" cap="none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후 중복체크</a:t>
            </a:r>
            <a:endParaRPr sz="6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9A9821BC-FCE0-3CB6-A0AD-3F9D4F17FC89}"/>
              </a:ext>
            </a:extLst>
          </p:cNvPr>
          <p:cNvSpPr/>
          <p:nvPr/>
        </p:nvSpPr>
        <p:spPr>
          <a:xfrm>
            <a:off x="5323803" y="2651758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성명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(2~15</a:t>
            </a: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A05EB0BE-10A0-8FFC-1B1A-1CD8AAEA45A5}"/>
              </a:ext>
            </a:extLst>
          </p:cNvPr>
          <p:cNvSpPr/>
          <p:nvPr/>
        </p:nvSpPr>
        <p:spPr>
          <a:xfrm>
            <a:off x="1873772" y="2983148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2 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60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D1F99A3E-C034-F3F9-0360-067FCABB3CF2}"/>
              </a:ext>
            </a:extLst>
          </p:cNvPr>
          <p:cNvSpPr/>
          <p:nvPr/>
        </p:nvSpPr>
        <p:spPr>
          <a:xfrm>
            <a:off x="5319497" y="2983148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873772" y="3324874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 입력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5313363" y="3322672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sample@@pcnieng.com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4E0D2F4-D5C2-E0F4-7FE4-FFCCEBB5DF3C}"/>
              </a:ext>
            </a:extLst>
          </p:cNvPr>
          <p:cNvSpPr/>
          <p:nvPr/>
        </p:nvSpPr>
        <p:spPr>
          <a:xfrm>
            <a:off x="9969887" y="21035"/>
            <a:ext cx="2210634" cy="408614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1.2.</a:t>
            </a:r>
            <a:r>
              <a:rPr lang="ko-KR" altLang="en-US" sz="1000" dirty="0">
                <a:solidFill>
                  <a:schemeClr val="tx1"/>
                </a:solidFill>
              </a:rPr>
              <a:t>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</a:t>
            </a: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가입하기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항목 순서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비밀번호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비밀번호 확인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용어 통합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성명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성함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이름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숫자만 입력</a:t>
            </a:r>
            <a:r>
              <a:rPr lang="en-US" altLang="ko-KR" sz="1000" dirty="0">
                <a:solidFill>
                  <a:schemeClr val="tx1"/>
                </a:solidFill>
              </a:rPr>
              <a:t> </a:t>
            </a: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로그인 페이지로 이동 버튼 삭제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버튼 정의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아이디 중복 체크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555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3165716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9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5428133"/>
              </p:ext>
            </p:extLst>
          </p:nvPr>
        </p:nvGraphicFramePr>
        <p:xfrm>
          <a:off x="491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3303240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517972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클릭시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2309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9969887" y="21034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+ </a:t>
            </a:r>
            <a:r>
              <a:rPr lang="ko-KR" altLang="en-US" sz="1000" dirty="0">
                <a:solidFill>
                  <a:schemeClr val="tx1"/>
                </a:solidFill>
              </a:rPr>
              <a:t>회원탈퇴 화면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C95F1-9833-6692-6E3C-BE67ABCFA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62279C5-F95E-3DAC-B87C-A56FCB774F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955562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회원정보 수정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8E482184-CF4A-349E-D8D6-A27DED28355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FE5F6E-4F94-73B2-A636-8F53D312B2C7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3AFD1A10-331B-F0C5-C82B-CFCF3036E5D7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4CE963CE-6824-38C9-DC45-4AF9AFCB15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08074"/>
              </p:ext>
            </p:extLst>
          </p:nvPr>
        </p:nvGraphicFramePr>
        <p:xfrm>
          <a:off x="464325" y="1586597"/>
          <a:ext cx="6977099" cy="17128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법인대상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3509092"/>
                  </a:ext>
                </a:extLst>
              </a:tr>
              <a:tr h="344360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회사명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 등록번호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62CB981A-304E-EA29-C300-E63369EAA8EF}"/>
              </a:ext>
            </a:extLst>
          </p:cNvPr>
          <p:cNvSpPr/>
          <p:nvPr/>
        </p:nvSpPr>
        <p:spPr>
          <a:xfrm>
            <a:off x="5342689" y="2009330"/>
            <a:ext cx="4557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EABA2730-ACED-C0F6-3250-3A3D5D4EA465}"/>
              </a:ext>
            </a:extLst>
          </p:cNvPr>
          <p:cNvSpPr/>
          <p:nvPr/>
        </p:nvSpPr>
        <p:spPr>
          <a:xfrm>
            <a:off x="5883543" y="2009330"/>
            <a:ext cx="331546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802;g28120ce3749_2_4">
            <a:extLst>
              <a:ext uri="{FF2B5EF4-FFF2-40B4-BE49-F238E27FC236}">
                <a16:creationId xmlns:a16="http://schemas.microsoft.com/office/drawing/2014/main" id="{942E9171-26BC-F8BB-6F0F-257E00BC8534}"/>
              </a:ext>
            </a:extLst>
          </p:cNvPr>
          <p:cNvSpPr/>
          <p:nvPr/>
        </p:nvSpPr>
        <p:spPr>
          <a:xfrm>
            <a:off x="6300243" y="2009330"/>
            <a:ext cx="68355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2802;g28120ce3749_2_4">
            <a:extLst>
              <a:ext uri="{FF2B5EF4-FFF2-40B4-BE49-F238E27FC236}">
                <a16:creationId xmlns:a16="http://schemas.microsoft.com/office/drawing/2014/main" id="{B093E9A9-68DB-E565-14B4-5CD7A6FE4B80}"/>
              </a:ext>
            </a:extLst>
          </p:cNvPr>
          <p:cNvSpPr/>
          <p:nvPr/>
        </p:nvSpPr>
        <p:spPr>
          <a:xfrm>
            <a:off x="1880079" y="1651847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개인사업자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      </a:t>
            </a:r>
            <a:r>
              <a:rPr lang="ko-KR" altLang="en-US" sz="700" b="0" i="0" u="none" strike="noStrike" dirty="0">
                <a:solidFill>
                  <a:schemeClr val="bg1">
                    <a:lumMod val="6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2800;g28120ce3749_2_4">
            <a:extLst>
              <a:ext uri="{FF2B5EF4-FFF2-40B4-BE49-F238E27FC236}">
                <a16:creationId xmlns:a16="http://schemas.microsoft.com/office/drawing/2014/main" id="{9F635613-5731-992A-029C-C669BA857328}"/>
              </a:ext>
            </a:extLst>
          </p:cNvPr>
          <p:cNvSpPr/>
          <p:nvPr/>
        </p:nvSpPr>
        <p:spPr>
          <a:xfrm>
            <a:off x="4164933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2800;g28120ce3749_2_4">
            <a:extLst>
              <a:ext uri="{FF2B5EF4-FFF2-40B4-BE49-F238E27FC236}">
                <a16:creationId xmlns:a16="http://schemas.microsoft.com/office/drawing/2014/main" id="{D0DBBD1D-50E5-0418-298A-C06686A26A0D}"/>
              </a:ext>
            </a:extLst>
          </p:cNvPr>
          <p:cNvSpPr/>
          <p:nvPr/>
        </p:nvSpPr>
        <p:spPr>
          <a:xfrm>
            <a:off x="3209152" y="5653196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412FC0A-F471-3544-2969-3730F8989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9577860"/>
              </p:ext>
            </p:extLst>
          </p:nvPr>
        </p:nvGraphicFramePr>
        <p:xfrm>
          <a:off x="7858125" y="426720"/>
          <a:ext cx="204787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회원정보 수정화면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사업자등록번호는 자동입력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법인대상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법인사업자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개인사업자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수정하기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정보저장 후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이동하며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부정확시 아래메시지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오류 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비밀번호가 일치하지 않습니다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비밀번호를 입력해주세요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활용동의 선택항목 변경가능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탈퇴기능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회원여부에 따라 분기함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회원인 경우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OK PLAZA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회원이 아닌 경우 </a:t>
                      </a:r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이동</a:t>
                      </a:r>
                      <a:endParaRPr lang="en-US" altLang="ko-KR" sz="60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FD2153B3-1771-B8CB-8843-5C15071826F9}"/>
              </a:ext>
            </a:extLst>
          </p:cNvPr>
          <p:cNvSpPr/>
          <p:nvPr/>
        </p:nvSpPr>
        <p:spPr>
          <a:xfrm>
            <a:off x="3131975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356682-4067-1BA4-1277-BA4296DF20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수정 화면 </a:t>
            </a:r>
          </a:p>
        </p:txBody>
      </p:sp>
      <p:sp>
        <p:nvSpPr>
          <p:cNvPr id="30" name="Google Shape;2802;g28120ce3749_2_4">
            <a:extLst>
              <a:ext uri="{FF2B5EF4-FFF2-40B4-BE49-F238E27FC236}">
                <a16:creationId xmlns:a16="http://schemas.microsoft.com/office/drawing/2014/main" id="{5387D1A6-0777-3AC8-5B98-387D275DF061}"/>
              </a:ext>
            </a:extLst>
          </p:cNvPr>
          <p:cNvSpPr/>
          <p:nvPr/>
        </p:nvSpPr>
        <p:spPr>
          <a:xfrm>
            <a:off x="1873773" y="200324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테스트기업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802;g28120ce3749_2_4">
            <a:extLst>
              <a:ext uri="{FF2B5EF4-FFF2-40B4-BE49-F238E27FC236}">
                <a16:creationId xmlns:a16="http://schemas.microsoft.com/office/drawing/2014/main" id="{C97D90B4-CCC4-968F-F165-5647CF82FF57}"/>
              </a:ext>
            </a:extLst>
          </p:cNvPr>
          <p:cNvSpPr/>
          <p:nvPr/>
        </p:nvSpPr>
        <p:spPr>
          <a:xfrm>
            <a:off x="1873772" y="2344179"/>
            <a:ext cx="1568115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dirty="0">
                <a:latin typeface="Malgun Gothic"/>
                <a:ea typeface="Malgun Gothic"/>
                <a:cs typeface="Malgun Gothic"/>
                <a:sym typeface="Malgun Gothic"/>
              </a:rPr>
              <a:t>test1234</a:t>
            </a:r>
            <a:endParaRPr sz="6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03040EE3-92E3-E6AE-D219-32B8D2C482FC}"/>
              </a:ext>
            </a:extLst>
          </p:cNvPr>
          <p:cNvSpPr/>
          <p:nvPr/>
        </p:nvSpPr>
        <p:spPr>
          <a:xfrm>
            <a:off x="5323803" y="2335790"/>
            <a:ext cx="1980528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홍길동</a:t>
            </a:r>
          </a:p>
        </p:txBody>
      </p:sp>
      <p:sp>
        <p:nvSpPr>
          <p:cNvPr id="33" name="Google Shape;2802;g28120ce3749_2_4">
            <a:extLst>
              <a:ext uri="{FF2B5EF4-FFF2-40B4-BE49-F238E27FC236}">
                <a16:creationId xmlns:a16="http://schemas.microsoft.com/office/drawing/2014/main" id="{DBE7D158-2201-8BD1-14BE-97B7852463F6}"/>
              </a:ext>
            </a:extLst>
          </p:cNvPr>
          <p:cNvSpPr/>
          <p:nvPr/>
        </p:nvSpPr>
        <p:spPr>
          <a:xfrm>
            <a:off x="1873772" y="2667180"/>
            <a:ext cx="203108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6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2802;g28120ce3749_2_4">
            <a:extLst>
              <a:ext uri="{FF2B5EF4-FFF2-40B4-BE49-F238E27FC236}">
                <a16:creationId xmlns:a16="http://schemas.microsoft.com/office/drawing/2014/main" id="{3D9E98EB-682B-4D59-5256-27574E80DA42}"/>
              </a:ext>
            </a:extLst>
          </p:cNvPr>
          <p:cNvSpPr/>
          <p:nvPr/>
        </p:nvSpPr>
        <p:spPr>
          <a:xfrm>
            <a:off x="5319497" y="2667180"/>
            <a:ext cx="1903423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6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재입력</a:t>
            </a:r>
            <a:endParaRPr sz="6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73DBD707-E56F-7E06-69B0-522CB2DF46BE}"/>
              </a:ext>
            </a:extLst>
          </p:cNvPr>
          <p:cNvSpPr/>
          <p:nvPr/>
        </p:nvSpPr>
        <p:spPr>
          <a:xfrm>
            <a:off x="1873772" y="3008906"/>
            <a:ext cx="1340925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70673138-5CA6-F963-5F15-14C7DE04F32B}"/>
              </a:ext>
            </a:extLst>
          </p:cNvPr>
          <p:cNvSpPr/>
          <p:nvPr/>
        </p:nvSpPr>
        <p:spPr>
          <a:xfrm>
            <a:off x="5313363" y="300670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56BF49DE-CD55-6630-81F4-D86A731D8FCC}"/>
              </a:ext>
            </a:extLst>
          </p:cNvPr>
          <p:cNvCxnSpPr>
            <a:cxnSpLocks/>
            <a:stCxn id="29" idx="0"/>
            <a:endCxn id="11" idx="0"/>
          </p:cNvCxnSpPr>
          <p:nvPr/>
        </p:nvCxnSpPr>
        <p:spPr>
          <a:xfrm rot="16200000" flipH="1">
            <a:off x="4833616" y="2299891"/>
            <a:ext cx="4621496" cy="1364661"/>
          </a:xfrm>
          <a:prstGeom prst="bentConnector3">
            <a:avLst>
              <a:gd name="adj1" fmla="val -494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734545B-FDF8-7089-BF85-1EBE0F127682}"/>
              </a:ext>
            </a:extLst>
          </p:cNvPr>
          <p:cNvSpPr txBox="1"/>
          <p:nvPr/>
        </p:nvSpPr>
        <p:spPr>
          <a:xfrm>
            <a:off x="7157950" y="4604594"/>
            <a:ext cx="13901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사용자명 클릭시 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입력창 호출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1479AA-1829-48FF-9688-CB85AE9AC252}"/>
              </a:ext>
            </a:extLst>
          </p:cNvPr>
          <p:cNvSpPr/>
          <p:nvPr/>
        </p:nvSpPr>
        <p:spPr>
          <a:xfrm>
            <a:off x="6214253" y="671473"/>
            <a:ext cx="495562" cy="23912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598AAF4C-4AF0-9400-9A9F-707A76FD9926}"/>
              </a:ext>
            </a:extLst>
          </p:cNvPr>
          <p:cNvCxnSpPr>
            <a:cxnSpLocks/>
            <a:stCxn id="14" idx="1"/>
            <a:endCxn id="49" idx="2"/>
          </p:cNvCxnSpPr>
          <p:nvPr/>
        </p:nvCxnSpPr>
        <p:spPr>
          <a:xfrm rot="10800000">
            <a:off x="3939182" y="6068347"/>
            <a:ext cx="3413856" cy="393058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78060FF-7218-2316-2387-3E6CDE5AC106}"/>
              </a:ext>
            </a:extLst>
          </p:cNvPr>
          <p:cNvSpPr txBox="1"/>
          <p:nvPr/>
        </p:nvSpPr>
        <p:spPr>
          <a:xfrm>
            <a:off x="4627332" y="6235349"/>
            <a:ext cx="18261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비밀번호 입력 후 확인 클릭시</a:t>
            </a:r>
            <a:endParaRPr lang="en-US" altLang="ko-KR" sz="1000" dirty="0">
              <a:highlight>
                <a:srgbClr val="FFFF00"/>
              </a:highlight>
            </a:endParaRPr>
          </a:p>
          <a:p>
            <a:pPr algn="ctr"/>
            <a:r>
              <a:rPr lang="ko-KR" altLang="en-US" sz="1000" dirty="0">
                <a:highlight>
                  <a:srgbClr val="FFFF00"/>
                </a:highlight>
              </a:rPr>
              <a:t>회원정보 페이지로 이동</a:t>
            </a: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6DA638E-2C0C-E950-2C84-327B072E523B}"/>
              </a:ext>
            </a:extLst>
          </p:cNvPr>
          <p:cNvSpPr/>
          <p:nvPr/>
        </p:nvSpPr>
        <p:spPr>
          <a:xfrm>
            <a:off x="319448" y="1085169"/>
            <a:ext cx="7239467" cy="498317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124C34F-74B3-6576-A4C1-0CAC7A868A25}"/>
              </a:ext>
            </a:extLst>
          </p:cNvPr>
          <p:cNvSpPr/>
          <p:nvPr/>
        </p:nvSpPr>
        <p:spPr>
          <a:xfrm>
            <a:off x="4962242" y="55559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A2C8E4FE-AD70-D3FB-D04B-18C4E118B008}"/>
              </a:ext>
            </a:extLst>
          </p:cNvPr>
          <p:cNvSpPr/>
          <p:nvPr/>
        </p:nvSpPr>
        <p:spPr>
          <a:xfrm>
            <a:off x="6140535" y="57218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19E6674C-CA3C-25D9-5D9F-6F0C41185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0043183"/>
              </p:ext>
            </p:extLst>
          </p:nvPr>
        </p:nvGraphicFramePr>
        <p:xfrm>
          <a:off x="464325" y="3436320"/>
          <a:ext cx="6977100" cy="1766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3679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선택동의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329687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601A4E1B-14C0-046C-F1B2-F887B8808628}"/>
              </a:ext>
            </a:extLst>
          </p:cNvPr>
          <p:cNvSpPr/>
          <p:nvPr/>
        </p:nvSpPr>
        <p:spPr>
          <a:xfrm>
            <a:off x="464325" y="3574047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95875F6C-1B5F-CEC8-122C-FBC3C672CE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21589487"/>
              </p:ext>
            </p:extLst>
          </p:nvPr>
        </p:nvGraphicFramePr>
        <p:xfrm>
          <a:off x="576046" y="3967743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8B61AD8-F7A9-2A42-8D12-9A15766363C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47311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6685B65-DC4D-A125-1316-BB04C39E7EA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6890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1A6CE84-F7C3-4EBE-1160-AA3705A2345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604" y="4894048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AA936D56-E221-1BA7-1D9E-B465D8E6E1E0}"/>
              </a:ext>
            </a:extLst>
          </p:cNvPr>
          <p:cNvSpPr/>
          <p:nvPr/>
        </p:nvSpPr>
        <p:spPr>
          <a:xfrm>
            <a:off x="1990725" y="35123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07;g28120bc8d10_0_307">
            <a:extLst>
              <a:ext uri="{FF2B5EF4-FFF2-40B4-BE49-F238E27FC236}">
                <a16:creationId xmlns:a16="http://schemas.microsoft.com/office/drawing/2014/main" id="{F40013B0-27B8-A6B8-5247-03EDDAFF4843}"/>
              </a:ext>
            </a:extLst>
          </p:cNvPr>
          <p:cNvSpPr/>
          <p:nvPr/>
        </p:nvSpPr>
        <p:spPr>
          <a:xfrm>
            <a:off x="6837312" y="5292969"/>
            <a:ext cx="1978766" cy="146358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092128-86DF-F53E-39EA-BAE9B48B8FB6}"/>
              </a:ext>
            </a:extLst>
          </p:cNvPr>
          <p:cNvSpPr/>
          <p:nvPr/>
        </p:nvSpPr>
        <p:spPr>
          <a:xfrm>
            <a:off x="6946409" y="5346928"/>
            <a:ext cx="1200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정보수정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11;g28120bc8d10_0_307">
            <a:extLst>
              <a:ext uri="{FF2B5EF4-FFF2-40B4-BE49-F238E27FC236}">
                <a16:creationId xmlns:a16="http://schemas.microsoft.com/office/drawing/2014/main" id="{E358A966-C8E0-3A3C-3FD1-1B353DCF05AA}"/>
              </a:ext>
            </a:extLst>
          </p:cNvPr>
          <p:cNvSpPr/>
          <p:nvPr/>
        </p:nvSpPr>
        <p:spPr>
          <a:xfrm>
            <a:off x="8543726" y="533963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809;g28120bc8d10_0_307">
            <a:extLst>
              <a:ext uri="{FF2B5EF4-FFF2-40B4-BE49-F238E27FC236}">
                <a16:creationId xmlns:a16="http://schemas.microsoft.com/office/drawing/2014/main" id="{C77432A3-DBBC-AEA1-B5A8-2E1B61387446}"/>
              </a:ext>
            </a:extLst>
          </p:cNvPr>
          <p:cNvSpPr/>
          <p:nvPr/>
        </p:nvSpPr>
        <p:spPr>
          <a:xfrm>
            <a:off x="7353038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810;g28120bc8d10_0_307">
            <a:extLst>
              <a:ext uri="{FF2B5EF4-FFF2-40B4-BE49-F238E27FC236}">
                <a16:creationId xmlns:a16="http://schemas.microsoft.com/office/drawing/2014/main" id="{0C775AFA-F8A7-2104-4BD2-F7CD8742652B}"/>
              </a:ext>
            </a:extLst>
          </p:cNvPr>
          <p:cNvSpPr/>
          <p:nvPr/>
        </p:nvSpPr>
        <p:spPr>
          <a:xfrm>
            <a:off x="7868764" y="637535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CB36D90-DD08-FDD9-9157-077C3833C9E4}"/>
              </a:ext>
            </a:extLst>
          </p:cNvPr>
          <p:cNvCxnSpPr>
            <a:cxnSpLocks/>
          </p:cNvCxnSpPr>
          <p:nvPr/>
        </p:nvCxnSpPr>
        <p:spPr>
          <a:xfrm>
            <a:off x="6845412" y="5646840"/>
            <a:ext cx="19454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9D1C3AEB-04FF-71B0-5AD8-9F60B93855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8040837"/>
              </p:ext>
            </p:extLst>
          </p:nvPr>
        </p:nvGraphicFramePr>
        <p:xfrm>
          <a:off x="6956470" y="5706666"/>
          <a:ext cx="1712725" cy="5924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10093">
                <a:tc>
                  <a:txBody>
                    <a:bodyPr/>
                    <a:lstStyle/>
                    <a:p>
                      <a:pPr algn="l"/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55F11FA5-914D-9F21-7276-23E8307E8A9B}"/>
              </a:ext>
            </a:extLst>
          </p:cNvPr>
          <p:cNvSpPr/>
          <p:nvPr/>
        </p:nvSpPr>
        <p:spPr>
          <a:xfrm>
            <a:off x="7505236" y="5354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2802;g28120ce3749_2_4">
            <a:extLst>
              <a:ext uri="{FF2B5EF4-FFF2-40B4-BE49-F238E27FC236}">
                <a16:creationId xmlns:a16="http://schemas.microsoft.com/office/drawing/2014/main" id="{E6616B24-0B6C-3D31-42D9-32E8500929D8}"/>
              </a:ext>
            </a:extLst>
          </p:cNvPr>
          <p:cNvSpPr/>
          <p:nvPr/>
        </p:nvSpPr>
        <p:spPr>
          <a:xfrm>
            <a:off x="6845412" y="1172802"/>
            <a:ext cx="593238" cy="23974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73D29C-9AF7-E89E-A891-C9E607530A51}"/>
              </a:ext>
            </a:extLst>
          </p:cNvPr>
          <p:cNvSpPr/>
          <p:nvPr/>
        </p:nvSpPr>
        <p:spPr>
          <a:xfrm>
            <a:off x="6758360" y="11035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07;g28120bc8d10_0_307">
            <a:extLst>
              <a:ext uri="{FF2B5EF4-FFF2-40B4-BE49-F238E27FC236}">
                <a16:creationId xmlns:a16="http://schemas.microsoft.com/office/drawing/2014/main" id="{8EEC2955-7DE5-D9B7-E203-4773626EBA8D}"/>
              </a:ext>
            </a:extLst>
          </p:cNvPr>
          <p:cNvSpPr/>
          <p:nvPr/>
        </p:nvSpPr>
        <p:spPr>
          <a:xfrm>
            <a:off x="9223483" y="5285975"/>
            <a:ext cx="1978766" cy="126147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808;g28120bc8d10_0_307">
            <a:extLst>
              <a:ext uri="{FF2B5EF4-FFF2-40B4-BE49-F238E27FC236}">
                <a16:creationId xmlns:a16="http://schemas.microsoft.com/office/drawing/2014/main" id="{486A5FFC-BDBC-098A-1D4B-5A26115CD1A0}"/>
              </a:ext>
            </a:extLst>
          </p:cNvPr>
          <p:cNvSpPr/>
          <p:nvPr/>
        </p:nvSpPr>
        <p:spPr>
          <a:xfrm>
            <a:off x="9332580" y="5339934"/>
            <a:ext cx="1200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11;g28120bc8d10_0_307">
            <a:extLst>
              <a:ext uri="{FF2B5EF4-FFF2-40B4-BE49-F238E27FC236}">
                <a16:creationId xmlns:a16="http://schemas.microsoft.com/office/drawing/2014/main" id="{3ACE0CD9-CAB3-D746-3B81-4EDAB047A0F0}"/>
              </a:ext>
            </a:extLst>
          </p:cNvPr>
          <p:cNvSpPr/>
          <p:nvPr/>
        </p:nvSpPr>
        <p:spPr>
          <a:xfrm>
            <a:off x="10929897" y="533263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10;g28120bc8d10_0_307">
            <a:extLst>
              <a:ext uri="{FF2B5EF4-FFF2-40B4-BE49-F238E27FC236}">
                <a16:creationId xmlns:a16="http://schemas.microsoft.com/office/drawing/2014/main" id="{D7E4FD65-E414-D4E0-3F5F-817D85FD18EB}"/>
              </a:ext>
            </a:extLst>
          </p:cNvPr>
          <p:cNvSpPr/>
          <p:nvPr/>
        </p:nvSpPr>
        <p:spPr>
          <a:xfrm>
            <a:off x="9937473" y="6281579"/>
            <a:ext cx="458909" cy="17209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B451AD1C-8F5A-6759-BBD7-DDAC62815D3F}"/>
              </a:ext>
            </a:extLst>
          </p:cNvPr>
          <p:cNvCxnSpPr>
            <a:cxnSpLocks/>
          </p:cNvCxnSpPr>
          <p:nvPr/>
        </p:nvCxnSpPr>
        <p:spPr>
          <a:xfrm>
            <a:off x="9231583" y="5639846"/>
            <a:ext cx="194544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007D07DF-D512-44C6-F4A1-2210C50C8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038822"/>
              </p:ext>
            </p:extLst>
          </p:nvPr>
        </p:nvGraphicFramePr>
        <p:xfrm>
          <a:off x="9310566" y="5699672"/>
          <a:ext cx="1712725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27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2823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 PLAZA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회원입니다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OK PLAZA 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사용자상세 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회원탈퇴를 해주세요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B8F8BCCC-F19F-251A-9F6C-614252B4B462}"/>
              </a:ext>
            </a:extLst>
          </p:cNvPr>
          <p:cNvCxnSpPr>
            <a:cxnSpLocks/>
            <a:stCxn id="50" idx="2"/>
            <a:endCxn id="54" idx="0"/>
          </p:cNvCxnSpPr>
          <p:nvPr/>
        </p:nvCxnSpPr>
        <p:spPr>
          <a:xfrm rot="16200000" flipH="1">
            <a:off x="6740733" y="1813841"/>
            <a:ext cx="3873431" cy="3070835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6B112D54-D186-C533-53FA-DF12C4DFB0D8}"/>
              </a:ext>
            </a:extLst>
          </p:cNvPr>
          <p:cNvSpPr txBox="1"/>
          <p:nvPr/>
        </p:nvSpPr>
        <p:spPr>
          <a:xfrm>
            <a:off x="9492410" y="4680840"/>
            <a:ext cx="14237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highlight>
                  <a:srgbClr val="FFFF00"/>
                </a:highlight>
              </a:rPr>
              <a:t>OK PLAZA </a:t>
            </a:r>
            <a:r>
              <a:rPr lang="ko-KR" altLang="en-US" sz="1000" dirty="0">
                <a:highlight>
                  <a:srgbClr val="FFFF00"/>
                </a:highlight>
              </a:rPr>
              <a:t>회원일 경우</a:t>
            </a:r>
          </a:p>
        </p:txBody>
      </p:sp>
    </p:spTree>
    <p:extLst>
      <p:ext uri="{BB962C8B-B14F-4D97-AF65-F5344CB8AC3E}">
        <p14:creationId xmlns:p14="http://schemas.microsoft.com/office/powerpoint/2010/main" val="31233004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9313-13C1-8501-0268-41B26AA3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993845-5EFE-153D-7099-E8483212F9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369987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회원탈퇴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FF08A604-C2F5-E053-9FCD-BFD9B6D78A7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6DC682-B8EF-CDBE-1D8D-81C493132AC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BE59F372-13F1-352D-5D31-C2C23DD745D2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8B8860-8D5C-57DD-E127-4179B54DFF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화면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CCCB8D-E02D-22DF-CEE1-C56BCA0A2D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6751145"/>
              </p:ext>
            </p:extLst>
          </p:nvPr>
        </p:nvGraphicFramePr>
        <p:xfrm>
          <a:off x="7858125" y="426720"/>
          <a:ext cx="2047875" cy="478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8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임시회원 탈퇴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탈퇴사유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아이디변경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재가입목적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잦은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시스템애러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동의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탈퇴시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필수체크 필요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체크시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회원탈퇴에 동의 해야 합니다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회원탈퇴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변경하지 않고 </a:t>
                      </a: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676;g303e5fefdbf_0_89">
            <a:extLst>
              <a:ext uri="{FF2B5EF4-FFF2-40B4-BE49-F238E27FC236}">
                <a16:creationId xmlns:a16="http://schemas.microsoft.com/office/drawing/2014/main" id="{733073AB-F2A3-BB32-36F6-894D11FE17C9}"/>
              </a:ext>
            </a:extLst>
          </p:cNvPr>
          <p:cNvSpPr/>
          <p:nvPr/>
        </p:nvSpPr>
        <p:spPr>
          <a:xfrm>
            <a:off x="567559" y="1673191"/>
            <a:ext cx="676656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ko-KR" altLang="en-US" sz="600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팬타온의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>
              <a:lnSpc>
                <a:spcPct val="150000"/>
              </a:lnSpc>
            </a:pP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23" name="Google Shape;649;g302391297fa_0_53">
            <a:extLst>
              <a:ext uri="{FF2B5EF4-FFF2-40B4-BE49-F238E27FC236}">
                <a16:creationId xmlns:a16="http://schemas.microsoft.com/office/drawing/2014/main" id="{D6E7DF6A-8D70-E0EA-D2C8-46E68DEF7FCD}"/>
              </a:ext>
            </a:extLst>
          </p:cNvPr>
          <p:cNvCxnSpPr>
            <a:cxnSpLocks/>
          </p:cNvCxnSpPr>
          <p:nvPr/>
        </p:nvCxnSpPr>
        <p:spPr>
          <a:xfrm>
            <a:off x="750439" y="2305537"/>
            <a:ext cx="6476474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8" name="Google Shape;693;g303e5fefdbf_0_89">
            <a:extLst>
              <a:ext uri="{FF2B5EF4-FFF2-40B4-BE49-F238E27FC236}">
                <a16:creationId xmlns:a16="http://schemas.microsoft.com/office/drawing/2014/main" id="{8DE15B7B-D1D6-F84C-609E-79C4CF6D6D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24959"/>
              </p:ext>
            </p:extLst>
          </p:nvPr>
        </p:nvGraphicFramePr>
        <p:xfrm>
          <a:off x="567559" y="4136061"/>
          <a:ext cx="676656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43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521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Google Shape;698;g303e5fefdbf_0_89">
            <a:extLst>
              <a:ext uri="{FF2B5EF4-FFF2-40B4-BE49-F238E27FC236}">
                <a16:creationId xmlns:a16="http://schemas.microsoft.com/office/drawing/2014/main" id="{C0CD1620-2E08-8200-0F4D-1F6B70BE079C}"/>
              </a:ext>
            </a:extLst>
          </p:cNvPr>
          <p:cNvSpPr/>
          <p:nvPr/>
        </p:nvSpPr>
        <p:spPr>
          <a:xfrm>
            <a:off x="2955036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699;g303e5fefdbf_0_89">
            <a:extLst>
              <a:ext uri="{FF2B5EF4-FFF2-40B4-BE49-F238E27FC236}">
                <a16:creationId xmlns:a16="http://schemas.microsoft.com/office/drawing/2014/main" id="{2F8CD3EB-2A6F-C588-D064-99462FD1C94A}"/>
              </a:ext>
            </a:extLst>
          </p:cNvPr>
          <p:cNvSpPr/>
          <p:nvPr/>
        </p:nvSpPr>
        <p:spPr>
          <a:xfrm>
            <a:off x="3934685" y="562258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표 44">
            <a:extLst>
              <a:ext uri="{FF2B5EF4-FFF2-40B4-BE49-F238E27FC236}">
                <a16:creationId xmlns:a16="http://schemas.microsoft.com/office/drawing/2014/main" id="{B165C8B2-5338-793C-C217-1BC2BB27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420649"/>
              </p:ext>
            </p:extLst>
          </p:nvPr>
        </p:nvGraphicFramePr>
        <p:xfrm>
          <a:off x="2290349" y="4531238"/>
          <a:ext cx="4772603" cy="585529"/>
        </p:xfrm>
        <a:graphic>
          <a:graphicData uri="http://schemas.openxmlformats.org/drawingml/2006/table">
            <a:tbl>
              <a:tblPr/>
              <a:tblGrid>
                <a:gridCol w="477260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회원탈퇴에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80E33CC4-775D-2C03-0293-552A5A2068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080699"/>
              </p:ext>
            </p:extLst>
          </p:nvPr>
        </p:nvGraphicFramePr>
        <p:xfrm>
          <a:off x="2290349" y="4199783"/>
          <a:ext cx="2874534" cy="210690"/>
        </p:xfrm>
        <a:graphic>
          <a:graphicData uri="http://schemas.openxmlformats.org/drawingml/2006/table">
            <a:tbl>
              <a:tblPr/>
              <a:tblGrid>
                <a:gridCol w="2874534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8" name="Google Shape;600;g302391297fa_0_53">
            <a:extLst>
              <a:ext uri="{FF2B5EF4-FFF2-40B4-BE49-F238E27FC236}">
                <a16:creationId xmlns:a16="http://schemas.microsoft.com/office/drawing/2014/main" id="{99CDF371-2D12-C456-00D6-64C455F371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6679131"/>
              </p:ext>
            </p:extLst>
          </p:nvPr>
        </p:nvGraphicFramePr>
        <p:xfrm>
          <a:off x="550176" y="5223587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SK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통신자재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오픈소싱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AF10324-719B-CFCA-2161-791AB88A90F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67" y="5254531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1699;g2fb18904de5_2_107">
            <a:extLst>
              <a:ext uri="{FF2B5EF4-FFF2-40B4-BE49-F238E27FC236}">
                <a16:creationId xmlns:a16="http://schemas.microsoft.com/office/drawing/2014/main" id="{E7A43AA7-F343-390B-7FC9-3A5F13FE2D1C}"/>
              </a:ext>
            </a:extLst>
          </p:cNvPr>
          <p:cNvSpPr/>
          <p:nvPr/>
        </p:nvSpPr>
        <p:spPr>
          <a:xfrm>
            <a:off x="2200349" y="41097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E9F9D344-DDE5-0F65-8353-DEF996567B3B}"/>
              </a:ext>
            </a:extLst>
          </p:cNvPr>
          <p:cNvSpPr/>
          <p:nvPr/>
        </p:nvSpPr>
        <p:spPr>
          <a:xfrm>
            <a:off x="369467" y="52016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699;g2fb18904de5_2_107">
            <a:extLst>
              <a:ext uri="{FF2B5EF4-FFF2-40B4-BE49-F238E27FC236}">
                <a16:creationId xmlns:a16="http://schemas.microsoft.com/office/drawing/2014/main" id="{4B6B5B40-4E77-7731-060E-F0B6281E6058}"/>
              </a:ext>
            </a:extLst>
          </p:cNvPr>
          <p:cNvSpPr/>
          <p:nvPr/>
        </p:nvSpPr>
        <p:spPr>
          <a:xfrm>
            <a:off x="4759627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4;p44">
            <a:extLst>
              <a:ext uri="{FF2B5EF4-FFF2-40B4-BE49-F238E27FC236}">
                <a16:creationId xmlns:a16="http://schemas.microsoft.com/office/drawing/2014/main" id="{D88C7EEA-D5B0-4011-74AA-84A4B7D55F8B}"/>
              </a:ext>
            </a:extLst>
          </p:cNvPr>
          <p:cNvSpPr/>
          <p:nvPr/>
        </p:nvSpPr>
        <p:spPr>
          <a:xfrm>
            <a:off x="6339196" y="5756363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회원탈퇴를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59" name="모서리가 둥근 직사각형 210">
            <a:extLst>
              <a:ext uri="{FF2B5EF4-FFF2-40B4-BE49-F238E27FC236}">
                <a16:creationId xmlns:a16="http://schemas.microsoft.com/office/drawing/2014/main" id="{EA656921-058D-217B-F476-BA898C98FD03}"/>
              </a:ext>
            </a:extLst>
          </p:cNvPr>
          <p:cNvSpPr/>
          <p:nvPr/>
        </p:nvSpPr>
        <p:spPr>
          <a:xfrm>
            <a:off x="7115176" y="6406770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60" name="모서리가 둥근 직사각형 211">
            <a:extLst>
              <a:ext uri="{FF2B5EF4-FFF2-40B4-BE49-F238E27FC236}">
                <a16:creationId xmlns:a16="http://schemas.microsoft.com/office/drawing/2014/main" id="{E31673F3-7C40-9326-7219-D5DBC76126ED}"/>
              </a:ext>
            </a:extLst>
          </p:cNvPr>
          <p:cNvSpPr/>
          <p:nvPr/>
        </p:nvSpPr>
        <p:spPr>
          <a:xfrm>
            <a:off x="7520142" y="6404077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28369614-8D26-6B3E-7D4E-DE0602C10767}"/>
              </a:ext>
            </a:extLst>
          </p:cNvPr>
          <p:cNvCxnSpPr>
            <a:cxnSpLocks/>
            <a:stCxn id="44" idx="2"/>
            <a:endCxn id="58" idx="1"/>
          </p:cNvCxnSpPr>
          <p:nvPr/>
        </p:nvCxnSpPr>
        <p:spPr>
          <a:xfrm rot="16200000" flipH="1">
            <a:off x="5197970" y="5084946"/>
            <a:ext cx="345436" cy="1937015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Google Shape;1699;g2fb18904de5_2_107">
            <a:extLst>
              <a:ext uri="{FF2B5EF4-FFF2-40B4-BE49-F238E27FC236}">
                <a16:creationId xmlns:a16="http://schemas.microsoft.com/office/drawing/2014/main" id="{984F07D0-EB58-A0CC-192F-A6D9F968D47F}"/>
              </a:ext>
            </a:extLst>
          </p:cNvPr>
          <p:cNvSpPr/>
          <p:nvPr/>
        </p:nvSpPr>
        <p:spPr>
          <a:xfrm>
            <a:off x="2852162" y="55325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382564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5173CF-49A0-830A-E3AE-B43CC915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E7C7E9-932F-0B21-E2D1-FC463F7833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8530004"/>
              </p:ext>
            </p:extLst>
          </p:nvPr>
        </p:nvGraphicFramePr>
        <p:xfrm>
          <a:off x="464325" y="3466154"/>
          <a:ext cx="6969580" cy="27570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5869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1808655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1553115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562244">
                  <a:extLst>
                    <a:ext uri="{9D8B030D-6E8A-4147-A177-3AD203B41FA5}">
                      <a16:colId xmlns:a16="http://schemas.microsoft.com/office/drawing/2014/main" val="2401096303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2046084646"/>
                    </a:ext>
                  </a:extLst>
                </a:gridCol>
                <a:gridCol w="575080">
                  <a:extLst>
                    <a:ext uri="{9D8B030D-6E8A-4147-A177-3AD203B41FA5}">
                      <a16:colId xmlns:a16="http://schemas.microsoft.com/office/drawing/2014/main" val="1590236137"/>
                    </a:ext>
                  </a:extLst>
                </a:gridCol>
                <a:gridCol w="648452">
                  <a:extLst>
                    <a:ext uri="{9D8B030D-6E8A-4147-A177-3AD203B41FA5}">
                      <a16:colId xmlns:a16="http://schemas.microsoft.com/office/drawing/2014/main" val="1221503888"/>
                    </a:ext>
                  </a:extLst>
                </a:gridCol>
                <a:gridCol w="711085">
                  <a:extLst>
                    <a:ext uri="{9D8B030D-6E8A-4147-A177-3AD203B41FA5}">
                      <a16:colId xmlns:a16="http://schemas.microsoft.com/office/drawing/2014/main" val="2248332634"/>
                    </a:ext>
                  </a:extLst>
                </a:gridCol>
              </a:tblGrid>
              <a:tr h="27340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제안정보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검토의견</a:t>
                      </a:r>
                      <a:b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단계 검토결과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21838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접수일</a:t>
                      </a:r>
                    </a:p>
                  </a:txBody>
                  <a:tcPr marL="0" marR="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tabLst>
                          <a:tab pos="360363" algn="l"/>
                        </a:tabLst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최종서류평가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34162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361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357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325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lang="ko-KR" altLang="en-US" sz="700" u="sng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endParaRPr lang="en-US" altLang="ko-KR" sz="700" u="sng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</a:p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자재유형 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일반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차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</a:p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최종 </a:t>
                      </a:r>
                      <a:r>
                        <a:rPr lang="en-US" altLang="ko-KR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700" b="0" i="0" dirty="0">
                          <a:solidFill>
                            <a:srgbClr val="343434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2024-11-01</a:t>
                      </a:r>
                      <a:endParaRPr lang="en-US" altLang="ko-KR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E749CC0-F930-E06F-3883-C48CC5DDC7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6415995"/>
              </p:ext>
            </p:extLst>
          </p:nvPr>
        </p:nvGraphicFramePr>
        <p:xfrm>
          <a:off x="7858125" y="426720"/>
          <a:ext cx="2047875" cy="471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검토중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부적합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채택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미채택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제안대상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대상 선택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/SKT/SKB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제안하기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 상세정보 확인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자재혁신제안 상세정보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(22p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7930809A-7AD2-548F-EEB1-A2FAB16E0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8105960"/>
              </p:ext>
            </p:extLst>
          </p:nvPr>
        </p:nvGraphicFramePr>
        <p:xfrm>
          <a:off x="948630" y="322911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0D6463B5-4F2D-2EFF-FA9A-71792EBD7E62}"/>
              </a:ext>
            </a:extLst>
          </p:cNvPr>
          <p:cNvSpPr txBox="1"/>
          <p:nvPr/>
        </p:nvSpPr>
        <p:spPr>
          <a:xfrm>
            <a:off x="381058" y="3166802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17DC0C7E-C80B-0D91-5B19-4472C26F4C59}"/>
              </a:ext>
            </a:extLst>
          </p:cNvPr>
          <p:cNvGrpSpPr/>
          <p:nvPr/>
        </p:nvGrpSpPr>
        <p:grpSpPr>
          <a:xfrm>
            <a:off x="3025348" y="643260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DB550354-7004-3463-2EBC-391FD22E5C8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8CB9E254-9075-DE02-6523-2AE8E382137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54045609-3678-2FBE-31D6-B4994F5E048C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74D97C7F-C8B0-070C-C27D-DDBE10BD747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1EA6DDCA-1650-B2D0-F3E4-CB25831CB0C4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C191EC05-D690-0B6E-1187-F4AAF274BDF1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C21A6E02-03CD-D2AA-9357-B8BE18CE171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E71E5EF9-AAAA-4D9F-91DE-93DC367DBD7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5F781D63-6F6C-2EB7-D9FA-8B25BE0266B8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BFAD6D5A-3D0D-7B36-CEF1-6389E156BF8B}"/>
              </a:ext>
            </a:extLst>
          </p:cNvPr>
          <p:cNvSpPr/>
          <p:nvPr/>
        </p:nvSpPr>
        <p:spPr>
          <a:xfrm>
            <a:off x="6768229" y="3214266"/>
            <a:ext cx="673196" cy="184725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9CE58E1B-5355-D1C9-9853-E1CC7066E7A0}"/>
              </a:ext>
            </a:extLst>
          </p:cNvPr>
          <p:cNvSpPr/>
          <p:nvPr/>
        </p:nvSpPr>
        <p:spPr>
          <a:xfrm>
            <a:off x="6643876" y="311392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5B71A93E-9FA2-840F-6B9E-DB635E88B8F4}"/>
              </a:ext>
            </a:extLst>
          </p:cNvPr>
          <p:cNvSpPr/>
          <p:nvPr/>
        </p:nvSpPr>
        <p:spPr>
          <a:xfrm>
            <a:off x="734700" y="310204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99221AA1-11C4-8DBD-496D-3F2324B32E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822188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제안명</a:t>
                      </a: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처리상태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제안대상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E248C518-5BAC-0B06-0D11-E4EE9C65B35F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E8B0354F-7095-5FE3-1529-62791F504B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9444973"/>
              </p:ext>
            </p:extLst>
          </p:nvPr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DFE021-3885-0AE9-1BB2-2728AE804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925751"/>
              </p:ext>
            </p:extLst>
          </p:nvPr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56FA402F-23EB-4BE6-B014-BAC66B078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921007"/>
              </p:ext>
            </p:extLst>
          </p:nvPr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01452ACB-9494-A332-4506-FE8691133E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F06AAFD8-FD68-CB3D-E79B-553E8E6E74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A52F7CA-DF50-FAF0-1E1D-E1026D734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4346702"/>
              </p:ext>
            </p:extLst>
          </p:nvPr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B243F689-7DB7-017F-D1FD-617670FF642E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A00BC556-B9EC-FBAC-B220-C4DBD7456EF3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043AAA27-6541-B38A-88BE-40FF00C340EE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0C43B86-F50D-E683-7505-D25AFAAD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3699516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공용                             ▼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5B40C61-40F0-3006-91AC-8072EDF93358}"/>
              </a:ext>
            </a:extLst>
          </p:cNvPr>
          <p:cNvSpPr/>
          <p:nvPr/>
        </p:nvSpPr>
        <p:spPr>
          <a:xfrm>
            <a:off x="5223363" y="197352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1C4F85C2-5A62-E864-F62C-D9273D8E5837}"/>
              </a:ext>
            </a:extLst>
          </p:cNvPr>
          <p:cNvSpPr/>
          <p:nvPr/>
        </p:nvSpPr>
        <p:spPr>
          <a:xfrm>
            <a:off x="1258680" y="397773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0CC9B133-7102-A15E-A318-59DCFCE003C9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CD6C634C-5F62-DC81-3D48-02B039CE0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1053625"/>
              </p:ext>
            </p:extLst>
          </p:nvPr>
        </p:nvGraphicFramePr>
        <p:xfrm>
          <a:off x="464326" y="2700661"/>
          <a:ext cx="696958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566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583391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처리상태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75000"/>
                        <a:lumOff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접수대기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검토중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부적합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채택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9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미채택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0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EBA2ADA8-82ED-6DB2-63AF-C51EB395DE8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15BD001-CB73-47FF-3F38-9319AD6ABBAA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BE279FCE-A362-AA45-E4F8-10620A556C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520194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자재혁신제안 현황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28D1507D-F91D-C034-7156-B4BD72760EB7}"/>
              </a:ext>
            </a:extLst>
          </p:cNvPr>
          <p:cNvSpPr/>
          <p:nvPr/>
        </p:nvSpPr>
        <p:spPr>
          <a:xfrm>
            <a:off x="3468748" y="198085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4FCC11-8FDC-259B-CE3E-6B0442D2306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목록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B3C9A7C-E6F3-FE49-6BC6-68DD9EC08616}"/>
              </a:ext>
            </a:extLst>
          </p:cNvPr>
          <p:cNvSpPr/>
          <p:nvPr/>
        </p:nvSpPr>
        <p:spPr>
          <a:xfrm>
            <a:off x="9969887" y="21034"/>
            <a:ext cx="2210634" cy="192556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검색 결과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주문 진행일자 </a:t>
            </a:r>
            <a:r>
              <a:rPr lang="en-US" altLang="ko-KR" sz="1000" dirty="0">
                <a:solidFill>
                  <a:schemeClr val="tx1"/>
                </a:solidFill>
              </a:rPr>
              <a:t>&gt; 1</a:t>
            </a:r>
            <a:r>
              <a:rPr lang="ko-KR" altLang="en-US" sz="1000" dirty="0">
                <a:solidFill>
                  <a:schemeClr val="tx1"/>
                </a:solidFill>
              </a:rPr>
              <a:t>단계 검토 결과</a:t>
            </a:r>
            <a:r>
              <a:rPr lang="en-US" altLang="ko-KR" sz="1000" dirty="0">
                <a:solidFill>
                  <a:schemeClr val="tx1"/>
                </a:solidFill>
              </a:rPr>
              <a:t>(AS IS </a:t>
            </a:r>
            <a:r>
              <a:rPr lang="ko-KR" altLang="en-US" sz="1000" dirty="0">
                <a:solidFill>
                  <a:schemeClr val="tx1"/>
                </a:solidFill>
              </a:rPr>
              <a:t>항목명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 algn="l" fontAlgn="base">
              <a:lnSpc>
                <a:spcPts val="1500"/>
              </a:lnSpc>
              <a:buFontTx/>
              <a:buChar char="-"/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제안대상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전체 옵션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디스크립션 수정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5. </a:t>
            </a:r>
            <a:r>
              <a:rPr lang="ko-KR" altLang="en-US" sz="1000" dirty="0">
                <a:solidFill>
                  <a:schemeClr val="tx1"/>
                </a:solidFill>
              </a:rPr>
              <a:t>자재혁신제안 상세정보 팝업 누락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3" name="Google Shape;611;g302391297fa_0_53">
            <a:extLst>
              <a:ext uri="{FF2B5EF4-FFF2-40B4-BE49-F238E27FC236}">
                <a16:creationId xmlns:a16="http://schemas.microsoft.com/office/drawing/2014/main" id="{161519B0-7404-08C2-09A5-2E2867C4638A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16322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71C3FA13-B9BF-934B-6252-D32F8A1B8384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6F28AF26-A0A7-271F-E06A-E34C58F63DD3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852B076C-48B7-B119-C27B-90E3AA703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936CA1-2096-E8D2-6056-7652456A072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F869FF6-0287-B130-845E-C94F4499F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26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75E7FE4F-E4C0-3E93-21C9-60F6306830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EAF828F4-428F-A2EE-EB78-70F9464BE2C9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4549AE5E-08C7-375F-3D43-085A04C863E5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D57926CA-7A99-DDE1-01AF-BAF6699FC2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00513C0-1DE2-5BA0-F706-ACEE0437FE5A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5E17F3D7-3E17-9A33-1EF2-45B0D4B57DC7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A96847BB-709D-5401-C972-ED6D91518823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70745502-0F99-EB9D-2985-9D9C238523D4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E685868A-E241-26B9-67ED-EC9C516134CD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760857CD-8995-B6C8-B5BA-3EADD9356CBA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61D70256-4F21-B4E4-06D9-1ADCDF7377DD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7EE97B64-E8F3-4557-7880-C739F1C32E51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8424FFB5-5315-8FEC-663C-20F7278D8122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CD0581FA-AE9E-6BED-3512-49DDC187B6F9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FC908602-AA0F-3BC3-AB06-C93631004931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71278B6B-227F-E769-9FF3-3F584D99D686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9F2BD71-5315-AA68-E753-52A75995466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F590A1CE-926D-D20F-7E7A-D5ADE34A6570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AF75A17D-78D2-B3F9-ACD6-A002B34DAA37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2D8929A-7846-490F-E7B7-55D02C956A24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4D45D2C0-BC6A-0F5D-3B03-862D43FE81A1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521D0B17-6548-BC9C-E70C-B3E1209A0245}"/>
              </a:ext>
            </a:extLst>
          </p:cNvPr>
          <p:cNvSpPr/>
          <p:nvPr/>
        </p:nvSpPr>
        <p:spPr>
          <a:xfrm>
            <a:off x="23708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E6D85FE5-6CBC-A501-DEDC-B7450B1ABC6B}"/>
              </a:ext>
            </a:extLst>
          </p:cNvPr>
          <p:cNvSpPr/>
          <p:nvPr/>
        </p:nvSpPr>
        <p:spPr>
          <a:xfrm>
            <a:off x="316700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C8B9BE30-B340-4426-B3F5-A61F13465146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7B051A3-9098-1D1D-1396-DBC6BE68B332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1" name="table">
            <a:extLst>
              <a:ext uri="{FF2B5EF4-FFF2-40B4-BE49-F238E27FC236}">
                <a16:creationId xmlns:a16="http://schemas.microsoft.com/office/drawing/2014/main" id="{25E28568-91FA-5C76-AC4D-22EA262ED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0850" y="2375059"/>
            <a:ext cx="4767003" cy="188595"/>
          </a:xfrm>
          <a:prstGeom prst="rect">
            <a:avLst/>
          </a:prstGeom>
        </p:spPr>
      </p:pic>
      <p:pic>
        <p:nvPicPr>
          <p:cNvPr id="32" name="table">
            <a:extLst>
              <a:ext uri="{FF2B5EF4-FFF2-40B4-BE49-F238E27FC236}">
                <a16:creationId xmlns:a16="http://schemas.microsoft.com/office/drawing/2014/main" id="{B50E64E5-C6A1-0765-AE44-59B4535454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0850" y="2890035"/>
            <a:ext cx="1881455" cy="188595"/>
          </a:xfrm>
          <a:prstGeom prst="rect">
            <a:avLst/>
          </a:prstGeom>
        </p:spPr>
      </p:pic>
      <p:pic>
        <p:nvPicPr>
          <p:cNvPr id="33" name="table">
            <a:extLst>
              <a:ext uri="{FF2B5EF4-FFF2-40B4-BE49-F238E27FC236}">
                <a16:creationId xmlns:a16="http://schemas.microsoft.com/office/drawing/2014/main" id="{4091DBCF-2E02-9ED1-3201-9E0BB9930F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36228" y="2890035"/>
            <a:ext cx="2081625" cy="188595"/>
          </a:xfrm>
          <a:prstGeom prst="rect">
            <a:avLst/>
          </a:prstGeom>
        </p:spPr>
      </p:pic>
      <p:pic>
        <p:nvPicPr>
          <p:cNvPr id="34" name="table">
            <a:extLst>
              <a:ext uri="{FF2B5EF4-FFF2-40B4-BE49-F238E27FC236}">
                <a16:creationId xmlns:a16="http://schemas.microsoft.com/office/drawing/2014/main" id="{ABC8C4E4-D2DE-2EF9-36AF-CA0D8FDEC61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0850" y="2629431"/>
            <a:ext cx="1033511" cy="188595"/>
          </a:xfrm>
          <a:prstGeom prst="rect">
            <a:avLst/>
          </a:prstGeom>
        </p:spPr>
      </p:pic>
      <p:pic>
        <p:nvPicPr>
          <p:cNvPr id="41" name="table">
            <a:extLst>
              <a:ext uri="{FF2B5EF4-FFF2-40B4-BE49-F238E27FC236}">
                <a16:creationId xmlns:a16="http://schemas.microsoft.com/office/drawing/2014/main" id="{3633B4FC-EFAE-7779-40AB-43D5FB0D029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31753" y="2629431"/>
            <a:ext cx="1033511" cy="188595"/>
          </a:xfrm>
          <a:prstGeom prst="rect">
            <a:avLst/>
          </a:prstGeom>
        </p:spPr>
      </p:pic>
      <p:pic>
        <p:nvPicPr>
          <p:cNvPr id="42" name="table">
            <a:extLst>
              <a:ext uri="{FF2B5EF4-FFF2-40B4-BE49-F238E27FC236}">
                <a16:creationId xmlns:a16="http://schemas.microsoft.com/office/drawing/2014/main" id="{AC019722-9AFA-39B2-F620-C7EF19C493C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12656" y="2629431"/>
            <a:ext cx="1033511" cy="188595"/>
          </a:xfrm>
          <a:prstGeom prst="rect">
            <a:avLst/>
          </a:prstGeom>
        </p:spPr>
      </p:pic>
      <p:pic>
        <p:nvPicPr>
          <p:cNvPr id="43" name="table">
            <a:extLst>
              <a:ext uri="{FF2B5EF4-FFF2-40B4-BE49-F238E27FC236}">
                <a16:creationId xmlns:a16="http://schemas.microsoft.com/office/drawing/2014/main" id="{02A51133-118A-ACAB-0EF8-4FDD7BCA1F1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50850" y="3410312"/>
            <a:ext cx="4767003" cy="993430"/>
          </a:xfrm>
          <a:prstGeom prst="rect">
            <a:avLst/>
          </a:prstGeom>
        </p:spPr>
      </p:pic>
      <p:sp>
        <p:nvSpPr>
          <p:cNvPr id="44" name="직사각형 43">
            <a:extLst>
              <a:ext uri="{FF2B5EF4-FFF2-40B4-BE49-F238E27FC236}">
                <a16:creationId xmlns:a16="http://schemas.microsoft.com/office/drawing/2014/main" id="{F5FF555B-2307-317C-B118-60D2F659B3F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923B759-D12E-124E-4A45-4E4D17F17133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1182D35-55FF-5047-8DC1-E8AA87B2E608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7F9A34A-2BEF-AD8F-A7CB-1CC09FBFEA4B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pic>
        <p:nvPicPr>
          <p:cNvPr id="48" name="table">
            <a:extLst>
              <a:ext uri="{FF2B5EF4-FFF2-40B4-BE49-F238E27FC236}">
                <a16:creationId xmlns:a16="http://schemas.microsoft.com/office/drawing/2014/main" id="{84A8363D-54BA-2106-F808-2739BB0259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0851" y="4727688"/>
            <a:ext cx="4300212" cy="188595"/>
          </a:xfrm>
          <a:prstGeom prst="rect">
            <a:avLst/>
          </a:prstGeom>
        </p:spPr>
      </p:pic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77E81EE2-D760-0468-BB57-F6A5F27D31B4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2322A36B-40C6-6F7B-EEFF-00ABBC07B442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884F40C2-7BF0-F33B-4F57-EC2F8FBF93EB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31C4F5EE-BEEB-3EB8-B5F9-0F1A66DA1F6E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E3C46D2-C593-BF30-1C48-496E71FAEE72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44CC5D5-3A10-7EFC-87E4-7AD98057CB49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E4A81BEC-2B38-4765-991B-77A9E3A5FE3E}"/>
              </a:ext>
            </a:extLst>
          </p:cNvPr>
          <p:cNvSpPr/>
          <p:nvPr/>
        </p:nvSpPr>
        <p:spPr>
          <a:xfrm>
            <a:off x="386577" y="4750276"/>
            <a:ext cx="5983393" cy="1138268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3AB1A89E-A870-EFB1-4CB4-CC9E2FC3A5E6}"/>
              </a:ext>
            </a:extLst>
          </p:cNvPr>
          <p:cNvSpPr/>
          <p:nvPr/>
        </p:nvSpPr>
        <p:spPr>
          <a:xfrm>
            <a:off x="3041127" y="615097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5FA30DD8-928F-8AAB-1F4B-EF40CBFFC8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970691"/>
              </p:ext>
            </p:extLst>
          </p:nvPr>
        </p:nvGraphicFramePr>
        <p:xfrm>
          <a:off x="7858125" y="426720"/>
          <a:ext cx="2047875" cy="4998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로컬파일 불러오기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요청하지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약관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작성가이트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8B25FE2-E19C-BAF9-0EF4-83722C36FFE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F3847075-72FC-1C15-DF42-07EC868415DB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>
                <a:solidFill>
                  <a:schemeClr val="bg1">
                    <a:lumMod val="75000"/>
                  </a:schemeClr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숫자만</a:t>
            </a:r>
            <a:endParaRPr lang="ko-KR" altLang="en-US" sz="700" i="0" u="none" strike="noStrike" cap="none" dirty="0">
              <a:solidFill>
                <a:schemeClr val="bg1">
                  <a:lumMod val="7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59579507-017D-AB92-83C4-2425422E1425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ex) sample@@pantech.com</a:t>
            </a:r>
            <a:endParaRPr lang="en-US" altLang="ko-KR" sz="700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C06F794-EF7E-57F8-2DC7-91DA1DCB821A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13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234DD689-0A32-09F3-1CAA-6E20D638B989}"/>
              </a:ext>
            </a:extLst>
          </p:cNvPr>
          <p:cNvSpPr/>
          <p:nvPr/>
        </p:nvSpPr>
        <p:spPr>
          <a:xfrm>
            <a:off x="5286211" y="220399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715191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FB8ACA-D37A-ED7B-58E1-48A57A26F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4" name="Google Shape;1983;g2f2558950df_0_84">
            <a:extLst>
              <a:ext uri="{FF2B5EF4-FFF2-40B4-BE49-F238E27FC236}">
                <a16:creationId xmlns:a16="http://schemas.microsoft.com/office/drawing/2014/main" id="{732EC454-BF8C-E1FF-41A0-DA558243D207}"/>
              </a:ext>
            </a:extLst>
          </p:cNvPr>
          <p:cNvSpPr txBox="1"/>
          <p:nvPr/>
        </p:nvSpPr>
        <p:spPr>
          <a:xfrm>
            <a:off x="6130940" y="699737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제안동의약관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983;g2f2558950df_0_84">
            <a:extLst>
              <a:ext uri="{FF2B5EF4-FFF2-40B4-BE49-F238E27FC236}">
                <a16:creationId xmlns:a16="http://schemas.microsoft.com/office/drawing/2014/main" id="{0A312FFB-CF40-2D80-773B-E2479E3D0C3F}"/>
              </a:ext>
            </a:extLst>
          </p:cNvPr>
          <p:cNvSpPr txBox="1"/>
          <p:nvPr/>
        </p:nvSpPr>
        <p:spPr>
          <a:xfrm>
            <a:off x="5462799" y="3912941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17;g28120bc8d10_0_0">
            <a:extLst>
              <a:ext uri="{FF2B5EF4-FFF2-40B4-BE49-F238E27FC236}">
                <a16:creationId xmlns:a16="http://schemas.microsoft.com/office/drawing/2014/main" id="{29D3587E-04FA-56C0-709C-F632BC6A6411}"/>
              </a:ext>
            </a:extLst>
          </p:cNvPr>
          <p:cNvSpPr/>
          <p:nvPr/>
        </p:nvSpPr>
        <p:spPr>
          <a:xfrm>
            <a:off x="4953000" y="4222192"/>
            <a:ext cx="2844650" cy="244674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422;g28120bc8d10_0_0">
            <a:extLst>
              <a:ext uri="{FF2B5EF4-FFF2-40B4-BE49-F238E27FC236}">
                <a16:creationId xmlns:a16="http://schemas.microsoft.com/office/drawing/2014/main" id="{2CCB6557-8DC4-6C8E-0B8A-62DB2C72906F}"/>
              </a:ext>
            </a:extLst>
          </p:cNvPr>
          <p:cNvSpPr/>
          <p:nvPr/>
        </p:nvSpPr>
        <p:spPr>
          <a:xfrm>
            <a:off x="5032650" y="4239641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3;g28120bc8d10_0_0">
            <a:extLst>
              <a:ext uri="{FF2B5EF4-FFF2-40B4-BE49-F238E27FC236}">
                <a16:creationId xmlns:a16="http://schemas.microsoft.com/office/drawing/2014/main" id="{881B4DED-154F-9915-BA77-DCB18D8D89A9}"/>
              </a:ext>
            </a:extLst>
          </p:cNvPr>
          <p:cNvSpPr/>
          <p:nvPr/>
        </p:nvSpPr>
        <p:spPr>
          <a:xfrm>
            <a:off x="7465448" y="4239641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직선 연결선 30">
            <a:extLst>
              <a:ext uri="{FF2B5EF4-FFF2-40B4-BE49-F238E27FC236}">
                <a16:creationId xmlns:a16="http://schemas.microsoft.com/office/drawing/2014/main" id="{1AE0E7D7-C709-03F5-F305-AAE621DC8EFB}"/>
              </a:ext>
            </a:extLst>
          </p:cNvPr>
          <p:cNvCxnSpPr>
            <a:cxnSpLocks/>
          </p:cNvCxnSpPr>
          <p:nvPr/>
        </p:nvCxnSpPr>
        <p:spPr>
          <a:xfrm>
            <a:off x="5019246" y="4509641"/>
            <a:ext cx="268341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EBDBA1F-1B6B-436A-8937-132A5A0D62D7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4738425"/>
          <a:ext cx="2670012" cy="98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시장에서 통용되는 용어가 아닌 정식 명칭으로 기재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제안목적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현 기존품의 문제점을 해결하는 방향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상세설명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이미지 모두 가능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제안의 기대효과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경제성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품질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사용편의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안전성 제고에 대한 효과 및 근거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상품규격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가로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세로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높이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무게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길이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m, mm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등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색상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재질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타입 등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상용화 시점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제안일 기준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D+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일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예상단가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MOQ)</a:t>
                      </a:r>
                      <a:b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동종제품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유사제품 공급실적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(/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년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b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요청사항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제안상품에 대한 요청사항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1" name="Google Shape;808;g28120bc8d10_0_307">
            <a:extLst>
              <a:ext uri="{FF2B5EF4-FFF2-40B4-BE49-F238E27FC236}">
                <a16:creationId xmlns:a16="http://schemas.microsoft.com/office/drawing/2014/main" id="{A6C30124-D8B9-ED1A-D886-D2C59FF43B90}"/>
              </a:ext>
            </a:extLst>
          </p:cNvPr>
          <p:cNvSpPr/>
          <p:nvPr/>
        </p:nvSpPr>
        <p:spPr>
          <a:xfrm>
            <a:off x="5032648" y="4517310"/>
            <a:ext cx="1370485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제안서 작성시 주요 항목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권장</a:t>
            </a:r>
            <a:r>
              <a:rPr lang="en-US" altLang="ko-KR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08;g28120bc8d10_0_307">
            <a:extLst>
              <a:ext uri="{FF2B5EF4-FFF2-40B4-BE49-F238E27FC236}">
                <a16:creationId xmlns:a16="http://schemas.microsoft.com/office/drawing/2014/main" id="{1997410C-96FC-4D93-32D3-A3F0130F8902}"/>
              </a:ext>
            </a:extLst>
          </p:cNvPr>
          <p:cNvSpPr/>
          <p:nvPr/>
        </p:nvSpPr>
        <p:spPr>
          <a:xfrm>
            <a:off x="5032649" y="5724825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07;g28120bc8d10_0_307">
            <a:extLst>
              <a:ext uri="{FF2B5EF4-FFF2-40B4-BE49-F238E27FC236}">
                <a16:creationId xmlns:a16="http://schemas.microsoft.com/office/drawing/2014/main" id="{EBCB6AC7-D6A0-249B-6C2E-986A1193CBFA}"/>
              </a:ext>
            </a:extLst>
          </p:cNvPr>
          <p:cNvSpPr/>
          <p:nvPr/>
        </p:nvSpPr>
        <p:spPr>
          <a:xfrm>
            <a:off x="200025" y="1032340"/>
            <a:ext cx="4241346" cy="389641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8;g28120bc8d10_0_307">
            <a:extLst>
              <a:ext uri="{FF2B5EF4-FFF2-40B4-BE49-F238E27FC236}">
                <a16:creationId xmlns:a16="http://schemas.microsoft.com/office/drawing/2014/main" id="{83BD2402-3879-668E-A421-01024817596A}"/>
              </a:ext>
            </a:extLst>
          </p:cNvPr>
          <p:cNvSpPr/>
          <p:nvPr/>
        </p:nvSpPr>
        <p:spPr>
          <a:xfrm>
            <a:off x="341597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1;g28120bc8d10_0_307">
            <a:extLst>
              <a:ext uri="{FF2B5EF4-FFF2-40B4-BE49-F238E27FC236}">
                <a16:creationId xmlns:a16="http://schemas.microsoft.com/office/drawing/2014/main" id="{EB061992-62C0-09E0-17C0-E539920ED14E}"/>
              </a:ext>
            </a:extLst>
          </p:cNvPr>
          <p:cNvSpPr/>
          <p:nvPr/>
        </p:nvSpPr>
        <p:spPr>
          <a:xfrm>
            <a:off x="4183402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32BB6-31E7-A9D6-3AFB-CC53F475754C}"/>
              </a:ext>
            </a:extLst>
          </p:cNvPr>
          <p:cNvGraphicFramePr>
            <a:graphicFrameLocks noGrp="1"/>
          </p:cNvGraphicFramePr>
          <p:nvPr/>
        </p:nvGraphicFramePr>
        <p:xfrm>
          <a:off x="340540" y="1397261"/>
          <a:ext cx="3983954" cy="304335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371260">
                <a:tc>
                  <a:txBody>
                    <a:bodyPr/>
                    <a:lstStyle/>
                    <a:p>
                      <a:pPr algn="ctr" latinLnBrk="1"/>
                      <a:r>
                        <a:rPr lang="en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 제안 조건을 충분히 이해하고 있으며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귀사의 조건 및 그 요구조건에 따른</a:t>
                      </a:r>
                      <a:b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결과에 대하여 어떠한 이의 제기도 없을 것임을 서명합니다</a:t>
                      </a:r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6510053"/>
                  </a:ext>
                </a:extLst>
              </a:tr>
              <a:tr h="708144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8629705"/>
                  </a:ext>
                </a:extLst>
              </a:tr>
            </a:tbl>
          </a:graphicData>
        </a:graphic>
      </p:graphicFrame>
      <p:sp>
        <p:nvSpPr>
          <p:cNvPr id="36" name="Google Shape;809;g28120bc8d10_0_307">
            <a:extLst>
              <a:ext uri="{FF2B5EF4-FFF2-40B4-BE49-F238E27FC236}">
                <a16:creationId xmlns:a16="http://schemas.microsoft.com/office/drawing/2014/main" id="{7F596350-B47E-239A-CA1C-18A29C138AF3}"/>
              </a:ext>
            </a:extLst>
          </p:cNvPr>
          <p:cNvSpPr/>
          <p:nvPr/>
        </p:nvSpPr>
        <p:spPr>
          <a:xfrm>
            <a:off x="15594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810;g28120bc8d10_0_307">
            <a:extLst>
              <a:ext uri="{FF2B5EF4-FFF2-40B4-BE49-F238E27FC236}">
                <a16:creationId xmlns:a16="http://schemas.microsoft.com/office/drawing/2014/main" id="{FA060503-36DB-3592-633E-9BB35F00D1CE}"/>
              </a:ext>
            </a:extLst>
          </p:cNvPr>
          <p:cNvSpPr/>
          <p:nvPr/>
        </p:nvSpPr>
        <p:spPr>
          <a:xfrm>
            <a:off x="2355683" y="454918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68FC9871-53B3-A72E-32BF-1C27B0C63CFA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9831476-4BDD-05BB-A101-FCFACAD137EC}"/>
              </a:ext>
            </a:extLst>
          </p:cNvPr>
          <p:cNvGraphicFramePr>
            <a:graphicFrameLocks noGrp="1"/>
          </p:cNvGraphicFramePr>
          <p:nvPr/>
        </p:nvGraphicFramePr>
        <p:xfrm>
          <a:off x="428132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949A52AC-0D3F-DA6F-544C-6A75321B660B}"/>
              </a:ext>
            </a:extLst>
          </p:cNvPr>
          <p:cNvGraphicFramePr>
            <a:graphicFrameLocks noGrp="1"/>
          </p:cNvGraphicFramePr>
          <p:nvPr/>
        </p:nvGraphicFramePr>
        <p:xfrm>
          <a:off x="422438" y="3732574"/>
          <a:ext cx="3796520" cy="615497"/>
        </p:xfrm>
        <a:graphic>
          <a:graphicData uri="http://schemas.openxmlformats.org/drawingml/2006/table">
            <a:tbl>
              <a:tblPr/>
              <a:tblGrid>
                <a:gridCol w="18982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  <a:gridCol w="1898260">
                  <a:extLst>
                    <a:ext uri="{9D8B030D-6E8A-4147-A177-3AD203B41FA5}">
                      <a16:colId xmlns:a16="http://schemas.microsoft.com/office/drawing/2014/main" val="1192269533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서명자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홍삼동                      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2021-11-01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상호 또는 명칭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 SK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텔레시스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&gt; PCE_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구매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대표자 성명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홍길동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사업자등록번호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: 220-81-44203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주식회사 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대표이사 귀하</a:t>
                      </a:r>
                      <a:endParaRPr lang="en" altLang="ko-KR" sz="600" b="1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91493B73-4DD3-6118-5AA4-9379A9B61A15}"/>
              </a:ext>
            </a:extLst>
          </p:cNvPr>
          <p:cNvGraphicFramePr>
            <a:graphicFrameLocks noGrp="1"/>
          </p:cNvGraphicFramePr>
          <p:nvPr/>
        </p:nvGraphicFramePr>
        <p:xfrm>
          <a:off x="5032649" y="5959499"/>
          <a:ext cx="2670012" cy="376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7001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</a:tblGrid>
              <a:tr h="376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자유형식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파워포인트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상기 항목을 작성한 후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첨부요망</a:t>
                      </a:r>
                      <a:b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</a:b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-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상품이미지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및 시험성적서 첨부 요망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0230457A-8F32-0381-798C-7542E82D7B00}"/>
              </a:ext>
            </a:extLst>
          </p:cNvPr>
          <p:cNvSpPr txBox="1"/>
          <p:nvPr/>
        </p:nvSpPr>
        <p:spPr>
          <a:xfrm>
            <a:off x="1531693" y="705185"/>
            <a:ext cx="1495579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서명 팝업화면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07;g28120bc8d10_0_307">
            <a:extLst>
              <a:ext uri="{FF2B5EF4-FFF2-40B4-BE49-F238E27FC236}">
                <a16:creationId xmlns:a16="http://schemas.microsoft.com/office/drawing/2014/main" id="{4F08D3CC-6999-64E4-51D5-BF911B31B958}"/>
              </a:ext>
            </a:extLst>
          </p:cNvPr>
          <p:cNvSpPr/>
          <p:nvPr/>
        </p:nvSpPr>
        <p:spPr>
          <a:xfrm>
            <a:off x="4953000" y="1032340"/>
            <a:ext cx="4241346" cy="264592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08;g28120bc8d10_0_307">
            <a:extLst>
              <a:ext uri="{FF2B5EF4-FFF2-40B4-BE49-F238E27FC236}">
                <a16:creationId xmlns:a16="http://schemas.microsoft.com/office/drawing/2014/main" id="{BC1657AD-228C-11E6-26CC-68E2D8C23C4E}"/>
              </a:ext>
            </a:extLst>
          </p:cNvPr>
          <p:cNvSpPr/>
          <p:nvPr/>
        </p:nvSpPr>
        <p:spPr>
          <a:xfrm>
            <a:off x="5094572" y="109399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제안동의 약관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11;g28120bc8d10_0_307">
            <a:extLst>
              <a:ext uri="{FF2B5EF4-FFF2-40B4-BE49-F238E27FC236}">
                <a16:creationId xmlns:a16="http://schemas.microsoft.com/office/drawing/2014/main" id="{A8A41A89-FB56-C3DF-CD79-894437946E00}"/>
              </a:ext>
            </a:extLst>
          </p:cNvPr>
          <p:cNvSpPr/>
          <p:nvPr/>
        </p:nvSpPr>
        <p:spPr>
          <a:xfrm>
            <a:off x="8936377" y="1093997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8" name="표 47">
            <a:extLst>
              <a:ext uri="{FF2B5EF4-FFF2-40B4-BE49-F238E27FC236}">
                <a16:creationId xmlns:a16="http://schemas.microsoft.com/office/drawing/2014/main" id="{D4023A5C-5A56-C3D7-AF6C-9C2D7C8B94F5}"/>
              </a:ext>
            </a:extLst>
          </p:cNvPr>
          <p:cNvGraphicFramePr>
            <a:graphicFrameLocks noGrp="1"/>
          </p:cNvGraphicFramePr>
          <p:nvPr/>
        </p:nvGraphicFramePr>
        <p:xfrm>
          <a:off x="5093515" y="1397261"/>
          <a:ext cx="3983954" cy="19639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8395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4515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정보제공에 따른 약정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489195"/>
                  </a:ext>
                </a:extLst>
              </a:tr>
              <a:tr h="740167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92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비밀유지각서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5256417"/>
                  </a:ext>
                </a:extLst>
              </a:tr>
              <a:tr h="749396"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E6066449-6652-7A6D-2463-84B0AAD18C2A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1640831"/>
          <a:ext cx="3796519" cy="678180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팬택씨앤아이엔지니어링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“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회사”라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함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제안자의 권리 보호를 위하여 우수 자재를 제안하시기 전에 반드시 본 약정을 자세히 읽고 동의하여 주시기 바랍니다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1)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제안자는 본 사이트에 비밀로서 보호되는 정보가 아닌 대중에 공개 가능한 정보만을 제공하여야 하고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비밀로서 보호되는 정보를 제공하기를 원하는 경우 회사와 별도의 서면에 의한 비밀유지계약을 체결하여야 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이와 같은 비밀유지계약의 체결 없이 단순히 본 사이트에 제공된 정보는 대중에 공개 가능한 정보로 간주되며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이와 같은 정보에 대하여 어떠한 비밀유지 의무도 부담하지 아니합니다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F00A14F1-D9AE-B0B0-BC63-2563695D8D8E}"/>
              </a:ext>
            </a:extLst>
          </p:cNvPr>
          <p:cNvGraphicFramePr>
            <a:graphicFrameLocks noGrp="1"/>
          </p:cNvGraphicFramePr>
          <p:nvPr/>
        </p:nvGraphicFramePr>
        <p:xfrm>
          <a:off x="5181107" y="2618382"/>
          <a:ext cx="3796519" cy="615497"/>
        </p:xfrm>
        <a:graphic>
          <a:graphicData uri="http://schemas.openxmlformats.org/drawingml/2006/table">
            <a:tbl>
              <a:tblPr/>
              <a:tblGrid>
                <a:gridCol w="379651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1549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귀사에서 실시하는 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 공모에 참여함에 있어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 및 향후 계약수행과정에서 취득한 일체의 사항에 대하여 비밀을 준할 것이며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만일 이를 위반할 시 귀사로부터의 어떠한 손해 배상청구에서 이의를 제기하지 않을 것임을 서명합니다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3" name="Google Shape;810;g28120bc8d10_0_307">
            <a:extLst>
              <a:ext uri="{FF2B5EF4-FFF2-40B4-BE49-F238E27FC236}">
                <a16:creationId xmlns:a16="http://schemas.microsoft.com/office/drawing/2014/main" id="{BB186389-186F-A182-5BE7-01D3DD78E8BB}"/>
              </a:ext>
            </a:extLst>
          </p:cNvPr>
          <p:cNvSpPr/>
          <p:nvPr/>
        </p:nvSpPr>
        <p:spPr>
          <a:xfrm>
            <a:off x="6653545" y="3441061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10;g28120bc8d10_0_307">
            <a:extLst>
              <a:ext uri="{FF2B5EF4-FFF2-40B4-BE49-F238E27FC236}">
                <a16:creationId xmlns:a16="http://schemas.microsoft.com/office/drawing/2014/main" id="{DA96D3AC-0664-43DC-ADCE-5F4040F8432F}"/>
              </a:ext>
            </a:extLst>
          </p:cNvPr>
          <p:cNvSpPr/>
          <p:nvPr/>
        </p:nvSpPr>
        <p:spPr>
          <a:xfrm>
            <a:off x="6041654" y="6411142"/>
            <a:ext cx="720000" cy="174314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9F4FF27-FF6C-11A1-F8D9-120D2F9628D0}"/>
              </a:ext>
            </a:extLst>
          </p:cNvPr>
          <p:cNvGraphicFramePr>
            <a:graphicFrameLocks noGrp="1"/>
          </p:cNvGraphicFramePr>
          <p:nvPr/>
        </p:nvGraphicFramePr>
        <p:xfrm>
          <a:off x="421895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810D4BA-CEAD-5632-F7C1-875A6C2AE1CD}"/>
              </a:ext>
            </a:extLst>
          </p:cNvPr>
          <p:cNvGraphicFramePr>
            <a:graphicFrameLocks noGrp="1"/>
          </p:cNvGraphicFramePr>
          <p:nvPr/>
        </p:nvGraphicFramePr>
        <p:xfrm>
          <a:off x="8972198" y="1640832"/>
          <a:ext cx="103462" cy="678180"/>
        </p:xfrm>
        <a:graphic>
          <a:graphicData uri="http://schemas.openxmlformats.org/drawingml/2006/table">
            <a:tbl>
              <a:tblPr/>
              <a:tblGrid>
                <a:gridCol w="1034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67818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▲</a:t>
                      </a: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altLang="ko-KR" sz="5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▼</a:t>
                      </a:r>
                      <a:endParaRPr lang="en" sz="500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3594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71AEA-C7FE-2279-A68F-49EE6C43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23B324CD-345E-34A9-E500-5B562ECA845D}"/>
              </a:ext>
            </a:extLst>
          </p:cNvPr>
          <p:cNvSpPr/>
          <p:nvPr/>
        </p:nvSpPr>
        <p:spPr>
          <a:xfrm>
            <a:off x="323087" y="822506"/>
            <a:ext cx="5807967" cy="547398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DA1643-E6C3-DF2D-E801-6A2B68F1C74F}"/>
              </a:ext>
            </a:extLst>
          </p:cNvPr>
          <p:cNvGrpSpPr/>
          <p:nvPr/>
        </p:nvGrpSpPr>
        <p:grpSpPr>
          <a:xfrm>
            <a:off x="463602" y="2338349"/>
            <a:ext cx="5515051" cy="3553033"/>
            <a:chOff x="463602" y="2338349"/>
            <a:chExt cx="5515051" cy="3553033"/>
          </a:xfrm>
        </p:grpSpPr>
        <p:pic>
          <p:nvPicPr>
            <p:cNvPr id="4" name="table">
              <a:extLst>
                <a:ext uri="{FF2B5EF4-FFF2-40B4-BE49-F238E27FC236}">
                  <a16:creationId xmlns:a16="http://schemas.microsoft.com/office/drawing/2014/main" id="{57737B69-6CC1-E179-D46E-AD900EDBD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3602" y="2338349"/>
              <a:ext cx="5515051" cy="3553033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D746025-C0FF-4F79-38B3-E10D01AF53DF}"/>
                </a:ext>
              </a:extLst>
            </p:cNvPr>
            <p:cNvSpPr txBox="1"/>
            <p:nvPr/>
          </p:nvSpPr>
          <p:spPr>
            <a:xfrm>
              <a:off x="517398" y="5313975"/>
              <a:ext cx="63067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36000" rIns="36000" rtlCol="0">
              <a:spAutoFit/>
            </a:bodyPr>
            <a:lstStyle/>
            <a:p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기타</a:t>
              </a:r>
              <a:r>
                <a:rPr lang="en-US" altLang="ko-KR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600" b="1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문서첨부</a:t>
              </a:r>
            </a:p>
          </p:txBody>
        </p:sp>
      </p:grp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D0A7EC-FD66-5409-EAE4-02FA694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28</a:t>
            </a:fld>
            <a:endParaRPr lang="ko-KR" altLang="en-US" dirty="0"/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D20DB22-C44A-6EC2-264E-82491C2D9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51" y="5031842"/>
            <a:ext cx="4767002" cy="411119"/>
          </a:xfrm>
          <a:prstGeom prst="rect">
            <a:avLst/>
          </a:prstGeom>
        </p:spPr>
      </p:pic>
      <p:sp>
        <p:nvSpPr>
          <p:cNvPr id="6" name="Google Shape;808;g28120bc8d10_0_307">
            <a:extLst>
              <a:ext uri="{FF2B5EF4-FFF2-40B4-BE49-F238E27FC236}">
                <a16:creationId xmlns:a16="http://schemas.microsoft.com/office/drawing/2014/main" id="{6336C3D2-4173-455F-BBA3-D199C96B0F9A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자재혁신제안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FE11525F-1728-F9B1-3C8B-AE0D16838B72}"/>
              </a:ext>
            </a:extLst>
          </p:cNvPr>
          <p:cNvSpPr/>
          <p:nvPr/>
        </p:nvSpPr>
        <p:spPr>
          <a:xfrm>
            <a:off x="5800531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table">
            <a:extLst>
              <a:ext uri="{FF2B5EF4-FFF2-40B4-BE49-F238E27FC236}">
                <a16:creationId xmlns:a16="http://schemas.microsoft.com/office/drawing/2014/main" id="{8C827D7E-5F9F-E082-201A-71C81F558F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602" y="1443203"/>
            <a:ext cx="5515051" cy="6020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CF6D55C-B68C-01D5-74A1-FAD5CA70465F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5661082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Google Shape;808;g28120bc8d10_0_307">
            <a:extLst>
              <a:ext uri="{FF2B5EF4-FFF2-40B4-BE49-F238E27FC236}">
                <a16:creationId xmlns:a16="http://schemas.microsoft.com/office/drawing/2014/main" id="{BBA7FAD8-C5EB-3909-9C6F-7321DDDC585E}"/>
              </a:ext>
            </a:extLst>
          </p:cNvPr>
          <p:cNvSpPr/>
          <p:nvPr/>
        </p:nvSpPr>
        <p:spPr>
          <a:xfrm>
            <a:off x="489178" y="1189676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처리상태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08;g28120bc8d10_0_307">
            <a:extLst>
              <a:ext uri="{FF2B5EF4-FFF2-40B4-BE49-F238E27FC236}">
                <a16:creationId xmlns:a16="http://schemas.microsoft.com/office/drawing/2014/main" id="{F152747E-B885-CFF2-653F-3963E6A3B06B}"/>
              </a:ext>
            </a:extLst>
          </p:cNvPr>
          <p:cNvSpPr/>
          <p:nvPr/>
        </p:nvSpPr>
        <p:spPr>
          <a:xfrm>
            <a:off x="489178" y="2092318"/>
            <a:ext cx="766734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제안기본정보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모서리가 둥근 직사각형 21">
            <a:extLst>
              <a:ext uri="{FF2B5EF4-FFF2-40B4-BE49-F238E27FC236}">
                <a16:creationId xmlns:a16="http://schemas.microsoft.com/office/drawing/2014/main" id="{FDA31E37-4851-6D9D-A975-AD9AA0C89D68}"/>
              </a:ext>
            </a:extLst>
          </p:cNvPr>
          <p:cNvSpPr/>
          <p:nvPr/>
        </p:nvSpPr>
        <p:spPr>
          <a:xfrm>
            <a:off x="667625" y="1506717"/>
            <a:ext cx="766733" cy="475045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접수대기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2024-11-01</a:t>
            </a:r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모서리가 둥근 직사각형 22">
            <a:extLst>
              <a:ext uri="{FF2B5EF4-FFF2-40B4-BE49-F238E27FC236}">
                <a16:creationId xmlns:a16="http://schemas.microsoft.com/office/drawing/2014/main" id="{BD74B9B6-76E5-B665-F923-6F56FBCA06AA}"/>
              </a:ext>
            </a:extLst>
          </p:cNvPr>
          <p:cNvSpPr/>
          <p:nvPr/>
        </p:nvSpPr>
        <p:spPr>
          <a:xfrm>
            <a:off x="1754674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 err="1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검토중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5" name="모서리가 둥근 직사각형 23">
            <a:extLst>
              <a:ext uri="{FF2B5EF4-FFF2-40B4-BE49-F238E27FC236}">
                <a16:creationId xmlns:a16="http://schemas.microsoft.com/office/drawing/2014/main" id="{C21BE4AF-FEFB-5D62-8591-82F0933D3752}"/>
              </a:ext>
            </a:extLst>
          </p:cNvPr>
          <p:cNvSpPr/>
          <p:nvPr/>
        </p:nvSpPr>
        <p:spPr>
          <a:xfrm>
            <a:off x="28383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6" name="모서리가 둥근 직사각형 24">
            <a:extLst>
              <a:ext uri="{FF2B5EF4-FFF2-40B4-BE49-F238E27FC236}">
                <a16:creationId xmlns:a16="http://schemas.microsoft.com/office/drawing/2014/main" id="{BAFB8A9C-9578-4A4A-1D31-CEE38A4EB2F0}"/>
              </a:ext>
            </a:extLst>
          </p:cNvPr>
          <p:cNvSpPr/>
          <p:nvPr/>
        </p:nvSpPr>
        <p:spPr>
          <a:xfrm>
            <a:off x="3923943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최종서류평가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7" name="모서리가 둥근 직사각형 25">
            <a:extLst>
              <a:ext uri="{FF2B5EF4-FFF2-40B4-BE49-F238E27FC236}">
                <a16:creationId xmlns:a16="http://schemas.microsoft.com/office/drawing/2014/main" id="{BA91DABC-5416-9088-D85A-4EEA5B9EC69B}"/>
              </a:ext>
            </a:extLst>
          </p:cNvPr>
          <p:cNvSpPr/>
          <p:nvPr/>
        </p:nvSpPr>
        <p:spPr>
          <a:xfrm>
            <a:off x="5009061" y="1506717"/>
            <a:ext cx="766733" cy="475045"/>
          </a:xfrm>
          <a:prstGeom prst="roundRect">
            <a:avLst/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en-US" altLang="ko-KR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r>
              <a:rPr kumimoji="1" lang="ko-KR" altLang="en-US" sz="700" dirty="0">
                <a:solidFill>
                  <a:schemeClr val="tx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차 제품평가</a:t>
            </a:r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en-US" altLang="ko-KR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/>
            <a:endParaRPr kumimoji="1" lang="ko-KR" altLang="en-US" sz="700" dirty="0">
              <a:solidFill>
                <a:schemeClr val="tx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8" name="1/2 액자 17">
            <a:extLst>
              <a:ext uri="{FF2B5EF4-FFF2-40B4-BE49-F238E27FC236}">
                <a16:creationId xmlns:a16="http://schemas.microsoft.com/office/drawing/2014/main" id="{DD85002F-A32A-12B1-1889-D90969F6171F}"/>
              </a:ext>
            </a:extLst>
          </p:cNvPr>
          <p:cNvSpPr/>
          <p:nvPr/>
        </p:nvSpPr>
        <p:spPr>
          <a:xfrm rot="8100000">
            <a:off x="1443069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19" name="1/2 액자 18">
            <a:extLst>
              <a:ext uri="{FF2B5EF4-FFF2-40B4-BE49-F238E27FC236}">
                <a16:creationId xmlns:a16="http://schemas.microsoft.com/office/drawing/2014/main" id="{651C9272-20B2-8A61-5DAC-CA92C6E38D87}"/>
              </a:ext>
            </a:extLst>
          </p:cNvPr>
          <p:cNvSpPr/>
          <p:nvPr/>
        </p:nvSpPr>
        <p:spPr>
          <a:xfrm rot="8100000">
            <a:off x="2528639" y="1660675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0" name="1/2 액자 19">
            <a:extLst>
              <a:ext uri="{FF2B5EF4-FFF2-40B4-BE49-F238E27FC236}">
                <a16:creationId xmlns:a16="http://schemas.microsoft.com/office/drawing/2014/main" id="{06EEE3E8-5A32-E179-B12C-601557617123}"/>
              </a:ext>
            </a:extLst>
          </p:cNvPr>
          <p:cNvSpPr/>
          <p:nvPr/>
        </p:nvSpPr>
        <p:spPr>
          <a:xfrm rot="8100000">
            <a:off x="3612383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1" name="1/2 액자 20">
            <a:extLst>
              <a:ext uri="{FF2B5EF4-FFF2-40B4-BE49-F238E27FC236}">
                <a16:creationId xmlns:a16="http://schemas.microsoft.com/office/drawing/2014/main" id="{3429C102-26D1-2ED1-1C29-05A5C738E374}"/>
              </a:ext>
            </a:extLst>
          </p:cNvPr>
          <p:cNvSpPr/>
          <p:nvPr/>
        </p:nvSpPr>
        <p:spPr>
          <a:xfrm rot="8100000">
            <a:off x="4697501" y="1659758"/>
            <a:ext cx="185438" cy="185438"/>
          </a:xfrm>
          <a:prstGeom prst="halfFrame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solidFill>
                <a:schemeClr val="tx1"/>
              </a:solidFill>
            </a:endParaRPr>
          </a:p>
        </p:txBody>
      </p:sp>
      <p:sp>
        <p:nvSpPr>
          <p:cNvPr id="22" name="Google Shape;940;g28120bc8d10_0_403">
            <a:extLst>
              <a:ext uri="{FF2B5EF4-FFF2-40B4-BE49-F238E27FC236}">
                <a16:creationId xmlns:a16="http://schemas.microsoft.com/office/drawing/2014/main" id="{D596F0A5-5042-7415-1B57-8AB41DA57673}"/>
              </a:ext>
            </a:extLst>
          </p:cNvPr>
          <p:cNvSpPr/>
          <p:nvPr/>
        </p:nvSpPr>
        <p:spPr>
          <a:xfrm>
            <a:off x="1195636" y="510318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58;g27fc35ecc8f_0_48">
            <a:extLst>
              <a:ext uri="{FF2B5EF4-FFF2-40B4-BE49-F238E27FC236}">
                <a16:creationId xmlns:a16="http://schemas.microsoft.com/office/drawing/2014/main" id="{BCCBF11B-1291-75F4-5CF0-4C7217F46C62}"/>
              </a:ext>
            </a:extLst>
          </p:cNvPr>
          <p:cNvSpPr/>
          <p:nvPr/>
        </p:nvSpPr>
        <p:spPr>
          <a:xfrm>
            <a:off x="2037402" y="5149647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4" name="Google Shape;1659;g27fc35ecc8f_0_48">
            <a:extLst>
              <a:ext uri="{FF2B5EF4-FFF2-40B4-BE49-F238E27FC236}">
                <a16:creationId xmlns:a16="http://schemas.microsoft.com/office/drawing/2014/main" id="{8A9191A6-ABD2-4046-FCE9-2B49D33C0E92}"/>
              </a:ext>
            </a:extLst>
          </p:cNvPr>
          <p:cNvSpPr/>
          <p:nvPr/>
        </p:nvSpPr>
        <p:spPr>
          <a:xfrm>
            <a:off x="2762773" y="5185647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58;g27fc35ecc8f_0_48">
            <a:extLst>
              <a:ext uri="{FF2B5EF4-FFF2-40B4-BE49-F238E27FC236}">
                <a16:creationId xmlns:a16="http://schemas.microsoft.com/office/drawing/2014/main" id="{7BB449A4-3931-A331-0F1F-20E6509C4071}"/>
              </a:ext>
            </a:extLst>
          </p:cNvPr>
          <p:cNvSpPr/>
          <p:nvPr/>
        </p:nvSpPr>
        <p:spPr>
          <a:xfrm>
            <a:off x="3039387" y="5147402"/>
            <a:ext cx="1387472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상품도면 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pdf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6" name="Google Shape;1659;g27fc35ecc8f_0_48">
            <a:extLst>
              <a:ext uri="{FF2B5EF4-FFF2-40B4-BE49-F238E27FC236}">
                <a16:creationId xmlns:a16="http://schemas.microsoft.com/office/drawing/2014/main" id="{7AE67F92-11A4-57C3-F772-B2DD2A7E157B}"/>
              </a:ext>
            </a:extLst>
          </p:cNvPr>
          <p:cNvSpPr/>
          <p:nvPr/>
        </p:nvSpPr>
        <p:spPr>
          <a:xfrm>
            <a:off x="4259983" y="518340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09;g28120bc8d10_0_307">
            <a:extLst>
              <a:ext uri="{FF2B5EF4-FFF2-40B4-BE49-F238E27FC236}">
                <a16:creationId xmlns:a16="http://schemas.microsoft.com/office/drawing/2014/main" id="{86FB6CE4-C837-4CA4-7E5A-9DABDBA6FCDC}"/>
              </a:ext>
            </a:extLst>
          </p:cNvPr>
          <p:cNvSpPr/>
          <p:nvPr/>
        </p:nvSpPr>
        <p:spPr>
          <a:xfrm>
            <a:off x="27766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10;g28120bc8d10_0_307">
            <a:extLst>
              <a:ext uri="{FF2B5EF4-FFF2-40B4-BE49-F238E27FC236}">
                <a16:creationId xmlns:a16="http://schemas.microsoft.com/office/drawing/2014/main" id="{84E5D9B6-810A-BD94-8256-F9E3CCAED56E}"/>
              </a:ext>
            </a:extLst>
          </p:cNvPr>
          <p:cNvSpPr/>
          <p:nvPr/>
        </p:nvSpPr>
        <p:spPr>
          <a:xfrm>
            <a:off x="3572853" y="59599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5C9BC20A-1A95-1A69-C95D-82742049299A}"/>
              </a:ext>
            </a:extLst>
          </p:cNvPr>
          <p:cNvSpPr/>
          <p:nvPr/>
        </p:nvSpPr>
        <p:spPr>
          <a:xfrm>
            <a:off x="4801485" y="2131460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제안동의약관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35DBE0F5-A884-50DA-167A-B44F3A689E04}"/>
              </a:ext>
            </a:extLst>
          </p:cNvPr>
          <p:cNvSpPr/>
          <p:nvPr/>
        </p:nvSpPr>
        <p:spPr>
          <a:xfrm>
            <a:off x="5407941" y="2131823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작성가이드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212CAB8-7C9C-BC7B-21FC-21180D22BF8E}"/>
              </a:ext>
            </a:extLst>
          </p:cNvPr>
          <p:cNvSpPr/>
          <p:nvPr/>
        </p:nvSpPr>
        <p:spPr>
          <a:xfrm>
            <a:off x="1170130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76CEEEBF-B08D-8D72-A0C4-39D2E8E7498A}"/>
              </a:ext>
            </a:extLst>
          </p:cNvPr>
          <p:cNvSpPr/>
          <p:nvPr/>
        </p:nvSpPr>
        <p:spPr>
          <a:xfrm>
            <a:off x="1940793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1DD1867-B4EB-9403-8A4A-AAE7E3528381}"/>
              </a:ext>
            </a:extLst>
          </p:cNvPr>
          <p:cNvSpPr/>
          <p:nvPr/>
        </p:nvSpPr>
        <p:spPr>
          <a:xfrm>
            <a:off x="2642785" y="4519959"/>
            <a:ext cx="118077" cy="1203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 dirty="0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FC7891F8-DE20-0E5F-E492-FAD2BB6427A3}"/>
              </a:ext>
            </a:extLst>
          </p:cNvPr>
          <p:cNvSpPr/>
          <p:nvPr/>
        </p:nvSpPr>
        <p:spPr>
          <a:xfrm>
            <a:off x="3292581" y="4519959"/>
            <a:ext cx="118077" cy="120376"/>
          </a:xfrm>
          <a:prstGeom prst="rect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kumimoji="1" lang="ko-KR" altLang="en-US">
              <a:ln w="12700">
                <a:solidFill>
                  <a:schemeClr val="tx1">
                    <a:lumMod val="50000"/>
                    <a:lumOff val="50000"/>
                  </a:schemeClr>
                </a:solidFill>
              </a:ln>
            </a:endParaRPr>
          </a:p>
        </p:txBody>
      </p:sp>
      <p:sp>
        <p:nvSpPr>
          <p:cNvPr id="49" name="Google Shape;810;g28120bc8d10_0_307">
            <a:extLst>
              <a:ext uri="{FF2B5EF4-FFF2-40B4-BE49-F238E27FC236}">
                <a16:creationId xmlns:a16="http://schemas.microsoft.com/office/drawing/2014/main" id="{9DC83056-DDF6-9940-B5D8-C6A03199A150}"/>
              </a:ext>
            </a:extLst>
          </p:cNvPr>
          <p:cNvSpPr/>
          <p:nvPr/>
        </p:nvSpPr>
        <p:spPr>
          <a:xfrm>
            <a:off x="5482847" y="4727687"/>
            <a:ext cx="420899" cy="188595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91425" rIns="36000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8F190B6A-C9D7-40C8-A52F-F87E31E2E4C8}"/>
              </a:ext>
            </a:extLst>
          </p:cNvPr>
          <p:cNvSpPr/>
          <p:nvPr/>
        </p:nvSpPr>
        <p:spPr>
          <a:xfrm>
            <a:off x="6265752" y="157099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F1B3196D-B0D6-B3DA-C9C3-20DFC13A8A56}"/>
              </a:ext>
            </a:extLst>
          </p:cNvPr>
          <p:cNvSpPr/>
          <p:nvPr/>
        </p:nvSpPr>
        <p:spPr>
          <a:xfrm>
            <a:off x="6265752" y="330310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699;g2fb18904de5_2_107">
            <a:extLst>
              <a:ext uri="{FF2B5EF4-FFF2-40B4-BE49-F238E27FC236}">
                <a16:creationId xmlns:a16="http://schemas.microsoft.com/office/drawing/2014/main" id="{4A36D5A7-D44B-489C-95A4-77217CE7C3F8}"/>
              </a:ext>
            </a:extLst>
          </p:cNvPr>
          <p:cNvSpPr/>
          <p:nvPr/>
        </p:nvSpPr>
        <p:spPr>
          <a:xfrm>
            <a:off x="6265752" y="52152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DE5EF66-85F4-5423-3328-6E6A48F5954C}"/>
              </a:ext>
            </a:extLst>
          </p:cNvPr>
          <p:cNvSpPr/>
          <p:nvPr/>
        </p:nvSpPr>
        <p:spPr>
          <a:xfrm>
            <a:off x="377953" y="1222695"/>
            <a:ext cx="5983393" cy="813234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46E0B1A-393E-3255-43DC-428335875C04}"/>
              </a:ext>
            </a:extLst>
          </p:cNvPr>
          <p:cNvSpPr/>
          <p:nvPr/>
        </p:nvSpPr>
        <p:spPr>
          <a:xfrm>
            <a:off x="377953" y="2089480"/>
            <a:ext cx="5983393" cy="2608603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0BD7B7-9E9C-FA6F-68CD-E0119FF600AC}"/>
              </a:ext>
            </a:extLst>
          </p:cNvPr>
          <p:cNvSpPr/>
          <p:nvPr/>
        </p:nvSpPr>
        <p:spPr>
          <a:xfrm>
            <a:off x="386577" y="4721155"/>
            <a:ext cx="5983393" cy="1167389"/>
          </a:xfrm>
          <a:prstGeom prst="rect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graphicFrame>
        <p:nvGraphicFramePr>
          <p:cNvPr id="57" name="표 56">
            <a:extLst>
              <a:ext uri="{FF2B5EF4-FFF2-40B4-BE49-F238E27FC236}">
                <a16:creationId xmlns:a16="http://schemas.microsoft.com/office/drawing/2014/main" id="{34935ECC-01E8-AD36-9605-DAD3293FF3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857966"/>
              </p:ext>
            </p:extLst>
          </p:nvPr>
        </p:nvGraphicFramePr>
        <p:xfrm>
          <a:off x="7858125" y="426720"/>
          <a:ext cx="2047875" cy="4988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자재혁신제안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처리상태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현 상태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단계별 처리시 데이터 호출 확인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사용자 직접 입력항목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제안분류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연락처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이메일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주요내용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기대효과분야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파일첨부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클릭하여 첨부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첨부한 파일의  </a:t>
                      </a:r>
                      <a:r>
                        <a:rPr lang="en-US" altLang="ko-KR" sz="600" b="1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X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버튼클릭 시 삭제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주의 사항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버튼영역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‘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접수대기</a:t>
                      </a:r>
                      <a:r>
                        <a:rPr lang="en-US" altLang="ko-KR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’</a:t>
                      </a:r>
                      <a:r>
                        <a:rPr lang="ko-KR" altLang="en-US" sz="600" dirty="0">
                          <a:solidFill>
                            <a:srgbClr val="C0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상태에서만  버튼이 노출되고 기능사용</a:t>
                      </a:r>
                      <a:endParaRPr lang="en-US" altLang="ko-KR" sz="600" dirty="0">
                        <a:solidFill>
                          <a:srgbClr val="C0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제안동의 팝업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재안내용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삭제컨펌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69B0B97-D7D7-9AC2-7D94-83EF9C8127C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자재혁신현황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58" name="Google Shape;2802;g28120ce3749_2_4">
            <a:extLst>
              <a:ext uri="{FF2B5EF4-FFF2-40B4-BE49-F238E27FC236}">
                <a16:creationId xmlns:a16="http://schemas.microsoft.com/office/drawing/2014/main" id="{2BC63185-0918-370D-BFEB-51561DCD3878}"/>
              </a:ext>
            </a:extLst>
          </p:cNvPr>
          <p:cNvSpPr/>
          <p:nvPr/>
        </p:nvSpPr>
        <p:spPr>
          <a:xfrm>
            <a:off x="1154133" y="3152075"/>
            <a:ext cx="1622520" cy="17242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01012345678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802;g28120ce3749_2_4">
            <a:extLst>
              <a:ext uri="{FF2B5EF4-FFF2-40B4-BE49-F238E27FC236}">
                <a16:creationId xmlns:a16="http://schemas.microsoft.com/office/drawing/2014/main" id="{79AA1457-1DC8-448F-0437-05729133B278}"/>
              </a:ext>
            </a:extLst>
          </p:cNvPr>
          <p:cNvSpPr/>
          <p:nvPr/>
        </p:nvSpPr>
        <p:spPr>
          <a:xfrm>
            <a:off x="3829411" y="3166096"/>
            <a:ext cx="1636800" cy="15675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lvl="0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dirty="0">
                <a:latin typeface="Malgun Gothic"/>
                <a:ea typeface="Malgun Gothic"/>
                <a:cs typeface="Malgun Gothic"/>
                <a:sym typeface="Malgun Gothic"/>
              </a:rPr>
              <a:t>sample@@pcnieng.com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38B9BD1-4D4B-24F8-2433-A19072915585}"/>
              </a:ext>
            </a:extLst>
          </p:cNvPr>
          <p:cNvSpPr/>
          <p:nvPr/>
        </p:nvSpPr>
        <p:spPr>
          <a:xfrm>
            <a:off x="9969887" y="21034"/>
            <a:ext cx="2210634" cy="25426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1.1</a:t>
            </a:r>
            <a:r>
              <a:rPr lang="ko-KR" altLang="en-US" sz="1000" dirty="0">
                <a:solidFill>
                  <a:schemeClr val="tx1"/>
                </a:solidFill>
              </a:rPr>
              <a:t>차서류평가 </a:t>
            </a:r>
            <a:r>
              <a:rPr lang="en-US" altLang="ko-KR" sz="1000" dirty="0">
                <a:solidFill>
                  <a:schemeClr val="tx1"/>
                </a:solidFill>
              </a:rPr>
              <a:t>-&gt; 1</a:t>
            </a:r>
            <a:r>
              <a:rPr lang="ko-KR" altLang="en-US" sz="1000" dirty="0">
                <a:solidFill>
                  <a:schemeClr val="tx1"/>
                </a:solidFill>
              </a:rPr>
              <a:t>차  서류평가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제안기본정보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제안일 </a:t>
            </a:r>
            <a:r>
              <a:rPr lang="en-US" altLang="ko-KR" sz="1000" dirty="0">
                <a:solidFill>
                  <a:schemeClr val="tx1"/>
                </a:solidFill>
              </a:rPr>
              <a:t> &gt; </a:t>
            </a:r>
            <a:r>
              <a:rPr lang="ko-KR" altLang="en-US" sz="1000" dirty="0">
                <a:solidFill>
                  <a:schemeClr val="tx1"/>
                </a:solidFill>
              </a:rPr>
              <a:t>요청일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검색 조건과 동일하게 맞추기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제안분류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내용 없음</a:t>
            </a:r>
            <a:r>
              <a:rPr lang="en-US" altLang="ko-KR" sz="1000" dirty="0">
                <a:solidFill>
                  <a:schemeClr val="tx1"/>
                </a:solidFill>
              </a:rPr>
              <a:t>(AS IS</a:t>
            </a:r>
            <a:r>
              <a:rPr lang="ko-KR" altLang="en-US" sz="1000" dirty="0">
                <a:solidFill>
                  <a:schemeClr val="tx1"/>
                </a:solidFill>
              </a:rPr>
              <a:t> 기준 변경 여부 확인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연락처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숫자만 입력 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플레이스홀더 변경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이메일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en-US" altLang="ko-KR" sz="1000" dirty="0">
                <a:solidFill>
                  <a:schemeClr val="tx1"/>
                </a:solidFill>
                <a:hlinkClick r:id="rId5"/>
              </a:rPr>
              <a:t>sample@pcnieng.com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제안동의약관 </a:t>
            </a:r>
            <a:r>
              <a:rPr lang="en-US" altLang="ko-KR" sz="1000" dirty="0">
                <a:solidFill>
                  <a:schemeClr val="tx1"/>
                </a:solidFill>
              </a:rPr>
              <a:t>,</a:t>
            </a:r>
            <a:r>
              <a:rPr lang="ko-KR" altLang="en-US" sz="1000" dirty="0">
                <a:solidFill>
                  <a:schemeClr val="tx1"/>
                </a:solidFill>
              </a:rPr>
              <a:t>작성가이드 팝업 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3. </a:t>
            </a:r>
            <a:r>
              <a:rPr lang="ko-KR" altLang="en-US" sz="1000" dirty="0">
                <a:solidFill>
                  <a:schemeClr val="tx1"/>
                </a:solidFill>
              </a:rPr>
              <a:t>제안서  첨부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기타 문서 첨부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4.</a:t>
            </a:r>
            <a:r>
              <a:rPr lang="ko-KR" altLang="en-US" sz="1000" dirty="0">
                <a:solidFill>
                  <a:schemeClr val="tx1"/>
                </a:solidFill>
              </a:rPr>
              <a:t>제안동의 팝업 내용 확인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34867EE-85B2-E587-758B-DEEE8A3A7582}"/>
              </a:ext>
            </a:extLst>
          </p:cNvPr>
          <p:cNvSpPr/>
          <p:nvPr/>
        </p:nvSpPr>
        <p:spPr>
          <a:xfrm>
            <a:off x="1154133" y="2408628"/>
            <a:ext cx="4763720" cy="178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접속함체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탈장방지장치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802;g28120ce3749_2_4">
            <a:extLst>
              <a:ext uri="{FF2B5EF4-FFF2-40B4-BE49-F238E27FC236}">
                <a16:creationId xmlns:a16="http://schemas.microsoft.com/office/drawing/2014/main" id="{D81AFA8A-78EC-7C8A-0498-4957DBC90601}"/>
              </a:ext>
            </a:extLst>
          </p:cNvPr>
          <p:cNvSpPr/>
          <p:nvPr/>
        </p:nvSpPr>
        <p:spPr>
          <a:xfrm>
            <a:off x="1154133" y="2633336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유선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2802;g28120ce3749_2_4">
            <a:extLst>
              <a:ext uri="{FF2B5EF4-FFF2-40B4-BE49-F238E27FC236}">
                <a16:creationId xmlns:a16="http://schemas.microsoft.com/office/drawing/2014/main" id="{1D967B44-66E2-4AFD-99A1-BE461F630C5F}"/>
              </a:ext>
            </a:extLst>
          </p:cNvPr>
          <p:cNvSpPr/>
          <p:nvPr/>
        </p:nvSpPr>
        <p:spPr>
          <a:xfrm>
            <a:off x="2237369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기타     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2802;g28120ce3749_2_4">
            <a:extLst>
              <a:ext uri="{FF2B5EF4-FFF2-40B4-BE49-F238E27FC236}">
                <a16:creationId xmlns:a16="http://schemas.microsoft.com/office/drawing/2014/main" id="{1C571B8D-D707-4916-6F02-750AAB390E06}"/>
              </a:ext>
            </a:extLst>
          </p:cNvPr>
          <p:cNvSpPr/>
          <p:nvPr/>
        </p:nvSpPr>
        <p:spPr>
          <a:xfrm>
            <a:off x="3314297" y="2635839"/>
            <a:ext cx="1030228" cy="17861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자재개선                ▼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2802;g28120ce3749_2_4">
            <a:extLst>
              <a:ext uri="{FF2B5EF4-FFF2-40B4-BE49-F238E27FC236}">
                <a16:creationId xmlns:a16="http://schemas.microsoft.com/office/drawing/2014/main" id="{A6AAACDE-C18F-EFAE-96C4-A8D37EC01E4D}"/>
              </a:ext>
            </a:extLst>
          </p:cNvPr>
          <p:cNvSpPr/>
          <p:nvPr/>
        </p:nvSpPr>
        <p:spPr>
          <a:xfrm>
            <a:off x="1154133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홍길동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802;g28120ce3749_2_4">
            <a:extLst>
              <a:ext uri="{FF2B5EF4-FFF2-40B4-BE49-F238E27FC236}">
                <a16:creationId xmlns:a16="http://schemas.microsoft.com/office/drawing/2014/main" id="{BC348854-7FF4-A7AE-E6FF-B2CBE640380A}"/>
              </a:ext>
            </a:extLst>
          </p:cNvPr>
          <p:cNvSpPr/>
          <p:nvPr/>
        </p:nvSpPr>
        <p:spPr>
          <a:xfrm>
            <a:off x="3834128" y="2893522"/>
            <a:ext cx="1885254" cy="18051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2024-12-30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802;g28120ce3749_2_4">
            <a:extLst>
              <a:ext uri="{FF2B5EF4-FFF2-40B4-BE49-F238E27FC236}">
                <a16:creationId xmlns:a16="http://schemas.microsoft.com/office/drawing/2014/main" id="{FA7357A9-C1B5-C8DF-F611-9DBAD3BB1181}"/>
              </a:ext>
            </a:extLst>
          </p:cNvPr>
          <p:cNvSpPr/>
          <p:nvPr/>
        </p:nvSpPr>
        <p:spPr>
          <a:xfrm>
            <a:off x="1154133" y="3393905"/>
            <a:ext cx="4763720" cy="101049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t" anchorCtr="0">
            <a:noAutofit/>
          </a:bodyPr>
          <a:lstStyle/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안녕하세요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테스트기업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홍길동입니다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당사가 고안 개발중인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함체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탈장 방지장치를 소개 합니다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급변하는 통신 환경에 고장발생을 줄이고 작업자의 근로 환경을 </a:t>
            </a:r>
            <a:r>
              <a:rPr lang="ko-KR" altLang="en-US" sz="700" b="0" i="0" u="none" strike="noStrike" dirty="0" err="1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개선코자</a:t>
            </a: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고안 개발 하게 되었습니다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살펴봐 주시면 감사하겠습니다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802;g28120ce3749_2_4">
            <a:extLst>
              <a:ext uri="{FF2B5EF4-FFF2-40B4-BE49-F238E27FC236}">
                <a16:creationId xmlns:a16="http://schemas.microsoft.com/office/drawing/2014/main" id="{47CD0183-4ADC-A186-A5CA-891219ED7683}"/>
              </a:ext>
            </a:extLst>
          </p:cNvPr>
          <p:cNvSpPr/>
          <p:nvPr/>
        </p:nvSpPr>
        <p:spPr>
          <a:xfrm>
            <a:off x="1154133" y="4729415"/>
            <a:ext cx="4296930" cy="18722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테스트 제안서</a:t>
            </a:r>
            <a:r>
              <a:rPr lang="en-US" altLang="ko-KR" sz="700" b="0" i="0" u="none" strike="noStrike" dirty="0"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.pptx</a:t>
            </a:r>
            <a:endParaRPr lang="ko-KR" altLang="en-US"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809;g28120bc8d10_0_307">
            <a:extLst>
              <a:ext uri="{FF2B5EF4-FFF2-40B4-BE49-F238E27FC236}">
                <a16:creationId xmlns:a16="http://schemas.microsoft.com/office/drawing/2014/main" id="{5BD9CC81-BA86-191D-40EE-8653F1C5F38D}"/>
              </a:ext>
            </a:extLst>
          </p:cNvPr>
          <p:cNvSpPr/>
          <p:nvPr/>
        </p:nvSpPr>
        <p:spPr>
          <a:xfrm>
            <a:off x="1980453" y="595751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90F79E54-BE34-5DC4-65D3-98CD9764E877}"/>
              </a:ext>
            </a:extLst>
          </p:cNvPr>
          <p:cNvSpPr/>
          <p:nvPr/>
        </p:nvSpPr>
        <p:spPr>
          <a:xfrm>
            <a:off x="2636773" y="58582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4;p44">
            <a:extLst>
              <a:ext uri="{FF2B5EF4-FFF2-40B4-BE49-F238E27FC236}">
                <a16:creationId xmlns:a16="http://schemas.microsoft.com/office/drawing/2014/main" id="{60BAD795-E4FF-85C9-5129-01CBE56C3829}"/>
              </a:ext>
            </a:extLst>
          </p:cNvPr>
          <p:cNvSpPr/>
          <p:nvPr/>
        </p:nvSpPr>
        <p:spPr>
          <a:xfrm>
            <a:off x="7443687" y="58582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해당 제안을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8" name="모서리가 둥근 직사각형 210">
            <a:extLst>
              <a:ext uri="{FF2B5EF4-FFF2-40B4-BE49-F238E27FC236}">
                <a16:creationId xmlns:a16="http://schemas.microsoft.com/office/drawing/2014/main" id="{C1BDBF26-1962-64BC-CD68-ED7388916985}"/>
              </a:ext>
            </a:extLst>
          </p:cNvPr>
          <p:cNvSpPr/>
          <p:nvPr/>
        </p:nvSpPr>
        <p:spPr>
          <a:xfrm>
            <a:off x="8219667" y="65086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39" name="모서리가 둥근 직사각형 211">
            <a:extLst>
              <a:ext uri="{FF2B5EF4-FFF2-40B4-BE49-F238E27FC236}">
                <a16:creationId xmlns:a16="http://schemas.microsoft.com/office/drawing/2014/main" id="{7904B7E7-DE82-0BAE-5F65-53B92EE9F0CF}"/>
              </a:ext>
            </a:extLst>
          </p:cNvPr>
          <p:cNvSpPr/>
          <p:nvPr/>
        </p:nvSpPr>
        <p:spPr>
          <a:xfrm>
            <a:off x="8624633" y="65059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41" name="연결선: 꺾임 40">
            <a:extLst>
              <a:ext uri="{FF2B5EF4-FFF2-40B4-BE49-F238E27FC236}">
                <a16:creationId xmlns:a16="http://schemas.microsoft.com/office/drawing/2014/main" id="{A14209E6-A197-1189-8A64-E09A5E23402A}"/>
              </a:ext>
            </a:extLst>
          </p:cNvPr>
          <p:cNvCxnSpPr>
            <a:cxnSpLocks/>
            <a:stCxn id="27" idx="2"/>
            <a:endCxn id="34" idx="1"/>
          </p:cNvCxnSpPr>
          <p:nvPr/>
        </p:nvCxnSpPr>
        <p:spPr>
          <a:xfrm rot="16200000" flipH="1">
            <a:off x="5239911" y="4124257"/>
            <a:ext cx="100518" cy="430703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Google Shape;1694;p44">
            <a:extLst>
              <a:ext uri="{FF2B5EF4-FFF2-40B4-BE49-F238E27FC236}">
                <a16:creationId xmlns:a16="http://schemas.microsoft.com/office/drawing/2014/main" id="{34FA50C2-8C74-0576-F59B-172FF8183F87}"/>
              </a:ext>
            </a:extLst>
          </p:cNvPr>
          <p:cNvSpPr/>
          <p:nvPr/>
        </p:nvSpPr>
        <p:spPr>
          <a:xfrm>
            <a:off x="7443687" y="471056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첨부파일을 삭제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69" name="모서리가 둥근 직사각형 210">
            <a:extLst>
              <a:ext uri="{FF2B5EF4-FFF2-40B4-BE49-F238E27FC236}">
                <a16:creationId xmlns:a16="http://schemas.microsoft.com/office/drawing/2014/main" id="{43E3EA88-D6F0-FD1A-1AA3-384436DCEDFB}"/>
              </a:ext>
            </a:extLst>
          </p:cNvPr>
          <p:cNvSpPr/>
          <p:nvPr/>
        </p:nvSpPr>
        <p:spPr>
          <a:xfrm>
            <a:off x="8219667" y="536097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70" name="모서리가 둥근 직사각형 211">
            <a:extLst>
              <a:ext uri="{FF2B5EF4-FFF2-40B4-BE49-F238E27FC236}">
                <a16:creationId xmlns:a16="http://schemas.microsoft.com/office/drawing/2014/main" id="{6FAC4DD9-6976-571F-6CB5-6CBA4F0E1C79}"/>
              </a:ext>
            </a:extLst>
          </p:cNvPr>
          <p:cNvSpPr/>
          <p:nvPr/>
        </p:nvSpPr>
        <p:spPr>
          <a:xfrm>
            <a:off x="8624633" y="535828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71" name="연결선: 꺾임 70">
            <a:extLst>
              <a:ext uri="{FF2B5EF4-FFF2-40B4-BE49-F238E27FC236}">
                <a16:creationId xmlns:a16="http://schemas.microsoft.com/office/drawing/2014/main" id="{C55D9C9B-5662-9615-E96A-F1772B28DE2D}"/>
              </a:ext>
            </a:extLst>
          </p:cNvPr>
          <p:cNvCxnSpPr>
            <a:cxnSpLocks/>
            <a:stCxn id="26" idx="7"/>
            <a:endCxn id="68" idx="1"/>
          </p:cNvCxnSpPr>
          <p:nvPr/>
        </p:nvCxnSpPr>
        <p:spPr>
          <a:xfrm rot="5400000" flipH="1" flipV="1">
            <a:off x="5888506" y="3644037"/>
            <a:ext cx="18842" cy="3091520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78A83E48-2CE6-46CF-A43A-874D87753C9B}"/>
              </a:ext>
            </a:extLst>
          </p:cNvPr>
          <p:cNvCxnSpPr>
            <a:cxnSpLocks/>
            <a:stCxn id="49" idx="3"/>
            <a:endCxn id="68" idx="1"/>
          </p:cNvCxnSpPr>
          <p:nvPr/>
        </p:nvCxnSpPr>
        <p:spPr>
          <a:xfrm>
            <a:off x="5903746" y="4821985"/>
            <a:ext cx="1539941" cy="358391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1707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A2E25-E2A6-BE94-DC06-1FFED648B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D2AD041-1AC7-BBBB-5931-B54DAE85A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29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6F9C535-73EC-D2E1-0361-50450505AC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341480"/>
              </p:ext>
            </p:extLst>
          </p:nvPr>
        </p:nvGraphicFramePr>
        <p:xfrm>
          <a:off x="464325" y="3105296"/>
          <a:ext cx="6969579" cy="25038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9807">
                  <a:extLst>
                    <a:ext uri="{9D8B030D-6E8A-4147-A177-3AD203B41FA5}">
                      <a16:colId xmlns:a16="http://schemas.microsoft.com/office/drawing/2014/main" val="188845242"/>
                    </a:ext>
                  </a:extLst>
                </a:gridCol>
                <a:gridCol w="554264">
                  <a:extLst>
                    <a:ext uri="{9D8B030D-6E8A-4147-A177-3AD203B41FA5}">
                      <a16:colId xmlns:a16="http://schemas.microsoft.com/office/drawing/2014/main" val="902084052"/>
                    </a:ext>
                  </a:extLst>
                </a:gridCol>
                <a:gridCol w="521970">
                  <a:extLst>
                    <a:ext uri="{9D8B030D-6E8A-4147-A177-3AD203B41FA5}">
                      <a16:colId xmlns:a16="http://schemas.microsoft.com/office/drawing/2014/main" val="1302532090"/>
                    </a:ext>
                  </a:extLst>
                </a:gridCol>
                <a:gridCol w="601217">
                  <a:extLst>
                    <a:ext uri="{9D8B030D-6E8A-4147-A177-3AD203B41FA5}">
                      <a16:colId xmlns:a16="http://schemas.microsoft.com/office/drawing/2014/main" val="3404108143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502085607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2811771758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467459890"/>
                    </a:ext>
                  </a:extLst>
                </a:gridCol>
                <a:gridCol w="618008">
                  <a:extLst>
                    <a:ext uri="{9D8B030D-6E8A-4147-A177-3AD203B41FA5}">
                      <a16:colId xmlns:a16="http://schemas.microsoft.com/office/drawing/2014/main" val="2234128993"/>
                    </a:ext>
                  </a:extLst>
                </a:gridCol>
                <a:gridCol w="498190">
                  <a:extLst>
                    <a:ext uri="{9D8B030D-6E8A-4147-A177-3AD203B41FA5}">
                      <a16:colId xmlns:a16="http://schemas.microsoft.com/office/drawing/2014/main" val="3099604205"/>
                    </a:ext>
                  </a:extLst>
                </a:gridCol>
                <a:gridCol w="498191">
                  <a:extLst>
                    <a:ext uri="{9D8B030D-6E8A-4147-A177-3AD203B41FA5}">
                      <a16:colId xmlns:a16="http://schemas.microsoft.com/office/drawing/2014/main" val="1404501766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3572278584"/>
                    </a:ext>
                  </a:extLst>
                </a:gridCol>
                <a:gridCol w="435128">
                  <a:extLst>
                    <a:ext uri="{9D8B030D-6E8A-4147-A177-3AD203B41FA5}">
                      <a16:colId xmlns:a16="http://schemas.microsoft.com/office/drawing/2014/main" val="2486807009"/>
                    </a:ext>
                  </a:extLst>
                </a:gridCol>
                <a:gridCol w="409904">
                  <a:extLst>
                    <a:ext uri="{9D8B030D-6E8A-4147-A177-3AD203B41FA5}">
                      <a16:colId xmlns:a16="http://schemas.microsoft.com/office/drawing/2014/main" val="2065151645"/>
                    </a:ext>
                  </a:extLst>
                </a:gridCol>
                <a:gridCol w="45923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</a:tblGrid>
              <a:tr h="2986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순번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품목명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연간규모</a:t>
                      </a:r>
                      <a:endParaRPr lang="en-US" altLang="ko-KR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ctr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백만원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품목유형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규격서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담당자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51641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테스트품목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1000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무선자재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SKT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품목안내서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.jpg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품목규격서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.pdf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2024-12-31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admin01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3881320"/>
                  </a:ext>
                </a:extLst>
              </a:tr>
              <a:tr h="37724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4017802"/>
                  </a:ext>
                </a:extLst>
              </a:tr>
              <a:tr h="461435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2180275"/>
                  </a:ext>
                </a:extLst>
              </a:tr>
              <a:tr h="472887">
                <a:tc>
                  <a:txBody>
                    <a:bodyPr/>
                    <a:lstStyle/>
                    <a:p>
                      <a:pPr marL="0" marR="0" lvl="0" indent="0" algn="ctr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3434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00000"/>
                        </a:lnSpc>
                      </a:pPr>
                      <a:endParaRPr kumimoji="0" lang="en-US" altLang="ko-KR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43434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700" b="0" i="0" dirty="0">
                        <a:solidFill>
                          <a:srgbClr val="343434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9752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0058BE-A935-587C-2EDB-FE2506E566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578596"/>
              </p:ext>
            </p:extLst>
          </p:nvPr>
        </p:nvGraphicFramePr>
        <p:xfrm>
          <a:off x="7858125" y="426720"/>
          <a:ext cx="2047875" cy="4511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 화면 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품목상태값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접수중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평가중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검색된 건수 및 처리상태 건수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 파일 다운로드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참가신청서 작성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참가신청 팝업으로 이동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(25p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7120E2D-4BC1-DA96-E49B-FCCD58773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0979821"/>
              </p:ext>
            </p:extLst>
          </p:nvPr>
        </p:nvGraphicFramePr>
        <p:xfrm>
          <a:off x="948630" y="2868260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50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7" name="Google Shape;309;g2f2558950df_0_15">
            <a:extLst>
              <a:ext uri="{FF2B5EF4-FFF2-40B4-BE49-F238E27FC236}">
                <a16:creationId xmlns:a16="http://schemas.microsoft.com/office/drawing/2014/main" id="{19C57103-3A9D-3DCF-55A8-453EDBD81C62}"/>
              </a:ext>
            </a:extLst>
          </p:cNvPr>
          <p:cNvSpPr txBox="1"/>
          <p:nvPr/>
        </p:nvSpPr>
        <p:spPr>
          <a:xfrm>
            <a:off x="381058" y="2805944"/>
            <a:ext cx="567572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1698;g2fb18904de5_2_107">
            <a:extLst>
              <a:ext uri="{FF2B5EF4-FFF2-40B4-BE49-F238E27FC236}">
                <a16:creationId xmlns:a16="http://schemas.microsoft.com/office/drawing/2014/main" id="{2102D0B8-201D-8064-3EC5-22A186CC10CA}"/>
              </a:ext>
            </a:extLst>
          </p:cNvPr>
          <p:cNvGrpSpPr/>
          <p:nvPr/>
        </p:nvGrpSpPr>
        <p:grpSpPr>
          <a:xfrm>
            <a:off x="3025348" y="5908533"/>
            <a:ext cx="2265000" cy="180000"/>
            <a:chOff x="4065288" y="6528825"/>
            <a:chExt cx="2265000" cy="180000"/>
          </a:xfrm>
        </p:grpSpPr>
        <p:sp>
          <p:nvSpPr>
            <p:cNvPr id="9" name="Google Shape;1699;g2fb18904de5_2_107">
              <a:extLst>
                <a:ext uri="{FF2B5EF4-FFF2-40B4-BE49-F238E27FC236}">
                  <a16:creationId xmlns:a16="http://schemas.microsoft.com/office/drawing/2014/main" id="{129A9B6F-A278-EBB7-A7E0-7BAB9261107A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1700;g2fb18904de5_2_107">
              <a:extLst>
                <a:ext uri="{FF2B5EF4-FFF2-40B4-BE49-F238E27FC236}">
                  <a16:creationId xmlns:a16="http://schemas.microsoft.com/office/drawing/2014/main" id="{F43C071A-F733-6C95-0437-11279E68B23C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1701;g2fb18904de5_2_107">
              <a:extLst>
                <a:ext uri="{FF2B5EF4-FFF2-40B4-BE49-F238E27FC236}">
                  <a16:creationId xmlns:a16="http://schemas.microsoft.com/office/drawing/2014/main" id="{2525A716-64DE-A65A-C39C-941A216EBA0B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1702;g2fb18904de5_2_107">
              <a:extLst>
                <a:ext uri="{FF2B5EF4-FFF2-40B4-BE49-F238E27FC236}">
                  <a16:creationId xmlns:a16="http://schemas.microsoft.com/office/drawing/2014/main" id="{6228C9E3-9FD0-61CF-5F5C-FA84B096880A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1703;g2fb18904de5_2_107">
              <a:extLst>
                <a:ext uri="{FF2B5EF4-FFF2-40B4-BE49-F238E27FC236}">
                  <a16:creationId xmlns:a16="http://schemas.microsoft.com/office/drawing/2014/main" id="{EAEA64E4-E2B2-E50F-BAF9-9BAE326489CE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1704;g2fb18904de5_2_107">
              <a:extLst>
                <a:ext uri="{FF2B5EF4-FFF2-40B4-BE49-F238E27FC236}">
                  <a16:creationId xmlns:a16="http://schemas.microsoft.com/office/drawing/2014/main" id="{A5D150C3-59CB-0A56-D3E1-9BBE8C76A018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1705;g2fb18904de5_2_107">
              <a:extLst>
                <a:ext uri="{FF2B5EF4-FFF2-40B4-BE49-F238E27FC236}">
                  <a16:creationId xmlns:a16="http://schemas.microsoft.com/office/drawing/2014/main" id="{4E45C9EB-F4C3-1AD1-5F8A-12EA1CB02DAE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06;g2fb18904de5_2_107">
              <a:extLst>
                <a:ext uri="{FF2B5EF4-FFF2-40B4-BE49-F238E27FC236}">
                  <a16:creationId xmlns:a16="http://schemas.microsoft.com/office/drawing/2014/main" id="{1A48FD8F-2ABD-A6B8-C4FF-18AD46D38F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1707;g2fb18904de5_2_107">
              <a:extLst>
                <a:ext uri="{FF2B5EF4-FFF2-40B4-BE49-F238E27FC236}">
                  <a16:creationId xmlns:a16="http://schemas.microsoft.com/office/drawing/2014/main" id="{33AB2450-4EB3-8338-FB12-6C65537DB491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E2AB0C6C-270E-A1CD-4019-220C3C771132}"/>
              </a:ext>
            </a:extLst>
          </p:cNvPr>
          <p:cNvSpPr/>
          <p:nvPr/>
        </p:nvSpPr>
        <p:spPr>
          <a:xfrm>
            <a:off x="734700" y="27411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D2C01D8E-A501-B462-10BA-D7790A45D4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048461"/>
              </p:ext>
            </p:extLst>
          </p:nvPr>
        </p:nvGraphicFramePr>
        <p:xfrm>
          <a:off x="469070" y="2015083"/>
          <a:ext cx="6969580" cy="58920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04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7073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03532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190299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514120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143082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639583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품목상태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담당자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86301FFA-18FF-1C6D-5EBB-E47275A1F023}"/>
              </a:ext>
            </a:extLst>
          </p:cNvPr>
          <p:cNvSpPr/>
          <p:nvPr/>
        </p:nvSpPr>
        <p:spPr>
          <a:xfrm>
            <a:off x="6909202" y="2195588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표 22">
            <a:extLst>
              <a:ext uri="{FF2B5EF4-FFF2-40B4-BE49-F238E27FC236}">
                <a16:creationId xmlns:a16="http://schemas.microsoft.com/office/drawing/2014/main" id="{DC2D5284-DFBD-161B-2AB0-0FAFC670E33E}"/>
              </a:ext>
            </a:extLst>
          </p:cNvPr>
          <p:cNvGraphicFramePr>
            <a:graphicFrameLocks noGrp="1"/>
          </p:cNvGraphicFramePr>
          <p:nvPr/>
        </p:nvGraphicFramePr>
        <p:xfrm>
          <a:off x="3567124" y="2083356"/>
          <a:ext cx="1181449" cy="171450"/>
        </p:xfrm>
        <a:graphic>
          <a:graphicData uri="http://schemas.openxmlformats.org/drawingml/2006/table">
            <a:tbl>
              <a:tblPr/>
              <a:tblGrid>
                <a:gridCol w="11814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전체                      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2607933F-6CF0-2529-C5D9-A46644CEC41A}"/>
              </a:ext>
            </a:extLst>
          </p:cNvPr>
          <p:cNvGraphicFramePr>
            <a:graphicFrameLocks noGrp="1"/>
          </p:cNvGraphicFramePr>
          <p:nvPr/>
        </p:nvGraphicFramePr>
        <p:xfrm>
          <a:off x="929097" y="2374469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7BD72291-657A-9095-EDD7-D081A2DF82DE}"/>
              </a:ext>
            </a:extLst>
          </p:cNvPr>
          <p:cNvGraphicFramePr>
            <a:graphicFrameLocks noGrp="1"/>
          </p:cNvGraphicFramePr>
          <p:nvPr/>
        </p:nvGraphicFramePr>
        <p:xfrm>
          <a:off x="1605355" y="2374469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26" name="그래픽 25" descr="일일 일정표 단색으로 채워진">
            <a:extLst>
              <a:ext uri="{FF2B5EF4-FFF2-40B4-BE49-F238E27FC236}">
                <a16:creationId xmlns:a16="http://schemas.microsoft.com/office/drawing/2014/main" id="{EB1B2FCB-C1ED-EF29-4F0D-7956AFA81C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7378" y="2368575"/>
            <a:ext cx="164242" cy="188524"/>
          </a:xfrm>
          <a:prstGeom prst="rect">
            <a:avLst/>
          </a:prstGeom>
        </p:spPr>
      </p:pic>
      <p:pic>
        <p:nvPicPr>
          <p:cNvPr id="27" name="그래픽 26" descr="일일 일정표 단색으로 채워진">
            <a:extLst>
              <a:ext uri="{FF2B5EF4-FFF2-40B4-BE49-F238E27FC236}">
                <a16:creationId xmlns:a16="http://schemas.microsoft.com/office/drawing/2014/main" id="{188B80E5-8995-E9C0-F462-12E9268AD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4860" y="2368575"/>
            <a:ext cx="164242" cy="188524"/>
          </a:xfrm>
          <a:prstGeom prst="rect">
            <a:avLst/>
          </a:prstGeom>
        </p:spPr>
      </p:pic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6550F18C-A9B3-2E42-88BC-2CB74D2E81BF}"/>
              </a:ext>
            </a:extLst>
          </p:cNvPr>
          <p:cNvGraphicFramePr>
            <a:graphicFrameLocks noGrp="1"/>
          </p:cNvGraphicFramePr>
          <p:nvPr/>
        </p:nvGraphicFramePr>
        <p:xfrm>
          <a:off x="926894" y="2087288"/>
          <a:ext cx="2000669" cy="171450"/>
        </p:xfrm>
        <a:graphic>
          <a:graphicData uri="http://schemas.openxmlformats.org/drawingml/2006/table">
            <a:tbl>
              <a:tblPr/>
              <a:tblGrid>
                <a:gridCol w="200066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9" name="Google Shape;2236;g27fe52d962f_1_4247">
            <a:extLst>
              <a:ext uri="{FF2B5EF4-FFF2-40B4-BE49-F238E27FC236}">
                <a16:creationId xmlns:a16="http://schemas.microsoft.com/office/drawing/2014/main" id="{A69397D9-8016-BAF3-322B-94CB6B2DBEEA}"/>
              </a:ext>
            </a:extLst>
          </p:cNvPr>
          <p:cNvSpPr/>
          <p:nvPr/>
        </p:nvSpPr>
        <p:spPr>
          <a:xfrm>
            <a:off x="2272838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2236;g27fe52d962f_1_4247">
            <a:extLst>
              <a:ext uri="{FF2B5EF4-FFF2-40B4-BE49-F238E27FC236}">
                <a16:creationId xmlns:a16="http://schemas.microsoft.com/office/drawing/2014/main" id="{49C3E042-9430-2DCE-AC69-E7FD2B662554}"/>
              </a:ext>
            </a:extLst>
          </p:cNvPr>
          <p:cNvSpPr/>
          <p:nvPr/>
        </p:nvSpPr>
        <p:spPr>
          <a:xfrm>
            <a:off x="2550036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2236;g27fe52d962f_1_4247">
            <a:extLst>
              <a:ext uri="{FF2B5EF4-FFF2-40B4-BE49-F238E27FC236}">
                <a16:creationId xmlns:a16="http://schemas.microsoft.com/office/drawing/2014/main" id="{BC83D869-C67F-6885-03D6-0B8F5D7D02C0}"/>
              </a:ext>
            </a:extLst>
          </p:cNvPr>
          <p:cNvSpPr/>
          <p:nvPr/>
        </p:nvSpPr>
        <p:spPr>
          <a:xfrm>
            <a:off x="2826094" y="2371901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E8F7D2C1-AA0F-5B84-EEA7-9272F30A0A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4768068"/>
              </p:ext>
            </p:extLst>
          </p:nvPr>
        </p:nvGraphicFramePr>
        <p:xfrm>
          <a:off x="5321682" y="2083356"/>
          <a:ext cx="1312448" cy="171450"/>
        </p:xfrm>
        <a:graphic>
          <a:graphicData uri="http://schemas.openxmlformats.org/drawingml/2006/table">
            <a:tbl>
              <a:tblPr/>
              <a:tblGrid>
                <a:gridCol w="13124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5135217A-F262-B0AD-B747-78DBC79BEC1F}"/>
              </a:ext>
            </a:extLst>
          </p:cNvPr>
          <p:cNvSpPr/>
          <p:nvPr/>
        </p:nvSpPr>
        <p:spPr>
          <a:xfrm>
            <a:off x="3437664" y="198858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모서리가 둥근 직사각형 31">
            <a:extLst>
              <a:ext uri="{FF2B5EF4-FFF2-40B4-BE49-F238E27FC236}">
                <a16:creationId xmlns:a16="http://schemas.microsoft.com/office/drawing/2014/main" id="{1E6CC763-C9ED-AF36-C57C-E2A171BD1767}"/>
              </a:ext>
            </a:extLst>
          </p:cNvPr>
          <p:cNvSpPr>
            <a:spLocks/>
          </p:cNvSpPr>
          <p:nvPr/>
        </p:nvSpPr>
        <p:spPr>
          <a:xfrm>
            <a:off x="464325" y="1586597"/>
            <a:ext cx="6974325" cy="3600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안내문구 영역</a:t>
            </a:r>
          </a:p>
        </p:txBody>
      </p:sp>
      <p:pic>
        <p:nvPicPr>
          <p:cNvPr id="39" name="Google Shape;2795;g28120ce3749_2_4">
            <a:extLst>
              <a:ext uri="{FF2B5EF4-FFF2-40B4-BE49-F238E27FC236}">
                <a16:creationId xmlns:a16="http://schemas.microsoft.com/office/drawing/2014/main" id="{F3387927-05AE-C54B-8843-8EC56A831A9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8C5B306-B8F7-E8EE-35AB-CE5B8A439F0E}"/>
              </a:ext>
            </a:extLst>
          </p:cNvPr>
          <p:cNvSpPr txBox="1"/>
          <p:nvPr/>
        </p:nvSpPr>
        <p:spPr>
          <a:xfrm>
            <a:off x="1508784" y="69582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D6407D5F-C339-5210-6CA0-D47A0C555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541575"/>
              </p:ext>
            </p:extLst>
          </p:nvPr>
        </p:nvGraphicFramePr>
        <p:xfrm>
          <a:off x="464325" y="1020625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Malgun Gothic Semilight" panose="020B0502040204020203" pitchFamily="50" charset="-127"/>
                        </a:rPr>
                        <a:t>공급협력사 모집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5" name="Google Shape;2233;g27fe52d962f_1_4247">
            <a:extLst>
              <a:ext uri="{FF2B5EF4-FFF2-40B4-BE49-F238E27FC236}">
                <a16:creationId xmlns:a16="http://schemas.microsoft.com/office/drawing/2014/main" id="{386E540E-DF39-9052-E847-78BD916F49D2}"/>
              </a:ext>
            </a:extLst>
          </p:cNvPr>
          <p:cNvSpPr/>
          <p:nvPr/>
        </p:nvSpPr>
        <p:spPr>
          <a:xfrm>
            <a:off x="6994107" y="3549762"/>
            <a:ext cx="417856" cy="228197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1699;g2fb18904de5_2_107">
            <a:extLst>
              <a:ext uri="{FF2B5EF4-FFF2-40B4-BE49-F238E27FC236}">
                <a16:creationId xmlns:a16="http://schemas.microsoft.com/office/drawing/2014/main" id="{062D92D3-6CE8-0B04-4C2D-9C4360F700A7}"/>
              </a:ext>
            </a:extLst>
          </p:cNvPr>
          <p:cNvSpPr/>
          <p:nvPr/>
        </p:nvSpPr>
        <p:spPr>
          <a:xfrm>
            <a:off x="6938130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7147008B-FC35-1F54-F2C6-D036CB850D47}"/>
              </a:ext>
            </a:extLst>
          </p:cNvPr>
          <p:cNvSpPr/>
          <p:nvPr/>
        </p:nvSpPr>
        <p:spPr>
          <a:xfrm>
            <a:off x="3925948" y="345976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AC1228-F2AA-C564-831E-96F25E6FBE4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공급협력집 모집 목록</a:t>
            </a:r>
          </a:p>
        </p:txBody>
      </p:sp>
      <p:sp>
        <p:nvSpPr>
          <p:cNvPr id="33" name="Google Shape;611;g302391297fa_0_53">
            <a:extLst>
              <a:ext uri="{FF2B5EF4-FFF2-40B4-BE49-F238E27FC236}">
                <a16:creationId xmlns:a16="http://schemas.microsoft.com/office/drawing/2014/main" id="{E8AC85E6-90CC-14CE-1A88-A2F5A036A7EC}"/>
              </a:ext>
            </a:extLst>
          </p:cNvPr>
          <p:cNvSpPr/>
          <p:nvPr/>
        </p:nvSpPr>
        <p:spPr>
          <a:xfrm>
            <a:off x="3165715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홍길동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로그아웃</a:t>
            </a:r>
            <a:endParaRPr sz="9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216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B0820-97E0-B766-9420-72A299037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11">
            <a:extLst>
              <a:ext uri="{FF2B5EF4-FFF2-40B4-BE49-F238E27FC236}">
                <a16:creationId xmlns:a16="http://schemas.microsoft.com/office/drawing/2014/main" id="{63F96A8D-78C6-015E-155F-B1F738DF3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2081B-6DB9-E9E3-54F4-96F4A854EEE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랜딩 페이지 구조정의</a:t>
            </a:r>
          </a:p>
        </p:txBody>
      </p:sp>
      <p:sp>
        <p:nvSpPr>
          <p:cNvPr id="3" name="Google Shape;2750;g28120bc8d10_0_543">
            <a:extLst>
              <a:ext uri="{FF2B5EF4-FFF2-40B4-BE49-F238E27FC236}">
                <a16:creationId xmlns:a16="http://schemas.microsoft.com/office/drawing/2014/main" id="{5A9FF8B2-57A0-D4E3-0D6B-D7751C722D96}"/>
              </a:ext>
            </a:extLst>
          </p:cNvPr>
          <p:cNvSpPr/>
          <p:nvPr/>
        </p:nvSpPr>
        <p:spPr>
          <a:xfrm>
            <a:off x="440038" y="1259600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header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751;g28120bc8d10_0_543">
            <a:extLst>
              <a:ext uri="{FF2B5EF4-FFF2-40B4-BE49-F238E27FC236}">
                <a16:creationId xmlns:a16="http://schemas.microsoft.com/office/drawing/2014/main" id="{7D9DC6DA-690A-1713-CA71-1A08454FAEEC}"/>
              </a:ext>
            </a:extLst>
          </p:cNvPr>
          <p:cNvSpPr/>
          <p:nvPr/>
        </p:nvSpPr>
        <p:spPr>
          <a:xfrm>
            <a:off x="440038" y="3796375"/>
            <a:ext cx="2069400" cy="27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2752;g28120bc8d10_0_543">
            <a:extLst>
              <a:ext uri="{FF2B5EF4-FFF2-40B4-BE49-F238E27FC236}">
                <a16:creationId xmlns:a16="http://schemas.microsoft.com/office/drawing/2014/main" id="{5EBD72B0-3BDF-B8AD-C3AF-9FA28B9627D9}"/>
              </a:ext>
            </a:extLst>
          </p:cNvPr>
          <p:cNvSpPr/>
          <p:nvPr/>
        </p:nvSpPr>
        <p:spPr>
          <a:xfrm>
            <a:off x="1481638" y="1529600"/>
            <a:ext cx="10278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753;g28120bc8d10_0_543">
            <a:extLst>
              <a:ext uri="{FF2B5EF4-FFF2-40B4-BE49-F238E27FC236}">
                <a16:creationId xmlns:a16="http://schemas.microsoft.com/office/drawing/2014/main" id="{3DFDA85C-0C11-BD86-9A84-F7A8AFF5429B}"/>
              </a:ext>
            </a:extLst>
          </p:cNvPr>
          <p:cNvSpPr/>
          <p:nvPr/>
        </p:nvSpPr>
        <p:spPr>
          <a:xfrm>
            <a:off x="440038" y="3256375"/>
            <a:ext cx="2069400" cy="54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 사업소개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754;g28120bc8d10_0_543">
            <a:extLst>
              <a:ext uri="{FF2B5EF4-FFF2-40B4-BE49-F238E27FC236}">
                <a16:creationId xmlns:a16="http://schemas.microsoft.com/office/drawing/2014/main" id="{0674FE88-B652-3E80-D3D8-E0804BDE5613}"/>
              </a:ext>
            </a:extLst>
          </p:cNvPr>
          <p:cNvSpPr/>
          <p:nvPr/>
        </p:nvSpPr>
        <p:spPr>
          <a:xfrm>
            <a:off x="440038" y="2712700"/>
            <a:ext cx="2069400" cy="54852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(or 상품 리스트)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4723759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공급사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lang="en-US" altLang="ko-KR"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756;g28120bc8d10_0_543">
            <a:extLst>
              <a:ext uri="{FF2B5EF4-FFF2-40B4-BE49-F238E27FC236}">
                <a16:creationId xmlns:a16="http://schemas.microsoft.com/office/drawing/2014/main" id="{2EC4B752-FA9E-C734-0873-4F31A579BA41}"/>
              </a:ext>
            </a:extLst>
          </p:cNvPr>
          <p:cNvSpPr/>
          <p:nvPr/>
        </p:nvSpPr>
        <p:spPr>
          <a:xfrm>
            <a:off x="31313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OKSafety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757;g28120bc8d10_0_543">
            <a:extLst>
              <a:ext uri="{FF2B5EF4-FFF2-40B4-BE49-F238E27FC236}">
                <a16:creationId xmlns:a16="http://schemas.microsoft.com/office/drawing/2014/main" id="{797EB4A0-3A85-6BB6-D5D7-184381C7CADC}"/>
              </a:ext>
            </a:extLst>
          </p:cNvPr>
          <p:cNvSpPr/>
          <p:nvPr/>
        </p:nvSpPr>
        <p:spPr>
          <a:xfrm>
            <a:off x="3927547" y="4749313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758;g28120bc8d10_0_543">
            <a:extLst>
              <a:ext uri="{FF2B5EF4-FFF2-40B4-BE49-F238E27FC236}">
                <a16:creationId xmlns:a16="http://schemas.microsoft.com/office/drawing/2014/main" id="{CE90D511-A781-DFA0-CA9E-DB020DE26ED5}"/>
              </a:ext>
            </a:extLst>
          </p:cNvPr>
          <p:cNvSpPr/>
          <p:nvPr/>
        </p:nvSpPr>
        <p:spPr>
          <a:xfrm>
            <a:off x="2335997" y="4749338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일반구매사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7449483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760;g28120bc8d10_0_543">
            <a:extLst>
              <a:ext uri="{FF2B5EF4-FFF2-40B4-BE49-F238E27FC236}">
                <a16:creationId xmlns:a16="http://schemas.microsoft.com/office/drawing/2014/main" id="{85E82A1C-7044-88A5-A4F0-9E698029582D}"/>
              </a:ext>
            </a:extLst>
          </p:cNvPr>
          <p:cNvSpPr/>
          <p:nvPr/>
        </p:nvSpPr>
        <p:spPr>
          <a:xfrm>
            <a:off x="4768429" y="1390400"/>
            <a:ext cx="1394700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4017547" y="1518575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762;g28120bc8d10_0_543">
            <a:extLst>
              <a:ext uri="{FF2B5EF4-FFF2-40B4-BE49-F238E27FC236}">
                <a16:creationId xmlns:a16="http://schemas.microsoft.com/office/drawing/2014/main" id="{D876E32D-1299-588C-D30D-0FDE48EBA8D0}"/>
              </a:ext>
            </a:extLst>
          </p:cNvPr>
          <p:cNvSpPr/>
          <p:nvPr/>
        </p:nvSpPr>
        <p:spPr>
          <a:xfrm>
            <a:off x="48899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763;g28120bc8d10_0_543">
            <a:extLst>
              <a:ext uri="{FF2B5EF4-FFF2-40B4-BE49-F238E27FC236}">
                <a16:creationId xmlns:a16="http://schemas.microsoft.com/office/drawing/2014/main" id="{ACF3164A-FF32-D72A-088F-0D4B533EA458}"/>
              </a:ext>
            </a:extLst>
          </p:cNvPr>
          <p:cNvSpPr/>
          <p:nvPr/>
        </p:nvSpPr>
        <p:spPr>
          <a:xfrm>
            <a:off x="5506159" y="1480400"/>
            <a:ext cx="54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764;g28120bc8d10_0_543">
            <a:extLst>
              <a:ext uri="{FF2B5EF4-FFF2-40B4-BE49-F238E27FC236}">
                <a16:creationId xmlns:a16="http://schemas.microsoft.com/office/drawing/2014/main" id="{71B528EB-712B-57B3-26D0-D3BFA9286EF1}"/>
              </a:ext>
            </a:extLst>
          </p:cNvPr>
          <p:cNvSpPr/>
          <p:nvPr/>
        </p:nvSpPr>
        <p:spPr>
          <a:xfrm>
            <a:off x="3927984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유저 권한별 페이지 이동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4" name="Google Shape;2765;g28120bc8d10_0_543">
            <a:extLst>
              <a:ext uri="{FF2B5EF4-FFF2-40B4-BE49-F238E27FC236}">
                <a16:creationId xmlns:a16="http://schemas.microsoft.com/office/drawing/2014/main" id="{D37DA651-243B-D4E8-7C52-CA4E281A5488}"/>
              </a:ext>
            </a:extLst>
          </p:cNvPr>
          <p:cNvCxnSpPr>
            <a:stCxn id="20" idx="2"/>
            <a:endCxn id="30" idx="0"/>
          </p:cNvCxnSpPr>
          <p:nvPr/>
        </p:nvCxnSpPr>
        <p:spPr>
          <a:xfrm rot="-5400000" flipH="1">
            <a:off x="4030297" y="2675825"/>
            <a:ext cx="515100" cy="600"/>
          </a:xfrm>
          <a:prstGeom prst="bentConnector3">
            <a:avLst>
              <a:gd name="adj1" fmla="val 50013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5" name="Google Shape;2767;g28120bc8d10_0_543">
            <a:extLst>
              <a:ext uri="{FF2B5EF4-FFF2-40B4-BE49-F238E27FC236}">
                <a16:creationId xmlns:a16="http://schemas.microsoft.com/office/drawing/2014/main" id="{17B5426E-9E0E-60DC-9000-8A904F61F49D}"/>
              </a:ext>
            </a:extLst>
          </p:cNvPr>
          <p:cNvCxnSpPr>
            <a:stCxn id="23" idx="2"/>
            <a:endCxn id="17" idx="0"/>
          </p:cNvCxnSpPr>
          <p:nvPr/>
        </p:nvCxnSpPr>
        <p:spPr>
          <a:xfrm rot="5400000">
            <a:off x="3279684" y="3741038"/>
            <a:ext cx="424500" cy="15921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6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23" idx="2"/>
            <a:endCxn id="13" idx="0"/>
          </p:cNvCxnSpPr>
          <p:nvPr/>
        </p:nvCxnSpPr>
        <p:spPr>
          <a:xfrm rot="-5400000" flipH="1">
            <a:off x="4473684" y="4139138"/>
            <a:ext cx="424500" cy="7959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7" name="Google Shape;2769;g28120bc8d10_0_543">
            <a:extLst>
              <a:ext uri="{FF2B5EF4-FFF2-40B4-BE49-F238E27FC236}">
                <a16:creationId xmlns:a16="http://schemas.microsoft.com/office/drawing/2014/main" id="{E06A86A9-5460-52AA-FCE3-B90B1A5E73DE}"/>
              </a:ext>
            </a:extLst>
          </p:cNvPr>
          <p:cNvCxnSpPr>
            <a:stCxn id="23" idx="2"/>
            <a:endCxn id="15" idx="0"/>
          </p:cNvCxnSpPr>
          <p:nvPr/>
        </p:nvCxnSpPr>
        <p:spPr>
          <a:xfrm rot="5400000">
            <a:off x="3677484" y="4138838"/>
            <a:ext cx="424500" cy="7965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" name="Google Shape;2770;g28120bc8d10_0_543">
            <a:extLst>
              <a:ext uri="{FF2B5EF4-FFF2-40B4-BE49-F238E27FC236}">
                <a16:creationId xmlns:a16="http://schemas.microsoft.com/office/drawing/2014/main" id="{9814E389-A045-F5EA-1578-6F00901AD392}"/>
              </a:ext>
            </a:extLst>
          </p:cNvPr>
          <p:cNvCxnSpPr>
            <a:stCxn id="23" idx="2"/>
            <a:endCxn id="16" idx="0"/>
          </p:cNvCxnSpPr>
          <p:nvPr/>
        </p:nvCxnSpPr>
        <p:spPr>
          <a:xfrm rot="-5400000" flipH="1">
            <a:off x="4076034" y="4536788"/>
            <a:ext cx="424500" cy="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0" name="Google Shape;2766;g28120bc8d10_0_543">
            <a:extLst>
              <a:ext uri="{FF2B5EF4-FFF2-40B4-BE49-F238E27FC236}">
                <a16:creationId xmlns:a16="http://schemas.microsoft.com/office/drawing/2014/main" id="{F44B2ACB-1F75-FF0D-D9E6-655A66DF9B41}"/>
              </a:ext>
            </a:extLst>
          </p:cNvPr>
          <p:cNvSpPr/>
          <p:nvPr/>
        </p:nvSpPr>
        <p:spPr>
          <a:xfrm>
            <a:off x="39275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Sign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up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/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in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772;g28120bc8d10_0_543">
            <a:extLst>
              <a:ext uri="{FF2B5EF4-FFF2-40B4-BE49-F238E27FC236}">
                <a16:creationId xmlns:a16="http://schemas.microsoft.com/office/drawing/2014/main" id="{D1E74D78-AAF6-FB7A-88A5-CAFD40F9F5C9}"/>
              </a:ext>
            </a:extLst>
          </p:cNvPr>
          <p:cNvSpPr/>
          <p:nvPr/>
        </p:nvSpPr>
        <p:spPr>
          <a:xfrm>
            <a:off x="479995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Main</a:t>
            </a: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2773;g28120bc8d10_0_543">
            <a:extLst>
              <a:ext uri="{FF2B5EF4-FFF2-40B4-BE49-F238E27FC236}">
                <a16:creationId xmlns:a16="http://schemas.microsoft.com/office/drawing/2014/main" id="{6D19DD04-153B-9223-0281-2D5278886C9D}"/>
              </a:ext>
            </a:extLst>
          </p:cNvPr>
          <p:cNvCxnSpPr>
            <a:stCxn id="21" idx="2"/>
            <a:endCxn id="39" idx="0"/>
          </p:cNvCxnSpPr>
          <p:nvPr/>
        </p:nvCxnSpPr>
        <p:spPr>
          <a:xfrm rot="-5400000" flipH="1">
            <a:off x="4883509" y="2656850"/>
            <a:ext cx="553500" cy="600"/>
          </a:xfrm>
          <a:prstGeom prst="bentConnector3">
            <a:avLst>
              <a:gd name="adj1" fmla="val 49992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" name="Google Shape;2774;g28120bc8d10_0_543">
            <a:extLst>
              <a:ext uri="{FF2B5EF4-FFF2-40B4-BE49-F238E27FC236}">
                <a16:creationId xmlns:a16="http://schemas.microsoft.com/office/drawing/2014/main" id="{8D9D29CF-8F80-B8DD-8D41-83545EE479C5}"/>
              </a:ext>
            </a:extLst>
          </p:cNvPr>
          <p:cNvCxnSpPr>
            <a:stCxn id="22" idx="2"/>
          </p:cNvCxnSpPr>
          <p:nvPr/>
        </p:nvCxnSpPr>
        <p:spPr>
          <a:xfrm rot="-5400000" flipH="1">
            <a:off x="5627509" y="2529050"/>
            <a:ext cx="553500" cy="2562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" name="Google Shape;2776;g28120bc8d10_0_543">
            <a:extLst>
              <a:ext uri="{FF2B5EF4-FFF2-40B4-BE49-F238E27FC236}">
                <a16:creationId xmlns:a16="http://schemas.microsoft.com/office/drawing/2014/main" id="{38D1CC9E-DB96-5068-F693-3ED63E761B3E}"/>
              </a:ext>
            </a:extLst>
          </p:cNvPr>
          <p:cNvCxnSpPr>
            <a:stCxn id="30" idx="2"/>
            <a:endCxn id="23" idx="0"/>
          </p:cNvCxnSpPr>
          <p:nvPr/>
        </p:nvCxnSpPr>
        <p:spPr>
          <a:xfrm rot="-5400000" flipH="1">
            <a:off x="41323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" name="Google Shape;2777;g28120bc8d10_0_543">
            <a:extLst>
              <a:ext uri="{FF2B5EF4-FFF2-40B4-BE49-F238E27FC236}">
                <a16:creationId xmlns:a16="http://schemas.microsoft.com/office/drawing/2014/main" id="{92448AD4-256C-BE95-0692-2535CFFC63DD}"/>
              </a:ext>
            </a:extLst>
          </p:cNvPr>
          <p:cNvSpPr/>
          <p:nvPr/>
        </p:nvSpPr>
        <p:spPr>
          <a:xfrm>
            <a:off x="4799959" y="3784838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page에서 Sign up / in 제공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7" name="Google Shape;2778;g28120bc8d10_0_543">
            <a:extLst>
              <a:ext uri="{FF2B5EF4-FFF2-40B4-BE49-F238E27FC236}">
                <a16:creationId xmlns:a16="http://schemas.microsoft.com/office/drawing/2014/main" id="{D1417F28-204C-BF14-3E9F-B737BBB1E35F}"/>
              </a:ext>
            </a:extLst>
          </p:cNvPr>
          <p:cNvCxnSpPr>
            <a:stCxn id="39" idx="2"/>
            <a:endCxn id="53" idx="0"/>
          </p:cNvCxnSpPr>
          <p:nvPr/>
        </p:nvCxnSpPr>
        <p:spPr>
          <a:xfrm rot="-5400000" flipH="1">
            <a:off x="5004709" y="3629063"/>
            <a:ext cx="311100" cy="600"/>
          </a:xfrm>
          <a:prstGeom prst="bentConnector3">
            <a:avLst>
              <a:gd name="adj1" fmla="val 49988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3" name="Google Shape;2779;g28120bc8d10_0_543">
            <a:extLst>
              <a:ext uri="{FF2B5EF4-FFF2-40B4-BE49-F238E27FC236}">
                <a16:creationId xmlns:a16="http://schemas.microsoft.com/office/drawing/2014/main" id="{82E158DD-1121-045A-745A-87D1974854B6}"/>
              </a:ext>
            </a:extLst>
          </p:cNvPr>
          <p:cNvSpPr/>
          <p:nvPr/>
        </p:nvSpPr>
        <p:spPr>
          <a:xfrm>
            <a:off x="5710209" y="2933813"/>
            <a:ext cx="720000" cy="54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Sign up / 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2780;g28120bc8d10_0_543">
            <a:extLst>
              <a:ext uri="{FF2B5EF4-FFF2-40B4-BE49-F238E27FC236}">
                <a16:creationId xmlns:a16="http://schemas.microsoft.com/office/drawing/2014/main" id="{EB5AE4DB-6C8D-782A-B304-DA9A9E7A07B5}"/>
              </a:ext>
            </a:extLst>
          </p:cNvPr>
          <p:cNvSpPr/>
          <p:nvPr/>
        </p:nvSpPr>
        <p:spPr>
          <a:xfrm>
            <a:off x="440038" y="1529600"/>
            <a:ext cx="1041596" cy="1080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 플라자 로그인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2781;g28120bc8d10_0_543">
            <a:extLst>
              <a:ext uri="{FF2B5EF4-FFF2-40B4-BE49-F238E27FC236}">
                <a16:creationId xmlns:a16="http://schemas.microsoft.com/office/drawing/2014/main" id="{A5BCC437-67C7-7744-C27B-28F6BF32E830}"/>
              </a:ext>
            </a:extLst>
          </p:cNvPr>
          <p:cNvSpPr/>
          <p:nvPr/>
        </p:nvSpPr>
        <p:spPr>
          <a:xfrm>
            <a:off x="156385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err="1"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2782;g28120bc8d10_0_543">
            <a:extLst>
              <a:ext uri="{FF2B5EF4-FFF2-40B4-BE49-F238E27FC236}">
                <a16:creationId xmlns:a16="http://schemas.microsoft.com/office/drawing/2014/main" id="{DAF89225-9A92-A8AA-D7FD-F8C758F8AEC5}"/>
              </a:ext>
            </a:extLst>
          </p:cNvPr>
          <p:cNvSpPr/>
          <p:nvPr/>
        </p:nvSpPr>
        <p:spPr>
          <a:xfrm>
            <a:off x="2024021" y="1914800"/>
            <a:ext cx="403200" cy="465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5252238" y="5854054"/>
            <a:ext cx="1098228" cy="303624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공급사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69" idx="0"/>
            <a:endCxn id="20" idx="1"/>
          </p:cNvCxnSpPr>
          <p:nvPr/>
        </p:nvCxnSpPr>
        <p:spPr>
          <a:xfrm rot="16200000" flipH="1">
            <a:off x="2393383" y="344412"/>
            <a:ext cx="168975" cy="3079351"/>
          </a:xfrm>
          <a:prstGeom prst="bentConnector4">
            <a:avLst>
              <a:gd name="adj1" fmla="val -135286"/>
              <a:gd name="adj2" fmla="val 56925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38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7474650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 Admin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0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38" idx="2"/>
            <a:endCxn id="18" idx="0"/>
          </p:cNvCxnSpPr>
          <p:nvPr/>
        </p:nvCxnSpPr>
        <p:spPr>
          <a:xfrm rot="16200000" flipH="1">
            <a:off x="6642190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3" name="Google Shape;2755;g28120bc8d10_0_543">
            <a:extLst>
              <a:ext uri="{FF2B5EF4-FFF2-40B4-BE49-F238E27FC236}">
                <a16:creationId xmlns:a16="http://schemas.microsoft.com/office/drawing/2014/main" id="{14C8EB89-F4E8-C458-0572-ECCDB3BAA850}"/>
              </a:ext>
            </a:extLst>
          </p:cNvPr>
          <p:cNvSpPr/>
          <p:nvPr/>
        </p:nvSpPr>
        <p:spPr>
          <a:xfrm>
            <a:off x="6136940" y="4741157"/>
            <a:ext cx="720000" cy="900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전자입찰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3" idx="2"/>
            <a:endCxn id="43" idx="0"/>
          </p:cNvCxnSpPr>
          <p:nvPr/>
        </p:nvCxnSpPr>
        <p:spPr>
          <a:xfrm rot="16200000" flipH="1">
            <a:off x="5649902" y="3894119"/>
            <a:ext cx="1267344" cy="42673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6" name="직사각형 35"/>
          <p:cNvSpPr/>
          <p:nvPr/>
        </p:nvSpPr>
        <p:spPr>
          <a:xfrm>
            <a:off x="1481634" y="1529600"/>
            <a:ext cx="1027804" cy="1080000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5" name="Google Shape;2784;g28120bc8d10_0_543">
            <a:extLst>
              <a:ext uri="{FF2B5EF4-FFF2-40B4-BE49-F238E27FC236}">
                <a16:creationId xmlns:a16="http://schemas.microsoft.com/office/drawing/2014/main" id="{A85F7410-9487-A567-F06C-4115F6B17129}"/>
              </a:ext>
            </a:extLst>
          </p:cNvPr>
          <p:cNvCxnSpPr>
            <a:stCxn id="10" idx="0"/>
            <a:endCxn id="19" idx="0"/>
          </p:cNvCxnSpPr>
          <p:nvPr/>
        </p:nvCxnSpPr>
        <p:spPr>
          <a:xfrm rot="5400000" flipH="1" flipV="1">
            <a:off x="3661058" y="-275120"/>
            <a:ext cx="139200" cy="3470241"/>
          </a:xfrm>
          <a:prstGeom prst="bentConnector3">
            <a:avLst>
              <a:gd name="adj1" fmla="val 26422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59" name="Google Shape;2759;g28120bc8d10_0_543">
            <a:extLst>
              <a:ext uri="{FF2B5EF4-FFF2-40B4-BE49-F238E27FC236}">
                <a16:creationId xmlns:a16="http://schemas.microsoft.com/office/drawing/2014/main" id="{6D24767B-4D66-03BA-0AD4-B8CA6BCE6447}"/>
              </a:ext>
            </a:extLst>
          </p:cNvPr>
          <p:cNvSpPr/>
          <p:nvPr/>
        </p:nvSpPr>
        <p:spPr>
          <a:xfrm>
            <a:off x="8380292" y="4744663"/>
            <a:ext cx="72000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Main page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2761;g28120bc8d10_0_543">
            <a:extLst>
              <a:ext uri="{FF2B5EF4-FFF2-40B4-BE49-F238E27FC236}">
                <a16:creationId xmlns:a16="http://schemas.microsoft.com/office/drawing/2014/main" id="{5ABF7BB2-8F42-5755-8A98-EBE0B7F8094C}"/>
              </a:ext>
            </a:extLst>
          </p:cNvPr>
          <p:cNvSpPr/>
          <p:nvPr/>
        </p:nvSpPr>
        <p:spPr>
          <a:xfrm>
            <a:off x="8405459" y="1514145"/>
            <a:ext cx="661530" cy="90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latin typeface="Malgun Gothic"/>
                <a:ea typeface="Malgun Gothic"/>
                <a:cs typeface="Malgun Gothic"/>
                <a:sym typeface="Malgun Gothic"/>
              </a:rPr>
              <a:t>WMS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1" name="Google Shape;2768;g28120bc8d10_0_543">
            <a:extLst>
              <a:ext uri="{FF2B5EF4-FFF2-40B4-BE49-F238E27FC236}">
                <a16:creationId xmlns:a16="http://schemas.microsoft.com/office/drawing/2014/main" id="{06FD6D3D-FCE6-ACEF-52C5-6125DA7615DF}"/>
              </a:ext>
            </a:extLst>
          </p:cNvPr>
          <p:cNvCxnSpPr>
            <a:stCxn id="60" idx="2"/>
            <a:endCxn id="59" idx="0"/>
          </p:cNvCxnSpPr>
          <p:nvPr/>
        </p:nvCxnSpPr>
        <p:spPr>
          <a:xfrm rot="16200000" flipH="1">
            <a:off x="7572999" y="3577370"/>
            <a:ext cx="2330518" cy="40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999999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9" name="직사각형 68"/>
          <p:cNvSpPr/>
          <p:nvPr/>
        </p:nvSpPr>
        <p:spPr>
          <a:xfrm>
            <a:off x="511728" y="1799600"/>
            <a:ext cx="852936" cy="448649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Google Shape;2783;g28120bc8d10_0_543">
            <a:extLst>
              <a:ext uri="{FF2B5EF4-FFF2-40B4-BE49-F238E27FC236}">
                <a16:creationId xmlns:a16="http://schemas.microsoft.com/office/drawing/2014/main" id="{3DAD95B4-7A30-141C-601F-960476C7B2DC}"/>
              </a:ext>
            </a:extLst>
          </p:cNvPr>
          <p:cNvSpPr/>
          <p:nvPr/>
        </p:nvSpPr>
        <p:spPr>
          <a:xfrm>
            <a:off x="6632472" y="5854053"/>
            <a:ext cx="1055659" cy="303625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전자입찰 &lt;-&gt; </a:t>
            </a: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운영사</a:t>
            </a:r>
            <a:endParaRPr lang="en-US" altLang="ko-KR"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>
                <a:latin typeface="Malgun Gothic"/>
                <a:ea typeface="Malgun Gothic"/>
                <a:cs typeface="Malgun Gothic"/>
                <a:sym typeface="Malgun Gothic"/>
              </a:rPr>
              <a:t>(SSO)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4" name="꺾인 연결선 53"/>
          <p:cNvCxnSpPr>
            <a:stCxn id="13" idx="2"/>
            <a:endCxn id="67" idx="1"/>
          </p:cNvCxnSpPr>
          <p:nvPr/>
        </p:nvCxnSpPr>
        <p:spPr>
          <a:xfrm rot="16200000" flipH="1">
            <a:off x="4989722" y="5743349"/>
            <a:ext cx="356553" cy="168479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43" idx="2"/>
            <a:endCxn id="67" idx="3"/>
          </p:cNvCxnSpPr>
          <p:nvPr/>
        </p:nvCxnSpPr>
        <p:spPr>
          <a:xfrm rot="5400000">
            <a:off x="6241349" y="5750274"/>
            <a:ext cx="364709" cy="146474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꺾인 연결선 71"/>
          <p:cNvCxnSpPr>
            <a:stCxn id="43" idx="2"/>
            <a:endCxn id="70" idx="1"/>
          </p:cNvCxnSpPr>
          <p:nvPr/>
        </p:nvCxnSpPr>
        <p:spPr>
          <a:xfrm rot="16200000" flipH="1">
            <a:off x="6382352" y="5755745"/>
            <a:ext cx="364709" cy="13553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꺾인 연결선 74"/>
          <p:cNvCxnSpPr>
            <a:stCxn id="18" idx="2"/>
            <a:endCxn id="70" idx="3"/>
          </p:cNvCxnSpPr>
          <p:nvPr/>
        </p:nvCxnSpPr>
        <p:spPr>
          <a:xfrm rot="5400000">
            <a:off x="7568206" y="5764588"/>
            <a:ext cx="361203" cy="121352"/>
          </a:xfrm>
          <a:prstGeom prst="bentConnector2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45483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807;g28120bc8d10_0_307">
            <a:extLst>
              <a:ext uri="{FF2B5EF4-FFF2-40B4-BE49-F238E27FC236}">
                <a16:creationId xmlns:a16="http://schemas.microsoft.com/office/drawing/2014/main" id="{242ACB91-9759-DB47-D126-8F5B4086D282}"/>
              </a:ext>
            </a:extLst>
          </p:cNvPr>
          <p:cNvSpPr/>
          <p:nvPr/>
        </p:nvSpPr>
        <p:spPr>
          <a:xfrm>
            <a:off x="410864" y="558447"/>
            <a:ext cx="7113809" cy="624595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EBD561-7B2C-33C3-AEEF-AF060C7D6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30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B4C029E-302C-9A89-D1C7-F3D164104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9609711"/>
              </p:ext>
            </p:extLst>
          </p:nvPr>
        </p:nvGraphicFramePr>
        <p:xfrm>
          <a:off x="7858125" y="426720"/>
          <a:ext cx="2047875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공급협력사 모집신청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팝업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</a:t>
                      </a:r>
                      <a:endParaRPr kumimoji="0" lang="ko-KR" alt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참가 신청하는 품목 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일반정보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공급업체 평가자료 제출 정보 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납품실적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동일제품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 선택하여 입력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납품실적에서 입력한 정보와 같은 증명서 첨부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동일제품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or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유사제품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체크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동의 후 신청 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버튼영역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신청완료 후 완료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취소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신청하지 않고 취소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입력한 데이터 삭제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2AD6720-51F8-9645-8432-445728F375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43987"/>
              </p:ext>
            </p:extLst>
          </p:nvPr>
        </p:nvGraphicFramePr>
        <p:xfrm>
          <a:off x="464325" y="1495667"/>
          <a:ext cx="6977099" cy="15257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1989341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404788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일반정보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사업자등록번호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업태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전화번호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28793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사업자등록증 첨부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이메일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8B370F8B-FD6D-F4F4-CC64-1E173E1002B0}"/>
              </a:ext>
            </a:extLst>
          </p:cNvPr>
          <p:cNvSpPr/>
          <p:nvPr/>
        </p:nvSpPr>
        <p:spPr>
          <a:xfrm>
            <a:off x="464325" y="1591763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2802;g28120ce3749_2_4">
            <a:extLst>
              <a:ext uri="{FF2B5EF4-FFF2-40B4-BE49-F238E27FC236}">
                <a16:creationId xmlns:a16="http://schemas.microsoft.com/office/drawing/2014/main" id="{15D576CD-6F08-85B2-DB4C-782BEE03B914}"/>
              </a:ext>
            </a:extLst>
          </p:cNvPr>
          <p:cNvSpPr/>
          <p:nvPr/>
        </p:nvSpPr>
        <p:spPr>
          <a:xfrm>
            <a:off x="1873773" y="1875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테스트공급사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469ED978-839E-A8E8-441E-C5E9B9D3F51A}"/>
              </a:ext>
            </a:extLst>
          </p:cNvPr>
          <p:cNvSpPr/>
          <p:nvPr/>
        </p:nvSpPr>
        <p:spPr>
          <a:xfrm>
            <a:off x="5309059" y="1879692"/>
            <a:ext cx="45570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4CC68061-CDEE-C57F-FF1B-B72027502CD8}"/>
              </a:ext>
            </a:extLst>
          </p:cNvPr>
          <p:cNvSpPr/>
          <p:nvPr/>
        </p:nvSpPr>
        <p:spPr>
          <a:xfrm>
            <a:off x="5849913" y="1879692"/>
            <a:ext cx="331546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C8FA14CC-74E6-64B5-70EC-296539817ED0}"/>
              </a:ext>
            </a:extLst>
          </p:cNvPr>
          <p:cNvSpPr/>
          <p:nvPr/>
        </p:nvSpPr>
        <p:spPr>
          <a:xfrm>
            <a:off x="6266613" y="1879692"/>
            <a:ext cx="683550" cy="222164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12345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DB12AFE-9FC0-1105-1347-72035D6C6EF5}"/>
              </a:ext>
            </a:extLst>
          </p:cNvPr>
          <p:cNvSpPr/>
          <p:nvPr/>
        </p:nvSpPr>
        <p:spPr>
          <a:xfrm>
            <a:off x="187377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2C43179F-9FA0-39CD-7835-86EE7AD47176}"/>
              </a:ext>
            </a:extLst>
          </p:cNvPr>
          <p:cNvSpPr/>
          <p:nvPr/>
        </p:nvSpPr>
        <p:spPr>
          <a:xfrm>
            <a:off x="5313363" y="2185346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08;g28120bc8d10_0_307">
            <a:extLst>
              <a:ext uri="{FF2B5EF4-FFF2-40B4-BE49-F238E27FC236}">
                <a16:creationId xmlns:a16="http://schemas.microsoft.com/office/drawing/2014/main" id="{034C0341-0B8C-D6EB-3DC9-E14FDCCAA75E}"/>
              </a:ext>
            </a:extLst>
          </p:cNvPr>
          <p:cNvSpPr/>
          <p:nvPr/>
        </p:nvSpPr>
        <p:spPr>
          <a:xfrm>
            <a:off x="552437" y="620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참가신청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11;g28120bc8d10_0_307">
            <a:extLst>
              <a:ext uri="{FF2B5EF4-FFF2-40B4-BE49-F238E27FC236}">
                <a16:creationId xmlns:a16="http://schemas.microsoft.com/office/drawing/2014/main" id="{2BE1E35D-1CA4-44AD-DCD7-54F61E933CAB}"/>
              </a:ext>
            </a:extLst>
          </p:cNvPr>
          <p:cNvSpPr/>
          <p:nvPr/>
        </p:nvSpPr>
        <p:spPr>
          <a:xfrm>
            <a:off x="7194296" y="62010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09;g28120bc8d10_0_307">
            <a:extLst>
              <a:ext uri="{FF2B5EF4-FFF2-40B4-BE49-F238E27FC236}">
                <a16:creationId xmlns:a16="http://schemas.microsoft.com/office/drawing/2014/main" id="{B0687D44-8E9E-E18B-9D80-624049310242}"/>
              </a:ext>
            </a:extLst>
          </p:cNvPr>
          <p:cNvSpPr/>
          <p:nvPr/>
        </p:nvSpPr>
        <p:spPr>
          <a:xfrm>
            <a:off x="30794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신청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10;g28120bc8d10_0_307">
            <a:extLst>
              <a:ext uri="{FF2B5EF4-FFF2-40B4-BE49-F238E27FC236}">
                <a16:creationId xmlns:a16="http://schemas.microsoft.com/office/drawing/2014/main" id="{F7FBEC32-A5F7-3750-B6D6-5B35E7869929}"/>
              </a:ext>
            </a:extLst>
          </p:cNvPr>
          <p:cNvSpPr/>
          <p:nvPr/>
        </p:nvSpPr>
        <p:spPr>
          <a:xfrm>
            <a:off x="3875662" y="647279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BCFEEE2F-40D3-193D-F5AB-318C43D832D6}"/>
              </a:ext>
            </a:extLst>
          </p:cNvPr>
          <p:cNvCxnSpPr>
            <a:cxnSpLocks/>
          </p:cNvCxnSpPr>
          <p:nvPr/>
        </p:nvCxnSpPr>
        <p:spPr>
          <a:xfrm>
            <a:off x="463602" y="977417"/>
            <a:ext cx="6977821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Google Shape;2802;g28120ce3749_2_4">
            <a:extLst>
              <a:ext uri="{FF2B5EF4-FFF2-40B4-BE49-F238E27FC236}">
                <a16:creationId xmlns:a16="http://schemas.microsoft.com/office/drawing/2014/main" id="{0A0EEDA0-B7FC-CF70-413F-F80974265F70}"/>
              </a:ext>
            </a:extLst>
          </p:cNvPr>
          <p:cNvSpPr/>
          <p:nvPr/>
        </p:nvSpPr>
        <p:spPr>
          <a:xfrm>
            <a:off x="1873773" y="2474589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2802;g28120ce3749_2_4">
            <a:extLst>
              <a:ext uri="{FF2B5EF4-FFF2-40B4-BE49-F238E27FC236}">
                <a16:creationId xmlns:a16="http://schemas.microsoft.com/office/drawing/2014/main" id="{4DFFF601-FB98-4E77-8E57-8563F6B2AE0E}"/>
              </a:ext>
            </a:extLst>
          </p:cNvPr>
          <p:cNvSpPr/>
          <p:nvPr/>
        </p:nvSpPr>
        <p:spPr>
          <a:xfrm>
            <a:off x="5313363" y="276079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14;g28120bc8d10_0_403">
            <a:extLst>
              <a:ext uri="{FF2B5EF4-FFF2-40B4-BE49-F238E27FC236}">
                <a16:creationId xmlns:a16="http://schemas.microsoft.com/office/drawing/2014/main" id="{1B12F50C-A010-19DA-DFE7-103B54F45710}"/>
              </a:ext>
            </a:extLst>
          </p:cNvPr>
          <p:cNvSpPr/>
          <p:nvPr/>
        </p:nvSpPr>
        <p:spPr>
          <a:xfrm>
            <a:off x="1877695" y="279597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표 55">
            <a:extLst>
              <a:ext uri="{FF2B5EF4-FFF2-40B4-BE49-F238E27FC236}">
                <a16:creationId xmlns:a16="http://schemas.microsoft.com/office/drawing/2014/main" id="{457634DA-9D52-B7DE-CA83-8CAB162BDD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296633"/>
              </p:ext>
            </p:extLst>
          </p:nvPr>
        </p:nvGraphicFramePr>
        <p:xfrm>
          <a:off x="464325" y="3077352"/>
          <a:ext cx="6977099" cy="3115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001953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39217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45819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공급업체 평가자료 제출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회사소개서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회사연혁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인력현황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생산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인원 수 및 경력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),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매출현황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회사 경영전략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4M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이스트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제품소개서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신용등급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신용등급서에 명시된 신용등급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신용등급서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유효기간내 자료만 인정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공장등록년월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공장등록중에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공장등록증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발급된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자료만 인증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rgbClr val="959595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47813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 </a:t>
                      </a:r>
                      <a:r>
                        <a:rPr lang="ko-KR" altLang="en-US" sz="800" b="0" i="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등록년월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기업부서연구소중에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명시된 </a:t>
                      </a:r>
                      <a:r>
                        <a:rPr kumimoji="0" lang="ko-KR" altLang="en-US" sz="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년월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기업부설연구소증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1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 발급된 자료만 인증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8720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ISO 9001, KS 2343)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품질인증서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유효기간내 자료만 인정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모집 공지일 기준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0658842"/>
                  </a:ext>
                </a:extLst>
              </a:tr>
              <a:tr h="48400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납품실적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동일제품                 유사제품 </a:t>
                      </a:r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endParaRPr lang="en-US" altLang="ko-KR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                     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예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4,000,000)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납품증명서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(3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년내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b="1" i="0" dirty="0">
                          <a:solidFill>
                            <a:srgbClr val="E10027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*</a:t>
                      </a:r>
                      <a:endParaRPr lang="ko-KR" altLang="en-US" sz="800" b="0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최근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년간 납품실적을 증명하는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1.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실적 증명서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당사 양식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  - </a:t>
                      </a:r>
                      <a:r>
                        <a:rPr lang="ko-KR" altLang="en-US" sz="6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매입처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발급 날인 필수</a:t>
                      </a:r>
                    </a:p>
                    <a:p>
                      <a:pPr algn="l"/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   2.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계약서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날인필수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761254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품질검증기기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계측기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보유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         해당업체가 보유하고 있는 품질검증기기 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계측기</a:t>
                      </a:r>
                      <a:r>
                        <a:rPr lang="en-US" altLang="ko-KR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6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리스트 및 사진</a:t>
                      </a: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775807"/>
                  </a:ext>
                </a:extLst>
              </a:tr>
              <a:tr h="304823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모집약정서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Agency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관련 서류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6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62543"/>
                  </a:ext>
                </a:extLst>
              </a:tr>
            </a:tbl>
          </a:graphicData>
        </a:graphic>
      </p:graphicFrame>
      <p:sp>
        <p:nvSpPr>
          <p:cNvPr id="57" name="직사각형 56">
            <a:extLst>
              <a:ext uri="{FF2B5EF4-FFF2-40B4-BE49-F238E27FC236}">
                <a16:creationId xmlns:a16="http://schemas.microsoft.com/office/drawing/2014/main" id="{79F2C143-742A-B645-EA23-18B0872BB664}"/>
              </a:ext>
            </a:extLst>
          </p:cNvPr>
          <p:cNvSpPr/>
          <p:nvPr/>
        </p:nvSpPr>
        <p:spPr>
          <a:xfrm>
            <a:off x="464325" y="3173448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606ECE3-C8F2-F982-EC70-113BC8E994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392238"/>
              </p:ext>
            </p:extLst>
          </p:nvPr>
        </p:nvGraphicFramePr>
        <p:xfrm>
          <a:off x="464325" y="1081202"/>
          <a:ext cx="6977098" cy="35472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295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3206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605396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05582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  <a:gridCol w="630621">
                  <a:extLst>
                    <a:ext uri="{9D8B030D-6E8A-4147-A177-3AD203B41FA5}">
                      <a16:colId xmlns:a16="http://schemas.microsoft.com/office/drawing/2014/main" val="3079963402"/>
                    </a:ext>
                  </a:extLst>
                </a:gridCol>
                <a:gridCol w="731619">
                  <a:extLst>
                    <a:ext uri="{9D8B030D-6E8A-4147-A177-3AD203B41FA5}">
                      <a16:colId xmlns:a16="http://schemas.microsoft.com/office/drawing/2014/main" val="3963055000"/>
                    </a:ext>
                  </a:extLst>
                </a:gridCol>
              </a:tblGrid>
              <a:tr h="35472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품목명</a:t>
                      </a:r>
                      <a:endParaRPr lang="en-US" altLang="ko-KR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테스트 품목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품목유형</a:t>
                      </a:r>
                      <a:endParaRPr lang="ko-KR" altLang="en-US" sz="800" b="1" i="0" dirty="0">
                        <a:solidFill>
                          <a:srgbClr val="E10027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무선자재</a:t>
                      </a:r>
                      <a:r>
                        <a:rPr lang="en-US" altLang="ko-KR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,SKT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참가상태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신청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</a:tbl>
          </a:graphicData>
        </a:graphic>
      </p:graphicFrame>
      <p:pic>
        <p:nvPicPr>
          <p:cNvPr id="74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8B01D6B-3B7D-23AA-9787-DA87E8347FC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51197" y="6246832"/>
            <a:ext cx="215454" cy="215444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7E8549CB-9015-54B9-BA0C-636770FB1F61}"/>
              </a:ext>
            </a:extLst>
          </p:cNvPr>
          <p:cNvSpPr txBox="1"/>
          <p:nvPr/>
        </p:nvSpPr>
        <p:spPr>
          <a:xfrm>
            <a:off x="1873774" y="6245182"/>
            <a:ext cx="439284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상기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등록된 내용은 사실과 다르지 않으며 만약 허위일 경우 어떠한 책임도 감수하겠습니다</a:t>
            </a:r>
            <a:r>
              <a:rPr lang="en-US" altLang="ko-KR" sz="8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8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01065B51-196F-D167-4149-E6A83BDA393E}"/>
              </a:ext>
            </a:extLst>
          </p:cNvPr>
          <p:cNvGrpSpPr/>
          <p:nvPr/>
        </p:nvGrpSpPr>
        <p:grpSpPr>
          <a:xfrm>
            <a:off x="2381327" y="2811208"/>
            <a:ext cx="900000" cy="180000"/>
            <a:chOff x="2381327" y="2811208"/>
            <a:chExt cx="900000" cy="180000"/>
          </a:xfrm>
        </p:grpSpPr>
        <p:sp>
          <p:nvSpPr>
            <p:cNvPr id="54" name="Google Shape;1658;g27fc35ecc8f_0_48">
              <a:extLst>
                <a:ext uri="{FF2B5EF4-FFF2-40B4-BE49-F238E27FC236}">
                  <a16:creationId xmlns:a16="http://schemas.microsoft.com/office/drawing/2014/main" id="{58E0E052-9907-6E4D-136A-B3313FB2438D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55" name="Google Shape;1659;g27fc35ecc8f_0_48">
              <a:extLst>
                <a:ext uri="{FF2B5EF4-FFF2-40B4-BE49-F238E27FC236}">
                  <a16:creationId xmlns:a16="http://schemas.microsoft.com/office/drawing/2014/main" id="{EC7B0BBA-5725-7786-3C0B-5D89B1FEE741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78" name="Google Shape;914;g28120bc8d10_0_403">
            <a:extLst>
              <a:ext uri="{FF2B5EF4-FFF2-40B4-BE49-F238E27FC236}">
                <a16:creationId xmlns:a16="http://schemas.microsoft.com/office/drawing/2014/main" id="{7CAFA3F6-8B34-CA23-448A-1A4EC4FD20A8}"/>
              </a:ext>
            </a:extLst>
          </p:cNvPr>
          <p:cNvSpPr/>
          <p:nvPr/>
        </p:nvSpPr>
        <p:spPr>
          <a:xfrm>
            <a:off x="1877695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14;g28120bc8d10_0_403">
            <a:extLst>
              <a:ext uri="{FF2B5EF4-FFF2-40B4-BE49-F238E27FC236}">
                <a16:creationId xmlns:a16="http://schemas.microsoft.com/office/drawing/2014/main" id="{361997BC-3EB4-6BFE-8DD7-C7166B6B5149}"/>
              </a:ext>
            </a:extLst>
          </p:cNvPr>
          <p:cNvSpPr/>
          <p:nvPr/>
        </p:nvSpPr>
        <p:spPr>
          <a:xfrm>
            <a:off x="5313363" y="348966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14;g28120bc8d10_0_403">
            <a:extLst>
              <a:ext uri="{FF2B5EF4-FFF2-40B4-BE49-F238E27FC236}">
                <a16:creationId xmlns:a16="http://schemas.microsoft.com/office/drawing/2014/main" id="{9F65F0C5-2E23-203B-17F5-573F262F33BD}"/>
              </a:ext>
            </a:extLst>
          </p:cNvPr>
          <p:cNvSpPr/>
          <p:nvPr/>
        </p:nvSpPr>
        <p:spPr>
          <a:xfrm>
            <a:off x="5313363" y="379503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914;g28120bc8d10_0_403">
            <a:extLst>
              <a:ext uri="{FF2B5EF4-FFF2-40B4-BE49-F238E27FC236}">
                <a16:creationId xmlns:a16="http://schemas.microsoft.com/office/drawing/2014/main" id="{68F53ADA-3B6D-4B93-70FA-B00B5142CD80}"/>
              </a:ext>
            </a:extLst>
          </p:cNvPr>
          <p:cNvSpPr/>
          <p:nvPr/>
        </p:nvSpPr>
        <p:spPr>
          <a:xfrm>
            <a:off x="5313363" y="4078210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8" name="Google Shape;914;g28120bc8d10_0_403">
            <a:extLst>
              <a:ext uri="{FF2B5EF4-FFF2-40B4-BE49-F238E27FC236}">
                <a16:creationId xmlns:a16="http://schemas.microsoft.com/office/drawing/2014/main" id="{C7D0BEC7-88EA-131A-FBE6-45EA91E974CF}"/>
              </a:ext>
            </a:extLst>
          </p:cNvPr>
          <p:cNvSpPr/>
          <p:nvPr/>
        </p:nvSpPr>
        <p:spPr>
          <a:xfrm>
            <a:off x="5313363" y="439298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914;g28120bc8d10_0_403">
            <a:extLst>
              <a:ext uri="{FF2B5EF4-FFF2-40B4-BE49-F238E27FC236}">
                <a16:creationId xmlns:a16="http://schemas.microsoft.com/office/drawing/2014/main" id="{D06D084B-9C65-C383-309E-B56F6749231A}"/>
              </a:ext>
            </a:extLst>
          </p:cNvPr>
          <p:cNvSpPr/>
          <p:nvPr/>
        </p:nvSpPr>
        <p:spPr>
          <a:xfrm>
            <a:off x="5313363" y="4777904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914;g28120bc8d10_0_403">
            <a:extLst>
              <a:ext uri="{FF2B5EF4-FFF2-40B4-BE49-F238E27FC236}">
                <a16:creationId xmlns:a16="http://schemas.microsoft.com/office/drawing/2014/main" id="{F569F915-A5FA-3700-6E46-03D69F682571}"/>
              </a:ext>
            </a:extLst>
          </p:cNvPr>
          <p:cNvSpPr/>
          <p:nvPr/>
        </p:nvSpPr>
        <p:spPr>
          <a:xfrm>
            <a:off x="5313363" y="524405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914;g28120bc8d10_0_403">
            <a:extLst>
              <a:ext uri="{FF2B5EF4-FFF2-40B4-BE49-F238E27FC236}">
                <a16:creationId xmlns:a16="http://schemas.microsoft.com/office/drawing/2014/main" id="{65B7E368-9C90-A90C-FF97-C3420673ED23}"/>
              </a:ext>
            </a:extLst>
          </p:cNvPr>
          <p:cNvSpPr/>
          <p:nvPr/>
        </p:nvSpPr>
        <p:spPr>
          <a:xfrm>
            <a:off x="1877695" y="5650125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914;g28120bc8d10_0_403">
            <a:extLst>
              <a:ext uri="{FF2B5EF4-FFF2-40B4-BE49-F238E27FC236}">
                <a16:creationId xmlns:a16="http://schemas.microsoft.com/office/drawing/2014/main" id="{E93A385E-982A-214D-D911-3A43356104DD}"/>
              </a:ext>
            </a:extLst>
          </p:cNvPr>
          <p:cNvSpPr/>
          <p:nvPr/>
        </p:nvSpPr>
        <p:spPr>
          <a:xfrm>
            <a:off x="1877695" y="5951457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103800DA-598A-2542-A552-91D8F5CB7FE1}"/>
              </a:ext>
            </a:extLst>
          </p:cNvPr>
          <p:cNvGrpSpPr/>
          <p:nvPr/>
        </p:nvGrpSpPr>
        <p:grpSpPr>
          <a:xfrm>
            <a:off x="2381327" y="5966693"/>
            <a:ext cx="900000" cy="180000"/>
            <a:chOff x="2381327" y="2811208"/>
            <a:chExt cx="900000" cy="180000"/>
          </a:xfrm>
        </p:grpSpPr>
        <p:sp>
          <p:nvSpPr>
            <p:cNvPr id="94" name="Google Shape;1658;g27fc35ecc8f_0_48">
              <a:extLst>
                <a:ext uri="{FF2B5EF4-FFF2-40B4-BE49-F238E27FC236}">
                  <a16:creationId xmlns:a16="http://schemas.microsoft.com/office/drawing/2014/main" id="{1661FE47-DAF9-1409-8677-628CA3E0880B}"/>
                </a:ext>
              </a:extLst>
            </p:cNvPr>
            <p:cNvSpPr/>
            <p:nvPr/>
          </p:nvSpPr>
          <p:spPr>
            <a:xfrm>
              <a:off x="2381327" y="2811208"/>
              <a:ext cx="900000" cy="180000"/>
            </a:xfrm>
            <a:prstGeom prst="roundRect">
              <a:avLst>
                <a:gd name="adj" fmla="val 50000"/>
              </a:avLst>
            </a:prstGeom>
            <a:solidFill>
              <a:srgbClr val="F3F3F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ko-KR" sz="600" b="0" i="0" u="sng" strike="noStrike" cap="none" dirty="0">
                  <a:solidFill>
                    <a:srgbClr val="0000FF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첨부파일004.xlsx</a:t>
              </a:r>
              <a:endParaRPr sz="500" b="1" i="0" u="none" strike="noStrike" cap="none" dirty="0">
                <a:solidFill>
                  <a:srgbClr val="CC0000"/>
                </a:solidFill>
              </a:endParaRPr>
            </a:p>
          </p:txBody>
        </p:sp>
        <p:sp>
          <p:nvSpPr>
            <p:cNvPr id="95" name="Google Shape;1659;g27fc35ecc8f_0_48">
              <a:extLst>
                <a:ext uri="{FF2B5EF4-FFF2-40B4-BE49-F238E27FC236}">
                  <a16:creationId xmlns:a16="http://schemas.microsoft.com/office/drawing/2014/main" id="{212D7815-3256-81DD-56F0-44B445DF6B53}"/>
                </a:ext>
              </a:extLst>
            </p:cNvPr>
            <p:cNvSpPr/>
            <p:nvPr/>
          </p:nvSpPr>
          <p:spPr>
            <a:xfrm>
              <a:off x="3106698" y="2847208"/>
              <a:ext cx="108000" cy="10800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500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X</a:t>
              </a:r>
              <a:endParaRPr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96" name="Google Shape;914;g28120bc8d10_0_403">
            <a:extLst>
              <a:ext uri="{FF2B5EF4-FFF2-40B4-BE49-F238E27FC236}">
                <a16:creationId xmlns:a16="http://schemas.microsoft.com/office/drawing/2014/main" id="{DCDF95AE-E6C9-2B7A-953B-B9B6028AE57B}"/>
              </a:ext>
            </a:extLst>
          </p:cNvPr>
          <p:cNvSpPr/>
          <p:nvPr/>
        </p:nvSpPr>
        <p:spPr>
          <a:xfrm>
            <a:off x="5313363" y="5952581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7" name="Google Shape;2802;g28120ce3749_2_4">
            <a:extLst>
              <a:ext uri="{FF2B5EF4-FFF2-40B4-BE49-F238E27FC236}">
                <a16:creationId xmlns:a16="http://schemas.microsoft.com/office/drawing/2014/main" id="{774EB7E8-1FE3-E111-4297-86EAA0ABE0B3}"/>
              </a:ext>
            </a:extLst>
          </p:cNvPr>
          <p:cNvSpPr/>
          <p:nvPr/>
        </p:nvSpPr>
        <p:spPr>
          <a:xfrm>
            <a:off x="1873773" y="3765498"/>
            <a:ext cx="462036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AA   </a:t>
            </a: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2802;g28120ce3749_2_4">
            <a:extLst>
              <a:ext uri="{FF2B5EF4-FFF2-40B4-BE49-F238E27FC236}">
                <a16:creationId xmlns:a16="http://schemas.microsoft.com/office/drawing/2014/main" id="{FE6C9AD8-C14D-29FC-277F-A3F692CD3161}"/>
              </a:ext>
            </a:extLst>
          </p:cNvPr>
          <p:cNvSpPr/>
          <p:nvPr/>
        </p:nvSpPr>
        <p:spPr>
          <a:xfrm>
            <a:off x="1873772" y="5327443"/>
            <a:ext cx="1052307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" name="표 101">
            <a:extLst>
              <a:ext uri="{FF2B5EF4-FFF2-40B4-BE49-F238E27FC236}">
                <a16:creationId xmlns:a16="http://schemas.microsoft.com/office/drawing/2014/main" id="{E130FD53-CB6C-BEA9-3210-F5BB9D667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064119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3" name="그래픽 102" descr="일일 일정표 단색으로 채워진">
            <a:extLst>
              <a:ext uri="{FF2B5EF4-FFF2-40B4-BE49-F238E27FC236}">
                <a16:creationId xmlns:a16="http://schemas.microsoft.com/office/drawing/2014/main" id="{8E9E7293-0C15-938B-7285-816CB273F3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058224"/>
            <a:ext cx="207296" cy="237943"/>
          </a:xfrm>
          <a:prstGeom prst="rect">
            <a:avLst/>
          </a:prstGeom>
        </p:spPr>
      </p:pic>
      <p:graphicFrame>
        <p:nvGraphicFramePr>
          <p:cNvPr id="104" name="표 103">
            <a:extLst>
              <a:ext uri="{FF2B5EF4-FFF2-40B4-BE49-F238E27FC236}">
                <a16:creationId xmlns:a16="http://schemas.microsoft.com/office/drawing/2014/main" id="{A7082E6D-89EE-8870-3CBC-988B1CE3B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12503"/>
              </p:ext>
            </p:extLst>
          </p:nvPr>
        </p:nvGraphicFramePr>
        <p:xfrm>
          <a:off x="1873773" y="4346650"/>
          <a:ext cx="705466" cy="224770"/>
        </p:xfrm>
        <a:graphic>
          <a:graphicData uri="http://schemas.openxmlformats.org/drawingml/2006/table">
            <a:tbl>
              <a:tblPr/>
              <a:tblGrid>
                <a:gridCol w="705466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2477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05" name="그래픽 104" descr="일일 일정표 단색으로 채워진">
            <a:extLst>
              <a:ext uri="{FF2B5EF4-FFF2-40B4-BE49-F238E27FC236}">
                <a16:creationId xmlns:a16="http://schemas.microsoft.com/office/drawing/2014/main" id="{D3D24D44-98C6-1137-4004-7D532CEEC9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362054" y="4340755"/>
            <a:ext cx="207296" cy="237943"/>
          </a:xfrm>
          <a:prstGeom prst="rect">
            <a:avLst/>
          </a:prstGeom>
        </p:spPr>
      </p:pic>
      <p:sp>
        <p:nvSpPr>
          <p:cNvPr id="7" name="Google Shape;2802;g28120ce3749_2_4">
            <a:extLst>
              <a:ext uri="{FF2B5EF4-FFF2-40B4-BE49-F238E27FC236}">
                <a16:creationId xmlns:a16="http://schemas.microsoft.com/office/drawing/2014/main" id="{7E4ADD05-0FE3-52B2-906F-ADCF088B7CB7}"/>
              </a:ext>
            </a:extLst>
          </p:cNvPr>
          <p:cNvSpPr/>
          <p:nvPr/>
        </p:nvSpPr>
        <p:spPr>
          <a:xfrm>
            <a:off x="1873773" y="4686338"/>
            <a:ext cx="1773565" cy="22477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보유국제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국내 표준인증</a:t>
            </a:r>
            <a:r>
              <a:rPr lang="en-US" altLang="ko-KR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i="0" u="none" strike="noStrike" cap="none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700" i="0" u="none" strike="noStrike" cap="none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0A549EBB-70D8-FFC8-B80C-8EA9F57E2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550954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524504BA-C15C-B64C-0338-3336EFABF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873772" y="5175419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1699;g2fb18904de5_2_107">
            <a:extLst>
              <a:ext uri="{FF2B5EF4-FFF2-40B4-BE49-F238E27FC236}">
                <a16:creationId xmlns:a16="http://schemas.microsoft.com/office/drawing/2014/main" id="{5ACFB501-875C-3C45-53B6-2E5E0D379D6D}"/>
              </a:ext>
            </a:extLst>
          </p:cNvPr>
          <p:cNvSpPr/>
          <p:nvPr/>
        </p:nvSpPr>
        <p:spPr>
          <a:xfrm>
            <a:off x="158643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023B2DB-F052-3275-C418-546F4BB71E9C}"/>
              </a:ext>
            </a:extLst>
          </p:cNvPr>
          <p:cNvSpPr/>
          <p:nvPr/>
        </p:nvSpPr>
        <p:spPr>
          <a:xfrm>
            <a:off x="3747562" y="666497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EE8EC20E-D718-1B3C-9A2C-EF78EE9FA174}"/>
              </a:ext>
            </a:extLst>
          </p:cNvPr>
          <p:cNvSpPr/>
          <p:nvPr/>
        </p:nvSpPr>
        <p:spPr>
          <a:xfrm>
            <a:off x="372437" y="9893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1699;g2fb18904de5_2_107">
            <a:extLst>
              <a:ext uri="{FF2B5EF4-FFF2-40B4-BE49-F238E27FC236}">
                <a16:creationId xmlns:a16="http://schemas.microsoft.com/office/drawing/2014/main" id="{56351296-BCAE-F717-6297-D6A1EE95A01C}"/>
              </a:ext>
            </a:extLst>
          </p:cNvPr>
          <p:cNvSpPr/>
          <p:nvPr/>
        </p:nvSpPr>
        <p:spPr>
          <a:xfrm>
            <a:off x="1699644" y="155084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B106AE56-550E-9027-7137-25B8781E4C34}"/>
              </a:ext>
            </a:extLst>
          </p:cNvPr>
          <p:cNvSpPr/>
          <p:nvPr/>
        </p:nvSpPr>
        <p:spPr>
          <a:xfrm>
            <a:off x="1975426" y="31566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1699;g2fb18904de5_2_107">
            <a:extLst>
              <a:ext uri="{FF2B5EF4-FFF2-40B4-BE49-F238E27FC236}">
                <a16:creationId xmlns:a16="http://schemas.microsoft.com/office/drawing/2014/main" id="{AD124571-AEB0-AF0E-AA40-A0E779C56A91}"/>
              </a:ext>
            </a:extLst>
          </p:cNvPr>
          <p:cNvSpPr/>
          <p:nvPr/>
        </p:nvSpPr>
        <p:spPr>
          <a:xfrm>
            <a:off x="5035697" y="51568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1699;g2fb18904de5_2_107">
            <a:extLst>
              <a:ext uri="{FF2B5EF4-FFF2-40B4-BE49-F238E27FC236}">
                <a16:creationId xmlns:a16="http://schemas.microsoft.com/office/drawing/2014/main" id="{D7289E59-C3E3-0DA4-1500-F8E216E5FACF}"/>
              </a:ext>
            </a:extLst>
          </p:cNvPr>
          <p:cNvSpPr/>
          <p:nvPr/>
        </p:nvSpPr>
        <p:spPr>
          <a:xfrm>
            <a:off x="1551542" y="62629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C071CA5-08B3-77AF-FA81-44C437C4A06F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공급협력사 모집신청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BFFEE7-D917-EECD-16D7-51F71FF0ADF7}"/>
              </a:ext>
            </a:extLst>
          </p:cNvPr>
          <p:cNvSpPr/>
          <p:nvPr/>
        </p:nvSpPr>
        <p:spPr>
          <a:xfrm>
            <a:off x="9969887" y="21034"/>
            <a:ext cx="2210634" cy="106016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2.3.4.5.</a:t>
            </a:r>
            <a:r>
              <a:rPr lang="ko-KR" altLang="en-US" sz="1000" dirty="0">
                <a:solidFill>
                  <a:schemeClr val="tx1"/>
                </a:solidFill>
              </a:rPr>
              <a:t>필수 입력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인풋박스 하단 </a:t>
            </a:r>
            <a:r>
              <a:rPr lang="en-US" altLang="ko-KR" sz="1000" dirty="0">
                <a:solidFill>
                  <a:schemeClr val="tx1"/>
                </a:solidFill>
              </a:rPr>
              <a:t>validation </a:t>
            </a:r>
            <a:r>
              <a:rPr lang="ko-KR" altLang="en-US" sz="1000" dirty="0">
                <a:solidFill>
                  <a:schemeClr val="tx1"/>
                </a:solidFill>
              </a:rPr>
              <a:t>메시지 노출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  <a:p>
            <a:pPr algn="l"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7.</a:t>
            </a:r>
            <a:r>
              <a:rPr lang="ko-KR" altLang="en-US" sz="1000" dirty="0">
                <a:solidFill>
                  <a:schemeClr val="tx1"/>
                </a:solidFill>
              </a:rPr>
              <a:t>신청 완료 안내  팝업 추가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24" name="Google Shape;2802;g28120ce3749_2_4">
            <a:extLst>
              <a:ext uri="{FF2B5EF4-FFF2-40B4-BE49-F238E27FC236}">
                <a16:creationId xmlns:a16="http://schemas.microsoft.com/office/drawing/2014/main" id="{2630AA93-76B3-9F1C-8E58-1937C70E2AFA}"/>
              </a:ext>
            </a:extLst>
          </p:cNvPr>
          <p:cNvSpPr/>
          <p:nvPr/>
        </p:nvSpPr>
        <p:spPr>
          <a:xfrm>
            <a:off x="5313363" y="247142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8F9A150D-890B-7DE1-BEA4-B55530F9AE4F}"/>
              </a:ext>
            </a:extLst>
          </p:cNvPr>
          <p:cNvSpPr/>
          <p:nvPr/>
        </p:nvSpPr>
        <p:spPr>
          <a:xfrm>
            <a:off x="7802581" y="5702990"/>
            <a:ext cx="2251317" cy="11014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10;g28120bc8d10_0_307">
            <a:extLst>
              <a:ext uri="{FF2B5EF4-FFF2-40B4-BE49-F238E27FC236}">
                <a16:creationId xmlns:a16="http://schemas.microsoft.com/office/drawing/2014/main" id="{69CE2870-D08C-8183-B94F-E98AC481921F}"/>
              </a:ext>
            </a:extLst>
          </p:cNvPr>
          <p:cNvSpPr/>
          <p:nvPr/>
        </p:nvSpPr>
        <p:spPr>
          <a:xfrm>
            <a:off x="8565818" y="63888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DC34D815-6992-6855-45AC-E6ECB72BC7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811458"/>
              </p:ext>
            </p:extLst>
          </p:nvPr>
        </p:nvGraphicFramePr>
        <p:xfrm>
          <a:off x="7980844" y="5928543"/>
          <a:ext cx="1889948" cy="426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9948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</a:tblGrid>
              <a:tr h="4268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공급협력사 모집신청을 완료했습니다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65D700F5-1B8A-BD7B-E52C-325BEE4DF8FC}"/>
              </a:ext>
            </a:extLst>
          </p:cNvPr>
          <p:cNvCxnSpPr>
            <a:cxnSpLocks/>
            <a:stCxn id="44" idx="0"/>
            <a:endCxn id="25" idx="0"/>
          </p:cNvCxnSpPr>
          <p:nvPr/>
        </p:nvCxnSpPr>
        <p:spPr>
          <a:xfrm rot="5400000" flipH="1" flipV="1">
            <a:off x="5798947" y="3343505"/>
            <a:ext cx="769808" cy="5488778"/>
          </a:xfrm>
          <a:prstGeom prst="bentConnector3">
            <a:avLst>
              <a:gd name="adj1" fmla="val 129696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502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52496"/>
              </p:ext>
            </p:extLst>
          </p:nvPr>
        </p:nvGraphicFramePr>
        <p:xfrm>
          <a:off x="50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23071"/>
              </p:ext>
            </p:extLst>
          </p:nvPr>
        </p:nvGraphicFramePr>
        <p:xfrm>
          <a:off x="7858125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4261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4267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5723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14899089"/>
              </p:ext>
            </p:extLst>
          </p:nvPr>
        </p:nvGraphicFramePr>
        <p:xfrm>
          <a:off x="4351283" y="775662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718350" y="1302235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Solution , 전자거래시스템, 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718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2524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826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826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826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4259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5135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5723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4258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5723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5723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6590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50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/>
              <a:t>스크롤시 보이는 영역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4325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8481155"/>
              </p:ext>
            </p:extLst>
          </p:nvPr>
        </p:nvGraphicFramePr>
        <p:xfrm>
          <a:off x="3222387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52200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1338674" y="631508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6017625" y="626598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1494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4143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5658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5835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3838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4431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7261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9969887" y="21037"/>
            <a:ext cx="2210634" cy="20305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014404"/>
              </p:ext>
            </p:extLst>
          </p:nvPr>
        </p:nvGraphicFramePr>
        <p:xfrm>
          <a:off x="7858125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94679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1430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철강재, 전선, 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2718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접지선, 전원선, 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4005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접속단자, 피뢰침, 접지봉, 압착터미널, 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5293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강연선, 강관주, 지선밴드, 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6581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광케이블, 동축케이블, 세경케이블, 배선케이블, 동축케이블, UTP케이블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43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결속자재, 방수재, 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1430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맨홀, 광접속함체, 광분배반, 지선밴드, 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관로, 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2718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FC관, SCD관, PE내관, 마이크로덕트, 반할관, 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4005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콘크리트전주, 통신Rack, 나대지철탑, 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철탑류, 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5293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커플러, 디바이더, 감쇠기, RF케이블, 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6581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광점퍼코드, 다심케이블, 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43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광접속함체, 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4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88818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OK플라자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4005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4096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B2B 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4096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5293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5383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구매/정산의 One Stop 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5383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B2B 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6581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6671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평가 및 BMT 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6671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78000" y="5098846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개선, 비용절감까지,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3100" y="1278370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8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10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4185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3100" y="2893733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10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61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898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185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473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1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473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43100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43100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1152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1610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B4BDC-7149-8829-4D56-4C2B1F90B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C39819F-32C0-5E18-8CE6-4C9D751805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515351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5164FB4-C63D-5012-E9B4-481EA9C5F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81205F9-62B2-6FB3-3247-615B7C912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5776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Safety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안전용품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4ED92A9-0DB0-B47D-BAD3-E70F7157F165}"/>
              </a:ext>
            </a:extLst>
          </p:cNvPr>
          <p:cNvSpPr txBox="1"/>
          <p:nvPr/>
        </p:nvSpPr>
        <p:spPr>
          <a:xfrm>
            <a:off x="1990725" y="203122"/>
            <a:ext cx="19621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Safety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4" name="Google Shape;3013;g30aff63a3db_0_0">
            <a:extLst>
              <a:ext uri="{FF2B5EF4-FFF2-40B4-BE49-F238E27FC236}">
                <a16:creationId xmlns:a16="http://schemas.microsoft.com/office/drawing/2014/main" id="{FB4613C2-FEBD-6F20-4E1E-65C1C498716A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6606" y="641177"/>
            <a:ext cx="1135216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9" name="Google Shape;3017;g30aff63a3db_0_0">
            <a:extLst>
              <a:ext uri="{FF2B5EF4-FFF2-40B4-BE49-F238E27FC236}">
                <a16:creationId xmlns:a16="http://schemas.microsoft.com/office/drawing/2014/main" id="{F01F946B-AFAC-3A5E-EE60-F13E6E1F7F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558391"/>
              </p:ext>
            </p:extLst>
          </p:nvPr>
        </p:nvGraphicFramePr>
        <p:xfrm>
          <a:off x="5020063" y="726809"/>
          <a:ext cx="2051450" cy="27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3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1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Google Shape;3018;g30aff63a3db_0_0">
            <a:extLst>
              <a:ext uri="{FF2B5EF4-FFF2-40B4-BE49-F238E27FC236}">
                <a16:creationId xmlns:a16="http://schemas.microsoft.com/office/drawing/2014/main" id="{2CD4372A-D578-3955-967F-2FD292EF300E}"/>
              </a:ext>
            </a:extLst>
          </p:cNvPr>
          <p:cNvSpPr txBox="1"/>
          <p:nvPr/>
        </p:nvSpPr>
        <p:spPr>
          <a:xfrm>
            <a:off x="729900" y="1333549"/>
            <a:ext cx="5120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SK 브로드밴드 안전용품 전문 쇼핑몰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3019;g30aff63a3db_0_0">
            <a:extLst>
              <a:ext uri="{FF2B5EF4-FFF2-40B4-BE49-F238E27FC236}">
                <a16:creationId xmlns:a16="http://schemas.microsoft.com/office/drawing/2014/main" id="{FE239FB6-752C-592F-4AB6-A0C840122809}"/>
              </a:ext>
            </a:extLst>
          </p:cNvPr>
          <p:cNvSpPr txBox="1"/>
          <p:nvPr/>
        </p:nvSpPr>
        <p:spPr>
          <a:xfrm>
            <a:off x="729900" y="1688999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Safety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020;g30aff63a3db_0_0">
            <a:extLst>
              <a:ext uri="{FF2B5EF4-FFF2-40B4-BE49-F238E27FC236}">
                <a16:creationId xmlns:a16="http://schemas.microsoft.com/office/drawing/2014/main" id="{9410B856-409E-9997-BE81-D5F93F359D5F}"/>
              </a:ext>
            </a:extLst>
          </p:cNvPr>
          <p:cNvSpPr/>
          <p:nvPr/>
        </p:nvSpPr>
        <p:spPr>
          <a:xfrm>
            <a:off x="2535750" y="2370849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3021;g30aff63a3db_0_0">
            <a:extLst>
              <a:ext uri="{FF2B5EF4-FFF2-40B4-BE49-F238E27FC236}">
                <a16:creationId xmlns:a16="http://schemas.microsoft.com/office/drawing/2014/main" id="{6BD2FFC4-9CD6-A880-AE09-2355E544B869}"/>
              </a:ext>
            </a:extLst>
          </p:cNvPr>
          <p:cNvSpPr/>
          <p:nvPr/>
        </p:nvSpPr>
        <p:spPr>
          <a:xfrm>
            <a:off x="838275" y="2904511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3022;g30aff63a3db_0_0">
            <a:extLst>
              <a:ext uri="{FF2B5EF4-FFF2-40B4-BE49-F238E27FC236}">
                <a16:creationId xmlns:a16="http://schemas.microsoft.com/office/drawing/2014/main" id="{69AFB0DC-7946-7F24-30FF-924B71A75E61}"/>
              </a:ext>
            </a:extLst>
          </p:cNvPr>
          <p:cNvSpPr/>
          <p:nvPr/>
        </p:nvSpPr>
        <p:spPr>
          <a:xfrm>
            <a:off x="838275" y="2370836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6" name="Google Shape;3023;g30aff63a3db_0_0">
            <a:extLst>
              <a:ext uri="{FF2B5EF4-FFF2-40B4-BE49-F238E27FC236}">
                <a16:creationId xmlns:a16="http://schemas.microsoft.com/office/drawing/2014/main" id="{EC2BCED5-8BF8-2E39-43E6-2EB3F7C7A743}"/>
              </a:ext>
            </a:extLst>
          </p:cNvPr>
          <p:cNvSpPr/>
          <p:nvPr/>
        </p:nvSpPr>
        <p:spPr>
          <a:xfrm>
            <a:off x="838275" y="2640874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6" name="Google Shape;3218;g30aff63a3db_0_258">
            <a:extLst>
              <a:ext uri="{FF2B5EF4-FFF2-40B4-BE49-F238E27FC236}">
                <a16:creationId xmlns:a16="http://schemas.microsoft.com/office/drawing/2014/main" id="{556379DE-3B89-E4A5-F9B7-30243D5217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0517198"/>
              </p:ext>
            </p:extLst>
          </p:nvPr>
        </p:nvGraphicFramePr>
        <p:xfrm>
          <a:off x="3071956" y="3779100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52" name="Google Shape;3324;g30aff63a3db_0_134" descr="OK plaza">
            <a:extLst>
              <a:ext uri="{FF2B5EF4-FFF2-40B4-BE49-F238E27FC236}">
                <a16:creationId xmlns:a16="http://schemas.microsoft.com/office/drawing/2014/main" id="{44E5428A-FD48-52B2-43D1-72BD81BDADC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606" y="367750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3" name="Google Shape;3325;g30aff63a3db_0_134">
            <a:extLst>
              <a:ext uri="{FF2B5EF4-FFF2-40B4-BE49-F238E27FC236}">
                <a16:creationId xmlns:a16="http://schemas.microsoft.com/office/drawing/2014/main" id="{2F084B58-8A98-7209-34A2-578E4EC31974}"/>
              </a:ext>
            </a:extLst>
          </p:cNvPr>
          <p:cNvSpPr txBox="1"/>
          <p:nvPr/>
        </p:nvSpPr>
        <p:spPr>
          <a:xfrm>
            <a:off x="1416580" y="3779100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 dirty="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Pantech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C&amp;I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Eng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All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Rights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Reserved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                                                                                                               </a:t>
            </a: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3326;g30aff63a3db_0_134">
            <a:extLst>
              <a:ext uri="{FF2B5EF4-FFF2-40B4-BE49-F238E27FC236}">
                <a16:creationId xmlns:a16="http://schemas.microsoft.com/office/drawing/2014/main" id="{D97F93D5-2E2B-1FA8-25F6-CC98F31AC0C4}"/>
              </a:ext>
            </a:extLst>
          </p:cNvPr>
          <p:cNvSpPr txBox="1"/>
          <p:nvPr/>
        </p:nvSpPr>
        <p:spPr>
          <a:xfrm>
            <a:off x="5638856" y="3730000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2C7DE9-1978-61F9-57B4-1E8AC3681457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8BD4B3B3-5C5D-7757-A997-DB1CF930861F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93425A3-160D-4215-899B-A4EC8F533F51}"/>
              </a:ext>
            </a:extLst>
          </p:cNvPr>
          <p:cNvSpPr/>
          <p:nvPr/>
        </p:nvSpPr>
        <p:spPr>
          <a:xfrm>
            <a:off x="9969887" y="21037"/>
            <a:ext cx="2210634" cy="183298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회원신청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회원가입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rgbClr val="FF0000"/>
                </a:solidFill>
              </a:rPr>
              <a:t>답변 </a:t>
            </a:r>
            <a:r>
              <a:rPr lang="en-US" altLang="ko-KR" sz="1000" dirty="0">
                <a:solidFill>
                  <a:srgbClr val="FF0000"/>
                </a:solidFill>
              </a:rPr>
              <a:t>: </a:t>
            </a:r>
          </a:p>
          <a:p>
            <a:r>
              <a:rPr lang="ko-KR" altLang="en-US" sz="1000" dirty="0">
                <a:solidFill>
                  <a:srgbClr val="FF0000"/>
                </a:solidFill>
              </a:rPr>
              <a:t>회원이 즉시 </a:t>
            </a:r>
            <a:r>
              <a:rPr lang="ko-KR" altLang="en-US" sz="1000" dirty="0" err="1">
                <a:solidFill>
                  <a:srgbClr val="FF0000"/>
                </a:solidFill>
              </a:rPr>
              <a:t>가입되는것이</a:t>
            </a:r>
            <a:r>
              <a:rPr lang="ko-KR" altLang="en-US" sz="1000" dirty="0">
                <a:solidFill>
                  <a:srgbClr val="FF0000"/>
                </a:solidFill>
              </a:rPr>
              <a:t> 아니라 가입승인을 거쳐서 회원가입이 되므로 </a:t>
            </a:r>
            <a:r>
              <a:rPr lang="en-US" altLang="ko-KR" sz="1000" dirty="0">
                <a:solidFill>
                  <a:srgbClr val="FF0000"/>
                </a:solidFill>
              </a:rPr>
              <a:t>“</a:t>
            </a:r>
            <a:r>
              <a:rPr lang="ko-KR" altLang="en-US" sz="1000" dirty="0">
                <a:solidFill>
                  <a:srgbClr val="FF0000"/>
                </a:solidFill>
              </a:rPr>
              <a:t>회원신청</a:t>
            </a:r>
            <a:r>
              <a:rPr lang="en-US" altLang="ko-KR" sz="1000" dirty="0">
                <a:solidFill>
                  <a:srgbClr val="FF0000"/>
                </a:solidFill>
              </a:rPr>
              <a:t>”</a:t>
            </a:r>
            <a:r>
              <a:rPr lang="ko-KR" altLang="en-US" sz="1000" dirty="0">
                <a:solidFill>
                  <a:srgbClr val="FF0000"/>
                </a:solidFill>
              </a:rPr>
              <a:t>이 좀더 의미가 </a:t>
            </a:r>
            <a:r>
              <a:rPr lang="ko-KR" altLang="en-US" sz="1000" dirty="0" err="1">
                <a:solidFill>
                  <a:srgbClr val="FF0000"/>
                </a:solidFill>
              </a:rPr>
              <a:t>맞는것</a:t>
            </a:r>
            <a:r>
              <a:rPr lang="ko-KR" altLang="en-US" sz="1000" dirty="0">
                <a:solidFill>
                  <a:srgbClr val="FF0000"/>
                </a:solidFill>
              </a:rPr>
              <a:t> 같습니다</a:t>
            </a:r>
            <a:r>
              <a:rPr lang="en-US" altLang="ko-KR" sz="1000" dirty="0">
                <a:solidFill>
                  <a:srgbClr val="FF0000"/>
                </a:solidFill>
              </a:rPr>
              <a:t>.</a:t>
            </a:r>
            <a:r>
              <a:rPr lang="ko-KR" altLang="en-US" sz="1000" dirty="0">
                <a:solidFill>
                  <a:srgbClr val="FF0000"/>
                </a:solidFill>
              </a:rPr>
              <a:t> </a:t>
            </a:r>
            <a:endParaRPr lang="en-US" altLang="ko-KR" sz="1000" dirty="0">
              <a:solidFill>
                <a:srgbClr val="FF0000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9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52B20-F095-2880-E3F8-F28FF9B9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D88BE7F-6EB3-98B4-0B53-619544970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61734"/>
              </p:ext>
            </p:extLst>
          </p:nvPr>
        </p:nvGraphicFramePr>
        <p:xfrm>
          <a:off x="50450" y="1020625"/>
          <a:ext cx="7756634" cy="2485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DDCCAC5-9270-E71F-F284-DFDCAB4BD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1FBFAF5-1A4E-8CC9-89AB-F48CF11164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731191"/>
              </p:ext>
            </p:extLst>
          </p:nvPr>
        </p:nvGraphicFramePr>
        <p:xfrm>
          <a:off x="7858125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A39650A-0F72-992B-C4B1-4E42195922D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초기화면</a:t>
            </a:r>
          </a:p>
        </p:txBody>
      </p:sp>
      <p:pic>
        <p:nvPicPr>
          <p:cNvPr id="5" name="Google Shape;3227;g30aff63a3db_0_134" descr="홈앤서비스">
            <a:extLst>
              <a:ext uri="{FF2B5EF4-FFF2-40B4-BE49-F238E27FC236}">
                <a16:creationId xmlns:a16="http://schemas.microsoft.com/office/drawing/2014/main" id="{BF6230B1-2055-B3EB-DC60-40A5BCB2A08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0726" y="623640"/>
            <a:ext cx="1995075" cy="3035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3231;g30aff63a3db_0_134">
            <a:extLst>
              <a:ext uri="{FF2B5EF4-FFF2-40B4-BE49-F238E27FC236}">
                <a16:creationId xmlns:a16="http://schemas.microsoft.com/office/drawing/2014/main" id="{1E9C7286-7B9F-D444-C323-53353FBF0526}"/>
              </a:ext>
            </a:extLst>
          </p:cNvPr>
          <p:cNvSpPr txBox="1"/>
          <p:nvPr/>
        </p:nvSpPr>
        <p:spPr>
          <a:xfrm>
            <a:off x="749760" y="1307966"/>
            <a:ext cx="5120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자재관리 시스템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Home &amp; Service Material Order Management System</a:t>
            </a:r>
            <a:endParaRPr sz="10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3232;g30aff63a3db_0_134">
            <a:extLst>
              <a:ext uri="{FF2B5EF4-FFF2-40B4-BE49-F238E27FC236}">
                <a16:creationId xmlns:a16="http://schemas.microsoft.com/office/drawing/2014/main" id="{0088B50C-C9F8-CF76-153B-BE943897FE68}"/>
              </a:ext>
            </a:extLst>
          </p:cNvPr>
          <p:cNvSpPr txBox="1"/>
          <p:nvPr/>
        </p:nvSpPr>
        <p:spPr>
          <a:xfrm>
            <a:off x="729901" y="1663416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HOMS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3233;g30aff63a3db_0_134">
            <a:extLst>
              <a:ext uri="{FF2B5EF4-FFF2-40B4-BE49-F238E27FC236}">
                <a16:creationId xmlns:a16="http://schemas.microsoft.com/office/drawing/2014/main" id="{2298480D-9714-F697-06CC-667B2753B0EB}"/>
              </a:ext>
            </a:extLst>
          </p:cNvPr>
          <p:cNvSpPr/>
          <p:nvPr/>
        </p:nvSpPr>
        <p:spPr>
          <a:xfrm>
            <a:off x="2535751" y="2345266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3234;g30aff63a3db_0_134">
            <a:extLst>
              <a:ext uri="{FF2B5EF4-FFF2-40B4-BE49-F238E27FC236}">
                <a16:creationId xmlns:a16="http://schemas.microsoft.com/office/drawing/2014/main" id="{D1C95661-EA9C-E243-ACA8-C168763F5106}"/>
              </a:ext>
            </a:extLst>
          </p:cNvPr>
          <p:cNvSpPr/>
          <p:nvPr/>
        </p:nvSpPr>
        <p:spPr>
          <a:xfrm>
            <a:off x="838276" y="287892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i="0" u="sng" strike="noStrike" cap="none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4" name="Google Shape;3235;g30aff63a3db_0_134">
            <a:extLst>
              <a:ext uri="{FF2B5EF4-FFF2-40B4-BE49-F238E27FC236}">
                <a16:creationId xmlns:a16="http://schemas.microsoft.com/office/drawing/2014/main" id="{03B407E7-E385-0E84-B503-262DD17A6A03}"/>
              </a:ext>
            </a:extLst>
          </p:cNvPr>
          <p:cNvSpPr/>
          <p:nvPr/>
        </p:nvSpPr>
        <p:spPr>
          <a:xfrm>
            <a:off x="838276" y="234525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5" name="Google Shape;3236;g30aff63a3db_0_134">
            <a:extLst>
              <a:ext uri="{FF2B5EF4-FFF2-40B4-BE49-F238E27FC236}">
                <a16:creationId xmlns:a16="http://schemas.microsoft.com/office/drawing/2014/main" id="{448EFD59-D472-5844-30F2-57DBA1AD9F72}"/>
              </a:ext>
            </a:extLst>
          </p:cNvPr>
          <p:cNvSpPr/>
          <p:nvPr/>
        </p:nvSpPr>
        <p:spPr>
          <a:xfrm>
            <a:off x="838276" y="2615291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 i="0" u="none" strike="noStrike" cap="none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26" name="Google Shape;3323;g30aff63a3db_0_134">
            <a:extLst>
              <a:ext uri="{FF2B5EF4-FFF2-40B4-BE49-F238E27FC236}">
                <a16:creationId xmlns:a16="http://schemas.microsoft.com/office/drawing/2014/main" id="{C74154E6-EDCD-84AC-4A7B-B4582CBB34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7038027"/>
              </p:ext>
            </p:extLst>
          </p:nvPr>
        </p:nvGraphicFramePr>
        <p:xfrm>
          <a:off x="3651039" y="3738802"/>
          <a:ext cx="199507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9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027" name="Google Shape;3324;g30aff63a3db_0_134" descr="OK plaza">
            <a:extLst>
              <a:ext uri="{FF2B5EF4-FFF2-40B4-BE49-F238E27FC236}">
                <a16:creationId xmlns:a16="http://schemas.microsoft.com/office/drawing/2014/main" id="{85DFD688-2ACF-5853-EB0A-B0104E7116E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0726" y="3654146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8" name="Google Shape;3325;g30aff63a3db_0_134">
            <a:extLst>
              <a:ext uri="{FF2B5EF4-FFF2-40B4-BE49-F238E27FC236}">
                <a16:creationId xmlns:a16="http://schemas.microsoft.com/office/drawing/2014/main" id="{DEB42565-A747-A5EC-2A70-055AA7FCD3ED}"/>
              </a:ext>
            </a:extLst>
          </p:cNvPr>
          <p:cNvSpPr txBox="1"/>
          <p:nvPr/>
        </p:nvSpPr>
        <p:spPr>
          <a:xfrm>
            <a:off x="1450700" y="3755746"/>
            <a:ext cx="16860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3326;g30aff63a3db_0_134">
            <a:extLst>
              <a:ext uri="{FF2B5EF4-FFF2-40B4-BE49-F238E27FC236}">
                <a16:creationId xmlns:a16="http://schemas.microsoft.com/office/drawing/2014/main" id="{4E485861-9D21-C4A2-AF12-386251FFEA24}"/>
              </a:ext>
            </a:extLst>
          </p:cNvPr>
          <p:cNvSpPr txBox="1"/>
          <p:nvPr/>
        </p:nvSpPr>
        <p:spPr>
          <a:xfrm>
            <a:off x="5672976" y="3706646"/>
            <a:ext cx="14238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ㅣ 이메일무단 수집거부  </a:t>
            </a:r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954F-4139-C678-093F-4D9D3BB3292F}"/>
              </a:ext>
            </a:extLst>
          </p:cNvPr>
          <p:cNvSpPr txBox="1"/>
          <p:nvPr/>
        </p:nvSpPr>
        <p:spPr>
          <a:xfrm>
            <a:off x="5273136" y="2166586"/>
            <a:ext cx="4619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image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94B4423C-E75A-F99C-E1A2-D7506246B1C2}"/>
              </a:ext>
            </a:extLst>
          </p:cNvPr>
          <p:cNvSpPr/>
          <p:nvPr/>
        </p:nvSpPr>
        <p:spPr>
          <a:xfrm>
            <a:off x="5183136" y="20743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C76592-3897-F90A-7E48-284EB5806D16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로그인 버튼 유효성 체크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916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A4E6700-E6B4-7F31-5894-8E35CFACD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E43461EE-FDBC-5C5D-9269-35540A3D4547}"/>
              </a:ext>
            </a:extLst>
          </p:cNvPr>
          <p:cNvSpPr/>
          <p:nvPr/>
        </p:nvSpPr>
        <p:spPr>
          <a:xfrm>
            <a:off x="323088" y="822506"/>
            <a:ext cx="4267832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D837B9FB-9ABE-65A8-8C38-71E0D9064EE0}"/>
              </a:ext>
            </a:extLst>
          </p:cNvPr>
          <p:cNvSpPr/>
          <p:nvPr/>
        </p:nvSpPr>
        <p:spPr>
          <a:xfrm>
            <a:off x="464660" y="88416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11;g28120bc8d10_0_307">
            <a:extLst>
              <a:ext uri="{FF2B5EF4-FFF2-40B4-BE49-F238E27FC236}">
                <a16:creationId xmlns:a16="http://schemas.microsoft.com/office/drawing/2014/main" id="{675F3EBA-5B3D-D83C-CDC8-511A6DB56DA9}"/>
              </a:ext>
            </a:extLst>
          </p:cNvPr>
          <p:cNvSpPr/>
          <p:nvPr/>
        </p:nvSpPr>
        <p:spPr>
          <a:xfrm>
            <a:off x="4255504" y="884163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09;g28120bc8d10_0_307">
            <a:extLst>
              <a:ext uri="{FF2B5EF4-FFF2-40B4-BE49-F238E27FC236}">
                <a16:creationId xmlns:a16="http://schemas.microsoft.com/office/drawing/2014/main" id="{6E08415B-1DC9-8C44-42DC-C42DAF5D200D}"/>
              </a:ext>
            </a:extLst>
          </p:cNvPr>
          <p:cNvSpPr/>
          <p:nvPr/>
        </p:nvSpPr>
        <p:spPr>
          <a:xfrm>
            <a:off x="16834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0;g28120bc8d10_0_307">
            <a:extLst>
              <a:ext uri="{FF2B5EF4-FFF2-40B4-BE49-F238E27FC236}">
                <a16:creationId xmlns:a16="http://schemas.microsoft.com/office/drawing/2014/main" id="{F592B637-7726-C9E3-C10A-EA80A92C782F}"/>
              </a:ext>
            </a:extLst>
          </p:cNvPr>
          <p:cNvSpPr/>
          <p:nvPr/>
        </p:nvSpPr>
        <p:spPr>
          <a:xfrm>
            <a:off x="2479626" y="273553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5DA98B0A-09C2-1A38-CDD6-0D7E6AC269F9}"/>
              </a:ext>
            </a:extLst>
          </p:cNvPr>
          <p:cNvCxnSpPr>
            <a:cxnSpLocks/>
          </p:cNvCxnSpPr>
          <p:nvPr/>
        </p:nvCxnSpPr>
        <p:spPr>
          <a:xfrm>
            <a:off x="386577" y="1166603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3A369ED-6E44-206E-B930-B972430B48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7806"/>
              </p:ext>
            </p:extLst>
          </p:nvPr>
        </p:nvGraphicFramePr>
        <p:xfrm>
          <a:off x="386576" y="1223209"/>
          <a:ext cx="4116055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9701CF44-3D7F-4AFA-A617-16FCBFF4BDA2}"/>
              </a:ext>
            </a:extLst>
          </p:cNvPr>
          <p:cNvSpPr/>
          <p:nvPr/>
        </p:nvSpPr>
        <p:spPr>
          <a:xfrm>
            <a:off x="1225025" y="2207935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55C7EF94-F721-74A5-FC69-7BCC324A6FBA}"/>
              </a:ext>
            </a:extLst>
          </p:cNvPr>
          <p:cNvSpPr/>
          <p:nvPr/>
        </p:nvSpPr>
        <p:spPr>
          <a:xfrm>
            <a:off x="1225025" y="17556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07;g28120bc8d10_0_307">
            <a:extLst>
              <a:ext uri="{FF2B5EF4-FFF2-40B4-BE49-F238E27FC236}">
                <a16:creationId xmlns:a16="http://schemas.microsoft.com/office/drawing/2014/main" id="{574846C6-7B20-956A-CC63-09747F33D6C9}"/>
              </a:ext>
            </a:extLst>
          </p:cNvPr>
          <p:cNvSpPr/>
          <p:nvPr/>
        </p:nvSpPr>
        <p:spPr>
          <a:xfrm>
            <a:off x="323088" y="3773097"/>
            <a:ext cx="4267832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8;g28120bc8d10_0_307">
            <a:extLst>
              <a:ext uri="{FF2B5EF4-FFF2-40B4-BE49-F238E27FC236}">
                <a16:creationId xmlns:a16="http://schemas.microsoft.com/office/drawing/2014/main" id="{AC2F347D-E0B3-3302-A11B-33888EB199A6}"/>
              </a:ext>
            </a:extLst>
          </p:cNvPr>
          <p:cNvSpPr/>
          <p:nvPr/>
        </p:nvSpPr>
        <p:spPr>
          <a:xfrm>
            <a:off x="464660" y="383475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1;g28120bc8d10_0_307">
            <a:extLst>
              <a:ext uri="{FF2B5EF4-FFF2-40B4-BE49-F238E27FC236}">
                <a16:creationId xmlns:a16="http://schemas.microsoft.com/office/drawing/2014/main" id="{37D9888A-9228-4868-6DA8-219250A6DB86}"/>
              </a:ext>
            </a:extLst>
          </p:cNvPr>
          <p:cNvSpPr/>
          <p:nvPr/>
        </p:nvSpPr>
        <p:spPr>
          <a:xfrm>
            <a:off x="4255504" y="3834754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809;g28120bc8d10_0_307">
            <a:extLst>
              <a:ext uri="{FF2B5EF4-FFF2-40B4-BE49-F238E27FC236}">
                <a16:creationId xmlns:a16="http://schemas.microsoft.com/office/drawing/2014/main" id="{1CB75483-DE7F-6216-3EC4-6E37368EB4DB}"/>
              </a:ext>
            </a:extLst>
          </p:cNvPr>
          <p:cNvSpPr/>
          <p:nvPr/>
        </p:nvSpPr>
        <p:spPr>
          <a:xfrm>
            <a:off x="16834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10;g28120bc8d10_0_307">
            <a:extLst>
              <a:ext uri="{FF2B5EF4-FFF2-40B4-BE49-F238E27FC236}">
                <a16:creationId xmlns:a16="http://schemas.microsoft.com/office/drawing/2014/main" id="{CE6D8215-EF30-9099-BF8F-061345B0EE2A}"/>
              </a:ext>
            </a:extLst>
          </p:cNvPr>
          <p:cNvSpPr/>
          <p:nvPr/>
        </p:nvSpPr>
        <p:spPr>
          <a:xfrm>
            <a:off x="2479626" y="612301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61503A8B-B70C-3FDA-496F-5ABB3985D820}"/>
              </a:ext>
            </a:extLst>
          </p:cNvPr>
          <p:cNvCxnSpPr>
            <a:cxnSpLocks/>
          </p:cNvCxnSpPr>
          <p:nvPr/>
        </p:nvCxnSpPr>
        <p:spPr>
          <a:xfrm>
            <a:off x="386577" y="4117194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33461B07-2E39-870F-BB68-2097D3B83E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14155"/>
              </p:ext>
            </p:extLst>
          </p:nvPr>
        </p:nvGraphicFramePr>
        <p:xfrm>
          <a:off x="386576" y="4173800"/>
          <a:ext cx="4116055" cy="1775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56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314049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비밀번호가 전송됩니다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11272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5" name="Google Shape;2802;g28120ce3749_2_4">
            <a:extLst>
              <a:ext uri="{FF2B5EF4-FFF2-40B4-BE49-F238E27FC236}">
                <a16:creationId xmlns:a16="http://schemas.microsoft.com/office/drawing/2014/main" id="{359B2DE9-3170-F4FE-2367-7978D5966F1E}"/>
              </a:ext>
            </a:extLst>
          </p:cNvPr>
          <p:cNvSpPr/>
          <p:nvPr/>
        </p:nvSpPr>
        <p:spPr>
          <a:xfrm>
            <a:off x="1225025" y="470627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E095D3F5-D73C-E09B-A2F5-6F2FFA6776F2}"/>
              </a:ext>
            </a:extLst>
          </p:cNvPr>
          <p:cNvSpPr/>
          <p:nvPr/>
        </p:nvSpPr>
        <p:spPr>
          <a:xfrm>
            <a:off x="1225025" y="515373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91D65888-54AD-9553-E878-9815DBA8F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701351"/>
              </p:ext>
            </p:extLst>
          </p:nvPr>
        </p:nvGraphicFramePr>
        <p:xfrm>
          <a:off x="7858125" y="426720"/>
          <a:ext cx="2047875" cy="354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비밀번화 찾기 팝업화면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아이디찾기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이름과 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비밀번호찾기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,ID,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핸드폰번호 확인 후 문자메시지로 전송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비밀번호는 초기화되어 기본값으로 전송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97491A8F-19B1-9AC1-221C-5C1AC0B4CB35}"/>
              </a:ext>
            </a:extLst>
          </p:cNvPr>
          <p:cNvSpPr/>
          <p:nvPr/>
        </p:nvSpPr>
        <p:spPr>
          <a:xfrm>
            <a:off x="1225024" y="92913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1699;g2fb18904de5_2_107">
            <a:extLst>
              <a:ext uri="{FF2B5EF4-FFF2-40B4-BE49-F238E27FC236}">
                <a16:creationId xmlns:a16="http://schemas.microsoft.com/office/drawing/2014/main" id="{492EEAF7-469E-5163-F0F2-DCDDB239AED6}"/>
              </a:ext>
            </a:extLst>
          </p:cNvPr>
          <p:cNvSpPr/>
          <p:nvPr/>
        </p:nvSpPr>
        <p:spPr>
          <a:xfrm>
            <a:off x="1405024" y="38646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592193-9E4F-95E1-0AE2-483159C9537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아이디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비밀번화 찾기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화면</a:t>
            </a:r>
            <a:endParaRPr lang="ko-KR" altLang="en-US" sz="800" dirty="0">
              <a:solidFill>
                <a:srgbClr val="0070C0"/>
              </a:solidFill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6B31F53-69D8-41A0-9764-BC30B2F81E39}"/>
              </a:ext>
            </a:extLst>
          </p:cNvPr>
          <p:cNvSpPr/>
          <p:nvPr/>
        </p:nvSpPr>
        <p:spPr>
          <a:xfrm>
            <a:off x="9969887" y="21038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dirty="0">
                <a:solidFill>
                  <a:schemeClr val="tx1"/>
                </a:solidFill>
              </a:rPr>
              <a:t>1/2. </a:t>
            </a:r>
            <a:r>
              <a:rPr lang="ko-KR" altLang="en-US" sz="1000" dirty="0">
                <a:solidFill>
                  <a:schemeClr val="tx1"/>
                </a:solidFill>
              </a:rPr>
              <a:t>아이디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 팝업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휴대폰 인풋박스 수정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안내문구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ex. </a:t>
            </a:r>
            <a:r>
              <a:rPr lang="ko-KR" altLang="en-US" sz="1000" dirty="0">
                <a:solidFill>
                  <a:schemeClr val="tx1"/>
                </a:solidFill>
              </a:rPr>
              <a:t>비밀번호 찾기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아이디 전송 내역 삭제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확인 버튼 클릭 시 정의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4C1B83BE-A86C-D83A-6B71-4F9ADAAFC329}"/>
              </a:ext>
            </a:extLst>
          </p:cNvPr>
          <p:cNvSpPr/>
          <p:nvPr/>
        </p:nvSpPr>
        <p:spPr>
          <a:xfrm>
            <a:off x="1225025" y="5601190"/>
            <a:ext cx="2571311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80796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3DA9F-BC79-F2A6-6401-1BB0773F2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E7D9F1-058E-A4B0-33BC-06B9D02B5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2344343"/>
              </p:ext>
            </p:extLst>
          </p:nvPr>
        </p:nvGraphicFramePr>
        <p:xfrm>
          <a:off x="266700" y="3050540"/>
          <a:ext cx="9410700" cy="65024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rtl="0"/>
                      <a:endParaRPr lang="en" altLang="ko-KR" sz="1000" b="0" i="0" u="none" strike="noStrike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92673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20754</TotalTime>
  <Words>6504</Words>
  <Application>Microsoft Office PowerPoint</Application>
  <PresentationFormat>A4 용지(210x297mm)</PresentationFormat>
  <Paragraphs>1696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9" baseType="lpstr">
      <vt:lpstr>Malgun Gothic Semilight</vt:lpstr>
      <vt:lpstr>OpenSans</vt:lpstr>
      <vt:lpstr>dotum</vt:lpstr>
      <vt:lpstr>맑은 고딕</vt:lpstr>
      <vt:lpstr>맑은 고딕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민기 김</dc:creator>
  <cp:lastModifiedBy>3362</cp:lastModifiedBy>
  <cp:revision>126</cp:revision>
  <dcterms:created xsi:type="dcterms:W3CDTF">2024-10-08T00:49:16Z</dcterms:created>
  <dcterms:modified xsi:type="dcterms:W3CDTF">2025-02-04T07:55:21Z</dcterms:modified>
</cp:coreProperties>
</file>