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8" r:id="rId2"/>
    <p:sldId id="303" r:id="rId3"/>
    <p:sldId id="304" r:id="rId4"/>
    <p:sldId id="257" r:id="rId5"/>
    <p:sldId id="297" r:id="rId6"/>
    <p:sldId id="292" r:id="rId7"/>
    <p:sldId id="32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3F9E7-C7B9-4CE0-BB9E-EDA90FC45686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58A4A-8FA8-4307-B791-20AF4628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3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44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1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49B4E-FAE4-4B81-26CC-25CAC018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BFE410-D2B8-7097-2E36-D1C3B6C7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317E0-AA8F-94B5-0A4B-DABE6D6D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C0C8A-E984-BFF4-594D-D0FEA9F5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5CBD6-16E5-6C1A-89B3-71CDCEE8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7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871C5-EF8E-69AA-0C23-D3622482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57D2B-A8C9-815B-6277-6B25EB60E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999B-E58F-4664-C43E-ED5C02FF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7E67C-DEFD-5940-B580-7FA795E3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066F9-6D84-529F-E97E-32BE38A3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9BBB2C-11D0-6900-CAE1-685D483B9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26658-EAE6-C3D9-0489-C9BDE34CD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3AB30-613C-C914-8EE1-A927A47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D0613-6012-36D5-D8D2-1727C0D2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817F5-7F72-7BB1-3525-ACDF1FBA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5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1" y="0"/>
          <a:ext cx="12192002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40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84773"/>
            <a:ext cx="1184031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95769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1296858" y="6218216"/>
            <a:ext cx="731536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103069" y="334399"/>
          <a:ext cx="11988583" cy="5127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366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320" marR="20320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33955" y="380707"/>
            <a:ext cx="1421053" cy="4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D4557-063B-4A42-FBAE-74775081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004C5-86F0-A70F-4A5E-28C1BA90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E0BCF-695C-A742-8852-6C05124F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4A043-65BF-2697-2888-A695FB8E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032A2-4BFB-D814-9317-857855EA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7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83247-85CC-0939-C97D-4B102E13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A0413-BF2A-B8FC-3003-40DD5832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65A95-C62A-191E-0927-B1B18CC1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8B7CB-AAA8-7604-F718-242B142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CE610-8F6B-8C97-8D04-AF251B6E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3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EF21-80AD-1550-8496-0549DEFF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40F87-1ADE-7ED0-7C4E-652479534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0AEE-1730-5409-71FB-67A685AC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E23B1-751E-5E3D-60A2-5CE42845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E1322-7D25-C4EE-D722-353A380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418F4-E4EF-448D-EBE6-60C844BA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0FB4D-A50F-B9A3-24F2-236CEAC0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44B45-E17C-F6E6-4AB2-EE5EE09B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8F9F9-684E-2238-189D-F1CA9345A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A2664-9103-BEC6-46AE-FF861452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C3589E-321A-F5FC-CABA-4C98A4810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9DAA0F-B8B4-E95E-DCCF-B6754307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27B54E-06D4-344B-ADDD-0A02DF52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AA6FD4-1C94-BB27-AC4B-E00856AE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D663-7D63-C66B-79F8-882A7566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1650D-B7AB-90D1-6487-2D67DDDA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F3DEF-86CA-6EBC-89A1-D0A6852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40F4DA-3B28-5F88-0E53-33D0611F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0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E3040A-567E-B9D0-89E6-731A2886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4B1AA4-8A31-0BAE-DE02-4E503C24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C72F1-7DD9-EE86-3E7B-7BC35E0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1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98A2-1E4A-7C2B-86E9-859EA54E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F4914-C587-913F-C322-6582EE52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468EC8-568C-03B7-4790-BF7CCFC7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28991-8CAE-6C93-7E41-FA798501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2DECC-8D8C-AF38-D8C1-439D1872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AE8236-D7D2-318E-5DE8-D4A606D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7A110-C7E7-21C8-94FC-68B2EDB2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EDE6-3627-665A-0226-F22E1C053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7E0A6-D236-B3A0-1AE2-CFD2FBC7B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BBB2D-C6DE-5386-5EC1-546810B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22386-40A0-56F9-F9BA-03020345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79B21-7228-8CEB-31D0-2DAFA171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0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B69BC-D3D9-69BF-D3D5-6F81481C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AD66C-077E-91FC-17CB-3979DFEB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CCF9C-84FA-A00C-C9BA-388DEA03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9B27B-00EE-4703-89F2-1B50DE0D6F15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0BBF7-F3ED-32DC-FD3A-0ADB14285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14FC0-702E-933D-8B44-947645628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6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9E721-1301-2D67-30AD-BE390897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4F0E119-C93D-E481-F655-91D9C1CE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B1007-0EDE-85C8-EBF9-29A17C7545FC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2AE8E-2714-2816-73A3-A15DDE56C545}"/>
              </a:ext>
            </a:extLst>
          </p:cNvPr>
          <p:cNvSpPr txBox="1"/>
          <p:nvPr/>
        </p:nvSpPr>
        <p:spPr>
          <a:xfrm>
            <a:off x="5095875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B88C66-29BA-9E3C-F28F-1A79DA22825A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아매일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변경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휴대폰번호변경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PASS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본인인증 팝업호출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변경한 비밀번호로 변경 저장완료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DD7FD9F6-4D47-FFCC-EB62-FA217CABC393}"/>
              </a:ext>
            </a:extLst>
          </p:cNvPr>
          <p:cNvSpPr/>
          <p:nvPr/>
        </p:nvSpPr>
        <p:spPr>
          <a:xfrm>
            <a:off x="2811176" y="669513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9D6AE62-99E0-12E4-813C-FC2338992DBF}"/>
              </a:ext>
            </a:extLst>
          </p:cNvPr>
          <p:cNvGraphicFramePr/>
          <p:nvPr/>
        </p:nvGraphicFramePr>
        <p:xfrm>
          <a:off x="1579117" y="694737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F61E3BA2-656A-4C37-19CA-3C7DE299CD51}"/>
              </a:ext>
            </a:extLst>
          </p:cNvPr>
          <p:cNvCxnSpPr>
            <a:cxnSpLocks/>
          </p:cNvCxnSpPr>
          <p:nvPr/>
        </p:nvCxnSpPr>
        <p:spPr>
          <a:xfrm>
            <a:off x="2871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6;g303e5fefdbf_0_89">
            <a:extLst>
              <a:ext uri="{FF2B5EF4-FFF2-40B4-BE49-F238E27FC236}">
                <a16:creationId xmlns:a16="http://schemas.microsoft.com/office/drawing/2014/main" id="{63E2288A-505D-6C56-AFE7-36D8DB7F4569}"/>
              </a:ext>
            </a:extLst>
          </p:cNvPr>
          <p:cNvSpPr/>
          <p:nvPr/>
        </p:nvSpPr>
        <p:spPr>
          <a:xfrm>
            <a:off x="2854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717D69C3-3CEE-E9E0-BE1F-E27589521D09}"/>
              </a:ext>
            </a:extLst>
          </p:cNvPr>
          <p:cNvGraphicFramePr/>
          <p:nvPr/>
        </p:nvGraphicFramePr>
        <p:xfrm>
          <a:off x="2871520" y="1547294"/>
          <a:ext cx="5428800" cy="17141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a12345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주기적으로 변경하는 것이 안전합니다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33639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-                       -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891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       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거래내역 등 알림을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보내드리오니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실제 사용하는 주소를 입력해주세요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1141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0E9E48-9D8B-6D0B-CE99-25F48A708F7D}"/>
              </a:ext>
            </a:extLst>
          </p:cNvPr>
          <p:cNvGraphicFramePr>
            <a:graphicFrameLocks noGrp="1"/>
          </p:cNvGraphicFramePr>
          <p:nvPr/>
        </p:nvGraphicFramePr>
        <p:xfrm>
          <a:off x="3842178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010   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998;g2efdfd133eb_0_868">
            <a:extLst>
              <a:ext uri="{FF2B5EF4-FFF2-40B4-BE49-F238E27FC236}">
                <a16:creationId xmlns:a16="http://schemas.microsoft.com/office/drawing/2014/main" id="{5689058A-88FD-647D-2C16-382D9F11DA60}"/>
              </a:ext>
            </a:extLst>
          </p:cNvPr>
          <p:cNvSpPr/>
          <p:nvPr/>
        </p:nvSpPr>
        <p:spPr>
          <a:xfrm>
            <a:off x="3835347" y="2298096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745DA06-5525-45C8-F19C-F9B8D78B32A5}"/>
              </a:ext>
            </a:extLst>
          </p:cNvPr>
          <p:cNvGraphicFramePr>
            <a:graphicFrameLocks noGrp="1"/>
          </p:cNvGraphicFramePr>
          <p:nvPr/>
        </p:nvGraphicFramePr>
        <p:xfrm>
          <a:off x="4735874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9549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4687939-935F-3140-CEDC-2FEFBC0B3B76}"/>
              </a:ext>
            </a:extLst>
          </p:cNvPr>
          <p:cNvGraphicFramePr>
            <a:graphicFrameLocks noGrp="1"/>
          </p:cNvGraphicFramePr>
          <p:nvPr/>
        </p:nvGraphicFramePr>
        <p:xfrm>
          <a:off x="5628097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9329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84FB19F-7236-32E5-A8FC-7920964C42F3}"/>
              </a:ext>
            </a:extLst>
          </p:cNvPr>
          <p:cNvGraphicFramePr>
            <a:graphicFrameLocks noGrp="1"/>
          </p:cNvGraphicFramePr>
          <p:nvPr/>
        </p:nvGraphicFramePr>
        <p:xfrm>
          <a:off x="3842178" y="2977054"/>
          <a:ext cx="1613697" cy="210690"/>
        </p:xfrm>
        <a:graphic>
          <a:graphicData uri="http://schemas.openxmlformats.org/drawingml/2006/table">
            <a:tbl>
              <a:tblPr/>
              <a:tblGrid>
                <a:gridCol w="16136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abc1234@gmail.com</a:t>
                      </a:r>
                      <a:endParaRPr lang="en" sz="8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" name="Google Shape;698;g303e5fefdbf_0_89">
            <a:extLst>
              <a:ext uri="{FF2B5EF4-FFF2-40B4-BE49-F238E27FC236}">
                <a16:creationId xmlns:a16="http://schemas.microsoft.com/office/drawing/2014/main" id="{1512C2F9-D225-1C7E-8823-2E2D7D58BE9F}"/>
              </a:ext>
            </a:extLst>
          </p:cNvPr>
          <p:cNvSpPr/>
          <p:nvPr/>
        </p:nvSpPr>
        <p:spPr>
          <a:xfrm>
            <a:off x="4644036" y="3494240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700"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9;g303e5fefdbf_0_89">
            <a:extLst>
              <a:ext uri="{FF2B5EF4-FFF2-40B4-BE49-F238E27FC236}">
                <a16:creationId xmlns:a16="http://schemas.microsoft.com/office/drawing/2014/main" id="{040FCFB4-3A8C-4B90-642A-56D5BAAB5491}"/>
              </a:ext>
            </a:extLst>
          </p:cNvPr>
          <p:cNvSpPr/>
          <p:nvPr/>
        </p:nvSpPr>
        <p:spPr>
          <a:xfrm>
            <a:off x="5623685" y="3494240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700"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74;g2efdfd133eb_0_868">
            <a:extLst>
              <a:ext uri="{FF2B5EF4-FFF2-40B4-BE49-F238E27FC236}">
                <a16:creationId xmlns:a16="http://schemas.microsoft.com/office/drawing/2014/main" id="{5DB13C2F-7E04-A801-BC76-A3E45824EEF7}"/>
              </a:ext>
            </a:extLst>
          </p:cNvPr>
          <p:cNvSpPr/>
          <p:nvPr/>
        </p:nvSpPr>
        <p:spPr>
          <a:xfrm>
            <a:off x="1812116" y="4198521"/>
            <a:ext cx="3634912" cy="231274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75;g2efdfd133eb_0_868">
            <a:extLst>
              <a:ext uri="{FF2B5EF4-FFF2-40B4-BE49-F238E27FC236}">
                <a16:creationId xmlns:a16="http://schemas.microsoft.com/office/drawing/2014/main" id="{D85BD7EC-181C-67C0-91C4-5EC753B8E884}"/>
              </a:ext>
            </a:extLst>
          </p:cNvPr>
          <p:cNvSpPr/>
          <p:nvPr/>
        </p:nvSpPr>
        <p:spPr>
          <a:xfrm>
            <a:off x="1939529" y="4648521"/>
            <a:ext cx="3389345" cy="135164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976;g2efdfd133eb_0_868">
            <a:extLst>
              <a:ext uri="{FF2B5EF4-FFF2-40B4-BE49-F238E27FC236}">
                <a16:creationId xmlns:a16="http://schemas.microsoft.com/office/drawing/2014/main" id="{B82CDDDE-DBC1-D5D2-BA8F-200346B98F84}"/>
              </a:ext>
            </a:extLst>
          </p:cNvPr>
          <p:cNvSpPr/>
          <p:nvPr/>
        </p:nvSpPr>
        <p:spPr>
          <a:xfrm>
            <a:off x="2145080" y="474944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기존비밀번호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77;g2efdfd133eb_0_868">
            <a:extLst>
              <a:ext uri="{FF2B5EF4-FFF2-40B4-BE49-F238E27FC236}">
                <a16:creationId xmlns:a16="http://schemas.microsoft.com/office/drawing/2014/main" id="{41EEEE58-6A97-2F35-38FA-8C9C65A4E364}"/>
              </a:ext>
            </a:extLst>
          </p:cNvPr>
          <p:cNvSpPr/>
          <p:nvPr/>
        </p:nvSpPr>
        <p:spPr>
          <a:xfrm>
            <a:off x="2864478" y="4749445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기존 비밀번호를 입력해 주세요</a:t>
            </a:r>
            <a:r>
              <a:rPr lang="en-US" alt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81;g2efdfd133eb_0_868">
            <a:extLst>
              <a:ext uri="{FF2B5EF4-FFF2-40B4-BE49-F238E27FC236}">
                <a16:creationId xmlns:a16="http://schemas.microsoft.com/office/drawing/2014/main" id="{DABD4BB5-4332-9E63-6A8C-E5EFAF2101E8}"/>
              </a:ext>
            </a:extLst>
          </p:cNvPr>
          <p:cNvSpPr/>
          <p:nvPr/>
        </p:nvSpPr>
        <p:spPr>
          <a:xfrm>
            <a:off x="2145080" y="563339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82;g2efdfd133eb_0_868">
            <a:extLst>
              <a:ext uri="{FF2B5EF4-FFF2-40B4-BE49-F238E27FC236}">
                <a16:creationId xmlns:a16="http://schemas.microsoft.com/office/drawing/2014/main" id="{76583000-724E-B324-E225-FF4E76A450D2}"/>
              </a:ext>
            </a:extLst>
          </p:cNvPr>
          <p:cNvSpPr/>
          <p:nvPr/>
        </p:nvSpPr>
        <p:spPr>
          <a:xfrm>
            <a:off x="2864478" y="5633398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한번 더 입력해주세요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3;g2efdfd133eb_0_868">
            <a:extLst>
              <a:ext uri="{FF2B5EF4-FFF2-40B4-BE49-F238E27FC236}">
                <a16:creationId xmlns:a16="http://schemas.microsoft.com/office/drawing/2014/main" id="{7BAD8707-5642-BA0E-A0EF-C1274460A85C}"/>
              </a:ext>
            </a:extLst>
          </p:cNvPr>
          <p:cNvSpPr/>
          <p:nvPr/>
        </p:nvSpPr>
        <p:spPr>
          <a:xfrm>
            <a:off x="2868856" y="610646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4;g2efdfd133eb_0_868">
            <a:extLst>
              <a:ext uri="{FF2B5EF4-FFF2-40B4-BE49-F238E27FC236}">
                <a16:creationId xmlns:a16="http://schemas.microsoft.com/office/drawing/2014/main" id="{99811CC8-9BCB-71B2-CB5E-6CA5CC9EACAC}"/>
              </a:ext>
            </a:extLst>
          </p:cNvPr>
          <p:cNvSpPr/>
          <p:nvPr/>
        </p:nvSpPr>
        <p:spPr>
          <a:xfrm>
            <a:off x="1939528" y="4336370"/>
            <a:ext cx="35075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비밀번호변경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85;g2efdfd133eb_0_868">
            <a:extLst>
              <a:ext uri="{FF2B5EF4-FFF2-40B4-BE49-F238E27FC236}">
                <a16:creationId xmlns:a16="http://schemas.microsoft.com/office/drawing/2014/main" id="{06F54BEB-2ABF-F708-7B38-0BAFE22F0356}"/>
              </a:ext>
            </a:extLst>
          </p:cNvPr>
          <p:cNvSpPr/>
          <p:nvPr/>
        </p:nvSpPr>
        <p:spPr>
          <a:xfrm>
            <a:off x="4906173" y="433637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chemeClr val="dk1"/>
              </a:buClr>
              <a:buSzPts val="600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8;g2efdfd133eb_0_868">
            <a:extLst>
              <a:ext uri="{FF2B5EF4-FFF2-40B4-BE49-F238E27FC236}">
                <a16:creationId xmlns:a16="http://schemas.microsoft.com/office/drawing/2014/main" id="{33491518-7025-67F8-4E6C-542583C5C308}"/>
              </a:ext>
            </a:extLst>
          </p:cNvPr>
          <p:cNvSpPr/>
          <p:nvPr/>
        </p:nvSpPr>
        <p:spPr>
          <a:xfrm>
            <a:off x="2145080" y="532859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9;g2efdfd133eb_0_868">
            <a:extLst>
              <a:ext uri="{FF2B5EF4-FFF2-40B4-BE49-F238E27FC236}">
                <a16:creationId xmlns:a16="http://schemas.microsoft.com/office/drawing/2014/main" id="{EA622B57-2F28-2824-33FF-86553EB175A2}"/>
              </a:ext>
            </a:extLst>
          </p:cNvPr>
          <p:cNvSpPr/>
          <p:nvPr/>
        </p:nvSpPr>
        <p:spPr>
          <a:xfrm>
            <a:off x="2864478" y="5328598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입력해주세요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92;g2efdfd133eb_0_868">
            <a:extLst>
              <a:ext uri="{FF2B5EF4-FFF2-40B4-BE49-F238E27FC236}">
                <a16:creationId xmlns:a16="http://schemas.microsoft.com/office/drawing/2014/main" id="{D5B471FB-D107-AEE5-4142-BACFA8CB33D8}"/>
              </a:ext>
            </a:extLst>
          </p:cNvPr>
          <p:cNvSpPr/>
          <p:nvPr/>
        </p:nvSpPr>
        <p:spPr>
          <a:xfrm>
            <a:off x="3665056" y="610646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9D7D7-8D6C-0F2F-6878-067E38444B5A}"/>
              </a:ext>
            </a:extLst>
          </p:cNvPr>
          <p:cNvSpPr txBox="1"/>
          <p:nvPr/>
        </p:nvSpPr>
        <p:spPr>
          <a:xfrm>
            <a:off x="1901218" y="5090788"/>
            <a:ext cx="34567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중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8C490527-D6D7-7223-BBD8-30D649CA6EEE}"/>
              </a:ext>
            </a:extLst>
          </p:cNvPr>
          <p:cNvSpPr/>
          <p:nvPr/>
        </p:nvSpPr>
        <p:spPr>
          <a:xfrm>
            <a:off x="2905857" y="14411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BFBE112-DEAC-AB73-7FCB-0B000E589119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rot="10800000" flipV="1">
            <a:off x="3629572" y="2401107"/>
            <a:ext cx="205774" cy="179741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26CAD057-CBF4-5E90-7B9A-F5F5B3B2A039}"/>
              </a:ext>
            </a:extLst>
          </p:cNvPr>
          <p:cNvSpPr/>
          <p:nvPr/>
        </p:nvSpPr>
        <p:spPr>
          <a:xfrm>
            <a:off x="3752177" y="22083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46189A26-C4AA-2B75-13C6-088819C156E4}"/>
              </a:ext>
            </a:extLst>
          </p:cNvPr>
          <p:cNvSpPr/>
          <p:nvPr/>
        </p:nvSpPr>
        <p:spPr>
          <a:xfrm>
            <a:off x="6468675" y="34184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2EBA2C0-2BD8-7A01-4DC5-194DA6D8E482}"/>
              </a:ext>
            </a:extLst>
          </p:cNvPr>
          <p:cNvSpPr/>
          <p:nvPr/>
        </p:nvSpPr>
        <p:spPr>
          <a:xfrm>
            <a:off x="2771190" y="60441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98;g2efdfd133eb_0_868">
            <a:extLst>
              <a:ext uri="{FF2B5EF4-FFF2-40B4-BE49-F238E27FC236}">
                <a16:creationId xmlns:a16="http://schemas.microsoft.com/office/drawing/2014/main" id="{E4FE612E-E88C-7F6D-A6C2-FDCA5F962B25}"/>
              </a:ext>
            </a:extLst>
          </p:cNvPr>
          <p:cNvSpPr/>
          <p:nvPr/>
        </p:nvSpPr>
        <p:spPr>
          <a:xfrm>
            <a:off x="6468676" y="2637227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 변경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5DEEBFE-3F79-4BF3-19B5-1009D4AF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" b="-1"/>
          <a:stretch/>
        </p:blipFill>
        <p:spPr>
          <a:xfrm>
            <a:off x="6944695" y="3526440"/>
            <a:ext cx="1835330" cy="3328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1D6F9262-6C7C-2BFE-6816-AD5ACB629774}"/>
              </a:ext>
            </a:extLst>
          </p:cNvPr>
          <p:cNvSpPr/>
          <p:nvPr/>
        </p:nvSpPr>
        <p:spPr>
          <a:xfrm>
            <a:off x="6378675" y="25196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4280184-5490-CA8D-2B24-5324C4A2436D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7264206" y="2740239"/>
            <a:ext cx="598154" cy="786201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E1BC0B4-C834-BDB2-13EB-AC696033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325" y="1027170"/>
            <a:ext cx="1920290" cy="1596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1F7D036-BC2A-BFCF-319F-DCC97A90F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758" y="2768779"/>
            <a:ext cx="2047875" cy="966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C7ED36-DA61-0814-DE9D-E6BCC08F5094}"/>
              </a:ext>
            </a:extLst>
          </p:cNvPr>
          <p:cNvSpPr/>
          <p:nvPr/>
        </p:nvSpPr>
        <p:spPr>
          <a:xfrm>
            <a:off x="12275438" y="30524"/>
            <a:ext cx="2210634" cy="7658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팬타온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선택 약관 동의 변경 추가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캡처 이미지 참고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7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/>
        </p:nvGraphicFramePr>
        <p:xfrm>
          <a:off x="1193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</a:t>
                      </a:r>
                      <a:r>
                        <a:rPr lang="en-US" altLang="ko-KR" sz="1000" dirty="0"/>
                        <a:t>OK PLAZA </a:t>
                      </a:r>
                      <a:r>
                        <a:rPr lang="ko-KR" altLang="en-US" sz="1000" dirty="0"/>
                        <a:t>사업소개  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시스템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5404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5410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6866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/>
        </p:nvGraphicFramePr>
        <p:xfrm>
          <a:off x="5494284" y="775663"/>
          <a:ext cx="3090141" cy="22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1861350" y="1302235"/>
            <a:ext cx="51201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Solution , </a:t>
            </a: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전자거래시스템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1861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3667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1969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altLang="en-US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altLang="en-US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u="sng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1969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1969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5402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6278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6866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5401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6866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6866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7733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1193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 dirty="0"/>
              <a:t>스크롤시 보이는 영역</a:t>
            </a:r>
          </a:p>
          <a:p>
            <a:pPr algn="ctr"/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7326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/>
        </p:nvGraphicFramePr>
        <p:xfrm>
          <a:off x="4365388" y="6298136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Google Shape;3005;g2f44a8c572f_1_290">
            <a:extLst>
              <a:ext uri="{FF2B5EF4-FFF2-40B4-BE49-F238E27FC236}">
                <a16:creationId xmlns:a16="http://schemas.microsoft.com/office/drawing/2014/main" id="{B861E30E-672D-A44E-0206-F80E814B996F}"/>
              </a:ext>
            </a:extLst>
          </p:cNvPr>
          <p:cNvCxnSpPr>
            <a:cxnSpLocks/>
          </p:cNvCxnSpPr>
          <p:nvPr/>
        </p:nvCxnSpPr>
        <p:spPr>
          <a:xfrm>
            <a:off x="1195201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2481674" y="6315080"/>
            <a:ext cx="1686000" cy="26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008;g2f44a8c572f_1_290">
            <a:extLst>
              <a:ext uri="{FF2B5EF4-FFF2-40B4-BE49-F238E27FC236}">
                <a16:creationId xmlns:a16="http://schemas.microsoft.com/office/drawing/2014/main" id="{B45349DD-5BCC-7A02-07E8-449AC5095952}"/>
              </a:ext>
            </a:extLst>
          </p:cNvPr>
          <p:cNvSpPr txBox="1"/>
          <p:nvPr/>
        </p:nvSpPr>
        <p:spPr>
          <a:xfrm>
            <a:off x="7160625" y="6265980"/>
            <a:ext cx="1423800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altLang="en-US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altLang="en-US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DF96A47-B0C2-0BD1-0AE8-3CF33781266C}"/>
              </a:ext>
            </a:extLst>
          </p:cNvPr>
          <p:cNvSpPr/>
          <p:nvPr/>
        </p:nvSpPr>
        <p:spPr>
          <a:xfrm>
            <a:off x="2637454" y="30826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CD9949A5-2EDB-FC5F-2903-F13A935BF0BF}"/>
              </a:ext>
            </a:extLst>
          </p:cNvPr>
          <p:cNvSpPr/>
          <p:nvPr/>
        </p:nvSpPr>
        <p:spPr>
          <a:xfrm>
            <a:off x="5286579" y="18715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B4B40A6-DC25-F3DF-BAF8-D5A36754D9FA}"/>
              </a:ext>
            </a:extLst>
          </p:cNvPr>
          <p:cNvSpPr/>
          <p:nvPr/>
        </p:nvSpPr>
        <p:spPr>
          <a:xfrm>
            <a:off x="6801450" y="18777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3E3465D-7A8B-38D6-F722-F3FCBBB12004}"/>
              </a:ext>
            </a:extLst>
          </p:cNvPr>
          <p:cNvSpPr/>
          <p:nvPr/>
        </p:nvSpPr>
        <p:spPr>
          <a:xfrm>
            <a:off x="6978775" y="5877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41E77D90-08E5-7B2C-041E-78A230BC3EB1}"/>
              </a:ext>
            </a:extLst>
          </p:cNvPr>
          <p:cNvSpPr/>
          <p:nvPr/>
        </p:nvSpPr>
        <p:spPr>
          <a:xfrm>
            <a:off x="4981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D03F1939-D3F7-9A53-3EB2-AF13951AA045}"/>
              </a:ext>
            </a:extLst>
          </p:cNvPr>
          <p:cNvSpPr/>
          <p:nvPr/>
        </p:nvSpPr>
        <p:spPr>
          <a:xfrm>
            <a:off x="5574149" y="47072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699;g2fb18904de5_2_107">
            <a:extLst>
              <a:ext uri="{FF2B5EF4-FFF2-40B4-BE49-F238E27FC236}">
                <a16:creationId xmlns:a16="http://schemas.microsoft.com/office/drawing/2014/main" id="{74705E9C-7DA9-6036-1099-EDD1D9E11DD1}"/>
              </a:ext>
            </a:extLst>
          </p:cNvPr>
          <p:cNvSpPr/>
          <p:nvPr/>
        </p:nvSpPr>
        <p:spPr>
          <a:xfrm>
            <a:off x="8404424" y="15026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3476FF-22E2-14FD-9280-39727F717BC9}"/>
              </a:ext>
            </a:extLst>
          </p:cNvPr>
          <p:cNvSpPr/>
          <p:nvPr/>
        </p:nvSpPr>
        <p:spPr>
          <a:xfrm>
            <a:off x="12285384" y="0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 </a:t>
            </a:r>
            <a:r>
              <a:rPr lang="ko-KR" altLang="en-US" sz="1000" b="1" dirty="0">
                <a:solidFill>
                  <a:schemeClr val="tx1"/>
                </a:solidFill>
              </a:rPr>
              <a:t>랜딩 페이지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시안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콘텐츠 내용 확정 후 </a:t>
            </a:r>
            <a:r>
              <a:rPr lang="en-US" altLang="ko-KR" sz="1000" dirty="0">
                <a:solidFill>
                  <a:schemeClr val="tx1"/>
                </a:solidFill>
              </a:rPr>
              <a:t>SB </a:t>
            </a:r>
            <a:r>
              <a:rPr lang="ko-KR" altLang="en-US" sz="1000" dirty="0">
                <a:solidFill>
                  <a:schemeClr val="tx1"/>
                </a:solidFill>
              </a:rPr>
              <a:t>현행화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커테고리별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서비스에 대한 간략한 소개를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1237680" y="685565"/>
            <a:ext cx="1147339" cy="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r>
              <a:rPr lang="ko-KR" altLang="en-US" sz="1000" b="1" dirty="0" err="1">
                <a:latin typeface="Malgun Gothic"/>
                <a:ea typeface="Malgun Gothic"/>
                <a:cs typeface="Malgun Gothic"/>
                <a:sym typeface="Malgun Gothic"/>
              </a:rPr>
              <a:t>플라자</a:t>
            </a: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25737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철강재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전선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38613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접지선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전원선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51489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접속단자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피뢰침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접지봉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압착터미널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64365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강연선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강관주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지선밴드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7724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동축케이블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세경케이블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배선케이블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동축케이블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UTP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286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결속자재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방수재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2573700" y="2650858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맨홀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광접속함체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광분배반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지선밴드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관로</a:t>
              </a:r>
              <a:r>
                <a:rPr lang="en-US" alt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3861300" y="2650858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SCD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PE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내관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마이크로덕트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반할관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5148900" y="2650858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통신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Rack,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나대지철탑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</a:t>
              </a:r>
              <a:r>
                <a:rPr lang="en-US" alt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6436500" y="2650858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커플러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디바이더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감쇠기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RF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alt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</a:t>
              </a:r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7724100" y="2650858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다심케이블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alt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</a:t>
              </a:r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286100" y="2650858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/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157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1331819" y="4523582"/>
            <a:ext cx="1469713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r>
              <a:rPr lang="ko-KR" altLang="en-US" sz="1000" b="1" dirty="0" err="1">
                <a:latin typeface="Malgun Gothic"/>
                <a:ea typeface="Malgun Gothic"/>
                <a:cs typeface="Malgun Gothic"/>
                <a:sym typeface="Malgun Gothic"/>
              </a:rPr>
              <a:t>플라자</a:t>
            </a: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 서비스 소개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5148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52390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구매비용 절감 </a:t>
            </a:r>
            <a:r>
              <a:rPr lang="en-US" altLang="ko-KR" sz="500" dirty="0" err="1"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B2B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자재공급 시장의 정보화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5239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6436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65266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정산의 </a:t>
            </a: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One Stop </a:t>
            </a:r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6526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-KR" sz="900" b="1">
                <a:latin typeface="Malgun Gothic"/>
                <a:ea typeface="Malgun Gothic"/>
                <a:cs typeface="Malgun Gothic"/>
                <a:sym typeface="Malgun Gothic"/>
              </a:rPr>
              <a:t>B2B </a:t>
            </a:r>
            <a:r>
              <a:rPr lang="ko-KR" altLang="en-US" sz="900" b="1">
                <a:latin typeface="Malgun Gothic"/>
                <a:ea typeface="Malgun Gothic"/>
                <a:cs typeface="Malgun Gothic"/>
                <a:sym typeface="Malgun Gothic"/>
              </a:rPr>
              <a:t>전자상거래 시스템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7724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78142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품질 평가 및 </a:t>
            </a: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BMT </a:t>
            </a:r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7814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9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1221000" y="5098847"/>
            <a:ext cx="3720300" cy="63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비용절감까지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15000"/>
              </a:lnSpc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은 구매 경쟁력 개선 분야의 혁신을 만들어가고 있습니다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6100" y="1278371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449" t="26449" r="23549" b="23549"/>
          <a:stretch/>
        </p:blipFill>
        <p:spPr>
          <a:xfrm>
            <a:off x="5328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6100" y="2893734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37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04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13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28900" y="2910933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165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041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6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7A4FE-8B6F-FC09-4CAC-7A8F6E464704}"/>
              </a:ext>
            </a:extLst>
          </p:cNvPr>
          <p:cNvSpPr/>
          <p:nvPr/>
        </p:nvSpPr>
        <p:spPr>
          <a:xfrm>
            <a:off x="1286101" y="719351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C6821-AF71-4BEC-4683-FF3D1467F75F}"/>
              </a:ext>
            </a:extLst>
          </p:cNvPr>
          <p:cNvSpPr/>
          <p:nvPr/>
        </p:nvSpPr>
        <p:spPr>
          <a:xfrm>
            <a:off x="1286101" y="4616992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888DA1F-9F27-4F2D-9C33-A77D5831D92A}"/>
              </a:ext>
            </a:extLst>
          </p:cNvPr>
          <p:cNvSpPr/>
          <p:nvPr/>
        </p:nvSpPr>
        <p:spPr>
          <a:xfrm>
            <a:off x="2295018" y="685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A3FD0D7-582F-BD7A-033C-CB253167727E}"/>
              </a:ext>
            </a:extLst>
          </p:cNvPr>
          <p:cNvSpPr/>
          <p:nvPr/>
        </p:nvSpPr>
        <p:spPr>
          <a:xfrm>
            <a:off x="2753700" y="4494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964731-B58E-1829-76D9-DAE13D8B6151}"/>
              </a:ext>
            </a:extLst>
          </p:cNvPr>
          <p:cNvSpPr/>
          <p:nvPr/>
        </p:nvSpPr>
        <p:spPr>
          <a:xfrm>
            <a:off x="12285384" y="0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 </a:t>
            </a:r>
            <a:r>
              <a:rPr lang="ko-KR" altLang="en-US" sz="1000" b="1" dirty="0">
                <a:solidFill>
                  <a:schemeClr val="tx1"/>
                </a:solidFill>
              </a:rPr>
              <a:t>랜딩 페이지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시안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콘텐츠 내용 확정 후 </a:t>
            </a:r>
            <a:r>
              <a:rPr lang="en-US" altLang="ko-KR" sz="1000" dirty="0">
                <a:solidFill>
                  <a:schemeClr val="tx1"/>
                </a:solidFill>
              </a:rPr>
              <a:t>SB </a:t>
            </a:r>
            <a:r>
              <a:rPr lang="ko-KR" altLang="en-US" sz="1000" dirty="0">
                <a:solidFill>
                  <a:schemeClr val="tx1"/>
                </a:solidFill>
              </a:rPr>
              <a:t>현행화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6799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6865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7831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7705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/>
        </p:nvGraphicFramePr>
        <p:xfrm>
          <a:off x="6863648" y="371614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6862839" y="3237539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endParaRPr sz="50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/>
        </p:nvGraphicFramePr>
        <p:xfrm>
          <a:off x="7052584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/>
        </p:nvGraphicFramePr>
        <p:xfrm>
          <a:off x="6863648" y="298894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/>
        </p:nvGraphicFramePr>
        <p:xfrm>
          <a:off x="1335824" y="2741944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사용한 공사정보가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버튼을 클릭하여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581" name="Google Shape;2036;g27fe52d962f_1_4065">
            <a:extLst>
              <a:ext uri="{FF2B5EF4-FFF2-40B4-BE49-F238E27FC236}">
                <a16:creationId xmlns:a16="http://schemas.microsoft.com/office/drawing/2014/main" id="{1EC5D4DC-84F9-F98D-F2CE-F81EFE218979}"/>
              </a:ext>
            </a:extLst>
          </p:cNvPr>
          <p:cNvSpPr/>
          <p:nvPr/>
        </p:nvSpPr>
        <p:spPr>
          <a:xfrm>
            <a:off x="1335824" y="1360188"/>
            <a:ext cx="2526789" cy="980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endParaRPr sz="9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6865473" y="1420664"/>
            <a:ext cx="1866000" cy="63409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/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1238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6863548" y="2103045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/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2" name="Google Shape;2090;g27fe52d962f_1_4065">
            <a:extLst>
              <a:ext uri="{FF2B5EF4-FFF2-40B4-BE49-F238E27FC236}">
                <a16:creationId xmlns:a16="http://schemas.microsoft.com/office/drawing/2014/main" id="{FA61BF73-5C84-6BF9-7F4A-3FA113A76498}"/>
              </a:ext>
            </a:extLst>
          </p:cNvPr>
          <p:cNvSpPr/>
          <p:nvPr/>
        </p:nvSpPr>
        <p:spPr>
          <a:xfrm>
            <a:off x="3926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endParaRPr sz="9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341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1170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8453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700"/>
              </a:pPr>
              <a:endParaRPr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176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1176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335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600"/>
            </a:pP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</a:t>
            </a:r>
            <a:r>
              <a:rPr lang="en-US" alt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/>
        </p:nvGraphicFramePr>
        <p:xfrm>
          <a:off x="1384300" y="1384028"/>
          <a:ext cx="2478312" cy="707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53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077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2042424" y="1410724"/>
            <a:ext cx="269059" cy="1817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B7A1E71-8439-F3B6-4662-B31986F2EB48}"/>
              </a:ext>
            </a:extLst>
          </p:cNvPr>
          <p:cNvGraphicFramePr>
            <a:graphicFrameLocks noGrp="1"/>
          </p:cNvGraphicFramePr>
          <p:nvPr/>
        </p:nvGraphicFramePr>
        <p:xfrm>
          <a:off x="3975101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sp>
        <p:nvSpPr>
          <p:cNvPr id="34" name="Google Shape;2099;g27fe52d962f_1_4065">
            <a:extLst>
              <a:ext uri="{FF2B5EF4-FFF2-40B4-BE49-F238E27FC236}">
                <a16:creationId xmlns:a16="http://schemas.microsoft.com/office/drawing/2014/main" id="{3F386861-CB1E-64FB-0D29-BB36414CB5D7}"/>
              </a:ext>
            </a:extLst>
          </p:cNvPr>
          <p:cNvSpPr/>
          <p:nvPr/>
        </p:nvSpPr>
        <p:spPr>
          <a:xfrm>
            <a:off x="4584868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72000">
              <a:buClr>
                <a:schemeClr val="dk1"/>
              </a:buClr>
              <a:buSzPts val="600"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(010-3333-4444)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에게 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EE6267BD-63B9-4F7E-0EEE-7005C3FCEB35}"/>
              </a:ext>
            </a:extLst>
          </p:cNvPr>
          <p:cNvSpPr/>
          <p:nvPr/>
        </p:nvSpPr>
        <p:spPr>
          <a:xfrm>
            <a:off x="4582344" y="1417781"/>
            <a:ext cx="26436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/>
        </p:nvGraphicFramePr>
        <p:xfrm>
          <a:off x="6906618" y="1458200"/>
          <a:ext cx="1778496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010-2222-3333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/>
        </p:nvGraphicFramePr>
        <p:xfrm>
          <a:off x="6906618" y="2136810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2518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3696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5473305" y="25114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6079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862445" y="25114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4251585" y="2508674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953" y="2736441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953" y="3833113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953" y="5355687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5007739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551E77A6-7BB5-5E33-473C-A5BCD856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203" y="1414072"/>
            <a:ext cx="205903" cy="205903"/>
          </a:xfrm>
          <a:prstGeom prst="rect">
            <a:avLst/>
          </a:prstGeom>
        </p:spPr>
      </p:pic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4871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6048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2042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099;g27fe52d962f_1_4065">
            <a:extLst>
              <a:ext uri="{FF2B5EF4-FFF2-40B4-BE49-F238E27FC236}">
                <a16:creationId xmlns:a16="http://schemas.microsoft.com/office/drawing/2014/main" id="{4B27EEF8-FC5C-8B19-B47D-4E0BB01AACA3}"/>
              </a:ext>
            </a:extLst>
          </p:cNvPr>
          <p:cNvSpPr/>
          <p:nvPr/>
        </p:nvSpPr>
        <p:spPr>
          <a:xfrm>
            <a:off x="2042423" y="1885104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099;g27fe52d962f_1_4065">
            <a:extLst>
              <a:ext uri="{FF2B5EF4-FFF2-40B4-BE49-F238E27FC236}">
                <a16:creationId xmlns:a16="http://schemas.microsoft.com/office/drawing/2014/main" id="{CAA1C918-74C6-5A5A-4501-AB687D118C9A}"/>
              </a:ext>
            </a:extLst>
          </p:cNvPr>
          <p:cNvSpPr/>
          <p:nvPr/>
        </p:nvSpPr>
        <p:spPr>
          <a:xfrm>
            <a:off x="4584868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099;g27fe52d962f_1_4065">
            <a:extLst>
              <a:ext uri="{FF2B5EF4-FFF2-40B4-BE49-F238E27FC236}">
                <a16:creationId xmlns:a16="http://schemas.microsoft.com/office/drawing/2014/main" id="{77F5D254-A058-99F5-6393-1E44442B8FEB}"/>
              </a:ext>
            </a:extLst>
          </p:cNvPr>
          <p:cNvSpPr/>
          <p:nvPr/>
        </p:nvSpPr>
        <p:spPr>
          <a:xfrm>
            <a:off x="4584868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5468556" y="3382717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5472738" y="320185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2423" y="517766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0803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7624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1638409" y="3002912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1634606" y="4020056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1687276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241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/>
        </p:nvGraphicFramePr>
        <p:xfrm>
          <a:off x="5473306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9644" y="3569559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5472738" y="376349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6314330" y="3382716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5472738" y="302488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5468556" y="4389334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5472738" y="420846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/>
        </p:nvGraphicFramePr>
        <p:xfrm>
          <a:off x="5473306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9644" y="4576176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5472738" y="477010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5472738" y="403150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5468556" y="5404303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5472738" y="522343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/>
        </p:nvGraphicFramePr>
        <p:xfrm>
          <a:off x="5473306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9644" y="5591145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5472738" y="578507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6314330" y="5404302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5472738" y="504647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1241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8312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1241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8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6516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4031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2852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5410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7205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7211238" y="25343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7705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6299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/>
        </p:nvGraphicFramePr>
        <p:xfrm>
          <a:off x="6398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7088273" y="63613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7751330" y="63613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7224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2461234" y="1408296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최근 공사정보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F8E8BD2F-699A-5C88-FEDD-A8DA28395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7699" y="1405957"/>
            <a:ext cx="205903" cy="205903"/>
          </a:xfrm>
          <a:prstGeom prst="rect">
            <a:avLst/>
          </a:prstGeom>
        </p:spPr>
      </p:pic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6DA8B2C1-CBAB-444B-4303-0665B91EAA6C}"/>
              </a:ext>
            </a:extLst>
          </p:cNvPr>
          <p:cNvSpPr/>
          <p:nvPr/>
        </p:nvSpPr>
        <p:spPr>
          <a:xfrm>
            <a:off x="6058988" y="4567731"/>
            <a:ext cx="1431866" cy="215978"/>
          </a:xfrm>
          <a:prstGeom prst="roundRect">
            <a:avLst>
              <a:gd name="adj" fmla="val 45917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ctr">
              <a:buClr>
                <a:srgbClr val="000000"/>
              </a:buClr>
              <a:buSzPts val="6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추가상품은 수량을 변경할 수 없습니다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872;g28120bc8d10_0_307">
            <a:extLst>
              <a:ext uri="{FF2B5EF4-FFF2-40B4-BE49-F238E27FC236}">
                <a16:creationId xmlns:a16="http://schemas.microsoft.com/office/drawing/2014/main" id="{0A950540-5769-193E-495D-C407D56CEFC8}"/>
              </a:ext>
            </a:extLst>
          </p:cNvPr>
          <p:cNvCxnSpPr>
            <a:cxnSpLocks/>
            <a:stCxn id="1716" idx="3"/>
            <a:endCxn id="49" idx="0"/>
          </p:cNvCxnSpPr>
          <p:nvPr/>
        </p:nvCxnSpPr>
        <p:spPr>
          <a:xfrm>
            <a:off x="6479171" y="4458209"/>
            <a:ext cx="295751" cy="10952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6741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4B165AB-E9EC-03C5-641D-391128B472F0}"/>
              </a:ext>
            </a:extLst>
          </p:cNvPr>
          <p:cNvSpPr/>
          <p:nvPr/>
        </p:nvSpPr>
        <p:spPr>
          <a:xfrm>
            <a:off x="12275438" y="30523"/>
            <a:ext cx="2210634" cy="14934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OKPlaza, OKSafety, </a:t>
            </a:r>
            <a:r>
              <a:rPr lang="ko-KR" altLang="en-US" sz="1000" b="1" dirty="0">
                <a:solidFill>
                  <a:schemeClr val="tx1"/>
                </a:solidFill>
              </a:rPr>
              <a:t>홈앤서비스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주문 완료 페이지 추가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팬타온 주문 완료 페이지 참고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9467042" y="1111216"/>
          <a:ext cx="2624612" cy="20558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1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1-1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1-2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1-3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8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3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4359393" y="613060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/>
              <a:t>로그인 사용자 정보</a:t>
            </a:r>
            <a:endParaRPr sz="2032"/>
          </a:p>
        </p:txBody>
      </p:sp>
      <p:sp>
        <p:nvSpPr>
          <p:cNvPr id="68" name="Google Shape;53;p20"/>
          <p:cNvSpPr txBox="1"/>
          <p:nvPr/>
        </p:nvSpPr>
        <p:spPr>
          <a:xfrm>
            <a:off x="1618059" y="611151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 sz="2032"/>
          </a:p>
        </p:txBody>
      </p:sp>
      <p:sp>
        <p:nvSpPr>
          <p:cNvPr id="13" name="Google Shape;106;p21"/>
          <p:cNvSpPr/>
          <p:nvPr/>
        </p:nvSpPr>
        <p:spPr>
          <a:xfrm>
            <a:off x="126215" y="1111214"/>
            <a:ext cx="9277300" cy="54898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499" y="1174682"/>
            <a:ext cx="9116740" cy="4940763"/>
            <a:chOff x="147485" y="882834"/>
            <a:chExt cx="8075675" cy="43765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85" y="882834"/>
              <a:ext cx="8075675" cy="437656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4250" y="4598074"/>
              <a:ext cx="586051" cy="661324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2911873" y="5554541"/>
            <a:ext cx="456998" cy="186288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64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2" name="Google Shape;1694;p44"/>
          <p:cNvSpPr/>
          <p:nvPr/>
        </p:nvSpPr>
        <p:spPr>
          <a:xfrm>
            <a:off x="2589853" y="1660958"/>
            <a:ext cx="4613614" cy="54284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Google Shape;1695;p44"/>
          <p:cNvGraphicFramePr/>
          <p:nvPr/>
        </p:nvGraphicFramePr>
        <p:xfrm>
          <a:off x="2751659" y="1774460"/>
          <a:ext cx="4307769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0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사용자 상세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58;p20"/>
          <p:cNvSpPr/>
          <p:nvPr/>
        </p:nvSpPr>
        <p:spPr>
          <a:xfrm>
            <a:off x="2741197" y="2175399"/>
            <a:ext cx="4318230" cy="40931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77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77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6" name="Google Shape;1695;p44"/>
          <p:cNvGraphicFramePr/>
          <p:nvPr/>
        </p:nvGraphicFramePr>
        <p:xfrm>
          <a:off x="6789879" y="1757257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oogle Shape;1696;p44"/>
          <p:cNvGraphicFramePr/>
          <p:nvPr/>
        </p:nvGraphicFramePr>
        <p:xfrm>
          <a:off x="2919070" y="2720320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8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구매사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1696;p44"/>
          <p:cNvGraphicFramePr/>
          <p:nvPr/>
        </p:nvGraphicFramePr>
        <p:xfrm>
          <a:off x="2919070" y="2962112"/>
          <a:ext cx="3703654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13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921329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6932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968261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8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8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oogle Shape;1696;p44"/>
          <p:cNvGraphicFramePr/>
          <p:nvPr/>
        </p:nvGraphicFramePr>
        <p:xfrm>
          <a:off x="2919070" y="3203904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6;p44"/>
          <p:cNvGraphicFramePr/>
          <p:nvPr/>
        </p:nvGraphicFramePr>
        <p:xfrm>
          <a:off x="2919070" y="3445696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3087" y="3449988"/>
            <a:ext cx="852713" cy="17595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793101" y="3451462"/>
            <a:ext cx="1248457" cy="17595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1696;p44"/>
          <p:cNvGraphicFramePr/>
          <p:nvPr/>
        </p:nvGraphicFramePr>
        <p:xfrm>
          <a:off x="2919070" y="3687488"/>
          <a:ext cx="2692392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1696;p44"/>
          <p:cNvGraphicFramePr/>
          <p:nvPr/>
        </p:nvGraphicFramePr>
        <p:xfrm>
          <a:off x="2919070" y="3929279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6;p44"/>
          <p:cNvGraphicFramePr/>
          <p:nvPr/>
        </p:nvGraphicFramePr>
        <p:xfrm>
          <a:off x="2919070" y="4171071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1696;p44"/>
          <p:cNvGraphicFramePr/>
          <p:nvPr/>
        </p:nvGraphicFramePr>
        <p:xfrm>
          <a:off x="2919070" y="4412860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8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8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696;p44"/>
          <p:cNvGraphicFramePr/>
          <p:nvPr/>
        </p:nvGraphicFramePr>
        <p:xfrm>
          <a:off x="2918827" y="4652999"/>
          <a:ext cx="3917826" cy="82764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4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6;p44"/>
          <p:cNvGraphicFramePr/>
          <p:nvPr/>
        </p:nvGraphicFramePr>
        <p:xfrm>
          <a:off x="2911874" y="5539290"/>
          <a:ext cx="3917826" cy="82764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4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723421" y="2647107"/>
            <a:ext cx="4336007" cy="37864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0" name="Google Shape;1700;p44"/>
          <p:cNvSpPr/>
          <p:nvPr/>
        </p:nvSpPr>
        <p:spPr>
          <a:xfrm>
            <a:off x="4933219" y="664443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404557" y="6627299"/>
            <a:ext cx="48133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549212" y="6625374"/>
            <a:ext cx="481333" cy="21290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10;p21"/>
          <p:cNvSpPr/>
          <p:nvPr/>
        </p:nvSpPr>
        <p:spPr>
          <a:xfrm>
            <a:off x="193344" y="3977869"/>
            <a:ext cx="2214864" cy="9342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11;p21"/>
          <p:cNvSpPr txBox="1"/>
          <p:nvPr/>
        </p:nvSpPr>
        <p:spPr>
          <a:xfrm>
            <a:off x="242047" y="4200778"/>
            <a:ext cx="2097728" cy="23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pPr marL="40640">
              <a:spcBef>
                <a:spcPts val="226"/>
              </a:spcBef>
            </a:pPr>
            <a:r>
              <a:rPr lang="ko-KR" altLang="en-US" sz="677"/>
              <a:t>입력 정보를 </a:t>
            </a:r>
            <a:r>
              <a:rPr lang="ko-KR" altLang="en-US" sz="6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저장하시겠습니까</a:t>
            </a:r>
            <a:r>
              <a:rPr lang="en-US" altLang="ko-KR" sz="6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212;p21"/>
          <p:cNvGraphicFramePr/>
          <p:nvPr/>
        </p:nvGraphicFramePr>
        <p:xfrm>
          <a:off x="344535" y="4370694"/>
          <a:ext cx="1929862" cy="1376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214;p21"/>
          <p:cNvSpPr/>
          <p:nvPr/>
        </p:nvSpPr>
        <p:spPr>
          <a:xfrm>
            <a:off x="1386879" y="4602144"/>
            <a:ext cx="425135" cy="177976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7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15360" y="4609668"/>
            <a:ext cx="397795" cy="17595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" name="Google Shape;176;p21"/>
          <p:cNvCxnSpPr>
            <a:stCxn id="31" idx="1"/>
            <a:endCxn id="33" idx="0"/>
          </p:cNvCxnSpPr>
          <p:nvPr/>
        </p:nvCxnSpPr>
        <p:spPr>
          <a:xfrm rot="10800000">
            <a:off x="1300777" y="3977870"/>
            <a:ext cx="3103781" cy="2755883"/>
          </a:xfrm>
          <a:prstGeom prst="bentConnector4">
            <a:avLst>
              <a:gd name="adj1" fmla="val 32160"/>
              <a:gd name="adj2" fmla="val 10936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9" name="Google Shape;797;p30"/>
          <p:cNvSpPr/>
          <p:nvPr/>
        </p:nvSpPr>
        <p:spPr>
          <a:xfrm>
            <a:off x="4743616" y="4528623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694;p44"/>
          <p:cNvSpPr/>
          <p:nvPr/>
        </p:nvSpPr>
        <p:spPr>
          <a:xfrm>
            <a:off x="7265173" y="3312240"/>
            <a:ext cx="5357205" cy="430495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" name="Google Shape;1695;p44"/>
          <p:cNvGraphicFramePr/>
          <p:nvPr/>
        </p:nvGraphicFramePr>
        <p:xfrm>
          <a:off x="7418096" y="3445696"/>
          <a:ext cx="5040428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40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개인정보 동의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oogle Shape;1695;p44"/>
          <p:cNvGraphicFramePr/>
          <p:nvPr/>
        </p:nvGraphicFramePr>
        <p:xfrm>
          <a:off x="12200886" y="3428493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96" y="3859661"/>
            <a:ext cx="4971422" cy="3331518"/>
          </a:xfrm>
          <a:prstGeom prst="rect">
            <a:avLst/>
          </a:prstGeom>
        </p:spPr>
      </p:pic>
      <p:sp>
        <p:nvSpPr>
          <p:cNvPr id="44" name="Google Shape;1700;p44"/>
          <p:cNvSpPr/>
          <p:nvPr/>
        </p:nvSpPr>
        <p:spPr>
          <a:xfrm>
            <a:off x="9601072" y="748434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꺾인 연결선 44"/>
          <p:cNvCxnSpPr>
            <a:endCxn id="40" idx="0"/>
          </p:cNvCxnSpPr>
          <p:nvPr/>
        </p:nvCxnSpPr>
        <p:spPr>
          <a:xfrm flipV="1">
            <a:off x="4755799" y="3312240"/>
            <a:ext cx="5187977" cy="1196093"/>
          </a:xfrm>
          <a:prstGeom prst="bentConnector4">
            <a:avLst>
              <a:gd name="adj1" fmla="val 24185"/>
              <a:gd name="adj2" fmla="val 121576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50;p20"/>
          <p:cNvSpPr txBox="1"/>
          <p:nvPr/>
        </p:nvSpPr>
        <p:spPr>
          <a:xfrm>
            <a:off x="6773338" y="613060"/>
            <a:ext cx="312065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pPr lvl="0"/>
            <a:r>
              <a:rPr lang="ko-KR" altLang="en-US" sz="790"/>
              <a:t>개인정보동의 및 저장처리</a:t>
            </a:r>
            <a:r>
              <a:rPr lang="en-US" altLang="ko-KR" sz="790"/>
              <a:t> (</a:t>
            </a:r>
            <a:r>
              <a:rPr lang="ko-KR" altLang="en-US" sz="790"/>
              <a:t>공급사와 동일</a:t>
            </a:r>
            <a:r>
              <a:rPr lang="en-US" altLang="ko-KR" sz="790"/>
              <a:t>)</a:t>
            </a:r>
            <a:endParaRPr sz="7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0A7732-E351-46B5-2E0A-A168800A7542}"/>
              </a:ext>
            </a:extLst>
          </p:cNvPr>
          <p:cNvSpPr/>
          <p:nvPr/>
        </p:nvSpPr>
        <p:spPr>
          <a:xfrm>
            <a:off x="12275438" y="30523"/>
            <a:ext cx="2210634" cy="14934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OKPlaza, OKSafety, </a:t>
            </a:r>
            <a:r>
              <a:rPr lang="ko-KR" altLang="en-US" sz="1000" b="1" dirty="0">
                <a:solidFill>
                  <a:schemeClr val="tx1"/>
                </a:solidFill>
              </a:rPr>
              <a:t>홈앤서비스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개인정보 동의 팝업 선택 약관 변경 항목 검토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필수 약관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변경 불가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선택 약관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변경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해당 약관 변경 가능 여부 확인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서비스개발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안내 및 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마케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팅 활용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9467042" y="1111216"/>
          <a:ext cx="2624612" cy="20558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1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1-1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1-2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1-3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8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3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4359393" y="612004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/>
              <a:t>로그인 사용자 정보</a:t>
            </a:r>
            <a:endParaRPr sz="2032"/>
          </a:p>
        </p:txBody>
      </p:sp>
      <p:sp>
        <p:nvSpPr>
          <p:cNvPr id="67" name="Google Shape;50;p20"/>
          <p:cNvSpPr txBox="1"/>
          <p:nvPr/>
        </p:nvSpPr>
        <p:spPr>
          <a:xfrm>
            <a:off x="6773338" y="612004"/>
            <a:ext cx="312065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/>
              <a:t>구매사 로그인 사용자 정보</a:t>
            </a:r>
            <a:r>
              <a:rPr lang="en-US" altLang="ko-KR" sz="790"/>
              <a:t>(</a:t>
            </a:r>
            <a:r>
              <a:rPr lang="ko-KR" altLang="en-US" sz="790"/>
              <a:t>공급사와 동일</a:t>
            </a:r>
            <a:r>
              <a:rPr lang="en-US" altLang="ko-KR" sz="790"/>
              <a:t>)</a:t>
            </a:r>
            <a:endParaRPr sz="7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618059" y="610095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 sz="2032" dirty="0"/>
          </a:p>
        </p:txBody>
      </p:sp>
      <p:sp>
        <p:nvSpPr>
          <p:cNvPr id="13" name="Google Shape;106;p21"/>
          <p:cNvSpPr/>
          <p:nvPr/>
        </p:nvSpPr>
        <p:spPr>
          <a:xfrm>
            <a:off x="126215" y="1111214"/>
            <a:ext cx="9277300" cy="54898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499" y="1174682"/>
            <a:ext cx="9116740" cy="4940763"/>
            <a:chOff x="147485" y="882834"/>
            <a:chExt cx="8075675" cy="43765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85" y="882834"/>
              <a:ext cx="8075675" cy="437656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4250" y="4598074"/>
              <a:ext cx="586051" cy="661324"/>
            </a:xfrm>
            <a:prstGeom prst="rect">
              <a:avLst/>
            </a:prstGeom>
          </p:spPr>
        </p:pic>
      </p:grpSp>
      <p:sp>
        <p:nvSpPr>
          <p:cNvPr id="166" name="타원 165"/>
          <p:cNvSpPr/>
          <p:nvPr/>
        </p:nvSpPr>
        <p:spPr>
          <a:xfrm>
            <a:off x="1155183" y="2656142"/>
            <a:ext cx="72019" cy="8152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167" name="타원 166"/>
          <p:cNvSpPr/>
          <p:nvPr/>
        </p:nvSpPr>
        <p:spPr>
          <a:xfrm>
            <a:off x="1295223" y="2656142"/>
            <a:ext cx="72019" cy="7712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058" y="5778990"/>
            <a:ext cx="2701655" cy="162101"/>
          </a:xfrm>
          <a:prstGeom prst="rect">
            <a:avLst/>
          </a:prstGeom>
        </p:spPr>
      </p:pic>
      <p:sp>
        <p:nvSpPr>
          <p:cNvPr id="169" name="직사각형 168"/>
          <p:cNvSpPr/>
          <p:nvPr/>
        </p:nvSpPr>
        <p:spPr>
          <a:xfrm>
            <a:off x="2911873" y="5554541"/>
            <a:ext cx="456998" cy="186288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64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0" name="Google Shape;1694;p44"/>
          <p:cNvSpPr/>
          <p:nvPr/>
        </p:nvSpPr>
        <p:spPr>
          <a:xfrm>
            <a:off x="105788" y="1879496"/>
            <a:ext cx="2388693" cy="15710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695;p44"/>
          <p:cNvGraphicFramePr/>
          <p:nvPr/>
        </p:nvGraphicFramePr>
        <p:xfrm>
          <a:off x="174248" y="1992996"/>
          <a:ext cx="2241949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비밀번호 확인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Google Shape;1695;p44"/>
          <p:cNvGraphicFramePr/>
          <p:nvPr/>
        </p:nvGraphicFramePr>
        <p:xfrm>
          <a:off x="2195856" y="1992996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Google Shape;58;p20"/>
          <p:cNvSpPr/>
          <p:nvPr/>
        </p:nvSpPr>
        <p:spPr>
          <a:xfrm>
            <a:off x="174248" y="2393216"/>
            <a:ext cx="2241948" cy="34005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82" tIns="51591" rIns="81282" bIns="51591" anchor="ctr" anchorCtr="0">
            <a:noAutofit/>
          </a:bodyPr>
          <a:lstStyle/>
          <a:p>
            <a:pPr marL="81281" indent="-8128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보안을 위해 로그인 사용자의 암호를 입력해 주셔야 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74" name="Google Shape;1700;p44"/>
          <p:cNvSpPr/>
          <p:nvPr/>
        </p:nvSpPr>
        <p:spPr>
          <a:xfrm>
            <a:off x="1360739" y="311439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32077" y="3097259"/>
            <a:ext cx="48133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 인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표 175"/>
          <p:cNvGraphicFramePr>
            <a:graphicFrameLocks noGrp="1"/>
          </p:cNvGraphicFramePr>
          <p:nvPr/>
        </p:nvGraphicFramePr>
        <p:xfrm>
          <a:off x="262268" y="2795502"/>
          <a:ext cx="1973597" cy="210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886">
                  <a:extLst>
                    <a:ext uri="{9D8B030D-6E8A-4147-A177-3AD203B41FA5}">
                      <a16:colId xmlns:a16="http://schemas.microsoft.com/office/drawing/2014/main" val="4126720225"/>
                    </a:ext>
                  </a:extLst>
                </a:gridCol>
                <a:gridCol w="1365711">
                  <a:extLst>
                    <a:ext uri="{9D8B030D-6E8A-4147-A177-3AD203B41FA5}">
                      <a16:colId xmlns:a16="http://schemas.microsoft.com/office/drawing/2014/main" val="1790632229"/>
                    </a:ext>
                  </a:extLst>
                </a:gridCol>
              </a:tblGrid>
              <a:tr h="2105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41" marR="40641" marT="40641" marB="40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7612942"/>
                  </a:ext>
                </a:extLst>
              </a:tr>
            </a:tbl>
          </a:graphicData>
        </a:graphic>
      </p:graphicFrame>
      <p:sp>
        <p:nvSpPr>
          <p:cNvPr id="177" name="Google Shape;1694;p44"/>
          <p:cNvSpPr/>
          <p:nvPr/>
        </p:nvSpPr>
        <p:spPr>
          <a:xfrm>
            <a:off x="2589853" y="1660958"/>
            <a:ext cx="4613614" cy="54284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695;p44"/>
          <p:cNvGraphicFramePr/>
          <p:nvPr/>
        </p:nvGraphicFramePr>
        <p:xfrm>
          <a:off x="2751659" y="1774460"/>
          <a:ext cx="4307769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0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사용자 상세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Google Shape;58;p20"/>
          <p:cNvSpPr/>
          <p:nvPr/>
        </p:nvSpPr>
        <p:spPr>
          <a:xfrm>
            <a:off x="2741197" y="2175399"/>
            <a:ext cx="4318230" cy="40931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77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77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80" name="Google Shape;1695;p44"/>
          <p:cNvGraphicFramePr/>
          <p:nvPr/>
        </p:nvGraphicFramePr>
        <p:xfrm>
          <a:off x="6789879" y="1757257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/>
          <p:cNvGraphicFramePr/>
          <p:nvPr/>
        </p:nvGraphicFramePr>
        <p:xfrm>
          <a:off x="2919070" y="2720320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8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구매사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/>
          <p:cNvGraphicFramePr/>
          <p:nvPr/>
        </p:nvGraphicFramePr>
        <p:xfrm>
          <a:off x="2919070" y="2962112"/>
          <a:ext cx="3703654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13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921329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6932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968261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8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8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696;p44"/>
          <p:cNvGraphicFramePr/>
          <p:nvPr/>
        </p:nvGraphicFramePr>
        <p:xfrm>
          <a:off x="2919070" y="3203904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Google Shape;1696;p44"/>
          <p:cNvGraphicFramePr/>
          <p:nvPr/>
        </p:nvGraphicFramePr>
        <p:xfrm>
          <a:off x="2919070" y="3445696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3087" y="3449988"/>
            <a:ext cx="852713" cy="17595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793101" y="3451462"/>
            <a:ext cx="1248457" cy="17595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7" name="Google Shape;1696;p44"/>
          <p:cNvGraphicFramePr/>
          <p:nvPr/>
        </p:nvGraphicFramePr>
        <p:xfrm>
          <a:off x="2919070" y="3687488"/>
          <a:ext cx="2692392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Google Shape;1696;p44"/>
          <p:cNvGraphicFramePr/>
          <p:nvPr/>
        </p:nvGraphicFramePr>
        <p:xfrm>
          <a:off x="2919070" y="3929279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696;p44"/>
          <p:cNvGraphicFramePr/>
          <p:nvPr/>
        </p:nvGraphicFramePr>
        <p:xfrm>
          <a:off x="2919070" y="4171071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696;p44"/>
          <p:cNvGraphicFramePr/>
          <p:nvPr/>
        </p:nvGraphicFramePr>
        <p:xfrm>
          <a:off x="2919070" y="4412860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8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8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Google Shape;1696;p44"/>
          <p:cNvGraphicFramePr/>
          <p:nvPr/>
        </p:nvGraphicFramePr>
        <p:xfrm>
          <a:off x="2918827" y="4652999"/>
          <a:ext cx="3917826" cy="82764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4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oogle Shape;1696;p44"/>
          <p:cNvGraphicFramePr/>
          <p:nvPr/>
        </p:nvGraphicFramePr>
        <p:xfrm>
          <a:off x="2911874" y="5539290"/>
          <a:ext cx="3917826" cy="82764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4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직사각형 192"/>
          <p:cNvSpPr/>
          <p:nvPr/>
        </p:nvSpPr>
        <p:spPr>
          <a:xfrm>
            <a:off x="2723421" y="2647107"/>
            <a:ext cx="4336007" cy="37864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194" name="Google Shape;1700;p44"/>
          <p:cNvSpPr/>
          <p:nvPr/>
        </p:nvSpPr>
        <p:spPr>
          <a:xfrm>
            <a:off x="4933219" y="664443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404557" y="6627299"/>
            <a:ext cx="48133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549212" y="6625374"/>
            <a:ext cx="481333" cy="21290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694;p44"/>
          <p:cNvSpPr/>
          <p:nvPr/>
        </p:nvSpPr>
        <p:spPr>
          <a:xfrm>
            <a:off x="7360297" y="3196811"/>
            <a:ext cx="3234565" cy="199858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695;p44"/>
          <p:cNvGraphicFramePr/>
          <p:nvPr/>
        </p:nvGraphicFramePr>
        <p:xfrm>
          <a:off x="7513220" y="3330266"/>
          <a:ext cx="2913596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1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비밀번호 초기화 </a:t>
                      </a:r>
                      <a:r>
                        <a:rPr lang="en-US" altLang="ko-KR" sz="900" b="1" u="none" strike="noStrike" cap="none"/>
                        <a:t>SMS</a:t>
                      </a:r>
                      <a:r>
                        <a:rPr lang="en-US" altLang="ko-KR" sz="900" b="1" u="none" strike="noStrike" cap="none" baseline="0"/>
                        <a:t> </a:t>
                      </a:r>
                      <a:r>
                        <a:rPr lang="ko-KR" altLang="en-US" sz="900" b="1" u="none" strike="noStrike" cap="none" baseline="0"/>
                        <a:t>전송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oogle Shape;1695;p44"/>
          <p:cNvGraphicFramePr/>
          <p:nvPr/>
        </p:nvGraphicFramePr>
        <p:xfrm>
          <a:off x="10215077" y="3313063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Google Shape;58;p20"/>
          <p:cNvSpPr/>
          <p:nvPr/>
        </p:nvSpPr>
        <p:spPr>
          <a:xfrm>
            <a:off x="7507988" y="3754956"/>
            <a:ext cx="2918828" cy="46662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등록된 휴대폰번호로 시스템에서 생성한 비밀번호를 전송합니다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로그인 후 비밀번호를 변경 후 서비스를 이용해 주십시오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77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01" name="Google Shape;1700;p44"/>
          <p:cNvSpPr/>
          <p:nvPr/>
        </p:nvSpPr>
        <p:spPr>
          <a:xfrm>
            <a:off x="9221638" y="4761880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331244" y="4752749"/>
            <a:ext cx="85271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전송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1694;p44"/>
          <p:cNvSpPr/>
          <p:nvPr/>
        </p:nvSpPr>
        <p:spPr>
          <a:xfrm>
            <a:off x="7380802" y="5285081"/>
            <a:ext cx="3234565" cy="307887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1695;p44"/>
          <p:cNvGraphicFramePr/>
          <p:nvPr/>
        </p:nvGraphicFramePr>
        <p:xfrm>
          <a:off x="7533725" y="5418536"/>
          <a:ext cx="2913596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1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비밀번호 변경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" name="Google Shape;1695;p44"/>
          <p:cNvGraphicFramePr/>
          <p:nvPr/>
        </p:nvGraphicFramePr>
        <p:xfrm>
          <a:off x="10235582" y="5401333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" name="Google Shape;58;p20"/>
          <p:cNvSpPr/>
          <p:nvPr/>
        </p:nvSpPr>
        <p:spPr>
          <a:xfrm>
            <a:off x="7528494" y="5843225"/>
            <a:ext cx="2918828" cy="101632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개인정보 보호를 위해서 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180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 이상 비밀번호를 변경하지 않은 경우 비밀번호를 변경하실 수 있도록 권고하고 있습니다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 변경을 부탁드립니다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비밀번호는 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8~12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자의 영문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특수문자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숫자가 포함된 조합으로 만드셔야 합니다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생일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주민등록번호 등 타인이 알아내기 쉬운 비밀번호 사용을 자제해 주십시오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연속된 알파벳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숫자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(abcd, 5678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등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이나 키보드상의 연속된 배열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(asdf, qwerty)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등으로 구성된 비밀번호 사용을 자제해 주십시오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207" name="Google Shape;1696;p44"/>
          <p:cNvGraphicFramePr/>
          <p:nvPr/>
        </p:nvGraphicFramePr>
        <p:xfrm>
          <a:off x="7523094" y="7205625"/>
          <a:ext cx="2796192" cy="203204"/>
        </p:xfrm>
        <a:graphic>
          <a:graphicData uri="http://schemas.openxmlformats.org/drawingml/2006/table">
            <a:tbl>
              <a:tblPr/>
              <a:tblGrid>
                <a:gridCol w="11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1696;p44"/>
          <p:cNvGraphicFramePr/>
          <p:nvPr/>
        </p:nvGraphicFramePr>
        <p:xfrm>
          <a:off x="7528348" y="7475264"/>
          <a:ext cx="2790939" cy="203204"/>
        </p:xfrm>
        <a:graphic>
          <a:graphicData uri="http://schemas.openxmlformats.org/drawingml/2006/table">
            <a:tbl>
              <a:tblPr/>
              <a:tblGrid>
                <a:gridCol w="114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1696;p44"/>
          <p:cNvGraphicFramePr/>
          <p:nvPr/>
        </p:nvGraphicFramePr>
        <p:xfrm>
          <a:off x="7539446" y="7734093"/>
          <a:ext cx="2779840" cy="203204"/>
        </p:xfrm>
        <a:graphic>
          <a:graphicData uri="http://schemas.openxmlformats.org/drawingml/2006/table">
            <a:tbl>
              <a:tblPr/>
              <a:tblGrid>
                <a:gridCol w="1132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 확인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1700;p44"/>
          <p:cNvSpPr/>
          <p:nvPr/>
        </p:nvSpPr>
        <p:spPr>
          <a:xfrm>
            <a:off x="9242143" y="819650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351749" y="8187370"/>
            <a:ext cx="85271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7523094" y="7101012"/>
            <a:ext cx="2955485" cy="9442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13" name="Google Shape;58;p20"/>
          <p:cNvSpPr/>
          <p:nvPr/>
        </p:nvSpPr>
        <p:spPr>
          <a:xfrm>
            <a:off x="7497707" y="4311266"/>
            <a:ext cx="2918828" cy="393948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lvl="0">
              <a:buSzPts val="600"/>
            </a:pPr>
            <a:r>
              <a:rPr lang="ko-KR" altLang="en-US" sz="790">
                <a:solidFill>
                  <a:schemeClr val="bg1">
                    <a:lumMod val="50000"/>
                  </a:schemeClr>
                </a:solidFill>
                <a:latin typeface="+mj-ea"/>
              </a:rPr>
              <a:t>비밀번호를 초기화한 후 시스템에서 생성한 비밀번호를 </a:t>
            </a:r>
            <a:r>
              <a:rPr lang="en-US" altLang="ko-KR" sz="790">
                <a:solidFill>
                  <a:schemeClr val="bg1">
                    <a:lumMod val="50000"/>
                  </a:schemeClr>
                </a:solidFill>
                <a:latin typeface="+mj-ea"/>
              </a:rPr>
              <a:t>SMS</a:t>
            </a:r>
            <a:r>
              <a:rPr lang="ko-KR" altLang="en-US" sz="790">
                <a:solidFill>
                  <a:schemeClr val="bg1">
                    <a:lumMod val="50000"/>
                  </a:schemeClr>
                </a:solidFill>
                <a:latin typeface="+mj-ea"/>
              </a:rPr>
              <a:t>로 받아보시겠습니까</a:t>
            </a:r>
            <a:r>
              <a:rPr lang="en-US" altLang="ko-KR" sz="790">
                <a:solidFill>
                  <a:schemeClr val="bg1">
                    <a:lumMod val="50000"/>
                  </a:schemeClr>
                </a:solidFill>
                <a:latin typeface="+mj-ea"/>
              </a:rPr>
              <a:t>?</a:t>
            </a:r>
          </a:p>
        </p:txBody>
      </p:sp>
      <p:cxnSp>
        <p:nvCxnSpPr>
          <p:cNvPr id="214" name="꺾인 연결선 213"/>
          <p:cNvCxnSpPr>
            <a:endCxn id="170" idx="0"/>
          </p:cNvCxnSpPr>
          <p:nvPr/>
        </p:nvCxnSpPr>
        <p:spPr>
          <a:xfrm rot="10800000" flipV="1">
            <a:off x="1300134" y="1287738"/>
            <a:ext cx="5730411" cy="591757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175" idx="3"/>
            <a:endCxn id="177" idx="0"/>
          </p:cNvCxnSpPr>
          <p:nvPr/>
        </p:nvCxnSpPr>
        <p:spPr>
          <a:xfrm flipV="1">
            <a:off x="1313411" y="1660958"/>
            <a:ext cx="3583250" cy="1542754"/>
          </a:xfrm>
          <a:prstGeom prst="bentConnector4">
            <a:avLst>
              <a:gd name="adj1" fmla="val 17811"/>
              <a:gd name="adj2" fmla="val 116728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 215"/>
          <p:cNvCxnSpPr>
            <a:stCxn id="186" idx="3"/>
            <a:endCxn id="197" idx="0"/>
          </p:cNvCxnSpPr>
          <p:nvPr/>
        </p:nvCxnSpPr>
        <p:spPr>
          <a:xfrm flipV="1">
            <a:off x="6041559" y="3196811"/>
            <a:ext cx="2936021" cy="342629"/>
          </a:xfrm>
          <a:prstGeom prst="bentConnector4">
            <a:avLst>
              <a:gd name="adj1" fmla="val 22458"/>
              <a:gd name="adj2" fmla="val 175321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185" idx="2"/>
            <a:endCxn id="203" idx="0"/>
          </p:cNvCxnSpPr>
          <p:nvPr/>
        </p:nvCxnSpPr>
        <p:spPr>
          <a:xfrm rot="16200000" flipH="1">
            <a:off x="5834195" y="2121190"/>
            <a:ext cx="1659139" cy="46686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Google Shape;797;p30"/>
          <p:cNvSpPr/>
          <p:nvPr/>
        </p:nvSpPr>
        <p:spPr>
          <a:xfrm>
            <a:off x="2646395" y="1670013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797;p30"/>
          <p:cNvSpPr/>
          <p:nvPr/>
        </p:nvSpPr>
        <p:spPr>
          <a:xfrm>
            <a:off x="3802218" y="3369363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1591" rIns="0" bIns="51591" anchor="ctr" anchorCtr="0">
            <a:noAutofit/>
          </a:bodyPr>
          <a:lstStyle/>
          <a:p>
            <a:pPr algn="ctr"/>
            <a:r>
              <a:rPr lang="en-US" altLang="ko-KR" sz="67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7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797;p30"/>
          <p:cNvSpPr/>
          <p:nvPr/>
        </p:nvSpPr>
        <p:spPr>
          <a:xfrm>
            <a:off x="5965852" y="3299575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1591" rIns="0" bIns="51591" anchor="ctr" anchorCtr="0">
            <a:noAutofit/>
          </a:bodyPr>
          <a:lstStyle/>
          <a:p>
            <a:pPr algn="ctr"/>
            <a:r>
              <a:rPr lang="en-US" altLang="ko-KR" sz="67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7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797;p30"/>
          <p:cNvSpPr/>
          <p:nvPr/>
        </p:nvSpPr>
        <p:spPr>
          <a:xfrm>
            <a:off x="6474406" y="650480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1591" rIns="0" bIns="51591" anchor="ctr" anchorCtr="0">
            <a:noAutofit/>
          </a:bodyPr>
          <a:lstStyle/>
          <a:p>
            <a:pPr algn="ctr"/>
            <a:r>
              <a:rPr lang="en-US" altLang="ko-KR" sz="67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endParaRPr sz="67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1694;p44"/>
          <p:cNvSpPr/>
          <p:nvPr/>
        </p:nvSpPr>
        <p:spPr>
          <a:xfrm>
            <a:off x="-181927" y="5530629"/>
            <a:ext cx="3234565" cy="23748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1695;p44"/>
          <p:cNvGraphicFramePr/>
          <p:nvPr/>
        </p:nvGraphicFramePr>
        <p:xfrm>
          <a:off x="-29004" y="5664084"/>
          <a:ext cx="2913596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1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탈퇴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" name="Google Shape;1695;p44"/>
          <p:cNvGraphicFramePr/>
          <p:nvPr/>
        </p:nvGraphicFramePr>
        <p:xfrm>
          <a:off x="2672853" y="5646881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Google Shape;58;p20"/>
          <p:cNvSpPr/>
          <p:nvPr/>
        </p:nvSpPr>
        <p:spPr>
          <a:xfrm>
            <a:off x="-34236" y="6088773"/>
            <a:ext cx="2918828" cy="65187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탈퇴 시 탈퇴사유를 입력해 주시면 사용자 이력관리에 도움이 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탈퇴하는 즉시 로그인이 필요한 컨텐츠 및 서비스를 이용하실수 없습니다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탈퇴처리 후 자동으로 서비스 로그아웃 됩니다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226" name="Google Shape;1696;p44"/>
          <p:cNvGraphicFramePr/>
          <p:nvPr/>
        </p:nvGraphicFramePr>
        <p:xfrm>
          <a:off x="-46666" y="7028537"/>
          <a:ext cx="2915821" cy="492539"/>
        </p:xfrm>
        <a:graphic>
          <a:graphicData uri="http://schemas.openxmlformats.org/drawingml/2006/table">
            <a:tbl>
              <a:tblPr/>
              <a:tblGrid>
                <a:gridCol w="76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39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탈퇴사유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" name="Google Shape;1700;p44"/>
          <p:cNvSpPr/>
          <p:nvPr/>
        </p:nvSpPr>
        <p:spPr>
          <a:xfrm>
            <a:off x="1554481" y="7715544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96596" y="7704603"/>
            <a:ext cx="687522" cy="21290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탈퇴처리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꺾인 연결선 228"/>
          <p:cNvCxnSpPr>
            <a:stCxn id="196" idx="1"/>
            <a:endCxn id="222" idx="0"/>
          </p:cNvCxnSpPr>
          <p:nvPr/>
        </p:nvCxnSpPr>
        <p:spPr>
          <a:xfrm rot="10800000">
            <a:off x="1435355" y="5530629"/>
            <a:ext cx="5113857" cy="1201198"/>
          </a:xfrm>
          <a:prstGeom prst="bentConnector4">
            <a:avLst>
              <a:gd name="adj1" fmla="val 34187"/>
              <a:gd name="adj2" fmla="val 12148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4FC23C20-47FC-7A0C-8C65-AC13A6A1C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5718" y="2044076"/>
            <a:ext cx="2377511" cy="1206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08E41E-5620-5911-E1F9-2133DC9968B2}"/>
              </a:ext>
            </a:extLst>
          </p:cNvPr>
          <p:cNvSpPr/>
          <p:nvPr/>
        </p:nvSpPr>
        <p:spPr>
          <a:xfrm>
            <a:off x="12275438" y="30523"/>
            <a:ext cx="2210634" cy="18489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OKPlaza, OKSafety, </a:t>
            </a:r>
            <a:r>
              <a:rPr lang="ko-KR" altLang="en-US" sz="1000" b="1" dirty="0">
                <a:solidFill>
                  <a:schemeClr val="tx1"/>
                </a:solidFill>
              </a:rPr>
              <a:t>홈앤서비스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탈퇴 버튼 위치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캡처 이미지 참고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회원탈퇴 팝업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페이지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탈퇴 관련 유의사항 체크 필수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팬타온 회원탈퇴 페이지 참고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탈퇴 완료 화면 추가 검토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1607325" y="1020626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7326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2651785" y="6958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4308717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rgbClr val="000000"/>
              </a:buClr>
              <a:buSzPts val="700"/>
            </a:pP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 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 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en-US" alt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4308716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rgbClr val="000000"/>
              </a:buClr>
              <a:buSzPts val="700"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/>
        </p:nvGraphicFramePr>
        <p:xfrm>
          <a:off x="1634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4446241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완료 안내문구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4764BD5-7D70-5F2F-4202-0F5E409E68D8}"/>
              </a:ext>
            </a:extLst>
          </p:cNvPr>
          <p:cNvSpPr/>
          <p:nvPr/>
        </p:nvSpPr>
        <p:spPr>
          <a:xfrm>
            <a:off x="3452003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BFA2-A6B8-25B4-D0A6-0FC3DC464CFA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5A025-95C3-D01F-356D-7A2EBA6FA85A}"/>
              </a:ext>
            </a:extLst>
          </p:cNvPr>
          <p:cNvSpPr/>
          <p:nvPr/>
        </p:nvSpPr>
        <p:spPr>
          <a:xfrm>
            <a:off x="12255887" y="21035"/>
            <a:ext cx="2210634" cy="6747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SK</a:t>
            </a:r>
            <a:r>
              <a:rPr lang="ko-KR" altLang="en-US" sz="1000" b="1" dirty="0" err="1">
                <a:solidFill>
                  <a:schemeClr val="tx1"/>
                </a:solidFill>
              </a:rPr>
              <a:t>통신자재오픈소싱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회원 정보 수정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 탈퇴 화면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A345D0-72E3-2863-E9A6-091D4B235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887" y="801311"/>
            <a:ext cx="2826797" cy="1385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2141</Words>
  <Application>Microsoft Office PowerPoint</Application>
  <PresentationFormat>와이드스크린</PresentationFormat>
  <Paragraphs>578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 Semilight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박소윤(팬택씨앤아이)</dc:creator>
  <cp:lastModifiedBy>박소윤(팬택씨앤아이)</cp:lastModifiedBy>
  <cp:revision>11</cp:revision>
  <dcterms:created xsi:type="dcterms:W3CDTF">2025-01-15T07:05:12Z</dcterms:created>
  <dcterms:modified xsi:type="dcterms:W3CDTF">2025-01-15T08:29:25Z</dcterms:modified>
</cp:coreProperties>
</file>