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99" r:id="rId4"/>
    <p:sldId id="300" r:id="rId5"/>
    <p:sldId id="362" r:id="rId6"/>
    <p:sldId id="363" r:id="rId7"/>
    <p:sldId id="364" r:id="rId8"/>
    <p:sldId id="361" r:id="rId9"/>
    <p:sldId id="306" r:id="rId10"/>
    <p:sldId id="340" r:id="rId11"/>
    <p:sldId id="307" r:id="rId12"/>
    <p:sldId id="339" r:id="rId13"/>
    <p:sldId id="360" r:id="rId14"/>
    <p:sldId id="356" r:id="rId15"/>
    <p:sldId id="298" r:id="rId16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03FF"/>
    <a:srgbClr val="E35600"/>
    <a:srgbClr val="FFFFFF"/>
    <a:srgbClr val="FF0000"/>
    <a:srgbClr val="0000FF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329" autoAdjust="0"/>
    <p:restoredTop sz="96259"/>
  </p:normalViewPr>
  <p:slideViewPr>
    <p:cSldViewPr snapToGrid="0">
      <p:cViewPr varScale="1">
        <p:scale>
          <a:sx n="103" d="100"/>
          <a:sy n="103" d="100"/>
        </p:scale>
        <p:origin x="2202" y="31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2025-01-09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109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358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991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466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313572"/>
              </p:ext>
            </p:extLst>
          </p:nvPr>
        </p:nvGraphicFramePr>
        <p:xfrm>
          <a:off x="7858125" y="426720"/>
          <a:ext cx="2047875" cy="730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711637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다운로드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값을 엑셀 변환하여 다운로드 받는 기능이다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385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116727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20240125_HNS_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02126" y="20164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3408377" y="3436795"/>
            <a:ext cx="864915" cy="4337380"/>
          </a:xfrm>
          <a:prstGeom prst="bentConnector3">
            <a:avLst>
              <a:gd name="adj1" fmla="val 23089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887" y="6051524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856" y="6037943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410" y="6051524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5400000">
            <a:off x="5373402" y="4788500"/>
            <a:ext cx="885510" cy="164053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6801717" y="5602831"/>
            <a:ext cx="889656" cy="7730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B2015FB-2478-208A-C4A1-080E028D386C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BC48E978-58E3-2280-08D9-182CCFF92FD6}"/>
              </a:ext>
            </a:extLst>
          </p:cNvPr>
          <p:cNvSpPr>
            <a:spLocks/>
          </p:cNvSpPr>
          <p:nvPr/>
        </p:nvSpPr>
        <p:spPr>
          <a:xfrm>
            <a:off x="393612" y="24116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2982752-6625-A472-4959-30C62973339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66840A7-05E1-81E0-EC0F-201AFECA6107}"/>
              </a:ext>
            </a:extLst>
          </p:cNvPr>
          <p:cNvSpPr>
            <a:spLocks/>
          </p:cNvSpPr>
          <p:nvPr/>
        </p:nvSpPr>
        <p:spPr>
          <a:xfrm>
            <a:off x="8188051" y="369464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F04C578E-8ABA-B360-DDD6-28FF1D33A9D2}"/>
              </a:ext>
            </a:extLst>
          </p:cNvPr>
          <p:cNvSpPr>
            <a:spLocks/>
          </p:cNvSpPr>
          <p:nvPr/>
        </p:nvSpPr>
        <p:spPr>
          <a:xfrm>
            <a:off x="8904251" y="3694649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10549C8-2223-99CB-C610-0845CE3C449B}"/>
              </a:ext>
            </a:extLst>
          </p:cNvPr>
          <p:cNvSpPr/>
          <p:nvPr/>
        </p:nvSpPr>
        <p:spPr>
          <a:xfrm>
            <a:off x="9969887" y="21038"/>
            <a:ext cx="2210634" cy="14572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그룹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지정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엑셀 버튼 위치 변경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영역 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반영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최대 텍스트 정의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6140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485806"/>
              </p:ext>
            </p:extLst>
          </p:nvPr>
        </p:nvGraphicFramePr>
        <p:xfrm>
          <a:off x="7858125" y="426720"/>
          <a:ext cx="2047875" cy="532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326959"/>
              </p:ext>
            </p:extLst>
          </p:nvPr>
        </p:nvGraphicFramePr>
        <p:xfrm>
          <a:off x="359999" y="4028886"/>
          <a:ext cx="719999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99430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0070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테스트사업장</a:t>
                      </a: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37" idx="0"/>
          </p:cNvCxnSpPr>
          <p:nvPr/>
        </p:nvCxnSpPr>
        <p:spPr>
          <a:xfrm rot="5400000">
            <a:off x="6721305" y="5623867"/>
            <a:ext cx="286504" cy="770350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7" name="그림 36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F7A80F9B-E43B-85A6-EB30-DA3FB42DB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0678" y="6152294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sp>
        <p:nvSpPr>
          <p:cNvPr id="104" name="모서리가 둥근 직사각형 103">
            <a:extLst>
              <a:ext uri="{FF2B5EF4-FFF2-40B4-BE49-F238E27FC236}">
                <a16:creationId xmlns:a16="http://schemas.microsoft.com/office/drawing/2014/main" id="{73974CE2-6C97-D22A-8936-032C07CFE0A0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5" name="모서리가 둥근 직사각형 104">
            <a:extLst>
              <a:ext uri="{FF2B5EF4-FFF2-40B4-BE49-F238E27FC236}">
                <a16:creationId xmlns:a16="http://schemas.microsoft.com/office/drawing/2014/main" id="{33F48724-4DFD-5465-8DFF-56B2BDBC17E3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6B355301-4C73-4855-A478-7881145A65BD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0E4018C-550C-D491-4387-C2A1A36F89BF}"/>
              </a:ext>
            </a:extLst>
          </p:cNvPr>
          <p:cNvSpPr/>
          <p:nvPr/>
        </p:nvSpPr>
        <p:spPr>
          <a:xfrm>
            <a:off x="9969887" y="21038"/>
            <a:ext cx="2210634" cy="17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Default: </a:t>
            </a:r>
            <a:r>
              <a:rPr lang="ko-KR" altLang="en-US" sz="1000" dirty="0">
                <a:solidFill>
                  <a:schemeClr val="tx1"/>
                </a:solidFill>
              </a:rPr>
              <a:t>전월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/3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/6</a:t>
            </a:r>
            <a:r>
              <a:rPr lang="ko-KR" altLang="en-US" sz="1000" dirty="0">
                <a:solidFill>
                  <a:schemeClr val="tx1"/>
                </a:solidFill>
              </a:rPr>
              <a:t>개월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엑셀 버튼 위치 변경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영역 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반영</a:t>
            </a:r>
            <a:r>
              <a:rPr lang="en-US" altLang="ko-KR" sz="1000" dirty="0">
                <a:solidFill>
                  <a:schemeClr val="tx1"/>
                </a:solidFill>
              </a:rPr>
              <a:t>) 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372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7114732" y="5595790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0412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193035"/>
              </p:ext>
            </p:extLst>
          </p:nvPr>
        </p:nvGraphicFramePr>
        <p:xfrm>
          <a:off x="7858125" y="426720"/>
          <a:ext cx="2047875" cy="678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관리 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채무관리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있음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(0,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마이너스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없음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분류한다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현황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 기준 채무 현황 합계를 연산해서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채무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총채무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입금금액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입금금액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잔액 합계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유비폼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관리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7624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8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793331"/>
              </p:ext>
            </p:extLst>
          </p:nvPr>
        </p:nvGraphicFramePr>
        <p:xfrm>
          <a:off x="359999" y="4028886"/>
          <a:ext cx="719998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41372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707327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계산서발행일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만기일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총채무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입금금액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입금일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지연일수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(2024.11.05)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2024.10.25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(2024.10.05)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2024.09.25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(2024.09.05)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2024.08.25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(2024.08.05)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2024.07.25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(2024.07.05)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2024.06.25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(2024.06.05)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2024.05.25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(2024.05.05)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2024.04.25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(2024.04.05)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2024.03.25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(2024.03.05)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2024.01.25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2024.02.25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600,000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(2024.02.05)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6188886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3668885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08678" y="3677417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089224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08922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309101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3865806" y="208922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34CB6663-7C1A-18B5-4561-59C07A02EFE2}"/>
              </a:ext>
            </a:extLst>
          </p:cNvPr>
          <p:cNvSpPr>
            <a:spLocks/>
          </p:cNvSpPr>
          <p:nvPr/>
        </p:nvSpPr>
        <p:spPr>
          <a:xfrm>
            <a:off x="2746111" y="244922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잔액여부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3F9DFFB-D91B-834E-7C7A-052B371694CC}"/>
              </a:ext>
            </a:extLst>
          </p:cNvPr>
          <p:cNvSpPr>
            <a:spLocks/>
          </p:cNvSpPr>
          <p:nvPr/>
        </p:nvSpPr>
        <p:spPr>
          <a:xfrm>
            <a:off x="3466111" y="244922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F4AF3F7D-6DDE-4B38-C899-C769C13F6D81}"/>
              </a:ext>
            </a:extLst>
          </p:cNvPr>
          <p:cNvSpPr>
            <a:spLocks/>
          </p:cNvSpPr>
          <p:nvPr/>
        </p:nvSpPr>
        <p:spPr>
          <a:xfrm>
            <a:off x="359994" y="2939083"/>
            <a:ext cx="7200000" cy="52223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7587057-0998-3B58-8298-4E36B3C1E976}"/>
              </a:ext>
            </a:extLst>
          </p:cNvPr>
          <p:cNvSpPr>
            <a:spLocks/>
          </p:cNvSpPr>
          <p:nvPr/>
        </p:nvSpPr>
        <p:spPr>
          <a:xfrm>
            <a:off x="538640" y="2941525"/>
            <a:ext cx="1488123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현황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검색조건 기준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27756BC2-9419-8E21-FB45-3B0F9F16C05B}"/>
              </a:ext>
            </a:extLst>
          </p:cNvPr>
          <p:cNvSpPr>
            <a:spLocks/>
          </p:cNvSpPr>
          <p:nvPr/>
        </p:nvSpPr>
        <p:spPr>
          <a:xfrm>
            <a:off x="1265995" y="3185655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채무 합계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86D3929C-40C5-9E3E-5427-6E86C9738AF5}"/>
              </a:ext>
            </a:extLst>
          </p:cNvPr>
          <p:cNvSpPr>
            <a:spLocks/>
          </p:cNvSpPr>
          <p:nvPr/>
        </p:nvSpPr>
        <p:spPr>
          <a:xfrm>
            <a:off x="1985995" y="3185655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10,000,000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CD30AB3C-44F6-F108-7E14-366B1E6FCDF3}"/>
              </a:ext>
            </a:extLst>
          </p:cNvPr>
          <p:cNvSpPr>
            <a:spLocks/>
          </p:cNvSpPr>
          <p:nvPr/>
        </p:nvSpPr>
        <p:spPr>
          <a:xfrm>
            <a:off x="3253358" y="3182657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입금금액 합계</a:t>
            </a:r>
          </a:p>
        </p:txBody>
      </p:sp>
      <p:sp>
        <p:nvSpPr>
          <p:cNvPr id="29" name="모서리가 둥근 직사각형 28">
            <a:extLst>
              <a:ext uri="{FF2B5EF4-FFF2-40B4-BE49-F238E27FC236}">
                <a16:creationId xmlns:a16="http://schemas.microsoft.com/office/drawing/2014/main" id="{06B272F0-7FC8-1918-F4FD-09F02787F29C}"/>
              </a:ext>
            </a:extLst>
          </p:cNvPr>
          <p:cNvSpPr>
            <a:spLocks/>
          </p:cNvSpPr>
          <p:nvPr/>
        </p:nvSpPr>
        <p:spPr>
          <a:xfrm>
            <a:off x="3973358" y="3182657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6,500,000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787D23F2-84EB-D5B1-9221-81A4B4714A90}"/>
              </a:ext>
            </a:extLst>
          </p:cNvPr>
          <p:cNvSpPr>
            <a:spLocks/>
          </p:cNvSpPr>
          <p:nvPr/>
        </p:nvSpPr>
        <p:spPr>
          <a:xfrm>
            <a:off x="5233358" y="3181264"/>
            <a:ext cx="72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잔액 합계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A4BF58A0-5CBC-AD5F-F82F-C004A6D36372}"/>
              </a:ext>
            </a:extLst>
          </p:cNvPr>
          <p:cNvSpPr>
            <a:spLocks/>
          </p:cNvSpPr>
          <p:nvPr/>
        </p:nvSpPr>
        <p:spPr>
          <a:xfrm>
            <a:off x="5953358" y="3181264"/>
            <a:ext cx="126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3,500,000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869BDFB-EF8E-296E-BB86-80CB4A972BF6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채무 현황을 조회할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D3A2E0EC-8CC9-5C46-FDB4-413F1BB962A1}"/>
              </a:ext>
            </a:extLst>
          </p:cNvPr>
          <p:cNvSpPr>
            <a:spLocks/>
          </p:cNvSpPr>
          <p:nvPr/>
        </p:nvSpPr>
        <p:spPr>
          <a:xfrm>
            <a:off x="538640" y="24403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AFB75158-0E54-5F18-EFB4-4B7B15E72B4A}"/>
              </a:ext>
            </a:extLst>
          </p:cNvPr>
          <p:cNvSpPr>
            <a:spLocks/>
          </p:cNvSpPr>
          <p:nvPr/>
        </p:nvSpPr>
        <p:spPr>
          <a:xfrm>
            <a:off x="1254840" y="244032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Google Shape;2233;g27fe52d962f_1_4247">
            <a:extLst>
              <a:ext uri="{FF2B5EF4-FFF2-40B4-BE49-F238E27FC236}">
                <a16:creationId xmlns:a16="http://schemas.microsoft.com/office/drawing/2014/main" id="{8739AA33-1FAE-96FD-8E54-F63BE1443C55}"/>
              </a:ext>
            </a:extLst>
          </p:cNvPr>
          <p:cNvSpPr/>
          <p:nvPr/>
        </p:nvSpPr>
        <p:spPr>
          <a:xfrm>
            <a:off x="2256029" y="244073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84582158-729C-8DC1-EDAE-FAACC5ECFBF5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4D79798-5BB9-FB37-D53F-69C4851AF6A0}"/>
              </a:ext>
            </a:extLst>
          </p:cNvPr>
          <p:cNvSpPr txBox="1"/>
          <p:nvPr/>
        </p:nvSpPr>
        <p:spPr>
          <a:xfrm>
            <a:off x="2026763" y="196796"/>
            <a:ext cx="19465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채무 관리</a:t>
            </a:r>
          </a:p>
        </p:txBody>
      </p:sp>
      <p:cxnSp>
        <p:nvCxnSpPr>
          <p:cNvPr id="3" name="꺾인 연결선[E] 2">
            <a:extLst>
              <a:ext uri="{FF2B5EF4-FFF2-40B4-BE49-F238E27FC236}">
                <a16:creationId xmlns:a16="http://schemas.microsoft.com/office/drawing/2014/main" id="{B3138C6E-BB9C-7614-C37A-627EB124C7BF}"/>
              </a:ext>
            </a:extLst>
          </p:cNvPr>
          <p:cNvCxnSpPr>
            <a:cxnSpLocks/>
            <a:endCxn id="5" idx="0"/>
          </p:cNvCxnSpPr>
          <p:nvPr/>
        </p:nvCxnSpPr>
        <p:spPr>
          <a:xfrm rot="5400000">
            <a:off x="6707091" y="5919635"/>
            <a:ext cx="596486" cy="488797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그림 4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D77CC8BD-DA82-726B-4DA0-2F629C148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231" y="6462276"/>
            <a:ext cx="2197407" cy="463213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/>
        </p:spPr>
      </p:pic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43B71ED3-7784-DC75-A0EB-C0CAB5C862DE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A05CA250-D8AD-78D2-E0E1-D483318FB885}"/>
              </a:ext>
            </a:extLst>
          </p:cNvPr>
          <p:cNvSpPr>
            <a:spLocks/>
          </p:cNvSpPr>
          <p:nvPr/>
        </p:nvSpPr>
        <p:spPr>
          <a:xfrm>
            <a:off x="455265" y="196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B9F44192-D6F8-D459-689A-154A38838F67}"/>
              </a:ext>
            </a:extLst>
          </p:cNvPr>
          <p:cNvSpPr>
            <a:spLocks/>
          </p:cNvSpPr>
          <p:nvPr/>
        </p:nvSpPr>
        <p:spPr>
          <a:xfrm>
            <a:off x="149087" y="3110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B6B7998-659B-7851-C414-2BA76B5A5E38}"/>
              </a:ext>
            </a:extLst>
          </p:cNvPr>
          <p:cNvSpPr>
            <a:spLocks/>
          </p:cNvSpPr>
          <p:nvPr/>
        </p:nvSpPr>
        <p:spPr>
          <a:xfrm>
            <a:off x="154097" y="4028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17B01E5-2CFE-E7C3-D639-741BA367FD3A}"/>
              </a:ext>
            </a:extLst>
          </p:cNvPr>
          <p:cNvSpPr>
            <a:spLocks/>
          </p:cNvSpPr>
          <p:nvPr/>
        </p:nvSpPr>
        <p:spPr>
          <a:xfrm>
            <a:off x="456285" y="23842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9E1B5E4F-B659-DE50-03A9-99AD984AC058}"/>
              </a:ext>
            </a:extLst>
          </p:cNvPr>
          <p:cNvSpPr>
            <a:spLocks/>
          </p:cNvSpPr>
          <p:nvPr/>
        </p:nvSpPr>
        <p:spPr>
          <a:xfrm>
            <a:off x="2688417" y="23753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13769C25-A379-6E4D-E414-36418146D681}"/>
              </a:ext>
            </a:extLst>
          </p:cNvPr>
          <p:cNvSpPr>
            <a:spLocks/>
          </p:cNvSpPr>
          <p:nvPr/>
        </p:nvSpPr>
        <p:spPr>
          <a:xfrm>
            <a:off x="7446548" y="20539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DC0C2597-F4C2-893C-B677-3A157FE6B2D3}"/>
              </a:ext>
            </a:extLst>
          </p:cNvPr>
          <p:cNvSpPr>
            <a:spLocks/>
          </p:cNvSpPr>
          <p:nvPr/>
        </p:nvSpPr>
        <p:spPr>
          <a:xfrm>
            <a:off x="8188051" y="371369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8DA29015-5452-6630-2CD2-A755DCB75747}"/>
              </a:ext>
            </a:extLst>
          </p:cNvPr>
          <p:cNvSpPr>
            <a:spLocks/>
          </p:cNvSpPr>
          <p:nvPr/>
        </p:nvSpPr>
        <p:spPr>
          <a:xfrm>
            <a:off x="8904251" y="3713699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A42D7F4-C4DA-8EFD-A3EB-AD1270D58E59}"/>
              </a:ext>
            </a:extLst>
          </p:cNvPr>
          <p:cNvSpPr/>
          <p:nvPr/>
        </p:nvSpPr>
        <p:spPr>
          <a:xfrm>
            <a:off x="9969887" y="21037"/>
            <a:ext cx="2210634" cy="23381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그룹</a:t>
            </a:r>
            <a:r>
              <a:rPr lang="en-US" altLang="ko-KR" sz="1000" dirty="0">
                <a:solidFill>
                  <a:schemeClr val="tx1"/>
                </a:solidFill>
              </a:rPr>
              <a:t> -&gt;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발급년월 </a:t>
            </a:r>
            <a:r>
              <a:rPr lang="en-US" altLang="ko-KR" sz="1000" dirty="0">
                <a:solidFill>
                  <a:schemeClr val="tx1"/>
                </a:solidFill>
              </a:rPr>
              <a:t>Default: </a:t>
            </a:r>
            <a:r>
              <a:rPr lang="ko-KR" altLang="en-US" sz="1000" dirty="0">
                <a:solidFill>
                  <a:schemeClr val="tx1"/>
                </a:solidFill>
              </a:rPr>
              <a:t>전월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/3</a:t>
            </a:r>
            <a:r>
              <a:rPr lang="ko-KR" altLang="en-US" sz="1000" dirty="0">
                <a:solidFill>
                  <a:schemeClr val="tx1"/>
                </a:solidFill>
              </a:rPr>
              <a:t>개월</a:t>
            </a:r>
            <a:r>
              <a:rPr lang="en-US" altLang="ko-KR" sz="1000" dirty="0">
                <a:solidFill>
                  <a:schemeClr val="tx1"/>
                </a:solidFill>
              </a:rPr>
              <a:t>/6</a:t>
            </a:r>
            <a:r>
              <a:rPr lang="ko-KR" altLang="en-US" sz="1000" dirty="0">
                <a:solidFill>
                  <a:schemeClr val="tx1"/>
                </a:solidFill>
              </a:rPr>
              <a:t>개월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엑셀 버튼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부서명 화면설명 수정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 err="1">
                <a:solidFill>
                  <a:schemeClr val="tx1"/>
                </a:solidFill>
              </a:rPr>
              <a:t>그룹명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8.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사업장명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입금금액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입금금액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입금일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9902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197202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팝업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2435860"/>
            <a:ext cx="4226885" cy="306517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호출값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하위 사업장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3968450"/>
            <a:ext cx="301511" cy="23721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5616FB-5060-722A-E68B-963B6AD44B7F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공통 팝업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3236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 팝업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/>
        </p:nvGraphicFramePr>
        <p:xfrm>
          <a:off x="219548" y="324540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 err="1">
                <a:solidFill>
                  <a:srgbClr val="FF0000"/>
                </a:solidFill>
              </a:rPr>
              <a:t>호출값</a:t>
            </a:r>
            <a:r>
              <a:rPr kumimoji="1" lang="en-US" altLang="ko-KR" sz="700" dirty="0">
                <a:solidFill>
                  <a:srgbClr val="FF0000"/>
                </a:solidFill>
              </a:rPr>
              <a:t> (</a:t>
            </a:r>
            <a:r>
              <a:rPr kumimoji="1" lang="ko-KR" altLang="en-US" sz="700" dirty="0">
                <a:solidFill>
                  <a:srgbClr val="FF0000"/>
                </a:solidFill>
              </a:rPr>
              <a:t>권한별로 다른 값을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.)</a:t>
            </a:r>
            <a:r>
              <a:rPr kumimoji="1" lang="ko-KR" altLang="en-US" sz="700" dirty="0">
                <a:solidFill>
                  <a:srgbClr val="FF0000"/>
                </a:solidFill>
              </a:rPr>
              <a:t> </a:t>
            </a:r>
            <a:endParaRPr kumimoji="1" lang="en-US" altLang="ko-KR" sz="700" dirty="0">
              <a:solidFill>
                <a:srgbClr val="FF0000"/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그룹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</a:t>
            </a:r>
            <a:r>
              <a:rPr kumimoji="1" lang="ko-KR" altLang="en-US" sz="700" dirty="0">
                <a:solidFill>
                  <a:srgbClr val="FF0000"/>
                </a:solidFill>
              </a:rPr>
              <a:t>자신이 속한 그룹 하위의 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rgbClr val="FF0000"/>
                </a:solidFill>
              </a:rPr>
              <a:t>HNS </a:t>
            </a:r>
            <a:r>
              <a:rPr kumimoji="1" lang="ko-KR" altLang="en-US" sz="700" dirty="0">
                <a:solidFill>
                  <a:srgbClr val="FF0000"/>
                </a:solidFill>
              </a:rPr>
              <a:t>본사 관리자 </a:t>
            </a:r>
            <a:r>
              <a:rPr kumimoji="1" lang="en-US" altLang="ko-KR" sz="700" dirty="0">
                <a:solidFill>
                  <a:srgbClr val="FF0000"/>
                </a:solidFill>
              </a:rPr>
              <a:t>:  </a:t>
            </a:r>
            <a:r>
              <a:rPr kumimoji="1" lang="ko-KR" altLang="en-US" sz="700" dirty="0">
                <a:solidFill>
                  <a:srgbClr val="FF0000"/>
                </a:solidFill>
              </a:rPr>
              <a:t>법인</a:t>
            </a:r>
            <a:r>
              <a:rPr kumimoji="1" lang="en-US" altLang="ko-KR" sz="700" dirty="0">
                <a:solidFill>
                  <a:srgbClr val="FF0000"/>
                </a:solidFill>
              </a:rPr>
              <a:t>(</a:t>
            </a:r>
            <a:r>
              <a:rPr kumimoji="1" lang="ko-KR" altLang="en-US" sz="700" dirty="0" err="1">
                <a:solidFill>
                  <a:srgbClr val="FF0000"/>
                </a:solidFill>
              </a:rPr>
              <a:t>홈앤서비스</a:t>
            </a:r>
            <a:r>
              <a:rPr kumimoji="1" lang="en-US" altLang="ko-KR" sz="700" dirty="0">
                <a:solidFill>
                  <a:srgbClr val="FF0000"/>
                </a:solidFill>
              </a:rPr>
              <a:t>) </a:t>
            </a:r>
            <a:r>
              <a:rPr kumimoji="1" lang="ko-KR" altLang="en-US" sz="700" dirty="0">
                <a:solidFill>
                  <a:srgbClr val="FF0000"/>
                </a:solidFill>
              </a:rPr>
              <a:t>하위의 그룹</a:t>
            </a:r>
            <a:r>
              <a:rPr kumimoji="1" lang="en-US" altLang="ko-KR" sz="700" dirty="0">
                <a:solidFill>
                  <a:srgbClr val="FF0000"/>
                </a:solidFill>
              </a:rPr>
              <a:t>, </a:t>
            </a:r>
            <a:r>
              <a:rPr kumimoji="1" lang="ko-KR" altLang="en-US" sz="700" dirty="0">
                <a:solidFill>
                  <a:srgbClr val="FF0000"/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rgbClr val="FF0000"/>
                </a:solidFill>
              </a:rPr>
              <a:t>.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부서를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CF462A0-7661-7639-8FEC-80A2A29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329B1D8-4A08-5E84-C6E8-BEA9442DC79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주문상세조회 팝업화면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A0D6D9-853C-76BC-ACB6-66772F7DEC4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공통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071C5D7-761A-73C6-28FA-1A5842EF88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442471"/>
              </p:ext>
            </p:extLst>
          </p:nvPr>
        </p:nvGraphicFramePr>
        <p:xfrm>
          <a:off x="7858125" y="426720"/>
          <a:ext cx="2047875" cy="50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주문상세조회 팝업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주문관리 페이지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공퉁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공사명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TEL/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도착지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변경되는 순간 변경불가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홈앤서비스인 경우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2823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주문상품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함께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사진을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삭제가 가능한 공간 추가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상품이 추가 구성상품인경우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MASTER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&gt; SUB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상품인경우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정보 노출</a:t>
                      </a:r>
                      <a:b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주문번호를 </a:t>
                      </a:r>
                      <a:r>
                        <a:rPr lang="ko-KR" altLang="en-US" sz="600" baseline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상품의 </a:t>
                      </a:r>
                      <a:r>
                        <a:rPr lang="en-US" altLang="ko-KR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MASTER/SUB </a:t>
                      </a:r>
                      <a:r>
                        <a:rPr lang="ko-KR" altLang="en-US" sz="600" baseline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상세 팝업이 호출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주문변경정보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table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값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73" name="Google Shape;807;g28120bc8d10_0_307">
            <a:extLst>
              <a:ext uri="{FF2B5EF4-FFF2-40B4-BE49-F238E27FC236}">
                <a16:creationId xmlns:a16="http://schemas.microsoft.com/office/drawing/2014/main" id="{7764FB84-7CC2-9F72-0EDA-4C213D19F88D}"/>
              </a:ext>
            </a:extLst>
          </p:cNvPr>
          <p:cNvSpPr/>
          <p:nvPr/>
        </p:nvSpPr>
        <p:spPr>
          <a:xfrm>
            <a:off x="218696" y="657223"/>
            <a:ext cx="5807967" cy="101822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808;g28120bc8d10_0_307">
            <a:extLst>
              <a:ext uri="{FF2B5EF4-FFF2-40B4-BE49-F238E27FC236}">
                <a16:creationId xmlns:a16="http://schemas.microsoft.com/office/drawing/2014/main" id="{B4FBDAEA-6CC8-ABF5-6E8D-D6A5730A83E6}"/>
              </a:ext>
            </a:extLst>
          </p:cNvPr>
          <p:cNvSpPr/>
          <p:nvPr/>
        </p:nvSpPr>
        <p:spPr>
          <a:xfrm>
            <a:off x="341598" y="71888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811;g28120bc8d10_0_307">
            <a:extLst>
              <a:ext uri="{FF2B5EF4-FFF2-40B4-BE49-F238E27FC236}">
                <a16:creationId xmlns:a16="http://schemas.microsoft.com/office/drawing/2014/main" id="{45B22A0B-AAC1-1884-2D28-840DFFA12538}"/>
              </a:ext>
            </a:extLst>
          </p:cNvPr>
          <p:cNvSpPr/>
          <p:nvPr/>
        </p:nvSpPr>
        <p:spPr>
          <a:xfrm>
            <a:off x="5677469" y="718882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92A7A387-A6DC-7D29-D83A-B00D7038DAC7}"/>
              </a:ext>
            </a:extLst>
          </p:cNvPr>
          <p:cNvGraphicFramePr>
            <a:graphicFrameLocks noGrp="1"/>
          </p:cNvGraphicFramePr>
          <p:nvPr/>
        </p:nvGraphicFramePr>
        <p:xfrm>
          <a:off x="341598" y="1294514"/>
          <a:ext cx="5515052" cy="1637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521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5167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인수자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TEL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물품도착지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권역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  <a:tr h="2811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비고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감독관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4470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D25D77C5-2318-4491-D305-770367BB6CE0}"/>
              </a:ext>
            </a:extLst>
          </p:cNvPr>
          <p:cNvGraphicFramePr>
            <a:graphicFrameLocks noGrp="1"/>
          </p:cNvGraphicFramePr>
          <p:nvPr/>
        </p:nvGraphicFramePr>
        <p:xfrm>
          <a:off x="976675" y="2544878"/>
          <a:ext cx="4701852" cy="311148"/>
        </p:xfrm>
        <a:graphic>
          <a:graphicData uri="http://schemas.openxmlformats.org/drawingml/2006/table">
            <a:tbl>
              <a:tblPr/>
              <a:tblGrid>
                <a:gridCol w="470185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31114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16E9CF80-5C0C-27EB-26B0-32977016E589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383705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PTCE_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9" name="표 88">
            <a:extLst>
              <a:ext uri="{FF2B5EF4-FFF2-40B4-BE49-F238E27FC236}">
                <a16:creationId xmlns:a16="http://schemas.microsoft.com/office/drawing/2014/main" id="{76BC4D6B-5BE7-7481-544D-79AD8F8083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673817"/>
          <a:ext cx="1386416" cy="171450"/>
        </p:xfrm>
        <a:graphic>
          <a:graphicData uri="http://schemas.openxmlformats.org/drawingml/2006/table">
            <a:tbl>
              <a:tblPr/>
              <a:tblGrid>
                <a:gridCol w="138641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24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내진부속자재 구매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E6A9001D-71F3-BD2E-4CC2-56D6A5935910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1964873"/>
          <a:ext cx="2853574" cy="171450"/>
        </p:xfrm>
        <a:graphic>
          <a:graphicData uri="http://schemas.openxmlformats.org/drawingml/2006/table">
            <a:tbl>
              <a:tblPr/>
              <a:tblGrid>
                <a:gridCol w="28535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39868 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경북 칠곡군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지천면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산단터널로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234(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금호리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SKN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대구물류센터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D553D93A-C321-E4A5-0F1E-3A9A812A26F7}"/>
              </a:ext>
            </a:extLst>
          </p:cNvPr>
          <p:cNvGraphicFramePr>
            <a:graphicFrameLocks noGrp="1"/>
          </p:cNvGraphicFramePr>
          <p:nvPr/>
        </p:nvGraphicFramePr>
        <p:xfrm>
          <a:off x="4755772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010-1234-5678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1F4E7EE7-8585-6413-7EC6-045F19545C18}"/>
              </a:ext>
            </a:extLst>
          </p:cNvPr>
          <p:cNvGraphicFramePr>
            <a:graphicFrameLocks noGrp="1"/>
          </p:cNvGraphicFramePr>
          <p:nvPr/>
        </p:nvGraphicFramePr>
        <p:xfrm>
          <a:off x="4755773" y="1673817"/>
          <a:ext cx="652428" cy="171450"/>
        </p:xfrm>
        <a:graphic>
          <a:graphicData uri="http://schemas.openxmlformats.org/drawingml/2006/table">
            <a:tbl>
              <a:tblPr/>
              <a:tblGrid>
                <a:gridCol w="65242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010-9876-5432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3" name="표 92">
            <a:extLst>
              <a:ext uri="{FF2B5EF4-FFF2-40B4-BE49-F238E27FC236}">
                <a16:creationId xmlns:a16="http://schemas.microsoft.com/office/drawing/2014/main" id="{77B5EFEA-0E5A-F077-09DB-E6585D67498A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1964873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서울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7A8D7D4A-35A7-BB12-D403-2FF2FAE2D07B}"/>
              </a:ext>
            </a:extLst>
          </p:cNvPr>
          <p:cNvGraphicFramePr>
            <a:graphicFrameLocks noGrp="1"/>
          </p:cNvGraphicFramePr>
          <p:nvPr/>
        </p:nvGraphicFramePr>
        <p:xfrm>
          <a:off x="976676" y="2255929"/>
          <a:ext cx="3129812" cy="165705"/>
        </p:xfrm>
        <a:graphic>
          <a:graphicData uri="http://schemas.openxmlformats.org/drawingml/2006/table">
            <a:tbl>
              <a:tblPr/>
              <a:tblGrid>
                <a:gridCol w="3129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65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5" name="Google Shape;1658;g27fc35ecc8f_0_48">
            <a:extLst>
              <a:ext uri="{FF2B5EF4-FFF2-40B4-BE49-F238E27FC236}">
                <a16:creationId xmlns:a16="http://schemas.microsoft.com/office/drawing/2014/main" id="{111DB436-92E1-A621-05DF-B48C59D49F8E}"/>
              </a:ext>
            </a:extLst>
          </p:cNvPr>
          <p:cNvSpPr/>
          <p:nvPr/>
        </p:nvSpPr>
        <p:spPr>
          <a:xfrm>
            <a:off x="1066600" y="2621701"/>
            <a:ext cx="895171" cy="164828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6" name="Google Shape;1658;g27fc35ecc8f_0_48">
            <a:extLst>
              <a:ext uri="{FF2B5EF4-FFF2-40B4-BE49-F238E27FC236}">
                <a16:creationId xmlns:a16="http://schemas.microsoft.com/office/drawing/2014/main" id="{B995C6DC-E4B3-B44D-734A-84AF894CB3A2}"/>
              </a:ext>
            </a:extLst>
          </p:cNvPr>
          <p:cNvSpPr/>
          <p:nvPr/>
        </p:nvSpPr>
        <p:spPr>
          <a:xfrm>
            <a:off x="2068585" y="2619456"/>
            <a:ext cx="1209862" cy="16764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7" name="Google Shape;810;g28120bc8d10_0_307">
            <a:extLst>
              <a:ext uri="{FF2B5EF4-FFF2-40B4-BE49-F238E27FC236}">
                <a16:creationId xmlns:a16="http://schemas.microsoft.com/office/drawing/2014/main" id="{684C018D-0F97-8368-8B66-8467ED136683}"/>
              </a:ext>
            </a:extLst>
          </p:cNvPr>
          <p:cNvSpPr/>
          <p:nvPr/>
        </p:nvSpPr>
        <p:spPr>
          <a:xfrm>
            <a:off x="2739124" y="1054135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8" name="직선 연결선 30">
            <a:extLst>
              <a:ext uri="{FF2B5EF4-FFF2-40B4-BE49-F238E27FC236}">
                <a16:creationId xmlns:a16="http://schemas.microsoft.com/office/drawing/2014/main" id="{3895AF13-6206-EF11-F73C-BA724DCC2103}"/>
              </a:ext>
            </a:extLst>
          </p:cNvPr>
          <p:cNvCxnSpPr/>
          <p:nvPr/>
        </p:nvCxnSpPr>
        <p:spPr>
          <a:xfrm>
            <a:off x="249812" y="1009202"/>
            <a:ext cx="569976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Google Shape;808;g28120bc8d10_0_307">
            <a:extLst>
              <a:ext uri="{FF2B5EF4-FFF2-40B4-BE49-F238E27FC236}">
                <a16:creationId xmlns:a16="http://schemas.microsoft.com/office/drawing/2014/main" id="{2D6A134F-40C3-1A52-C2AD-27183F6DF3FA}"/>
              </a:ext>
            </a:extLst>
          </p:cNvPr>
          <p:cNvSpPr/>
          <p:nvPr/>
        </p:nvSpPr>
        <p:spPr>
          <a:xfrm>
            <a:off x="341598" y="1044003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주문자 정보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9E574023-82C2-D2EA-77AD-22D294204738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383705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홍일동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4672875F-3527-02B5-6F15-75A717C3561A}"/>
              </a:ext>
            </a:extLst>
          </p:cNvPr>
          <p:cNvGraphicFramePr>
            <a:graphicFrameLocks noGrp="1"/>
          </p:cNvGraphicFramePr>
          <p:nvPr/>
        </p:nvGraphicFramePr>
        <p:xfrm>
          <a:off x="3183735" y="1673817"/>
          <a:ext cx="654247" cy="171450"/>
        </p:xfrm>
        <a:graphic>
          <a:graphicData uri="http://schemas.openxmlformats.org/drawingml/2006/table">
            <a:tbl>
              <a:tblPr/>
              <a:tblGrid>
                <a:gridCol w="65424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홍이동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92D746BF-ED14-CE54-0CC5-C96633C1C291}"/>
              </a:ext>
            </a:extLst>
          </p:cNvPr>
          <p:cNvGraphicFramePr>
            <a:graphicFrameLocks noGrp="1"/>
          </p:cNvGraphicFramePr>
          <p:nvPr/>
        </p:nvGraphicFramePr>
        <p:xfrm>
          <a:off x="239461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3" name="표 102">
            <a:extLst>
              <a:ext uri="{FF2B5EF4-FFF2-40B4-BE49-F238E27FC236}">
                <a16:creationId xmlns:a16="http://schemas.microsoft.com/office/drawing/2014/main" id="{10C407BA-40C2-A2C5-CE0E-656787B33C33}"/>
              </a:ext>
            </a:extLst>
          </p:cNvPr>
          <p:cNvGraphicFramePr>
            <a:graphicFrameLocks noGrp="1"/>
          </p:cNvGraphicFramePr>
          <p:nvPr/>
        </p:nvGraphicFramePr>
        <p:xfrm>
          <a:off x="4755771" y="2254985"/>
          <a:ext cx="922755" cy="171450"/>
        </p:xfrm>
        <a:graphic>
          <a:graphicData uri="http://schemas.openxmlformats.org/drawingml/2006/table">
            <a:tbl>
              <a:tblPr/>
              <a:tblGrid>
                <a:gridCol w="9227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김감독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4" name="Google Shape;808;g28120bc8d10_0_307">
            <a:extLst>
              <a:ext uri="{FF2B5EF4-FFF2-40B4-BE49-F238E27FC236}">
                <a16:creationId xmlns:a16="http://schemas.microsoft.com/office/drawing/2014/main" id="{B4AE42BC-4A37-E150-051A-69894EC31EFD}"/>
              </a:ext>
            </a:extLst>
          </p:cNvPr>
          <p:cNvSpPr/>
          <p:nvPr/>
        </p:nvSpPr>
        <p:spPr>
          <a:xfrm>
            <a:off x="341598" y="3866032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주문상품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" name="표 104">
            <a:extLst>
              <a:ext uri="{FF2B5EF4-FFF2-40B4-BE49-F238E27FC236}">
                <a16:creationId xmlns:a16="http://schemas.microsoft.com/office/drawing/2014/main" id="{7FDF24C2-D0E9-5E96-CCD4-FAAA6ABAC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942847"/>
              </p:ext>
            </p:extLst>
          </p:nvPr>
        </p:nvGraphicFramePr>
        <p:xfrm>
          <a:off x="341598" y="4126147"/>
          <a:ext cx="5515052" cy="9095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38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537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141518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3203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주문번호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규격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표준납기일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주문수량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납품요청일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공급사번호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9613597"/>
                  </a:ext>
                </a:extLst>
              </a:tr>
            </a:tbl>
          </a:graphicData>
        </a:graphic>
      </p:graphicFrame>
      <p:graphicFrame>
        <p:nvGraphicFramePr>
          <p:cNvPr id="106" name="표 105">
            <a:extLst>
              <a:ext uri="{FF2B5EF4-FFF2-40B4-BE49-F238E27FC236}">
                <a16:creationId xmlns:a16="http://schemas.microsoft.com/office/drawing/2014/main" id="{22F3665C-DC6B-132A-98CE-376C5CEE4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939753"/>
              </p:ext>
            </p:extLst>
          </p:nvPr>
        </p:nvGraphicFramePr>
        <p:xfrm>
          <a:off x="976676" y="4215338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SYS2411010001-1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D592291A-C00D-0A0F-BFA2-619D4C09CD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310821"/>
              </p:ext>
            </p:extLst>
          </p:nvPr>
        </p:nvGraphicFramePr>
        <p:xfrm>
          <a:off x="976676" y="4505450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#14*25 (500ea/1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봉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재질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</a:t>
                      </a:r>
                      <a:r>
                        <a:rPr 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steel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F56C4FE9-BFDE-D0D5-2A40-999E99857B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218483"/>
              </p:ext>
            </p:extLst>
          </p:nvPr>
        </p:nvGraphicFramePr>
        <p:xfrm>
          <a:off x="4755772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육각머리직결나사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9" name="표 108">
            <a:extLst>
              <a:ext uri="{FF2B5EF4-FFF2-40B4-BE49-F238E27FC236}">
                <a16:creationId xmlns:a16="http://schemas.microsoft.com/office/drawing/2014/main" id="{77107045-FE4A-5107-A303-89F805FA12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4666"/>
              </p:ext>
            </p:extLst>
          </p:nvPr>
        </p:nvGraphicFramePr>
        <p:xfrm>
          <a:off x="4755772" y="4505450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0" name="표 109">
            <a:extLst>
              <a:ext uri="{FF2B5EF4-FFF2-40B4-BE49-F238E27FC236}">
                <a16:creationId xmlns:a16="http://schemas.microsoft.com/office/drawing/2014/main" id="{18A6717F-C68D-3B36-FD4D-95CD61E0BA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517490"/>
              </p:ext>
            </p:extLst>
          </p:nvPr>
        </p:nvGraphicFramePr>
        <p:xfrm>
          <a:off x="3255090" y="4215338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10000062730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1" name="표 110">
            <a:extLst>
              <a:ext uri="{FF2B5EF4-FFF2-40B4-BE49-F238E27FC236}">
                <a16:creationId xmlns:a16="http://schemas.microsoft.com/office/drawing/2014/main" id="{40A4F3DD-CCC5-6DFD-8D6B-018CA42B9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691081"/>
              </p:ext>
            </p:extLst>
          </p:nvPr>
        </p:nvGraphicFramePr>
        <p:xfrm>
          <a:off x="3255090" y="4505450"/>
          <a:ext cx="851398" cy="171450"/>
        </p:xfrm>
        <a:graphic>
          <a:graphicData uri="http://schemas.openxmlformats.org/drawingml/2006/table">
            <a:tbl>
              <a:tblPr/>
              <a:tblGrid>
                <a:gridCol w="8513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6281EC91-4572-D77B-462F-A32431CC4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6320188"/>
              </p:ext>
            </p:extLst>
          </p:nvPr>
        </p:nvGraphicFramePr>
        <p:xfrm>
          <a:off x="4755772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031-479-4927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3" name="표 112">
            <a:extLst>
              <a:ext uri="{FF2B5EF4-FFF2-40B4-BE49-F238E27FC236}">
                <a16:creationId xmlns:a16="http://schemas.microsoft.com/office/drawing/2014/main" id="{D689B403-CD80-427D-1129-7A736D324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507666"/>
              </p:ext>
            </p:extLst>
          </p:nvPr>
        </p:nvGraphicFramePr>
        <p:xfrm>
          <a:off x="3255090" y="4795562"/>
          <a:ext cx="922754" cy="171450"/>
        </p:xfrm>
        <a:graphic>
          <a:graphicData uri="http://schemas.openxmlformats.org/drawingml/2006/table">
            <a:tbl>
              <a:tblPr/>
              <a:tblGrid>
                <a:gridCol w="9227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2024-11-06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4" name="표 113">
            <a:extLst>
              <a:ext uri="{FF2B5EF4-FFF2-40B4-BE49-F238E27FC236}">
                <a16:creationId xmlns:a16="http://schemas.microsoft.com/office/drawing/2014/main" id="{77CDEA47-EA73-8292-64CE-F09FFF885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200226"/>
              </p:ext>
            </p:extLst>
          </p:nvPr>
        </p:nvGraphicFramePr>
        <p:xfrm>
          <a:off x="976676" y="4795562"/>
          <a:ext cx="1643336" cy="171450"/>
        </p:xfrm>
        <a:graphic>
          <a:graphicData uri="http://schemas.openxmlformats.org/drawingml/2006/table">
            <a:tbl>
              <a:tblPr/>
              <a:tblGrid>
                <a:gridCol w="16433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배송중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5" name="Google Shape;808;g28120bc8d10_0_307">
            <a:extLst>
              <a:ext uri="{FF2B5EF4-FFF2-40B4-BE49-F238E27FC236}">
                <a16:creationId xmlns:a16="http://schemas.microsoft.com/office/drawing/2014/main" id="{69E82EEA-E9A8-4A2B-887E-E68B20064EC6}"/>
              </a:ext>
            </a:extLst>
          </p:cNvPr>
          <p:cNvSpPr/>
          <p:nvPr/>
        </p:nvSpPr>
        <p:spPr>
          <a:xfrm>
            <a:off x="341598" y="5043338"/>
            <a:ext cx="3715112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MASTER/SUB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상품 주문번호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: </a:t>
            </a:r>
            <a:r>
              <a:rPr lang="en-US" altLang="ko-KR" sz="800" b="1" i="0" u="none" strike="noStrike" cap="none" dirty="0">
                <a:solidFill>
                  <a:srgbClr val="0000FF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BIT2408140001-1</a:t>
            </a:r>
            <a:endParaRPr sz="800" b="1" i="0" u="none" strike="noStrike" cap="none" dirty="0">
              <a:solidFill>
                <a:srgbClr val="0000FF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822924F-1DC8-5D99-7E65-07A9612AD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1870875"/>
              </p:ext>
            </p:extLst>
          </p:nvPr>
        </p:nvGraphicFramePr>
        <p:xfrm>
          <a:off x="341598" y="5289590"/>
          <a:ext cx="5433120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2904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3900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67564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22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105,800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7" name="Google Shape;808;g28120bc8d10_0_307">
            <a:extLst>
              <a:ext uri="{FF2B5EF4-FFF2-40B4-BE49-F238E27FC236}">
                <a16:creationId xmlns:a16="http://schemas.microsoft.com/office/drawing/2014/main" id="{C7051595-C35D-15EC-2F93-4C8F14DB207E}"/>
              </a:ext>
            </a:extLst>
          </p:cNvPr>
          <p:cNvSpPr/>
          <p:nvPr/>
        </p:nvSpPr>
        <p:spPr>
          <a:xfrm>
            <a:off x="341597" y="5654629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배송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정보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  <a:sym typeface="Malgun Gothic"/>
              </a:rPr>
              <a:t>(</a:t>
            </a:r>
            <a:r>
              <a:rPr lang="ko-KR" altLang="en-US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주문번호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[SYS2411010001-1] </a:t>
            </a:r>
            <a:r>
              <a:rPr lang="ko-KR" altLang="en-US" sz="700" b="0" i="0" dirty="0" err="1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발주차수</a:t>
            </a:r>
            <a:r>
              <a:rPr lang="en-US" altLang="ko-KR" sz="700" b="0" i="0" dirty="0">
                <a:solidFill>
                  <a:srgbClr val="0070C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[1]</a:t>
            </a:r>
            <a:r>
              <a:rPr lang="ko-KR" altLang="en-US" sz="7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의 납품정보</a:t>
            </a:r>
            <a:r>
              <a:rPr lang="en-US" altLang="ko-KR" sz="800" b="0" i="0" dirty="0">
                <a:solidFill>
                  <a:srgbClr val="000000"/>
                </a:solidFill>
                <a:effectLst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18" name="표 117">
            <a:extLst>
              <a:ext uri="{FF2B5EF4-FFF2-40B4-BE49-F238E27FC236}">
                <a16:creationId xmlns:a16="http://schemas.microsoft.com/office/drawing/2014/main" id="{6E183AC0-0FF5-4227-BE69-3EB51A9AEB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407428"/>
              </p:ext>
            </p:extLst>
          </p:nvPr>
        </p:nvGraphicFramePr>
        <p:xfrm>
          <a:off x="341598" y="5900881"/>
          <a:ext cx="5433119" cy="35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569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4487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143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6303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23333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58800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  <a:gridCol w="592667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  <a:gridCol w="664633">
                  <a:extLst>
                    <a:ext uri="{9D8B030D-6E8A-4147-A177-3AD203B41FA5}">
                      <a16:colId xmlns:a16="http://schemas.microsoft.com/office/drawing/2014/main" val="390717186"/>
                    </a:ext>
                  </a:extLst>
                </a:gridCol>
                <a:gridCol w="847117">
                  <a:extLst>
                    <a:ext uri="{9D8B030D-6E8A-4147-A177-3AD203B41FA5}">
                      <a16:colId xmlns:a16="http://schemas.microsoft.com/office/drawing/2014/main" val="36220192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인수차수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운송수단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CJ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대한통운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6882-5802-2010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9" name="Google Shape;808;g28120bc8d10_0_307">
            <a:extLst>
              <a:ext uri="{FF2B5EF4-FFF2-40B4-BE49-F238E27FC236}">
                <a16:creationId xmlns:a16="http://schemas.microsoft.com/office/drawing/2014/main" id="{5F2AE86A-03B8-989E-CEE7-28B74D6EBE53}"/>
              </a:ext>
            </a:extLst>
          </p:cNvPr>
          <p:cNvSpPr/>
          <p:nvPr/>
        </p:nvSpPr>
        <p:spPr>
          <a:xfrm>
            <a:off x="361436" y="9149777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주문변경정보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82A00DC-1ACF-0661-4BB4-06967AB66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073184"/>
              </p:ext>
            </p:extLst>
          </p:nvPr>
        </p:nvGraphicFramePr>
        <p:xfrm>
          <a:off x="341598" y="9535982"/>
          <a:ext cx="5433119" cy="926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4535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452034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3556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618067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1532917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</a:tblGrid>
              <a:tr h="1013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변경내용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소속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변경사유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 err="1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2024-11-05 09:54:09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수영전기통신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홍삼동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14148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 15:42:25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SYS2411010001-1-1-1</a:t>
                      </a:r>
                    </a:p>
                    <a:p>
                      <a:pPr algn="l"/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주문의뢰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</a:t>
                      </a:r>
                      <a:r>
                        <a:rPr lang="ko-KR" altLang="en-US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상태로 변경</a:t>
                      </a:r>
                      <a:r>
                        <a:rPr lang="en-US" altLang="ko-KR" sz="700" b="1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PTCE_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</a:t>
                      </a: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홍사동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21" name="Google Shape;2236;g27fe52d962f_1_4247">
            <a:extLst>
              <a:ext uri="{FF2B5EF4-FFF2-40B4-BE49-F238E27FC236}">
                <a16:creationId xmlns:a16="http://schemas.microsoft.com/office/drawing/2014/main" id="{CEB0C155-2BEC-9F06-00D6-9212C4DBE792}"/>
              </a:ext>
            </a:extLst>
          </p:cNvPr>
          <p:cNvSpPr/>
          <p:nvPr/>
        </p:nvSpPr>
        <p:spPr>
          <a:xfrm>
            <a:off x="5183454" y="1065193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페이지 출력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" name="표 121">
            <a:extLst>
              <a:ext uri="{FF2B5EF4-FFF2-40B4-BE49-F238E27FC236}">
                <a16:creationId xmlns:a16="http://schemas.microsoft.com/office/drawing/2014/main" id="{7570A13A-9B40-ECC1-E6A9-6144C382C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371351"/>
              </p:ext>
            </p:extLst>
          </p:nvPr>
        </p:nvGraphicFramePr>
        <p:xfrm>
          <a:off x="5888172" y="1292875"/>
          <a:ext cx="141288" cy="9546575"/>
        </p:xfrm>
        <a:graphic>
          <a:graphicData uri="http://schemas.openxmlformats.org/drawingml/2006/table">
            <a:tbl>
              <a:tblPr/>
              <a:tblGrid>
                <a:gridCol w="1412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954657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23" name="Google Shape;1699;g2fb18904de5_2_107">
            <a:extLst>
              <a:ext uri="{FF2B5EF4-FFF2-40B4-BE49-F238E27FC236}">
                <a16:creationId xmlns:a16="http://schemas.microsoft.com/office/drawing/2014/main" id="{4EF872BC-C2C1-E345-718E-4D5F877BFAEC}"/>
              </a:ext>
            </a:extLst>
          </p:cNvPr>
          <p:cNvSpPr/>
          <p:nvPr/>
        </p:nvSpPr>
        <p:spPr>
          <a:xfrm>
            <a:off x="215899" y="2975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4" name="Google Shape;1699;g2fb18904de5_2_107">
            <a:extLst>
              <a:ext uri="{FF2B5EF4-FFF2-40B4-BE49-F238E27FC236}">
                <a16:creationId xmlns:a16="http://schemas.microsoft.com/office/drawing/2014/main" id="{60471037-216D-3269-DBD4-B576E289E330}"/>
              </a:ext>
            </a:extLst>
          </p:cNvPr>
          <p:cNvSpPr/>
          <p:nvPr/>
        </p:nvSpPr>
        <p:spPr>
          <a:xfrm>
            <a:off x="1917134" y="25436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699;g2fb18904de5_2_107">
            <a:extLst>
              <a:ext uri="{FF2B5EF4-FFF2-40B4-BE49-F238E27FC236}">
                <a16:creationId xmlns:a16="http://schemas.microsoft.com/office/drawing/2014/main" id="{14E1344B-0DEF-F788-0A9A-ED3C643AB4F5}"/>
              </a:ext>
            </a:extLst>
          </p:cNvPr>
          <p:cNvSpPr/>
          <p:nvPr/>
        </p:nvSpPr>
        <p:spPr>
          <a:xfrm>
            <a:off x="855154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" name="Google Shape;1699;g2fb18904de5_2_107">
            <a:extLst>
              <a:ext uri="{FF2B5EF4-FFF2-40B4-BE49-F238E27FC236}">
                <a16:creationId xmlns:a16="http://schemas.microsoft.com/office/drawing/2014/main" id="{9722CA69-E467-F525-F3A5-9A19E8D5D01D}"/>
              </a:ext>
            </a:extLst>
          </p:cNvPr>
          <p:cNvSpPr/>
          <p:nvPr/>
        </p:nvSpPr>
        <p:spPr>
          <a:xfrm>
            <a:off x="3032679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699;g2fb18904de5_2_107">
            <a:extLst>
              <a:ext uri="{FF2B5EF4-FFF2-40B4-BE49-F238E27FC236}">
                <a16:creationId xmlns:a16="http://schemas.microsoft.com/office/drawing/2014/main" id="{8FAE28CF-046F-2646-7183-5EC484269D54}"/>
              </a:ext>
            </a:extLst>
          </p:cNvPr>
          <p:cNvSpPr/>
          <p:nvPr/>
        </p:nvSpPr>
        <p:spPr>
          <a:xfrm>
            <a:off x="4623298" y="15895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" name="Google Shape;1699;g2fb18904de5_2_107">
            <a:extLst>
              <a:ext uri="{FF2B5EF4-FFF2-40B4-BE49-F238E27FC236}">
                <a16:creationId xmlns:a16="http://schemas.microsoft.com/office/drawing/2014/main" id="{A9EE99E6-5AC8-5DD6-0F6D-8D9C0A82C2B6}"/>
              </a:ext>
            </a:extLst>
          </p:cNvPr>
          <p:cNvSpPr/>
          <p:nvPr/>
        </p:nvSpPr>
        <p:spPr>
          <a:xfrm>
            <a:off x="855153" y="18898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9" name="표 128">
            <a:extLst>
              <a:ext uri="{FF2B5EF4-FFF2-40B4-BE49-F238E27FC236}">
                <a16:creationId xmlns:a16="http://schemas.microsoft.com/office/drawing/2014/main" id="{71811938-CE26-586A-E7CB-F234A85EF76D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FFA259E0-6262-A1F2-9622-0C10E367E0D9}"/>
              </a:ext>
            </a:extLst>
          </p:cNvPr>
          <p:cNvGraphicFramePr>
            <a:graphicFrameLocks noGrp="1"/>
          </p:cNvGraphicFramePr>
          <p:nvPr/>
        </p:nvGraphicFramePr>
        <p:xfrm>
          <a:off x="5439722" y="1676148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1FD417AA-A107-1D91-F394-BD4A79B26EA4}"/>
              </a:ext>
            </a:extLst>
          </p:cNvPr>
          <p:cNvGraphicFramePr>
            <a:graphicFrameLocks noGrp="1"/>
          </p:cNvGraphicFramePr>
          <p:nvPr/>
        </p:nvGraphicFramePr>
        <p:xfrm>
          <a:off x="3869504" y="1963710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변경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2" name="Google Shape;808;g28120bc8d10_0_307">
            <a:extLst>
              <a:ext uri="{FF2B5EF4-FFF2-40B4-BE49-F238E27FC236}">
                <a16:creationId xmlns:a16="http://schemas.microsoft.com/office/drawing/2014/main" id="{38520AB3-45E8-7FE0-7672-E2E48CA2879E}"/>
              </a:ext>
            </a:extLst>
          </p:cNvPr>
          <p:cNvSpPr/>
          <p:nvPr/>
        </p:nvSpPr>
        <p:spPr>
          <a:xfrm>
            <a:off x="341598" y="6317928"/>
            <a:ext cx="979202" cy="397302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 사진</a:t>
            </a: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br>
              <a:rPr lang="en-US" altLang="ko-KR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</a:br>
            <a:r>
              <a:rPr lang="ko-KR" altLang="en-US" sz="800" b="1" dirty="0" err="1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안전상품</a:t>
            </a:r>
            <a:endParaRPr sz="800" b="1" i="0" u="none" strike="noStrike" cap="none" dirty="0">
              <a:solidFill>
                <a:schemeClr val="dk1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"/>
              <a:sym typeface="Malgun Gothic"/>
            </a:endParaRPr>
          </a:p>
        </p:txBody>
      </p:sp>
      <p:graphicFrame>
        <p:nvGraphicFramePr>
          <p:cNvPr id="133" name="표 132">
            <a:extLst>
              <a:ext uri="{FF2B5EF4-FFF2-40B4-BE49-F238E27FC236}">
                <a16:creationId xmlns:a16="http://schemas.microsoft.com/office/drawing/2014/main" id="{54ED73F1-D258-B71A-F26C-B33059D4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258843"/>
              </p:ext>
            </p:extLst>
          </p:nvPr>
        </p:nvGraphicFramePr>
        <p:xfrm>
          <a:off x="341598" y="6748332"/>
          <a:ext cx="5433120" cy="22533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104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81104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60986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992963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81395"/>
                  </a:ext>
                </a:extLst>
              </a:tr>
              <a:tr h="270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사진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614175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60064"/>
                  </a:ext>
                </a:extLst>
              </a:tr>
              <a:tr h="216381">
                <a:tc>
                  <a:txBody>
                    <a:bodyPr/>
                    <a:lstStyle/>
                    <a:p>
                      <a:pPr algn="ctr" latinLnBrk="1"/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1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18000" marB="18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8664617"/>
                  </a:ext>
                </a:extLst>
              </a:tr>
            </a:tbl>
          </a:graphicData>
        </a:graphic>
      </p:graphicFrame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B20A8F32-D579-E653-769E-0EBAD71164B9}"/>
              </a:ext>
            </a:extLst>
          </p:cNvPr>
          <p:cNvSpPr/>
          <p:nvPr/>
        </p:nvSpPr>
        <p:spPr>
          <a:xfrm>
            <a:off x="945153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5" name="직사각형 134">
            <a:extLst>
              <a:ext uri="{FF2B5EF4-FFF2-40B4-BE49-F238E27FC236}">
                <a16:creationId xmlns:a16="http://schemas.microsoft.com/office/drawing/2014/main" id="{B92022BC-0C1B-880C-717D-DB69B2BA84FA}"/>
              </a:ext>
            </a:extLst>
          </p:cNvPr>
          <p:cNvSpPr/>
          <p:nvPr/>
        </p:nvSpPr>
        <p:spPr>
          <a:xfrm>
            <a:off x="2808371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8694A3E-DD84-5C38-6760-6BD4F1A6AF05}"/>
              </a:ext>
            </a:extLst>
          </p:cNvPr>
          <p:cNvSpPr/>
          <p:nvPr/>
        </p:nvSpPr>
        <p:spPr>
          <a:xfrm>
            <a:off x="4601948" y="7064842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76F83279-45BB-7982-6077-5299C25882FD}"/>
              </a:ext>
            </a:extLst>
          </p:cNvPr>
          <p:cNvSpPr/>
          <p:nvPr/>
        </p:nvSpPr>
        <p:spPr>
          <a:xfrm>
            <a:off x="942905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6E79F04E-AA99-DE76-FB7D-065189ECC31D}"/>
              </a:ext>
            </a:extLst>
          </p:cNvPr>
          <p:cNvSpPr/>
          <p:nvPr/>
        </p:nvSpPr>
        <p:spPr>
          <a:xfrm>
            <a:off x="2806123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9" name="직사각형 138">
            <a:extLst>
              <a:ext uri="{FF2B5EF4-FFF2-40B4-BE49-F238E27FC236}">
                <a16:creationId xmlns:a16="http://schemas.microsoft.com/office/drawing/2014/main" id="{7A4665EB-2435-D92D-F63D-20BFB4B64F3B}"/>
              </a:ext>
            </a:extLst>
          </p:cNvPr>
          <p:cNvSpPr/>
          <p:nvPr/>
        </p:nvSpPr>
        <p:spPr>
          <a:xfrm>
            <a:off x="4599700" y="8208061"/>
            <a:ext cx="581506" cy="5236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Google Shape;810;g28120bc8d10_0_307">
            <a:extLst>
              <a:ext uri="{FF2B5EF4-FFF2-40B4-BE49-F238E27FC236}">
                <a16:creationId xmlns:a16="http://schemas.microsoft.com/office/drawing/2014/main" id="{62CE813A-97F7-9205-9E5F-EAEEA0E00283}"/>
              </a:ext>
            </a:extLst>
          </p:cNvPr>
          <p:cNvSpPr/>
          <p:nvPr/>
        </p:nvSpPr>
        <p:spPr>
          <a:xfrm>
            <a:off x="1000914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810;g28120bc8d10_0_307">
            <a:extLst>
              <a:ext uri="{FF2B5EF4-FFF2-40B4-BE49-F238E27FC236}">
                <a16:creationId xmlns:a16="http://schemas.microsoft.com/office/drawing/2014/main" id="{B4EF0873-506E-CC4A-2841-710070F1DB48}"/>
              </a:ext>
            </a:extLst>
          </p:cNvPr>
          <p:cNvSpPr/>
          <p:nvPr/>
        </p:nvSpPr>
        <p:spPr>
          <a:xfrm>
            <a:off x="2889935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810;g28120bc8d10_0_307">
            <a:extLst>
              <a:ext uri="{FF2B5EF4-FFF2-40B4-BE49-F238E27FC236}">
                <a16:creationId xmlns:a16="http://schemas.microsoft.com/office/drawing/2014/main" id="{DDD1B7D1-895D-3D04-E3AB-15CD90E1CB95}"/>
              </a:ext>
            </a:extLst>
          </p:cNvPr>
          <p:cNvSpPr/>
          <p:nvPr/>
        </p:nvSpPr>
        <p:spPr>
          <a:xfrm>
            <a:off x="4657709" y="767932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810;g28120bc8d10_0_307">
            <a:extLst>
              <a:ext uri="{FF2B5EF4-FFF2-40B4-BE49-F238E27FC236}">
                <a16:creationId xmlns:a16="http://schemas.microsoft.com/office/drawing/2014/main" id="{1C98E05C-4E37-53CB-33C8-E40E6FBFB2DD}"/>
              </a:ext>
            </a:extLst>
          </p:cNvPr>
          <p:cNvSpPr/>
          <p:nvPr/>
        </p:nvSpPr>
        <p:spPr>
          <a:xfrm>
            <a:off x="1000914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810;g28120bc8d10_0_307">
            <a:extLst>
              <a:ext uri="{FF2B5EF4-FFF2-40B4-BE49-F238E27FC236}">
                <a16:creationId xmlns:a16="http://schemas.microsoft.com/office/drawing/2014/main" id="{D03A715C-D22A-7875-37DE-71FE7AC16DE7}"/>
              </a:ext>
            </a:extLst>
          </p:cNvPr>
          <p:cNvSpPr/>
          <p:nvPr/>
        </p:nvSpPr>
        <p:spPr>
          <a:xfrm>
            <a:off x="2889935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5" name="Google Shape;810;g28120bc8d10_0_307">
            <a:extLst>
              <a:ext uri="{FF2B5EF4-FFF2-40B4-BE49-F238E27FC236}">
                <a16:creationId xmlns:a16="http://schemas.microsoft.com/office/drawing/2014/main" id="{4CFCA698-0FCD-D7F3-82CD-368FB532380D}"/>
              </a:ext>
            </a:extLst>
          </p:cNvPr>
          <p:cNvSpPr/>
          <p:nvPr/>
        </p:nvSpPr>
        <p:spPr>
          <a:xfrm>
            <a:off x="4657709" y="8806650"/>
            <a:ext cx="465488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6" name="Google Shape;808;g28120bc8d10_0_307">
            <a:extLst>
              <a:ext uri="{FF2B5EF4-FFF2-40B4-BE49-F238E27FC236}">
                <a16:creationId xmlns:a16="http://schemas.microsoft.com/office/drawing/2014/main" id="{F216272D-1550-8120-AAAB-33281845B07E}"/>
              </a:ext>
            </a:extLst>
          </p:cNvPr>
          <p:cNvSpPr/>
          <p:nvPr/>
        </p:nvSpPr>
        <p:spPr>
          <a:xfrm>
            <a:off x="341597" y="3062474"/>
            <a:ext cx="328636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l"/>
            <a:r>
              <a:rPr lang="ko-KR" altLang="en-US" sz="800" b="1" dirty="0">
                <a:solidFill>
                  <a:schemeClr val="dk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  <a:sym typeface="Malgun Gothic"/>
              </a:rPr>
              <a:t>결제 정보</a:t>
            </a:r>
            <a:endParaRPr lang="ko-KR" altLang="en-US" sz="800" b="0" i="0" dirty="0">
              <a:solidFill>
                <a:srgbClr val="000000"/>
              </a:solidFill>
              <a:effectLst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7" name="표 146">
            <a:extLst>
              <a:ext uri="{FF2B5EF4-FFF2-40B4-BE49-F238E27FC236}">
                <a16:creationId xmlns:a16="http://schemas.microsoft.com/office/drawing/2014/main" id="{8F9D1B04-022F-5CBA-6299-6BE42D1474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020138"/>
              </p:ext>
            </p:extLst>
          </p:nvPr>
        </p:nvGraphicFramePr>
        <p:xfrm>
          <a:off x="341598" y="3308726"/>
          <a:ext cx="5433120" cy="3730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6142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184898">
                  <a:extLst>
                    <a:ext uri="{9D8B030D-6E8A-4147-A177-3AD203B41FA5}">
                      <a16:colId xmlns:a16="http://schemas.microsoft.com/office/drawing/2014/main" val="389777659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858351343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728401588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4123876504"/>
                    </a:ext>
                  </a:extLst>
                </a:gridCol>
                <a:gridCol w="905520">
                  <a:extLst>
                    <a:ext uri="{9D8B030D-6E8A-4147-A177-3AD203B41FA5}">
                      <a16:colId xmlns:a16="http://schemas.microsoft.com/office/drawing/2014/main" val="3332941996"/>
                    </a:ext>
                  </a:extLst>
                </a:gridCol>
              </a:tblGrid>
              <a:tr h="37302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결재자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</a:tbl>
          </a:graphicData>
        </a:graphic>
      </p:graphicFrame>
      <p:sp>
        <p:nvSpPr>
          <p:cNvPr id="148" name="직사각형 147">
            <a:extLst>
              <a:ext uri="{FF2B5EF4-FFF2-40B4-BE49-F238E27FC236}">
                <a16:creationId xmlns:a16="http://schemas.microsoft.com/office/drawing/2014/main" id="{6B3CDBB2-6E9E-54D5-495D-C326CD46FEB9}"/>
              </a:ext>
            </a:extLst>
          </p:cNvPr>
          <p:cNvSpPr/>
          <p:nvPr/>
        </p:nvSpPr>
        <p:spPr>
          <a:xfrm>
            <a:off x="775970" y="3404877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>
            <a:extLst>
              <a:ext uri="{FF2B5EF4-FFF2-40B4-BE49-F238E27FC236}">
                <a16:creationId xmlns:a16="http://schemas.microsoft.com/office/drawing/2014/main" id="{29BA21FD-E814-4B32-E286-C374397383AA}"/>
              </a:ext>
            </a:extLst>
          </p:cNvPr>
          <p:cNvSpPr/>
          <p:nvPr/>
        </p:nvSpPr>
        <p:spPr>
          <a:xfrm>
            <a:off x="2508604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0" name="직사각형 149">
            <a:extLst>
              <a:ext uri="{FF2B5EF4-FFF2-40B4-BE49-F238E27FC236}">
                <a16:creationId xmlns:a16="http://schemas.microsoft.com/office/drawing/2014/main" id="{EEFF4DEA-7160-0189-D1BB-D4492B4C3D5B}"/>
              </a:ext>
            </a:extLst>
          </p:cNvPr>
          <p:cNvSpPr/>
          <p:nvPr/>
        </p:nvSpPr>
        <p:spPr>
          <a:xfrm>
            <a:off x="4537157" y="3411083"/>
            <a:ext cx="1089660" cy="18288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Google Shape;1699;g2fb18904de5_2_107">
            <a:extLst>
              <a:ext uri="{FF2B5EF4-FFF2-40B4-BE49-F238E27FC236}">
                <a16:creationId xmlns:a16="http://schemas.microsoft.com/office/drawing/2014/main" id="{59B5138A-D081-C9EE-A742-4A90CE15FA94}"/>
              </a:ext>
            </a:extLst>
          </p:cNvPr>
          <p:cNvSpPr/>
          <p:nvPr/>
        </p:nvSpPr>
        <p:spPr>
          <a:xfrm>
            <a:off x="204200" y="37755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2" name="Google Shape;1699;g2fb18904de5_2_107">
            <a:extLst>
              <a:ext uri="{FF2B5EF4-FFF2-40B4-BE49-F238E27FC236}">
                <a16:creationId xmlns:a16="http://schemas.microsoft.com/office/drawing/2014/main" id="{F18A0DD4-EFEB-B7CB-D3F2-1B4E934079CC}"/>
              </a:ext>
            </a:extLst>
          </p:cNvPr>
          <p:cNvSpPr/>
          <p:nvPr/>
        </p:nvSpPr>
        <p:spPr>
          <a:xfrm>
            <a:off x="161598" y="61759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3" name="Google Shape;1699;g2fb18904de5_2_107">
            <a:extLst>
              <a:ext uri="{FF2B5EF4-FFF2-40B4-BE49-F238E27FC236}">
                <a16:creationId xmlns:a16="http://schemas.microsoft.com/office/drawing/2014/main" id="{A8978A89-D1B4-4778-A369-9EF9D0D63D6C}"/>
              </a:ext>
            </a:extLst>
          </p:cNvPr>
          <p:cNvSpPr/>
          <p:nvPr/>
        </p:nvSpPr>
        <p:spPr>
          <a:xfrm>
            <a:off x="675153" y="49718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4" name="Google Shape;1699;g2fb18904de5_2_107">
            <a:extLst>
              <a:ext uri="{FF2B5EF4-FFF2-40B4-BE49-F238E27FC236}">
                <a16:creationId xmlns:a16="http://schemas.microsoft.com/office/drawing/2014/main" id="{3787A2C3-6343-3912-12DB-FE14E4F58998}"/>
              </a:ext>
            </a:extLst>
          </p:cNvPr>
          <p:cNvSpPr/>
          <p:nvPr/>
        </p:nvSpPr>
        <p:spPr>
          <a:xfrm>
            <a:off x="110066" y="91947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9C348C-4316-D728-9BB6-79C467E007C5}"/>
              </a:ext>
            </a:extLst>
          </p:cNvPr>
          <p:cNvSpPr/>
          <p:nvPr/>
        </p:nvSpPr>
        <p:spPr>
          <a:xfrm>
            <a:off x="9990147" y="29629"/>
            <a:ext cx="2210634" cy="210553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주문관리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주문상세조회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팝업과 내용 다름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주문관리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현행화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공사명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  <a:r>
              <a:rPr lang="ko-KR" altLang="en-US" sz="1000" dirty="0">
                <a:solidFill>
                  <a:schemeClr val="tx1"/>
                </a:solidFill>
              </a:rPr>
              <a:t>변경 버튼 정의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배송중에도 변경 가능한지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변경 내용 적용 화면 영향도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인수자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인수자 </a:t>
            </a:r>
            <a:r>
              <a:rPr lang="en-US" altLang="ko-KR" sz="1000" dirty="0">
                <a:solidFill>
                  <a:schemeClr val="tx1"/>
                </a:solidFill>
              </a:rPr>
              <a:t>TEL, </a:t>
            </a:r>
            <a:r>
              <a:rPr lang="ko-KR" altLang="en-US" sz="1000" dirty="0">
                <a:solidFill>
                  <a:schemeClr val="tx1"/>
                </a:solidFill>
              </a:rPr>
              <a:t>도착지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변경 버튼 정의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최대 텍스트</a:t>
            </a:r>
            <a:r>
              <a:rPr lang="en-US" altLang="ko-KR" sz="1000" dirty="0">
                <a:solidFill>
                  <a:schemeClr val="tx1"/>
                </a:solidFill>
              </a:rPr>
              <a:t>, validation)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TEL: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결재자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결제자 수정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6. UI </a:t>
            </a:r>
            <a:r>
              <a:rPr lang="ko-KR" altLang="en-US" sz="1000" dirty="0">
                <a:solidFill>
                  <a:schemeClr val="tx1"/>
                </a:solidFill>
              </a:rPr>
              <a:t>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팝업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페이지 출력 버튼 정의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5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024CDED-FAE8-5CCC-1990-9D2D99DF04AC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127834"/>
              </p:ext>
            </p:extLst>
          </p:nvPr>
        </p:nvGraphicFramePr>
        <p:xfrm>
          <a:off x="185105" y="2014347"/>
          <a:ext cx="1274162" cy="47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조회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    재고이동승인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800978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+mn-ea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+mn-ea"/>
                        </a:rPr>
                        <a:t>재고조사이력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443613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60825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6830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73545"/>
              </p:ext>
            </p:extLst>
          </p:nvPr>
        </p:nvGraphicFramePr>
        <p:xfrm>
          <a:off x="1459266" y="1830147"/>
          <a:ext cx="6426834" cy="496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98205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86210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634631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6631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185104" y="2822280"/>
            <a:ext cx="7700995" cy="821029"/>
          </a:xfrm>
          <a:prstGeom prst="rect">
            <a:avLst/>
          </a:prstGeom>
          <a:noFill/>
          <a:ln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437069"/>
              </p:ext>
            </p:extLst>
          </p:nvPr>
        </p:nvGraphicFramePr>
        <p:xfrm>
          <a:off x="7858125" y="426720"/>
          <a:ext cx="204787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4DE8C6B5-3E71-49B0-59A8-7EB9524716A4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EAF01D3B-95D5-29C7-F1EB-D9D3ACD234F5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318" name="표 317">
            <a:extLst>
              <a:ext uri="{FF2B5EF4-FFF2-40B4-BE49-F238E27FC236}">
                <a16:creationId xmlns:a16="http://schemas.microsoft.com/office/drawing/2014/main" id="{4D2E9691-D123-34C3-C2BD-F7435AA3F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04127"/>
              </p:ext>
            </p:extLst>
          </p:nvPr>
        </p:nvGraphicFramePr>
        <p:xfrm>
          <a:off x="369134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26" name="모서리가 둥근 직사각형 325">
            <a:extLst>
              <a:ext uri="{FF2B5EF4-FFF2-40B4-BE49-F238E27FC236}">
                <a16:creationId xmlns:a16="http://schemas.microsoft.com/office/drawing/2014/main" id="{52A5BECC-C1EC-CE26-5EB8-E139B2018D73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92F161FD-4254-D905-830E-75E90D424DBD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326BCF1-E98F-5CA0-3E4F-83DBEA792A70}"/>
              </a:ext>
            </a:extLst>
          </p:cNvPr>
          <p:cNvSpPr>
            <a:spLocks/>
          </p:cNvSpPr>
          <p:nvPr/>
        </p:nvSpPr>
        <p:spPr>
          <a:xfrm>
            <a:off x="479768" y="213288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E0CB795F-41C2-295B-2785-B4B7F0CC4A53}"/>
              </a:ext>
            </a:extLst>
          </p:cNvPr>
          <p:cNvSpPr/>
          <p:nvPr/>
        </p:nvSpPr>
        <p:spPr>
          <a:xfrm>
            <a:off x="1198409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92CB7CD9-6A8E-8BAB-2419-956EC13BF6A2}"/>
              </a:ext>
            </a:extLst>
          </p:cNvPr>
          <p:cNvSpPr/>
          <p:nvPr/>
        </p:nvSpPr>
        <p:spPr>
          <a:xfrm>
            <a:off x="2156228" y="2132882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3F4A3309-4207-05C9-F7CB-56CBC8BF6FB5}"/>
              </a:ext>
            </a:extLst>
          </p:cNvPr>
          <p:cNvSpPr/>
          <p:nvPr/>
        </p:nvSpPr>
        <p:spPr>
          <a:xfrm>
            <a:off x="2003489" y="2132882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2B40A674-0A2F-A121-657A-F3B00B1EAAB2}"/>
              </a:ext>
            </a:extLst>
          </p:cNvPr>
          <p:cNvSpPr/>
          <p:nvPr/>
        </p:nvSpPr>
        <p:spPr>
          <a:xfrm>
            <a:off x="3089538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693AC659-D274-9430-6777-6B24BA5791D4}"/>
              </a:ext>
            </a:extLst>
          </p:cNvPr>
          <p:cNvSpPr/>
          <p:nvPr/>
        </p:nvSpPr>
        <p:spPr>
          <a:xfrm>
            <a:off x="3628981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379812DC-6D2C-C16E-8FDA-8C9F7A6753D5}"/>
              </a:ext>
            </a:extLst>
          </p:cNvPr>
          <p:cNvSpPr/>
          <p:nvPr/>
        </p:nvSpPr>
        <p:spPr>
          <a:xfrm>
            <a:off x="4168424" y="2132882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B908AB4E-E758-8C1C-9A39-8D52D4550B71}"/>
              </a:ext>
            </a:extLst>
          </p:cNvPr>
          <p:cNvSpPr>
            <a:spLocks/>
          </p:cNvSpPr>
          <p:nvPr/>
        </p:nvSpPr>
        <p:spPr>
          <a:xfrm>
            <a:off x="475910" y="24504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EC27D6DE-63D9-367B-A86F-7A2B1DF788C2}"/>
              </a:ext>
            </a:extLst>
          </p:cNvPr>
          <p:cNvSpPr>
            <a:spLocks/>
          </p:cNvSpPr>
          <p:nvPr/>
        </p:nvSpPr>
        <p:spPr>
          <a:xfrm>
            <a:off x="1192110" y="2450476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" name="Google Shape;2233;g27fe52d962f_1_4247">
            <a:extLst>
              <a:ext uri="{FF2B5EF4-FFF2-40B4-BE49-F238E27FC236}">
                <a16:creationId xmlns:a16="http://schemas.microsoft.com/office/drawing/2014/main" id="{7B81BA61-BDF0-1DF6-9285-1AC3FFFD6FAD}"/>
              </a:ext>
            </a:extLst>
          </p:cNvPr>
          <p:cNvSpPr/>
          <p:nvPr/>
        </p:nvSpPr>
        <p:spPr>
          <a:xfrm>
            <a:off x="2193299" y="2450881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E52F1843-A1BB-2516-E873-8B340B304903}"/>
              </a:ext>
            </a:extLst>
          </p:cNvPr>
          <p:cNvSpPr/>
          <p:nvPr/>
        </p:nvSpPr>
        <p:spPr>
          <a:xfrm>
            <a:off x="6903758" y="2612541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3;g27fe52d962f_1_4247">
            <a:extLst>
              <a:ext uri="{FF2B5EF4-FFF2-40B4-BE49-F238E27FC236}">
                <a16:creationId xmlns:a16="http://schemas.microsoft.com/office/drawing/2014/main" id="{7E43C2AC-C4E6-347F-6349-6CD7B9AFDE84}"/>
              </a:ext>
            </a:extLst>
          </p:cNvPr>
          <p:cNvSpPr/>
          <p:nvPr/>
        </p:nvSpPr>
        <p:spPr>
          <a:xfrm>
            <a:off x="6912416" y="2934136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B7D5F81C-4A88-B80D-BACC-616CA150B900}"/>
              </a:ext>
            </a:extLst>
          </p:cNvPr>
          <p:cNvSpPr>
            <a:spLocks/>
          </p:cNvSpPr>
          <p:nvPr/>
        </p:nvSpPr>
        <p:spPr>
          <a:xfrm>
            <a:off x="475910" y="276598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3EBC19A8-5B41-C832-A430-248693925BD1}"/>
              </a:ext>
            </a:extLst>
          </p:cNvPr>
          <p:cNvSpPr>
            <a:spLocks/>
          </p:cNvSpPr>
          <p:nvPr/>
        </p:nvSpPr>
        <p:spPr>
          <a:xfrm>
            <a:off x="1192109" y="2765987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DC630AFD-8E54-2917-B0C4-EADD11000329}"/>
              </a:ext>
            </a:extLst>
          </p:cNvPr>
          <p:cNvSpPr>
            <a:spLocks/>
          </p:cNvSpPr>
          <p:nvPr/>
        </p:nvSpPr>
        <p:spPr>
          <a:xfrm>
            <a:off x="475910" y="308358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E086F94A-C079-F080-2E4E-47EBDD3EAD11}"/>
              </a:ext>
            </a:extLst>
          </p:cNvPr>
          <p:cNvSpPr>
            <a:spLocks/>
          </p:cNvSpPr>
          <p:nvPr/>
        </p:nvSpPr>
        <p:spPr>
          <a:xfrm>
            <a:off x="1192110" y="3083581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15332874-C6D4-EF20-4810-06BB22BA27C7}"/>
              </a:ext>
            </a:extLst>
          </p:cNvPr>
          <p:cNvSpPr>
            <a:spLocks/>
          </p:cNvSpPr>
          <p:nvPr/>
        </p:nvSpPr>
        <p:spPr>
          <a:xfrm>
            <a:off x="2683381" y="307216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574AB916-2935-3014-8C94-BB8908D3EC81}"/>
              </a:ext>
            </a:extLst>
          </p:cNvPr>
          <p:cNvSpPr>
            <a:spLocks/>
          </p:cNvSpPr>
          <p:nvPr/>
        </p:nvSpPr>
        <p:spPr>
          <a:xfrm>
            <a:off x="3403381" y="3072160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AB21F752-D2F7-99A8-28EB-89684890D8BC}"/>
              </a:ext>
            </a:extLst>
          </p:cNvPr>
          <p:cNvSpPr>
            <a:spLocks/>
          </p:cNvSpPr>
          <p:nvPr/>
        </p:nvSpPr>
        <p:spPr>
          <a:xfrm>
            <a:off x="475910" y="339717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58865BCB-E366-78F5-B73B-FBD67F776093}"/>
              </a:ext>
            </a:extLst>
          </p:cNvPr>
          <p:cNvSpPr>
            <a:spLocks/>
          </p:cNvSpPr>
          <p:nvPr/>
        </p:nvSpPr>
        <p:spPr>
          <a:xfrm>
            <a:off x="1195909" y="3397176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D0DAE0AD-03FA-A525-89D6-2545F2E68ADE}"/>
              </a:ext>
            </a:extLst>
          </p:cNvPr>
          <p:cNvSpPr>
            <a:spLocks/>
          </p:cNvSpPr>
          <p:nvPr/>
        </p:nvSpPr>
        <p:spPr>
          <a:xfrm>
            <a:off x="2680768" y="275107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15F2E4F5-1143-A76B-2E68-DA80A32A2CE0}"/>
              </a:ext>
            </a:extLst>
          </p:cNvPr>
          <p:cNvSpPr>
            <a:spLocks/>
          </p:cNvSpPr>
          <p:nvPr/>
        </p:nvSpPr>
        <p:spPr>
          <a:xfrm>
            <a:off x="3400768" y="275107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4124D557-C1BE-2B1F-0FDA-5FAE501AD643}"/>
              </a:ext>
            </a:extLst>
          </p:cNvPr>
          <p:cNvSpPr>
            <a:spLocks/>
          </p:cNvSpPr>
          <p:nvPr/>
        </p:nvSpPr>
        <p:spPr>
          <a:xfrm>
            <a:off x="397528" y="202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EC5222CE-B077-4AE4-727A-F61F93FEF1A8}"/>
              </a:ext>
            </a:extLst>
          </p:cNvPr>
          <p:cNvSpPr>
            <a:spLocks/>
          </p:cNvSpPr>
          <p:nvPr/>
        </p:nvSpPr>
        <p:spPr>
          <a:xfrm>
            <a:off x="397528" y="2356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B9E2FC4-A1E6-5B42-DDAB-CE53C5209C39}"/>
              </a:ext>
            </a:extLst>
          </p:cNvPr>
          <p:cNvSpPr>
            <a:spLocks/>
          </p:cNvSpPr>
          <p:nvPr/>
        </p:nvSpPr>
        <p:spPr>
          <a:xfrm>
            <a:off x="391277" y="26946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5B53229F-0DD3-1A4A-3713-0F60A959D81F}"/>
              </a:ext>
            </a:extLst>
          </p:cNvPr>
          <p:cNvSpPr>
            <a:spLocks/>
          </p:cNvSpPr>
          <p:nvPr/>
        </p:nvSpPr>
        <p:spPr>
          <a:xfrm>
            <a:off x="2642233" y="26791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39C31741-62F3-DBB4-CE93-26DD46CBBCF8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E9A8BDFE-EF1F-5374-9032-F68552D8B1D7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E3639D11-41FB-E10F-6BF8-5583F805D633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59136463-4ACB-03EB-0F75-991AA7A1D7D7}"/>
              </a:ext>
            </a:extLst>
          </p:cNvPr>
          <p:cNvSpPr>
            <a:spLocks/>
          </p:cNvSpPr>
          <p:nvPr/>
        </p:nvSpPr>
        <p:spPr>
          <a:xfrm>
            <a:off x="377678" y="3024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C9839DC4-A210-9A0F-F5D4-80AABC3FD522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96C6F86-1487-8CAC-0C95-E09D529C8FD5}"/>
              </a:ext>
            </a:extLst>
          </p:cNvPr>
          <p:cNvSpPr/>
          <p:nvPr/>
        </p:nvSpPr>
        <p:spPr>
          <a:xfrm>
            <a:off x="9969887" y="21038"/>
            <a:ext cx="2210634" cy="37965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구매 이력 조회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주문상태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인수일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세금계산서일</a:t>
            </a:r>
            <a:r>
              <a:rPr lang="en-US" altLang="ko-KR" sz="1000" dirty="0">
                <a:solidFill>
                  <a:schemeClr val="tx1"/>
                </a:solidFill>
              </a:rPr>
              <a:t>, FIMS</a:t>
            </a:r>
            <a:r>
              <a:rPr lang="ko-KR" altLang="en-US" sz="1000" dirty="0">
                <a:solidFill>
                  <a:schemeClr val="tx1"/>
                </a:solidFill>
              </a:rPr>
              <a:t>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주문자 삭제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주문일 </a:t>
            </a:r>
            <a:r>
              <a:rPr lang="en-US" altLang="ko-KR" sz="1000" dirty="0">
                <a:solidFill>
                  <a:schemeClr val="tx1"/>
                </a:solidFill>
              </a:rPr>
              <a:t>Default </a:t>
            </a:r>
            <a:r>
              <a:rPr lang="ko-KR" altLang="en-US" sz="1000" dirty="0">
                <a:solidFill>
                  <a:schemeClr val="tx1"/>
                </a:solidFill>
              </a:rPr>
              <a:t>변경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전일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당일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최근 일주일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최근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개월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자재유형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상품유형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신규 추가 항목 확인</a:t>
            </a:r>
            <a:r>
              <a:rPr lang="en-US" altLang="ko-KR" sz="1000" dirty="0">
                <a:solidFill>
                  <a:schemeClr val="tx1"/>
                </a:solidFill>
              </a:rPr>
              <a:t>:  </a:t>
            </a:r>
            <a:r>
              <a:rPr lang="ko-KR" altLang="en-US" sz="1000" dirty="0">
                <a:solidFill>
                  <a:schemeClr val="tx1"/>
                </a:solidFill>
              </a:rPr>
              <a:t>사업장명 검색 기능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9.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선택 후 지정 선택 시 정의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/ TO BE </a:t>
            </a:r>
            <a:r>
              <a:rPr lang="ko-KR" altLang="en-US" sz="1000" dirty="0">
                <a:solidFill>
                  <a:schemeClr val="tx1"/>
                </a:solidFill>
              </a:rPr>
              <a:t>정보 다름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옵션상품코드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단위 등 삭제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툴팁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글자수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692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8472452"/>
              </p:ext>
            </p:extLst>
          </p:nvPr>
        </p:nvGraphicFramePr>
        <p:xfrm>
          <a:off x="7858125" y="426720"/>
          <a:ext cx="2047874" cy="612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6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0" i="0" dirty="0" err="1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 목록 호출 </a:t>
                      </a:r>
                      <a:b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코드관리 </a:t>
                      </a:r>
                      <a:r>
                        <a:rPr lang="en-US" altLang="ko-KR" sz="600" b="0" i="0" dirty="0"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en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SAF_OUTSOURCE 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&gt; </a:t>
                      </a:r>
                      <a:r>
                        <a:rPr lang="ko-KR" altLang="en-US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코드명</a:t>
                      </a:r>
                      <a:r>
                        <a:rPr lang="en-US" altLang="ko-KR" sz="600" b="0" i="0" kern="1200" dirty="0">
                          <a:solidFill>
                            <a:schemeClr val="tx1"/>
                          </a:solidFill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  <a:cs typeface="+mn-cs"/>
                        </a:rPr>
                        <a:t>1 )</a:t>
                      </a:r>
                      <a:endParaRPr lang="ko-KR" altLang="en-US" sz="600" b="0" i="0" dirty="0"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41266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여부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SKB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 사업장의 주문을 의미한다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21615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21CE3AA-0594-09E8-BDA5-E6D1D5900206}"/>
              </a:ext>
            </a:extLst>
          </p:cNvPr>
          <p:cNvSpPr>
            <a:spLocks/>
          </p:cNvSpPr>
          <p:nvPr/>
        </p:nvSpPr>
        <p:spPr>
          <a:xfrm>
            <a:off x="503436" y="214623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369349C-A006-C3E0-B153-4CE20C99DE0E}"/>
              </a:ext>
            </a:extLst>
          </p:cNvPr>
          <p:cNvSpPr/>
          <p:nvPr/>
        </p:nvSpPr>
        <p:spPr>
          <a:xfrm>
            <a:off x="1222077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A2B4807-47C2-2FCF-B1A3-F81F2AC77AC5}"/>
              </a:ext>
            </a:extLst>
          </p:cNvPr>
          <p:cNvSpPr/>
          <p:nvPr/>
        </p:nvSpPr>
        <p:spPr>
          <a:xfrm>
            <a:off x="2179896" y="2146234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80BF029D-2943-073F-8DEA-26616A675E92}"/>
              </a:ext>
            </a:extLst>
          </p:cNvPr>
          <p:cNvSpPr/>
          <p:nvPr/>
        </p:nvSpPr>
        <p:spPr>
          <a:xfrm>
            <a:off x="2027157" y="2146234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0FEDCC3B-8DC5-A6DA-1548-BEAEB8C678C2}"/>
              </a:ext>
            </a:extLst>
          </p:cNvPr>
          <p:cNvSpPr/>
          <p:nvPr/>
        </p:nvSpPr>
        <p:spPr>
          <a:xfrm>
            <a:off x="3113206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9AFB9D03-AD58-87F5-6390-998C43B13AA8}"/>
              </a:ext>
            </a:extLst>
          </p:cNvPr>
          <p:cNvSpPr/>
          <p:nvPr/>
        </p:nvSpPr>
        <p:spPr>
          <a:xfrm>
            <a:off x="3652649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340757F5-D2DA-0094-A2C5-98637AB5A0F4}"/>
              </a:ext>
            </a:extLst>
          </p:cNvPr>
          <p:cNvSpPr/>
          <p:nvPr/>
        </p:nvSpPr>
        <p:spPr>
          <a:xfrm>
            <a:off x="4192092" y="2146234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4611C01A-E8DD-FF5C-1403-F60F91845352}"/>
              </a:ext>
            </a:extLst>
          </p:cNvPr>
          <p:cNvSpPr>
            <a:spLocks/>
          </p:cNvSpPr>
          <p:nvPr/>
        </p:nvSpPr>
        <p:spPr>
          <a:xfrm>
            <a:off x="499578" y="24638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851D38F-FC0F-10DF-9CB9-21D64DC1E524}"/>
              </a:ext>
            </a:extLst>
          </p:cNvPr>
          <p:cNvSpPr>
            <a:spLocks/>
          </p:cNvSpPr>
          <p:nvPr/>
        </p:nvSpPr>
        <p:spPr>
          <a:xfrm>
            <a:off x="1215778" y="2463828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2C9BC0D4-11A5-93AA-BEEA-9E92BFEFDF2B}"/>
              </a:ext>
            </a:extLst>
          </p:cNvPr>
          <p:cNvSpPr/>
          <p:nvPr/>
        </p:nvSpPr>
        <p:spPr>
          <a:xfrm>
            <a:off x="2216967" y="2464233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1040BE3-A989-4B6F-BB21-AAAC3D7C62F7}"/>
              </a:ext>
            </a:extLst>
          </p:cNvPr>
          <p:cNvSpPr/>
          <p:nvPr/>
        </p:nvSpPr>
        <p:spPr>
          <a:xfrm>
            <a:off x="6927426" y="2625893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24B0C46D-41D2-A408-5F7F-C990BDAEF423}"/>
              </a:ext>
            </a:extLst>
          </p:cNvPr>
          <p:cNvSpPr/>
          <p:nvPr/>
        </p:nvSpPr>
        <p:spPr>
          <a:xfrm>
            <a:off x="6936084" y="294748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8BD80527-4321-A123-CBB7-C27C7E0ADDA2}"/>
              </a:ext>
            </a:extLst>
          </p:cNvPr>
          <p:cNvSpPr>
            <a:spLocks/>
          </p:cNvSpPr>
          <p:nvPr/>
        </p:nvSpPr>
        <p:spPr>
          <a:xfrm>
            <a:off x="499578" y="27793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4A8D47AC-DE79-11BB-6B02-C9E9A711CFEC}"/>
              </a:ext>
            </a:extLst>
          </p:cNvPr>
          <p:cNvSpPr>
            <a:spLocks/>
          </p:cNvSpPr>
          <p:nvPr/>
        </p:nvSpPr>
        <p:spPr>
          <a:xfrm>
            <a:off x="1215777" y="2779339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48A68A5B-EF31-982D-2F50-635261ADAE83}"/>
              </a:ext>
            </a:extLst>
          </p:cNvPr>
          <p:cNvSpPr>
            <a:spLocks/>
          </p:cNvSpPr>
          <p:nvPr/>
        </p:nvSpPr>
        <p:spPr>
          <a:xfrm>
            <a:off x="499578" y="309693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26846E2F-6A5E-C5D1-62C6-3343038EF07E}"/>
              </a:ext>
            </a:extLst>
          </p:cNvPr>
          <p:cNvSpPr>
            <a:spLocks/>
          </p:cNvSpPr>
          <p:nvPr/>
        </p:nvSpPr>
        <p:spPr>
          <a:xfrm>
            <a:off x="1215778" y="3096933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635F3A4F-6453-27BA-A790-AE576E809DDB}"/>
              </a:ext>
            </a:extLst>
          </p:cNvPr>
          <p:cNvSpPr>
            <a:spLocks/>
          </p:cNvSpPr>
          <p:nvPr/>
        </p:nvSpPr>
        <p:spPr>
          <a:xfrm>
            <a:off x="2707049" y="308551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DC926757-5148-26E1-DAA0-10B4A40FF655}"/>
              </a:ext>
            </a:extLst>
          </p:cNvPr>
          <p:cNvSpPr>
            <a:spLocks/>
          </p:cNvSpPr>
          <p:nvPr/>
        </p:nvSpPr>
        <p:spPr>
          <a:xfrm>
            <a:off x="3427049" y="308551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C85D5ACA-17D7-6AF2-2BDE-4E547F8B3D01}"/>
              </a:ext>
            </a:extLst>
          </p:cNvPr>
          <p:cNvSpPr>
            <a:spLocks/>
          </p:cNvSpPr>
          <p:nvPr/>
        </p:nvSpPr>
        <p:spPr>
          <a:xfrm>
            <a:off x="499578" y="34105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93D89D2D-C131-B196-F432-470987530AAC}"/>
              </a:ext>
            </a:extLst>
          </p:cNvPr>
          <p:cNvSpPr>
            <a:spLocks/>
          </p:cNvSpPr>
          <p:nvPr/>
        </p:nvSpPr>
        <p:spPr>
          <a:xfrm>
            <a:off x="1219577" y="3410528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43AE19BC-89F7-7DA7-24D1-04631A5F4F2C}"/>
              </a:ext>
            </a:extLst>
          </p:cNvPr>
          <p:cNvSpPr>
            <a:spLocks/>
          </p:cNvSpPr>
          <p:nvPr/>
        </p:nvSpPr>
        <p:spPr>
          <a:xfrm>
            <a:off x="2707049" y="245240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4DCC9C2E-E181-3172-3D90-F48B5A7CF674}"/>
              </a:ext>
            </a:extLst>
          </p:cNvPr>
          <p:cNvSpPr>
            <a:spLocks/>
          </p:cNvSpPr>
          <p:nvPr/>
        </p:nvSpPr>
        <p:spPr>
          <a:xfrm>
            <a:off x="3427049" y="245240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8" name="모서리가 둥근 직사각형 47">
            <a:extLst>
              <a:ext uri="{FF2B5EF4-FFF2-40B4-BE49-F238E27FC236}">
                <a16:creationId xmlns:a16="http://schemas.microsoft.com/office/drawing/2014/main" id="{EF0C8E86-6C6C-307F-33A2-B93938B2A9EA}"/>
              </a:ext>
            </a:extLst>
          </p:cNvPr>
          <p:cNvSpPr>
            <a:spLocks/>
          </p:cNvSpPr>
          <p:nvPr/>
        </p:nvSpPr>
        <p:spPr>
          <a:xfrm>
            <a:off x="4793479" y="245712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SKB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여부</a:t>
            </a:r>
          </a:p>
        </p:txBody>
      </p:sp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2E062E3-EEAE-822F-F910-10417B7272E5}"/>
              </a:ext>
            </a:extLst>
          </p:cNvPr>
          <p:cNvSpPr>
            <a:spLocks/>
          </p:cNvSpPr>
          <p:nvPr/>
        </p:nvSpPr>
        <p:spPr>
          <a:xfrm>
            <a:off x="5513479" y="245712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🔘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SKB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 </a:t>
            </a:r>
            <a:r>
              <a:rPr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◯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구축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BP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모서리가 둥근 직사각형 49">
            <a:extLst>
              <a:ext uri="{FF2B5EF4-FFF2-40B4-BE49-F238E27FC236}">
                <a16:creationId xmlns:a16="http://schemas.microsoft.com/office/drawing/2014/main" id="{2A6A13E8-448F-EA88-5629-C4881D1C861A}"/>
              </a:ext>
            </a:extLst>
          </p:cNvPr>
          <p:cNvSpPr>
            <a:spLocks/>
          </p:cNvSpPr>
          <p:nvPr/>
        </p:nvSpPr>
        <p:spPr>
          <a:xfrm>
            <a:off x="2713817" y="277933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51" name="모서리가 둥근 직사각형 50">
            <a:extLst>
              <a:ext uri="{FF2B5EF4-FFF2-40B4-BE49-F238E27FC236}">
                <a16:creationId xmlns:a16="http://schemas.microsoft.com/office/drawing/2014/main" id="{B0C098C8-6E8C-68CD-3B26-04EE58FE5671}"/>
              </a:ext>
            </a:extLst>
          </p:cNvPr>
          <p:cNvSpPr>
            <a:spLocks/>
          </p:cNvSpPr>
          <p:nvPr/>
        </p:nvSpPr>
        <p:spPr>
          <a:xfrm>
            <a:off x="3433817" y="277933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AF816242-DD9E-5FAA-46D6-2504BCB31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230925"/>
              </p:ext>
            </p:extLst>
          </p:nvPr>
        </p:nvGraphicFramePr>
        <p:xfrm>
          <a:off x="360001" y="4348933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7038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044571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344079">
                  <a:extLst>
                    <a:ext uri="{9D8B030D-6E8A-4147-A177-3AD203B41FA5}">
                      <a16:colId xmlns:a16="http://schemas.microsoft.com/office/drawing/2014/main" val="3476320758"/>
                    </a:ext>
                  </a:extLst>
                </a:gridCol>
                <a:gridCol w="348791">
                  <a:extLst>
                    <a:ext uri="{9D8B030D-6E8A-4147-A177-3AD203B41FA5}">
                      <a16:colId xmlns:a16="http://schemas.microsoft.com/office/drawing/2014/main" val="413175746"/>
                    </a:ext>
                  </a:extLst>
                </a:gridCol>
                <a:gridCol w="52318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1253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116975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481399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88611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CIS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UBS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XLX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TNS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구축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BP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C50413AA-C6AE-1960-6DF2-DB934E50C6A5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8B3E4388-0D20-0483-E16F-B1B9F48E2969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1C857913-DC7D-14C8-D805-2808E00C3F52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B31412E-B8E2-EA37-627A-D67433B09812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3CEF3AD8-AEA4-27C7-ADC6-7B4FEF8394A2}"/>
              </a:ext>
            </a:extLst>
          </p:cNvPr>
          <p:cNvSpPr>
            <a:spLocks/>
          </p:cNvSpPr>
          <p:nvPr/>
        </p:nvSpPr>
        <p:spPr>
          <a:xfrm>
            <a:off x="2617049" y="24274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C9CC8DA-6F03-1BF1-8D9D-060FF2090D3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92696734-7ADE-847C-F116-91D09F3316D1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13052B2F-BE01-79BD-9656-A58E09320E47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E9B535F6-C300-CD1C-7C00-20A1AF8F1E27}"/>
              </a:ext>
            </a:extLst>
          </p:cNvPr>
          <p:cNvSpPr>
            <a:spLocks/>
          </p:cNvSpPr>
          <p:nvPr/>
        </p:nvSpPr>
        <p:spPr>
          <a:xfrm>
            <a:off x="4751028" y="23754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D213927F-FC02-D016-8553-369397730B62}"/>
              </a:ext>
            </a:extLst>
          </p:cNvPr>
          <p:cNvSpPr>
            <a:spLocks/>
          </p:cNvSpPr>
          <p:nvPr/>
        </p:nvSpPr>
        <p:spPr>
          <a:xfrm>
            <a:off x="2622814" y="27158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9" name="모서리가 둥근 직사각형 68">
            <a:extLst>
              <a:ext uri="{FF2B5EF4-FFF2-40B4-BE49-F238E27FC236}">
                <a16:creationId xmlns:a16="http://schemas.microsoft.com/office/drawing/2014/main" id="{5159371A-AD83-CB5C-6488-FBE450190B76}"/>
              </a:ext>
            </a:extLst>
          </p:cNvPr>
          <p:cNvSpPr>
            <a:spLocks/>
          </p:cNvSpPr>
          <p:nvPr/>
        </p:nvSpPr>
        <p:spPr>
          <a:xfrm>
            <a:off x="2617049" y="30493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FDD77347-5251-CB70-3676-0F67F97883D4}"/>
              </a:ext>
            </a:extLst>
          </p:cNvPr>
          <p:cNvSpPr>
            <a:spLocks/>
          </p:cNvSpPr>
          <p:nvPr/>
        </p:nvSpPr>
        <p:spPr>
          <a:xfrm>
            <a:off x="7307065" y="24494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696786AC-E562-7765-09A0-20C8C87B5976}"/>
              </a:ext>
            </a:extLst>
          </p:cNvPr>
          <p:cNvSpPr>
            <a:spLocks/>
          </p:cNvSpPr>
          <p:nvPr/>
        </p:nvSpPr>
        <p:spPr>
          <a:xfrm>
            <a:off x="7312106" y="31936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2600618" y="61909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D76799B-C749-0235-4255-E8BFF7C541A3}"/>
              </a:ext>
            </a:extLst>
          </p:cNvPr>
          <p:cNvSpPr/>
          <p:nvPr/>
        </p:nvSpPr>
        <p:spPr>
          <a:xfrm>
            <a:off x="9969887" y="21038"/>
            <a:ext cx="2210634" cy="40937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구매 이력 조회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실적조회 화면과 내용 구성 비슷함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영향도 검토 필요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ex.</a:t>
            </a:r>
            <a:r>
              <a:rPr lang="ko-KR" altLang="en-US" sz="1000" dirty="0">
                <a:solidFill>
                  <a:schemeClr val="tx1"/>
                </a:solidFill>
              </a:rPr>
              <a:t>실데이터 총 건수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옆 총 금액 노출 여부 확인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누락일 경우 추가 필요 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주문상태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인수일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세금계산서일</a:t>
            </a:r>
            <a:r>
              <a:rPr lang="en-US" altLang="ko-KR" sz="1000" dirty="0">
                <a:solidFill>
                  <a:schemeClr val="tx1"/>
                </a:solidFill>
              </a:rPr>
              <a:t>, FIMS</a:t>
            </a:r>
            <a:r>
              <a:rPr lang="ko-KR" altLang="en-US" sz="1000" dirty="0">
                <a:solidFill>
                  <a:schemeClr val="tx1"/>
                </a:solidFill>
              </a:rPr>
              <a:t>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주문자 삭제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주문일 </a:t>
            </a:r>
            <a:r>
              <a:rPr lang="en-US" altLang="ko-KR" sz="1000" dirty="0">
                <a:solidFill>
                  <a:schemeClr val="tx1"/>
                </a:solidFill>
              </a:rPr>
              <a:t>Default </a:t>
            </a:r>
            <a:r>
              <a:rPr lang="ko-KR" altLang="en-US" sz="1000" dirty="0">
                <a:solidFill>
                  <a:schemeClr val="tx1"/>
                </a:solidFill>
              </a:rPr>
              <a:t>변경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전일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당일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최근 일주일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최근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개월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자재유형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상품유형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신규 추가 항목 확인</a:t>
            </a:r>
            <a:r>
              <a:rPr lang="en-US" altLang="ko-KR" sz="1000" dirty="0">
                <a:solidFill>
                  <a:schemeClr val="tx1"/>
                </a:solidFill>
              </a:rPr>
              <a:t>:  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9.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선택 후 지정 선택 시 정의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/ TO BE </a:t>
            </a:r>
            <a:r>
              <a:rPr lang="ko-KR" altLang="en-US" sz="1000" dirty="0">
                <a:solidFill>
                  <a:schemeClr val="tx1"/>
                </a:solidFill>
              </a:rPr>
              <a:t>정보 다름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옵션상품코드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단위 등 삭제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툴팁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글자수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05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A6808D-F7CF-A3B5-0602-0D0A7CF1FA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E489DE-8C2C-903E-F0AE-B41FFBE6EAD2}"/>
              </a:ext>
            </a:extLst>
          </p:cNvPr>
          <p:cNvSpPr txBox="1"/>
          <p:nvPr/>
        </p:nvSpPr>
        <p:spPr>
          <a:xfrm>
            <a:off x="3952874" y="203122"/>
            <a:ext cx="36071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실적조회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F9A649F-E799-899D-B945-81B5D4638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089612"/>
              </p:ext>
            </p:extLst>
          </p:nvPr>
        </p:nvGraphicFramePr>
        <p:xfrm>
          <a:off x="7858125" y="426720"/>
          <a:ext cx="2047875" cy="713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홈앤서비스의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실적조회 페이지에서는 법인 하위 사업장의 주문 이력 조회 기능을 제공한다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주문기간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=date)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today 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today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(today-6 ~ today)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14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조회 범위</a:t>
                      </a:r>
                      <a:b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조직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조회 기능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결과에 자신의 팀 및 하위 조직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대한 결과 값을 보여준다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권한에 따라 부서명 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</a:t>
                      </a:r>
                      <a:r>
                        <a:rPr lang="ko-KR" altLang="en-US" sz="600" b="1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구성하는 요소가 다르다</a:t>
                      </a:r>
                      <a:r>
                        <a:rPr lang="en-US" altLang="ko-KR" sz="600" b="1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본사 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화면설계 참조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그룹 관리자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아래처럼 구현한다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그룹명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값 호출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 제한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검색버튼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미제공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주문번호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계산서 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미발행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like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equalls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check box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 버튼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조건에 해당하는 정보를 엑셀로 변환</a:t>
                      </a:r>
                      <a:b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유형에 대한 안내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40224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주문번호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주문상세조회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(p 15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툴팁사용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목록에 공통 적용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규격등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텍스트가 길어지는 경우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퍼블리싱 </a:t>
                      </a:r>
                      <a:r>
                        <a:rPr lang="ko-KR" altLang="en-US" sz="600" b="1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제작시</a:t>
                      </a:r>
                      <a:r>
                        <a:rPr lang="ko-KR" altLang="en-US" sz="600" b="1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글자수 확인필요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전체내용표시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9D27BAE6-0B34-C5F2-8384-0CFB4347ACC0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실적조회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A7596FE8-EF80-45FD-3A04-B4D1D7B7FCB8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176363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28576CC-EB93-3488-08AD-6E58BB0C0725}"/>
              </a:ext>
            </a:extLst>
          </p:cNvPr>
          <p:cNvGrpSpPr/>
          <p:nvPr/>
        </p:nvGrpSpPr>
        <p:grpSpPr>
          <a:xfrm>
            <a:off x="2907459" y="6527155"/>
            <a:ext cx="2105082" cy="186100"/>
            <a:chOff x="19175035" y="-2703341"/>
            <a:chExt cx="2105082" cy="186100"/>
          </a:xfrm>
        </p:grpSpPr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2B1389F3-CE1D-0C79-52BE-D54E0D480EC8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2ACD4CFF-3D88-F920-0530-E919F44EB04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A2CB4989-4C36-F5B5-3207-B6946098AF3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3BE015B-ABD6-A4A4-367A-A9A8F53CE7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2ECA89A2-7990-6BC1-8B22-F6BAF39286E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403495B8-7388-8574-60F7-AAD612BF4CAD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8EE3FD99-740C-C902-6FC5-1D8B36A6E2D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A313350B-1BA2-8ABB-F9D9-C39BDB3574D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CDFC891C-E021-D4DA-A9B3-39232ED43A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CD7C36DE-68D8-B186-8BBE-737E23B9F5A9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A4B77A8-C074-99A8-0196-F355FAAE2942}"/>
              </a:ext>
            </a:extLst>
          </p:cNvPr>
          <p:cNvSpPr>
            <a:spLocks/>
          </p:cNvSpPr>
          <p:nvPr/>
        </p:nvSpPr>
        <p:spPr>
          <a:xfrm>
            <a:off x="4153358" y="3913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9E4AF276-25FE-0CC4-F06D-23988737CAA9}"/>
              </a:ext>
            </a:extLst>
          </p:cNvPr>
          <p:cNvSpPr>
            <a:spLocks/>
          </p:cNvSpPr>
          <p:nvPr/>
        </p:nvSpPr>
        <p:spPr>
          <a:xfrm>
            <a:off x="360000" y="400715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B70657AC-3635-5C95-21E1-24B0C356EBC5}"/>
              </a:ext>
            </a:extLst>
          </p:cNvPr>
          <p:cNvSpPr>
            <a:spLocks/>
          </p:cNvSpPr>
          <p:nvPr/>
        </p:nvSpPr>
        <p:spPr>
          <a:xfrm>
            <a:off x="1044890" y="4004395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F19DC292-2AAF-95E2-8258-D3159888B3B3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주문이력을 볼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주문번호를 클릭하면 해당 주문의 상세 정보를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옵션상품일 경우 상품코드 항목에 옵션상품코드가 표시됩니다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부가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인수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공급사 정보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기타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엑셀 다운로드에서 확인해 주세요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3DB9CCD-3F7F-C551-C60A-51E3BB20CC07}"/>
              </a:ext>
            </a:extLst>
          </p:cNvPr>
          <p:cNvSpPr>
            <a:spLocks/>
          </p:cNvSpPr>
          <p:nvPr/>
        </p:nvSpPr>
        <p:spPr>
          <a:xfrm>
            <a:off x="530032" y="216470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주문일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69D7A91E-7813-62FE-E4A8-464B05939CD7}"/>
              </a:ext>
            </a:extLst>
          </p:cNvPr>
          <p:cNvSpPr/>
          <p:nvPr/>
        </p:nvSpPr>
        <p:spPr>
          <a:xfrm>
            <a:off x="1248673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BBF64DE-8E82-7829-5803-271124274DF0}"/>
              </a:ext>
            </a:extLst>
          </p:cNvPr>
          <p:cNvSpPr/>
          <p:nvPr/>
        </p:nvSpPr>
        <p:spPr>
          <a:xfrm>
            <a:off x="2206492" y="2164706"/>
            <a:ext cx="802240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2024.11.11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CE1F2FF8-C88E-D7A7-3A81-C207AFC04E57}"/>
              </a:ext>
            </a:extLst>
          </p:cNvPr>
          <p:cNvSpPr/>
          <p:nvPr/>
        </p:nvSpPr>
        <p:spPr>
          <a:xfrm>
            <a:off x="2053753" y="216470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Google Shape;2233;g27fe52d962f_1_4247">
            <a:extLst>
              <a:ext uri="{FF2B5EF4-FFF2-40B4-BE49-F238E27FC236}">
                <a16:creationId xmlns:a16="http://schemas.microsoft.com/office/drawing/2014/main" id="{AE20CA3B-6ABE-538D-6062-E23AD0F15F13}"/>
              </a:ext>
            </a:extLst>
          </p:cNvPr>
          <p:cNvSpPr/>
          <p:nvPr/>
        </p:nvSpPr>
        <p:spPr>
          <a:xfrm>
            <a:off x="3139802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B2657BE3-A3B9-4873-10CB-4A92E24BB757}"/>
              </a:ext>
            </a:extLst>
          </p:cNvPr>
          <p:cNvSpPr/>
          <p:nvPr/>
        </p:nvSpPr>
        <p:spPr>
          <a:xfrm>
            <a:off x="3679245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233;g27fe52d962f_1_4247">
            <a:extLst>
              <a:ext uri="{FF2B5EF4-FFF2-40B4-BE49-F238E27FC236}">
                <a16:creationId xmlns:a16="http://schemas.microsoft.com/office/drawing/2014/main" id="{4BDEA02F-3664-586B-450C-4AE9F18E8101}"/>
              </a:ext>
            </a:extLst>
          </p:cNvPr>
          <p:cNvSpPr/>
          <p:nvPr/>
        </p:nvSpPr>
        <p:spPr>
          <a:xfrm>
            <a:off x="4218688" y="2164706"/>
            <a:ext cx="497456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B784FE56-4860-AB72-3CE7-FAB658BB9F75}"/>
              </a:ext>
            </a:extLst>
          </p:cNvPr>
          <p:cNvSpPr>
            <a:spLocks/>
          </p:cNvSpPr>
          <p:nvPr/>
        </p:nvSpPr>
        <p:spPr>
          <a:xfrm>
            <a:off x="526174" y="24823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935759B9-7D49-2B6F-56DE-F86DC27F71AC}"/>
              </a:ext>
            </a:extLst>
          </p:cNvPr>
          <p:cNvSpPr>
            <a:spLocks/>
          </p:cNvSpPr>
          <p:nvPr/>
        </p:nvSpPr>
        <p:spPr>
          <a:xfrm>
            <a:off x="1242374" y="2482300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3" name="Google Shape;2233;g27fe52d962f_1_4247">
            <a:extLst>
              <a:ext uri="{FF2B5EF4-FFF2-40B4-BE49-F238E27FC236}">
                <a16:creationId xmlns:a16="http://schemas.microsoft.com/office/drawing/2014/main" id="{478B7D28-8460-2C00-8A12-8094CC13A47A}"/>
              </a:ext>
            </a:extLst>
          </p:cNvPr>
          <p:cNvSpPr/>
          <p:nvPr/>
        </p:nvSpPr>
        <p:spPr>
          <a:xfrm>
            <a:off x="2243563" y="2482705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ADB5644F-2B1E-A1B8-C408-B72D2E117696}"/>
              </a:ext>
            </a:extLst>
          </p:cNvPr>
          <p:cNvSpPr/>
          <p:nvPr/>
        </p:nvSpPr>
        <p:spPr>
          <a:xfrm>
            <a:off x="6954022" y="2644365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BF53D6BC-885B-7527-7990-7ECC192C7B8A}"/>
              </a:ext>
            </a:extLst>
          </p:cNvPr>
          <p:cNvSpPr/>
          <p:nvPr/>
        </p:nvSpPr>
        <p:spPr>
          <a:xfrm>
            <a:off x="6962680" y="296596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4355BBA5-2567-6905-807D-48A81E8C930B}"/>
              </a:ext>
            </a:extLst>
          </p:cNvPr>
          <p:cNvSpPr>
            <a:spLocks/>
          </p:cNvSpPr>
          <p:nvPr/>
        </p:nvSpPr>
        <p:spPr>
          <a:xfrm>
            <a:off x="526174" y="279781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주문 번호</a:t>
            </a: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7B7E0254-E13E-0693-1E4F-B78F17C01028}"/>
              </a:ext>
            </a:extLst>
          </p:cNvPr>
          <p:cNvSpPr>
            <a:spLocks/>
          </p:cNvSpPr>
          <p:nvPr/>
        </p:nvSpPr>
        <p:spPr>
          <a:xfrm>
            <a:off x="1242373" y="2797811"/>
            <a:ext cx="1384841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주문번호 입력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16B84B80-5409-1E62-C0BB-B6CCB8D013FE}"/>
              </a:ext>
            </a:extLst>
          </p:cNvPr>
          <p:cNvSpPr>
            <a:spLocks/>
          </p:cNvSpPr>
          <p:nvPr/>
        </p:nvSpPr>
        <p:spPr>
          <a:xfrm>
            <a:off x="526174" y="311540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상품명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F02A66D-AC65-75E4-0191-C4E2F867914A}"/>
              </a:ext>
            </a:extLst>
          </p:cNvPr>
          <p:cNvSpPr>
            <a:spLocks/>
          </p:cNvSpPr>
          <p:nvPr/>
        </p:nvSpPr>
        <p:spPr>
          <a:xfrm>
            <a:off x="1242374" y="3115405"/>
            <a:ext cx="138484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상품명 입력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BF2A4BDF-35E0-6781-D107-A33F9C5C1953}"/>
              </a:ext>
            </a:extLst>
          </p:cNvPr>
          <p:cNvSpPr>
            <a:spLocks/>
          </p:cNvSpPr>
          <p:nvPr/>
        </p:nvSpPr>
        <p:spPr>
          <a:xfrm>
            <a:off x="2733645" y="310398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코드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2E04279-5942-49BE-4FB7-40FBAB611B53}"/>
              </a:ext>
            </a:extLst>
          </p:cNvPr>
          <p:cNvSpPr>
            <a:spLocks/>
          </p:cNvSpPr>
          <p:nvPr/>
        </p:nvSpPr>
        <p:spPr>
          <a:xfrm>
            <a:off x="3453645" y="3103984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상품코드 또는 옵션코드 입력</a:t>
            </a:r>
          </a:p>
        </p:txBody>
      </p:sp>
      <p:sp>
        <p:nvSpPr>
          <p:cNvPr id="42" name="모서리가 둥근 직사각형 41">
            <a:extLst>
              <a:ext uri="{FF2B5EF4-FFF2-40B4-BE49-F238E27FC236}">
                <a16:creationId xmlns:a16="http://schemas.microsoft.com/office/drawing/2014/main" id="{662356AC-00AA-F021-8BCB-1C1EF0930C4A}"/>
              </a:ext>
            </a:extLst>
          </p:cNvPr>
          <p:cNvSpPr>
            <a:spLocks/>
          </p:cNvSpPr>
          <p:nvPr/>
        </p:nvSpPr>
        <p:spPr>
          <a:xfrm>
            <a:off x="526174" y="3429000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 유형</a:t>
            </a: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ABA5EF30-51C9-EA47-760C-C617D3729050}"/>
              </a:ext>
            </a:extLst>
          </p:cNvPr>
          <p:cNvSpPr>
            <a:spLocks/>
          </p:cNvSpPr>
          <p:nvPr/>
        </p:nvSpPr>
        <p:spPr>
          <a:xfrm>
            <a:off x="1246173" y="3429000"/>
            <a:ext cx="346747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☑️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전체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지정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일반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공구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안전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안전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KCS  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보안  </a:t>
            </a:r>
            <a:r>
              <a:rPr kumimoji="0" lang="en-US" altLang="ko-KR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▢ </a:t>
            </a:r>
            <a:r>
              <a:rPr kumimoji="0" lang="ko-KR" altLang="en-US" sz="7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등록</a:t>
            </a:r>
          </a:p>
        </p:txBody>
      </p:sp>
      <p:sp>
        <p:nvSpPr>
          <p:cNvPr id="46" name="모서리가 둥근 직사각형 45">
            <a:extLst>
              <a:ext uri="{FF2B5EF4-FFF2-40B4-BE49-F238E27FC236}">
                <a16:creationId xmlns:a16="http://schemas.microsoft.com/office/drawing/2014/main" id="{1E0CB31E-F0AB-5468-284A-32BE1148FAE2}"/>
              </a:ext>
            </a:extLst>
          </p:cNvPr>
          <p:cNvSpPr>
            <a:spLocks/>
          </p:cNvSpPr>
          <p:nvPr/>
        </p:nvSpPr>
        <p:spPr>
          <a:xfrm>
            <a:off x="2735185" y="275980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계산서 발행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26674D0C-BE15-BFD6-DF33-604ACA82EEED}"/>
              </a:ext>
            </a:extLst>
          </p:cNvPr>
          <p:cNvSpPr>
            <a:spLocks/>
          </p:cNvSpPr>
          <p:nvPr/>
        </p:nvSpPr>
        <p:spPr>
          <a:xfrm>
            <a:off x="3455185" y="275980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62FE87A3-792D-5B53-2E0E-60DC14428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6028259"/>
              </p:ext>
            </p:extLst>
          </p:nvPr>
        </p:nvGraphicFramePr>
        <p:xfrm>
          <a:off x="334097" y="4367154"/>
          <a:ext cx="719999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065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135626">
                  <a:extLst>
                    <a:ext uri="{9D8B030D-6E8A-4147-A177-3AD203B41FA5}">
                      <a16:colId xmlns:a16="http://schemas.microsoft.com/office/drawing/2014/main" val="2123912497"/>
                    </a:ext>
                  </a:extLst>
                </a:gridCol>
                <a:gridCol w="523567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29496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110541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1448304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51411">
                  <a:extLst>
                    <a:ext uri="{9D8B030D-6E8A-4147-A177-3AD203B41FA5}">
                      <a16:colId xmlns:a16="http://schemas.microsoft.com/office/drawing/2014/main" val="392107228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445129">
                  <a:extLst>
                    <a:ext uri="{9D8B030D-6E8A-4147-A177-3AD203B41FA5}">
                      <a16:colId xmlns:a16="http://schemas.microsoft.com/office/drawing/2014/main" val="3122838568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4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HNS2411110001-2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승인요청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HNS2411110002-1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HNS2411110003-1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주문의회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미발행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HNS2411110004-1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주문접수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KCS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HNS2411110005-1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HNS2411110006-1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배송중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HNS2411110007-1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HNS2411110008-1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2024.11.11</a:t>
                      </a:r>
                      <a:endParaRPr lang="ko-KR" altLang="en-US" sz="4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테스트사업장테스트사업장테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HNS2411110009-1</a:t>
                      </a:r>
                      <a:endParaRPr kumimoji="0" lang="ko-KR" altLang="en-US" sz="4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주문취소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테스트상품테스트상품테스트상품테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테스트규격테스트규격테스트규격테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⋯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12345678910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발행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49" name="모서리가 둥근 직사각형 48">
            <a:extLst>
              <a:ext uri="{FF2B5EF4-FFF2-40B4-BE49-F238E27FC236}">
                <a16:creationId xmlns:a16="http://schemas.microsoft.com/office/drawing/2014/main" id="{0BD972D4-2496-4009-9C03-99931D55A450}"/>
              </a:ext>
            </a:extLst>
          </p:cNvPr>
          <p:cNvSpPr>
            <a:spLocks/>
          </p:cNvSpPr>
          <p:nvPr/>
        </p:nvSpPr>
        <p:spPr>
          <a:xfrm>
            <a:off x="4057649" y="4086945"/>
            <a:ext cx="348329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예산별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상품유형은 자재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지정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일반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TB),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공구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안전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보안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600" dirty="0" err="1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</a:t>
            </a:r>
            <a:r>
              <a:rPr lang="ko-KR" altLang="en-US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구성됩니다</a:t>
            </a:r>
            <a:r>
              <a:rPr lang="en-US" altLang="ko-KR" sz="600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25C116D5-DF8C-22DC-7408-7595827769A7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DFA424B9-D7A8-4490-B928-15AF3BAFF67F}"/>
              </a:ext>
            </a:extLst>
          </p:cNvPr>
          <p:cNvSpPr>
            <a:spLocks/>
          </p:cNvSpPr>
          <p:nvPr/>
        </p:nvSpPr>
        <p:spPr>
          <a:xfrm>
            <a:off x="154097" y="1354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187E69D1-0758-CE5F-E58F-45095EAF3CD9}"/>
              </a:ext>
            </a:extLst>
          </p:cNvPr>
          <p:cNvSpPr>
            <a:spLocks/>
          </p:cNvSpPr>
          <p:nvPr/>
        </p:nvSpPr>
        <p:spPr>
          <a:xfrm>
            <a:off x="397528" y="20523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9" name="모서리가 둥근 직사각형 58">
            <a:extLst>
              <a:ext uri="{FF2B5EF4-FFF2-40B4-BE49-F238E27FC236}">
                <a16:creationId xmlns:a16="http://schemas.microsoft.com/office/drawing/2014/main" id="{95D7A00F-3548-9BB1-72C2-41E144EB8A06}"/>
              </a:ext>
            </a:extLst>
          </p:cNvPr>
          <p:cNvSpPr>
            <a:spLocks/>
          </p:cNvSpPr>
          <p:nvPr/>
        </p:nvSpPr>
        <p:spPr>
          <a:xfrm>
            <a:off x="397528" y="2411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793BE1E2-A06A-5F59-4BF8-18D3127BCD29}"/>
              </a:ext>
            </a:extLst>
          </p:cNvPr>
          <p:cNvSpPr>
            <a:spLocks/>
          </p:cNvSpPr>
          <p:nvPr/>
        </p:nvSpPr>
        <p:spPr>
          <a:xfrm>
            <a:off x="396150" y="30333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58C5CA55-07E2-382D-09BD-EFB9ED0A6683}"/>
              </a:ext>
            </a:extLst>
          </p:cNvPr>
          <p:cNvSpPr>
            <a:spLocks/>
          </p:cNvSpPr>
          <p:nvPr/>
        </p:nvSpPr>
        <p:spPr>
          <a:xfrm>
            <a:off x="397528" y="33848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9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D9E038D4-7067-B982-7372-5C1FB40D4EB4}"/>
              </a:ext>
            </a:extLst>
          </p:cNvPr>
          <p:cNvSpPr>
            <a:spLocks/>
          </p:cNvSpPr>
          <p:nvPr/>
        </p:nvSpPr>
        <p:spPr>
          <a:xfrm>
            <a:off x="396150" y="2749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4" name="모서리가 둥근 직사각형 63">
            <a:extLst>
              <a:ext uri="{FF2B5EF4-FFF2-40B4-BE49-F238E27FC236}">
                <a16:creationId xmlns:a16="http://schemas.microsoft.com/office/drawing/2014/main" id="{7CE4F35E-BF9F-D35F-CBAE-FA4D3466B85D}"/>
              </a:ext>
            </a:extLst>
          </p:cNvPr>
          <p:cNvSpPr>
            <a:spLocks/>
          </p:cNvSpPr>
          <p:nvPr/>
        </p:nvSpPr>
        <p:spPr>
          <a:xfrm>
            <a:off x="2646386" y="2656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600D3EFA-3639-29D1-0D1C-194CA8DD5C5E}"/>
              </a:ext>
            </a:extLst>
          </p:cNvPr>
          <p:cNvSpPr>
            <a:spLocks/>
          </p:cNvSpPr>
          <p:nvPr/>
        </p:nvSpPr>
        <p:spPr>
          <a:xfrm>
            <a:off x="2628634" y="300689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8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B2DE2E40-4F7E-5ED1-F886-A78C05518EA3}"/>
              </a:ext>
            </a:extLst>
          </p:cNvPr>
          <p:cNvSpPr>
            <a:spLocks/>
          </p:cNvSpPr>
          <p:nvPr/>
        </p:nvSpPr>
        <p:spPr>
          <a:xfrm>
            <a:off x="7324600" y="25225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10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94EC07FA-AAA5-DCFF-8FED-636C91F21418}"/>
              </a:ext>
            </a:extLst>
          </p:cNvPr>
          <p:cNvSpPr>
            <a:spLocks/>
          </p:cNvSpPr>
          <p:nvPr/>
        </p:nvSpPr>
        <p:spPr>
          <a:xfrm>
            <a:off x="7324600" y="30857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8" name="모서리가 둥근 직사각형 67">
            <a:extLst>
              <a:ext uri="{FF2B5EF4-FFF2-40B4-BE49-F238E27FC236}">
                <a16:creationId xmlns:a16="http://schemas.microsoft.com/office/drawing/2014/main" id="{C457507C-E0ED-8485-FC30-21B3C90C6259}"/>
              </a:ext>
            </a:extLst>
          </p:cNvPr>
          <p:cNvSpPr>
            <a:spLocks/>
          </p:cNvSpPr>
          <p:nvPr/>
        </p:nvSpPr>
        <p:spPr>
          <a:xfrm>
            <a:off x="1992040" y="61905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CC450CAD-CA2F-F961-3EFA-4EF506297EA7}"/>
              </a:ext>
            </a:extLst>
          </p:cNvPr>
          <p:cNvSpPr>
            <a:spLocks/>
          </p:cNvSpPr>
          <p:nvPr/>
        </p:nvSpPr>
        <p:spPr>
          <a:xfrm>
            <a:off x="8188051" y="3818474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0A51978-E3B8-1B13-1A5F-463D493C2917}"/>
              </a:ext>
            </a:extLst>
          </p:cNvPr>
          <p:cNvSpPr>
            <a:spLocks/>
          </p:cNvSpPr>
          <p:nvPr/>
        </p:nvSpPr>
        <p:spPr>
          <a:xfrm>
            <a:off x="8904251" y="3818474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</a:rPr>
              <a:t>테스트그룹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</a:rPr>
              <a:t>01</a:t>
            </a:r>
            <a:endParaRPr kumimoji="1" lang="ko-KR" altLang="en-US" sz="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4820E265-50F4-2740-3C47-CD6657CDED6A}"/>
              </a:ext>
            </a:extLst>
          </p:cNvPr>
          <p:cNvSpPr/>
          <p:nvPr/>
        </p:nvSpPr>
        <p:spPr>
          <a:xfrm>
            <a:off x="9969887" y="21038"/>
            <a:ext cx="2210634" cy="409376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구매 이력 조회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총 금액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주문상태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발주일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배송일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인수일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세금계산서일</a:t>
            </a:r>
            <a:r>
              <a:rPr lang="en-US" altLang="ko-KR" sz="1000" dirty="0">
                <a:solidFill>
                  <a:schemeClr val="tx1"/>
                </a:solidFill>
              </a:rPr>
              <a:t>, FIMS</a:t>
            </a:r>
            <a:r>
              <a:rPr lang="ko-KR" altLang="en-US" sz="1000" dirty="0">
                <a:solidFill>
                  <a:schemeClr val="tx1"/>
                </a:solidFill>
              </a:rPr>
              <a:t>코드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삭제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주문일 </a:t>
            </a:r>
            <a:r>
              <a:rPr lang="en-US" altLang="ko-KR" sz="1000" dirty="0">
                <a:solidFill>
                  <a:schemeClr val="tx1"/>
                </a:solidFill>
              </a:rPr>
              <a:t>Default </a:t>
            </a:r>
            <a:r>
              <a:rPr lang="ko-KR" altLang="en-US" sz="1000" dirty="0">
                <a:solidFill>
                  <a:schemeClr val="tx1"/>
                </a:solidFill>
              </a:rPr>
              <a:t>변경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전일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당일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최근 일주일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당일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최근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개월 </a:t>
            </a:r>
            <a:r>
              <a:rPr lang="en-US" altLang="ko-KR" sz="1000" dirty="0">
                <a:solidFill>
                  <a:schemeClr val="tx1"/>
                </a:solidFill>
              </a:rPr>
              <a:t>– </a:t>
            </a:r>
            <a:r>
              <a:rPr lang="ko-KR" altLang="en-US" sz="1000" dirty="0">
                <a:solidFill>
                  <a:schemeClr val="tx1"/>
                </a:solidFill>
              </a:rPr>
              <a:t>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자재유형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상품유형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신규 추가 항목 확인</a:t>
            </a:r>
            <a:r>
              <a:rPr lang="en-US" altLang="ko-KR" sz="1000" dirty="0">
                <a:solidFill>
                  <a:schemeClr val="tx1"/>
                </a:solidFill>
              </a:rPr>
              <a:t>: 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9.</a:t>
            </a:r>
            <a:r>
              <a:rPr lang="ko-KR" altLang="en-US" sz="1000" dirty="0">
                <a:solidFill>
                  <a:schemeClr val="tx1"/>
                </a:solidFill>
              </a:rPr>
              <a:t>상품유형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전체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선택 후 지정 선택 시 정의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/ TO BE </a:t>
            </a:r>
            <a:r>
              <a:rPr lang="ko-KR" altLang="en-US" sz="1000" dirty="0">
                <a:solidFill>
                  <a:schemeClr val="tx1"/>
                </a:solidFill>
              </a:rPr>
              <a:t>정보 다름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주문유형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예산여부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카테고리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단위 등 삭제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상품코드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옵션상품코트 통합 영향도 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ko-KR" altLang="en-US" sz="1000" dirty="0">
                <a:solidFill>
                  <a:schemeClr val="tx1"/>
                </a:solidFill>
              </a:rPr>
              <a:t>툴팁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글자수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1" name="그림 50">
            <a:extLst>
              <a:ext uri="{FF2B5EF4-FFF2-40B4-BE49-F238E27FC236}">
                <a16:creationId xmlns:a16="http://schemas.microsoft.com/office/drawing/2014/main" id="{4E854752-27EC-B43E-A889-E645A6EF9E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3053" y="4221945"/>
            <a:ext cx="3003715" cy="115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323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755C0-628A-053A-BB20-0325E761F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DC96E0D-25AB-8B6D-D039-FF704722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B86A8923-D683-7C16-925E-A5005EA5F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678491"/>
              </p:ext>
            </p:extLst>
          </p:nvPr>
        </p:nvGraphicFramePr>
        <p:xfrm>
          <a:off x="49237" y="3271177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61762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8478640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8402626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9523478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제조번호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5464224-6EE2-EF7A-B25A-9C272FEDCD19}"/>
              </a:ext>
            </a:extLst>
          </p:cNvPr>
          <p:cNvSpPr txBox="1"/>
          <p:nvPr/>
        </p:nvSpPr>
        <p:spPr>
          <a:xfrm>
            <a:off x="49237" y="3049485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347C41C-0E7B-5C17-36B2-5AF680AC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9673315"/>
              </p:ext>
            </p:extLst>
          </p:nvPr>
        </p:nvGraphicFramePr>
        <p:xfrm>
          <a:off x="49384" y="4625031"/>
          <a:ext cx="12226842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84911198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F1A0C2E0-78D2-4966-631C-3934D6B0FEB5}"/>
              </a:ext>
            </a:extLst>
          </p:cNvPr>
          <p:cNvSpPr txBox="1"/>
          <p:nvPr/>
        </p:nvSpPr>
        <p:spPr>
          <a:xfrm>
            <a:off x="49384" y="4403339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12ABD6-D6C3-FF36-2DCB-6185DAC2348B}"/>
              </a:ext>
            </a:extLst>
          </p:cNvPr>
          <p:cNvSpPr txBox="1"/>
          <p:nvPr/>
        </p:nvSpPr>
        <p:spPr>
          <a:xfrm>
            <a:off x="49237" y="1625350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2CEE47B8-1DDB-BF96-EAFC-63A092F9F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932367"/>
              </p:ext>
            </p:extLst>
          </p:nvPr>
        </p:nvGraphicFramePr>
        <p:xfrm>
          <a:off x="49237" y="1858343"/>
          <a:ext cx="11905083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759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56183761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0113256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6360377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77114208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55410826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08405437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19858486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72016650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55199882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87081559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4696918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225261644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631568526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9378414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1371177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90604829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45772271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781634254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480191862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8596788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240218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86172281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4009712257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632245383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967737255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1758383109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234503658"/>
                    </a:ext>
                  </a:extLst>
                </a:gridCol>
                <a:gridCol w="321759">
                  <a:extLst>
                    <a:ext uri="{9D8B030D-6E8A-4147-A177-3AD203B41FA5}">
                      <a16:colId xmlns:a16="http://schemas.microsoft.com/office/drawing/2014/main" val="3735311546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카테고리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상품규격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옵션상품코드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단위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판매단가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낱개수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판매금액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물류센터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납품요청일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인수차수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인수수량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인수자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공사유형담당자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발주일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출하일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배송정보입력일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자동인수여부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</a:tbl>
          </a:graphicData>
        </a:graphic>
      </p:graphicFrame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326DD749-9941-1B0D-5B8A-D5C3F0298CFB}"/>
              </a:ext>
            </a:extLst>
          </p:cNvPr>
          <p:cNvSpPr>
            <a:spLocks/>
          </p:cNvSpPr>
          <p:nvPr/>
        </p:nvSpPr>
        <p:spPr>
          <a:xfrm>
            <a:off x="325986" y="752008"/>
            <a:ext cx="3941213" cy="53720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실적 조회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엑셀 다운로드 </a:t>
            </a:r>
            <a:r>
              <a:rPr kumimoji="1" lang="en-US" altLang="ko-KR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회색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음영처리된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공통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노란색 마킹은 사이트 특성에 맞게 추가된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column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150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C83350A-83B5-0146-7779-1642E8311554}"/>
              </a:ext>
            </a:extLst>
          </p:cNvPr>
          <p:cNvSpPr>
            <a:spLocks/>
          </p:cNvSpPr>
          <p:nvPr/>
        </p:nvSpPr>
        <p:spPr>
          <a:xfrm>
            <a:off x="5874524" y="490302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8F744563-84CC-5243-7701-2A4C44499438}"/>
              </a:ext>
            </a:extLst>
          </p:cNvPr>
          <p:cNvSpPr>
            <a:spLocks/>
          </p:cNvSpPr>
          <p:nvPr/>
        </p:nvSpPr>
        <p:spPr>
          <a:xfrm>
            <a:off x="6501426" y="4896014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모서리가 둥근 직사각형 44">
            <a:extLst>
              <a:ext uri="{FF2B5EF4-FFF2-40B4-BE49-F238E27FC236}">
                <a16:creationId xmlns:a16="http://schemas.microsoft.com/office/drawing/2014/main" id="{8B9B214A-E124-6897-3E21-1BF837A6C8F5}"/>
              </a:ext>
            </a:extLst>
          </p:cNvPr>
          <p:cNvSpPr>
            <a:spLocks/>
          </p:cNvSpPr>
          <p:nvPr/>
        </p:nvSpPr>
        <p:spPr>
          <a:xfrm>
            <a:off x="7107680" y="4891868"/>
            <a:ext cx="27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4248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391030"/>
              </p:ext>
            </p:extLst>
          </p:nvPr>
        </p:nvGraphicFramePr>
        <p:xfrm>
          <a:off x="7858125" y="426720"/>
          <a:ext cx="2047875" cy="575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en-US" altLang="ko-KR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-2,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-5,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팝업 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(p 13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발금일자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 내림차순으로 정렬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세금계산서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거래명세서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거래명세서를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안전용품 구매 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reporting solution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설정된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form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안정용품 구매 증명서를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icon, popup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세금계산서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94896"/>
            <a:ext cx="7200000" cy="83850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10649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발급년월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955200"/>
              </p:ext>
            </p:extLst>
          </p:nvPr>
        </p:nvGraphicFramePr>
        <p:xfrm>
          <a:off x="360000" y="3328398"/>
          <a:ext cx="7200001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6164">
                  <a:extLst>
                    <a:ext uri="{9D8B030D-6E8A-4147-A177-3AD203B41FA5}">
                      <a16:colId xmlns:a16="http://schemas.microsoft.com/office/drawing/2014/main" val="2173709514"/>
                    </a:ext>
                  </a:extLst>
                </a:gridCol>
                <a:gridCol w="1786262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09171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7362">
                  <a:extLst>
                    <a:ext uri="{9D8B030D-6E8A-4147-A177-3AD203B41FA5}">
                      <a16:colId xmlns:a16="http://schemas.microsoft.com/office/drawing/2014/main" val="849879620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604781148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1832987587"/>
                    </a:ext>
                  </a:extLst>
                </a:gridCol>
                <a:gridCol w="622106">
                  <a:extLst>
                    <a:ext uri="{9D8B030D-6E8A-4147-A177-3AD203B41FA5}">
                      <a16:colId xmlns:a16="http://schemas.microsoft.com/office/drawing/2014/main" val="3911749419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발급일자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정산명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거래처명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공급가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부가세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세금계산서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거래명세서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안전용품 구매증명서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20241025_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2024.09.25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20240925_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2024.08.25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20240825_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2024.07.25</a:t>
                      </a:r>
                      <a:endParaRPr lang="ko-KR" altLang="en-US" sz="50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20240725_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2024.06.25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20240625_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2024.05.25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20240525_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2024.04.25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20240425_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2024.03.25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20240325_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2024.02.25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20240225_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500" u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2024.01.25</a:t>
                      </a:r>
                      <a:endParaRPr lang="ko-KR" altLang="en-US" sz="500" b="0" u="non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20240125_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테스트구매사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1,100,000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📋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7459" y="5488398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422183" y="204235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8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839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1044890" y="2965638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96F73FB8-495F-E6A9-B01B-383CFE19089B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rot="5400000">
            <a:off x="4600181" y="4420643"/>
            <a:ext cx="656959" cy="2161729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C2B24399-C286-DDE0-EA1B-384459B17017}"/>
              </a:ext>
            </a:extLst>
          </p:cNvPr>
          <p:cNvSpPr/>
          <p:nvPr/>
        </p:nvSpPr>
        <p:spPr>
          <a:xfrm>
            <a:off x="1258641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</a:t>
            </a:r>
            <a:r>
              <a:rPr kumimoji="1"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AAED75F3-2A78-96F3-EFA8-4004B9140BFA}"/>
              </a:ext>
            </a:extLst>
          </p:cNvPr>
          <p:cNvSpPr/>
          <p:nvPr/>
        </p:nvSpPr>
        <p:spPr>
          <a:xfrm>
            <a:off x="2026764" y="2106496"/>
            <a:ext cx="616865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2024.11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49633EBC-9D61-B279-67A0-4236D6DD636C}"/>
              </a:ext>
            </a:extLst>
          </p:cNvPr>
          <p:cNvSpPr/>
          <p:nvPr/>
        </p:nvSpPr>
        <p:spPr>
          <a:xfrm>
            <a:off x="1875507" y="2106496"/>
            <a:ext cx="151258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~</a:t>
            </a:r>
            <a:endParaRPr kumimoji="1" lang="ko-KR" altLang="en-US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pic>
        <p:nvPicPr>
          <p:cNvPr id="26" name="그림 25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875DBABC-90E0-EC1D-3BA4-B311BA44DA2C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538" y="5843568"/>
            <a:ext cx="2160000" cy="3106556"/>
          </a:xfrm>
          <a:prstGeom prst="rect">
            <a:avLst/>
          </a:prstGeom>
        </p:spPr>
      </p:pic>
      <p:pic>
        <p:nvPicPr>
          <p:cNvPr id="28" name="그림 27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AD3DEECF-C66B-4F78-C841-364A596F2F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7795" y="5829987"/>
            <a:ext cx="4320000" cy="3796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0" name="그림 29" descr="텍스트, 소프트웨어, 컴퓨터 아이콘, 웹 페이지이(가) 표시된 사진&#10;&#10;자동 생성된 설명">
            <a:extLst>
              <a:ext uri="{FF2B5EF4-FFF2-40B4-BE49-F238E27FC236}">
                <a16:creationId xmlns:a16="http://schemas.microsoft.com/office/drawing/2014/main" id="{A36E6753-9735-C9ED-A53A-3362C442E197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61" y="5843568"/>
            <a:ext cx="2160000" cy="3146711"/>
          </a:xfrm>
          <a:prstGeom prst="rect">
            <a:avLst/>
          </a:prstGeom>
        </p:spPr>
      </p:pic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B9F06F0-EA0B-7C17-6BF4-812234C4B52D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rot="16200000" flipH="1">
            <a:off x="6565205" y="5237235"/>
            <a:ext cx="677554" cy="535112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F936EC33-A4B9-6FC8-0C4B-574926343939}"/>
              </a:ext>
            </a:extLst>
          </p:cNvPr>
          <p:cNvCxnSpPr>
            <a:cxnSpLocks/>
            <a:stCxn id="45" idx="2"/>
            <a:endCxn id="30" idx="0"/>
          </p:cNvCxnSpPr>
          <p:nvPr/>
        </p:nvCxnSpPr>
        <p:spPr>
          <a:xfrm rot="16200000" flipH="1">
            <a:off x="7993520" y="4411027"/>
            <a:ext cx="681700" cy="2183381"/>
          </a:xfrm>
          <a:prstGeom prst="bentConnector3">
            <a:avLst>
              <a:gd name="adj1" fmla="val 50000"/>
            </a:avLst>
          </a:prstGeom>
          <a:ln w="63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B24BACAD-430F-700F-B271-F0BEC4435C80}"/>
              </a:ext>
            </a:extLst>
          </p:cNvPr>
          <p:cNvSpPr/>
          <p:nvPr/>
        </p:nvSpPr>
        <p:spPr>
          <a:xfrm>
            <a:off x="275239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202BFC00-5A27-004A-27C1-C4D78647B017}"/>
              </a:ext>
            </a:extLst>
          </p:cNvPr>
          <p:cNvSpPr/>
          <p:nvPr/>
        </p:nvSpPr>
        <p:spPr>
          <a:xfrm>
            <a:off x="349052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09EDCAF3-B65F-F524-0083-EBF561D49BDF}"/>
              </a:ext>
            </a:extLst>
          </p:cNvPr>
          <p:cNvSpPr/>
          <p:nvPr/>
        </p:nvSpPr>
        <p:spPr>
          <a:xfrm>
            <a:off x="4228655" y="2106496"/>
            <a:ext cx="710313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24A9A35-F990-A7C4-27F5-871B512301A7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발급된 세금계산서를 조회 또는 엑셀로 다운로드 받을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조회가능 기간은 최대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C6FDAA2-13CC-2271-9A8C-7C58FE969E2E}"/>
              </a:ext>
            </a:extLst>
          </p:cNvPr>
          <p:cNvSpPr>
            <a:spLocks/>
          </p:cNvSpPr>
          <p:nvPr/>
        </p:nvSpPr>
        <p:spPr>
          <a:xfrm>
            <a:off x="538640" y="24606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840F3E4-EA18-90B5-6049-AEE8193CD3AA}"/>
              </a:ext>
            </a:extLst>
          </p:cNvPr>
          <p:cNvSpPr>
            <a:spLocks/>
          </p:cNvSpPr>
          <p:nvPr/>
        </p:nvSpPr>
        <p:spPr>
          <a:xfrm>
            <a:off x="1254840" y="2460645"/>
            <a:ext cx="95115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bg1">
                    <a:lumMod val="7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bg1">
                    <a:lumMod val="7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4DAA6191-37F0-D635-1DBC-1EE31DB4FA6E}"/>
              </a:ext>
            </a:extLst>
          </p:cNvPr>
          <p:cNvSpPr/>
          <p:nvPr/>
        </p:nvSpPr>
        <p:spPr>
          <a:xfrm>
            <a:off x="2256029" y="2461050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6981A8CF-C1CF-6AB0-B8EA-D8F83F3C4139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F35856EF-090F-15EC-3716-7B2A3F76BD6C}"/>
              </a:ext>
            </a:extLst>
          </p:cNvPr>
          <p:cNvSpPr/>
          <p:nvPr/>
        </p:nvSpPr>
        <p:spPr>
          <a:xfrm>
            <a:off x="6994121" y="2965638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C49D59-36AD-BD14-C6DF-423D215F6466}"/>
              </a:ext>
            </a:extLst>
          </p:cNvPr>
          <p:cNvSpPr txBox="1"/>
          <p:nvPr/>
        </p:nvSpPr>
        <p:spPr>
          <a:xfrm>
            <a:off x="1944890" y="219426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세금계산서</a:t>
            </a: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EE2B3B1-EF7B-E64C-4F60-D2DB8AAA43FC}"/>
              </a:ext>
            </a:extLst>
          </p:cNvPr>
          <p:cNvSpPr>
            <a:spLocks/>
          </p:cNvSpPr>
          <p:nvPr/>
        </p:nvSpPr>
        <p:spPr>
          <a:xfrm>
            <a:off x="2526040" y="27379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B85A3B51-88F0-E6A9-551B-548B50413988}"/>
              </a:ext>
            </a:extLst>
          </p:cNvPr>
          <p:cNvSpPr>
            <a:spLocks/>
          </p:cNvSpPr>
          <p:nvPr/>
        </p:nvSpPr>
        <p:spPr>
          <a:xfrm>
            <a:off x="7449582" y="30556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EF2102F-37A4-5916-852E-700290CBA520}"/>
              </a:ext>
            </a:extLst>
          </p:cNvPr>
          <p:cNvSpPr/>
          <p:nvPr/>
        </p:nvSpPr>
        <p:spPr>
          <a:xfrm>
            <a:off x="9969887" y="21038"/>
            <a:ext cx="2210634" cy="170108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검색영역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발급년월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Default: </a:t>
            </a:r>
            <a:r>
              <a:rPr lang="ko-KR" altLang="en-US" sz="1000" dirty="0">
                <a:solidFill>
                  <a:schemeClr val="tx1"/>
                </a:solidFill>
              </a:rPr>
              <a:t>전월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당월</a:t>
            </a: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당월 변경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엑셀 버튼 위치 변경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영역 공통 </a:t>
            </a:r>
            <a:r>
              <a:rPr lang="en-US" altLang="ko-KR" sz="1000" dirty="0">
                <a:solidFill>
                  <a:schemeClr val="tx1"/>
                </a:solidFill>
              </a:rPr>
              <a:t>UI </a:t>
            </a:r>
            <a:r>
              <a:rPr lang="ko-KR" altLang="en-US" sz="1000" dirty="0">
                <a:solidFill>
                  <a:schemeClr val="tx1"/>
                </a:solidFill>
              </a:rPr>
              <a:t>반영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검색결과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최대 텍스트 정의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470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29026</TotalTime>
  <Words>5386</Words>
  <Application>Microsoft Office PowerPoint</Application>
  <PresentationFormat>A4 용지(210x297mm)</PresentationFormat>
  <Paragraphs>2102</Paragraphs>
  <Slides>15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Malgun Gothic Semilight</vt:lpstr>
      <vt:lpstr>맑은 고딕</vt:lpstr>
      <vt:lpstr>맑은 고딕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박소윤(팬택씨앤아이)</cp:lastModifiedBy>
  <cp:revision>127</cp:revision>
  <dcterms:created xsi:type="dcterms:W3CDTF">2024-10-08T00:49:16Z</dcterms:created>
  <dcterms:modified xsi:type="dcterms:W3CDTF">2025-01-09T07:55:03Z</dcterms:modified>
</cp:coreProperties>
</file>