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62" r:id="rId3"/>
    <p:sldId id="299" r:id="rId4"/>
    <p:sldId id="300" r:id="rId5"/>
    <p:sldId id="302" r:id="rId6"/>
    <p:sldId id="268" r:id="rId7"/>
    <p:sldId id="310" r:id="rId8"/>
    <p:sldId id="324" r:id="rId9"/>
    <p:sldId id="327" r:id="rId10"/>
    <p:sldId id="326" r:id="rId11"/>
    <p:sldId id="315" r:id="rId12"/>
    <p:sldId id="328" r:id="rId13"/>
    <p:sldId id="329" r:id="rId14"/>
    <p:sldId id="330" r:id="rId15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35600"/>
    <a:srgbClr val="CC0099"/>
    <a:srgbClr val="0283A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5455" autoAdjust="0"/>
    <p:restoredTop sz="96259"/>
  </p:normalViewPr>
  <p:slideViewPr>
    <p:cSldViewPr snapToGrid="0">
      <p:cViewPr>
        <p:scale>
          <a:sx n="125" d="100"/>
          <a:sy n="125" d="100"/>
        </p:scale>
        <p:origin x="1416" y="6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6244547"/>
              </p:ext>
            </p:extLst>
          </p:nvPr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차감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내역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양수표기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음수표기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잔여예산 와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차감예산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사용예산 금액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금액이 변경된 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일자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preset : 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70" name="Google Shape;1694;p44">
            <a:extLst>
              <a:ext uri="{FF2B5EF4-FFF2-40B4-BE49-F238E27FC236}">
                <a16:creationId xmlns:a16="http://schemas.microsoft.com/office/drawing/2014/main" id="{3A9B4A05-3FAA-805C-5D1F-7502D304E65C}"/>
              </a:ext>
            </a:extLst>
          </p:cNvPr>
          <p:cNvSpPr/>
          <p:nvPr/>
        </p:nvSpPr>
        <p:spPr>
          <a:xfrm>
            <a:off x="449878" y="1340624"/>
            <a:ext cx="5523818" cy="35348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271" name="Google Shape;1695;p44">
            <a:extLst>
              <a:ext uri="{FF2B5EF4-FFF2-40B4-BE49-F238E27FC236}">
                <a16:creationId xmlns:a16="http://schemas.microsoft.com/office/drawing/2014/main" id="{7FCD0057-01B7-BD38-D741-4A6DB7945DA2}"/>
              </a:ext>
            </a:extLst>
          </p:cNvPr>
          <p:cNvGraphicFramePr/>
          <p:nvPr/>
        </p:nvGraphicFramePr>
        <p:xfrm>
          <a:off x="593206" y="1443995"/>
          <a:ext cx="52377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8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예산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" name="모서리가 둥근 직사각형 271">
            <a:extLst>
              <a:ext uri="{FF2B5EF4-FFF2-40B4-BE49-F238E27FC236}">
                <a16:creationId xmlns:a16="http://schemas.microsoft.com/office/drawing/2014/main" id="{43418B13-3E48-BEF9-8155-5F9553C01D6B}"/>
              </a:ext>
            </a:extLst>
          </p:cNvPr>
          <p:cNvSpPr/>
          <p:nvPr/>
        </p:nvSpPr>
        <p:spPr>
          <a:xfrm>
            <a:off x="3031639" y="450301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73" name="모서리가 둥근 직사각형 272">
            <a:extLst>
              <a:ext uri="{FF2B5EF4-FFF2-40B4-BE49-F238E27FC236}">
                <a16:creationId xmlns:a16="http://schemas.microsoft.com/office/drawing/2014/main" id="{86B59AC4-98C7-4DC8-2848-7E01DFDABA5F}"/>
              </a:ext>
            </a:extLst>
          </p:cNvPr>
          <p:cNvSpPr>
            <a:spLocks/>
          </p:cNvSpPr>
          <p:nvPr/>
        </p:nvSpPr>
        <p:spPr>
          <a:xfrm>
            <a:off x="3226547" y="181105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증감</a:t>
            </a:r>
          </a:p>
        </p:txBody>
      </p:sp>
      <p:sp>
        <p:nvSpPr>
          <p:cNvPr id="274" name="모서리가 둥근 직사각형 273">
            <a:extLst>
              <a:ext uri="{FF2B5EF4-FFF2-40B4-BE49-F238E27FC236}">
                <a16:creationId xmlns:a16="http://schemas.microsoft.com/office/drawing/2014/main" id="{EE07CECB-97A9-1DF2-B587-394766F2E114}"/>
              </a:ext>
            </a:extLst>
          </p:cNvPr>
          <p:cNvSpPr/>
          <p:nvPr/>
        </p:nvSpPr>
        <p:spPr>
          <a:xfrm>
            <a:off x="3957286" y="1810808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증가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차감</a:t>
            </a:r>
          </a:p>
        </p:txBody>
      </p:sp>
      <p:sp>
        <p:nvSpPr>
          <p:cNvPr id="275" name="Google Shape;2233;g27fe52d962f_1_4247">
            <a:extLst>
              <a:ext uri="{FF2B5EF4-FFF2-40B4-BE49-F238E27FC236}">
                <a16:creationId xmlns:a16="http://schemas.microsoft.com/office/drawing/2014/main" id="{DB1412A5-CFD1-6B18-E807-56994A6C0BE3}"/>
              </a:ext>
            </a:extLst>
          </p:cNvPr>
          <p:cNvSpPr/>
          <p:nvPr/>
        </p:nvSpPr>
        <p:spPr>
          <a:xfrm>
            <a:off x="5290922" y="180445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엑셀다운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6" name="표 275">
            <a:extLst>
              <a:ext uri="{FF2B5EF4-FFF2-40B4-BE49-F238E27FC236}">
                <a16:creationId xmlns:a16="http://schemas.microsoft.com/office/drawing/2014/main" id="{9CA6AFC6-5A06-2535-E8F2-1A996CB0A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9356078"/>
              </p:ext>
            </p:extLst>
          </p:nvPr>
        </p:nvGraphicFramePr>
        <p:xfrm>
          <a:off x="592356" y="2129906"/>
          <a:ext cx="5238566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29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01777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158035506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DEEABBF6-49D4-003F-4458-6A14E782363C}"/>
              </a:ext>
            </a:extLst>
          </p:cNvPr>
          <p:cNvGrpSpPr/>
          <p:nvPr/>
        </p:nvGrpSpPr>
        <p:grpSpPr>
          <a:xfrm>
            <a:off x="2159246" y="4091407"/>
            <a:ext cx="2105082" cy="186100"/>
            <a:chOff x="19175035" y="-2703341"/>
            <a:chExt cx="2105082" cy="186100"/>
          </a:xfrm>
        </p:grpSpPr>
        <p:sp>
          <p:nvSpPr>
            <p:cNvPr id="278" name="모서리가 둥근 직사각형 277">
              <a:extLst>
                <a:ext uri="{FF2B5EF4-FFF2-40B4-BE49-F238E27FC236}">
                  <a16:creationId xmlns:a16="http://schemas.microsoft.com/office/drawing/2014/main" id="{C8C731F8-B3D8-8A94-E095-CF1637A9C2C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9" name="모서리가 둥근 직사각형 278">
              <a:extLst>
                <a:ext uri="{FF2B5EF4-FFF2-40B4-BE49-F238E27FC236}">
                  <a16:creationId xmlns:a16="http://schemas.microsoft.com/office/drawing/2014/main" id="{B2B1E938-D647-506F-6479-BF41AF1B080C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0" name="모서리가 둥근 직사각형 279">
              <a:extLst>
                <a:ext uri="{FF2B5EF4-FFF2-40B4-BE49-F238E27FC236}">
                  <a16:creationId xmlns:a16="http://schemas.microsoft.com/office/drawing/2014/main" id="{9E52D584-A2B4-8F96-0B1B-C36C2E0B5EEE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1" name="모서리가 둥근 직사각형 280">
              <a:extLst>
                <a:ext uri="{FF2B5EF4-FFF2-40B4-BE49-F238E27FC236}">
                  <a16:creationId xmlns:a16="http://schemas.microsoft.com/office/drawing/2014/main" id="{D6D54832-97BE-91D8-BE69-49994C08162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2" name="모서리가 둥근 직사각형 281">
              <a:extLst>
                <a:ext uri="{FF2B5EF4-FFF2-40B4-BE49-F238E27FC236}">
                  <a16:creationId xmlns:a16="http://schemas.microsoft.com/office/drawing/2014/main" id="{150B3FC3-B308-9C47-5B38-7E4E742DB66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3" name="모서리가 둥근 직사각형 282">
              <a:extLst>
                <a:ext uri="{FF2B5EF4-FFF2-40B4-BE49-F238E27FC236}">
                  <a16:creationId xmlns:a16="http://schemas.microsoft.com/office/drawing/2014/main" id="{2A8138D5-1742-E2C4-3CAB-74B6ECE1F81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4" name="모서리가 둥근 직사각형 283">
              <a:extLst>
                <a:ext uri="{FF2B5EF4-FFF2-40B4-BE49-F238E27FC236}">
                  <a16:creationId xmlns:a16="http://schemas.microsoft.com/office/drawing/2014/main" id="{C14A989E-3610-F62F-5480-B7941FCCDB9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5" name="모서리가 둥근 직사각형 284">
              <a:extLst>
                <a:ext uri="{FF2B5EF4-FFF2-40B4-BE49-F238E27FC236}">
                  <a16:creationId xmlns:a16="http://schemas.microsoft.com/office/drawing/2014/main" id="{F2E8D64C-D171-C2D7-82FF-32B9BEF92AA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6" name="모서리가 둥근 직사각형 285">
              <a:extLst>
                <a:ext uri="{FF2B5EF4-FFF2-40B4-BE49-F238E27FC236}">
                  <a16:creationId xmlns:a16="http://schemas.microsoft.com/office/drawing/2014/main" id="{81BF97DB-11E8-8C86-4F9C-3D23C34930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7" name="모서리가 둥근 직사각형 286">
              <a:extLst>
                <a:ext uri="{FF2B5EF4-FFF2-40B4-BE49-F238E27FC236}">
                  <a16:creationId xmlns:a16="http://schemas.microsoft.com/office/drawing/2014/main" id="{27DEB332-CBFD-6EC0-A07C-829E0E69169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D64FA0AD-5DF5-A200-BE45-9DE13A8CB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9887" y="2376807"/>
            <a:ext cx="3783435" cy="1489866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F1933B6A-C55E-5375-0165-034291DFAD2B}"/>
              </a:ext>
            </a:extLst>
          </p:cNvPr>
          <p:cNvSpPr/>
          <p:nvPr/>
        </p:nvSpPr>
        <p:spPr>
          <a:xfrm>
            <a:off x="9969887" y="13418"/>
            <a:ext cx="2210634" cy="2213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팝업 내용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버튼명 검토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엑셀다운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엑셀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엑셀 다운로드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조회 버튼 누락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790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11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806482"/>
              </p:ext>
            </p:extLst>
          </p:nvPr>
        </p:nvGraphicFramePr>
        <p:xfrm>
          <a:off x="7858125" y="426720"/>
          <a:ext cx="2047875" cy="65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접근 권한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HNS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운영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부서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부서 전체 검색가능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2.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관리하는 그룹 하위 지점 전체 검색 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예산사용여부 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예상항목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결과값을 엑셀로 변환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지점이 없을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가나다순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권한별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본사관리자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하위 부서 전체 검색가능</a:t>
                      </a:r>
                      <a:b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HNS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그룹관리자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관리하는 그룹 하위 지점 전체 검색 가능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 운영</a:t>
            </a:r>
          </a:p>
        </p:txBody>
      </p: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예산을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공구의 배정 예산은 분기 초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(1,4,7,10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초기화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분기 내에서는 이월됩니다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highlight>
                <a:srgbClr val="E35600"/>
              </a:highlight>
            </a:endParaRP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25BEB6EB-39CF-F20E-2670-914ECC7055C1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모서리가 둥근 직사각형 27">
            <a:extLst>
              <a:ext uri="{FF2B5EF4-FFF2-40B4-BE49-F238E27FC236}">
                <a16:creationId xmlns:a16="http://schemas.microsoft.com/office/drawing/2014/main" id="{6C016027-D6D0-046F-8B88-D1F784E4A93E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9FC75450-C999-0E37-A185-7D9655258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932890"/>
              </p:ext>
            </p:extLst>
          </p:nvPr>
        </p:nvGraphicFramePr>
        <p:xfrm>
          <a:off x="359998" y="3325152"/>
          <a:ext cx="7200004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301">
                  <a:extLst>
                    <a:ext uri="{9D8B030D-6E8A-4147-A177-3AD203B41FA5}">
                      <a16:colId xmlns:a16="http://schemas.microsoft.com/office/drawing/2014/main" val="1060340248"/>
                    </a:ext>
                  </a:extLst>
                </a:gridCol>
                <a:gridCol w="2669999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495733736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535713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지점명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항목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기초예산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예산이력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 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&gt;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공구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자재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v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v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v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05_</a:t>
                      </a: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합산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v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8C5B248C-C21D-C242-C984-69E00CD73F57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BC25C476-990A-3693-8345-E8197D6F3E36}"/>
              </a:ext>
            </a:extLst>
          </p:cNvPr>
          <p:cNvSpPr>
            <a:spLocks/>
          </p:cNvSpPr>
          <p:nvPr/>
        </p:nvSpPr>
        <p:spPr>
          <a:xfrm>
            <a:off x="157332" y="30101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2226E6B5-997D-E4EC-B200-26DB8983691E}"/>
              </a:ext>
            </a:extLst>
          </p:cNvPr>
          <p:cNvSpPr>
            <a:spLocks/>
          </p:cNvSpPr>
          <p:nvPr/>
        </p:nvSpPr>
        <p:spPr>
          <a:xfrm>
            <a:off x="154097" y="33251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6DF9106C-4978-2F8E-EEF7-C1705CD87375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47" name="모서리가 둥근 직사각형 46">
            <a:extLst>
              <a:ext uri="{FF2B5EF4-FFF2-40B4-BE49-F238E27FC236}">
                <a16:creationId xmlns:a16="http://schemas.microsoft.com/office/drawing/2014/main" id="{FBBC9988-4F44-4692-4FC6-C8E994821394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0" name="Google Shape;2233;g27fe52d962f_1_4247">
            <a:extLst>
              <a:ext uri="{FF2B5EF4-FFF2-40B4-BE49-F238E27FC236}">
                <a16:creationId xmlns:a16="http://schemas.microsoft.com/office/drawing/2014/main" id="{AA910893-E0B4-0E02-2AF0-73B6A2A66C26}"/>
              </a:ext>
            </a:extLst>
          </p:cNvPr>
          <p:cNvSpPr/>
          <p:nvPr/>
        </p:nvSpPr>
        <p:spPr>
          <a:xfrm>
            <a:off x="6779213" y="2965023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2233;g27fe52d962f_1_4247">
            <a:extLst>
              <a:ext uri="{FF2B5EF4-FFF2-40B4-BE49-F238E27FC236}">
                <a16:creationId xmlns:a16="http://schemas.microsoft.com/office/drawing/2014/main" id="{3E8B350F-1449-BC04-E539-FA3AC3E92750}"/>
              </a:ext>
            </a:extLst>
          </p:cNvPr>
          <p:cNvSpPr/>
          <p:nvPr/>
        </p:nvSpPr>
        <p:spPr>
          <a:xfrm>
            <a:off x="5982560" y="2973683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233;g27fe52d962f_1_4247">
            <a:extLst>
              <a:ext uri="{FF2B5EF4-FFF2-40B4-BE49-F238E27FC236}">
                <a16:creationId xmlns:a16="http://schemas.microsoft.com/office/drawing/2014/main" id="{6FD8F674-55DB-A910-791F-3C2E55A38854}"/>
              </a:ext>
            </a:extLst>
          </p:cNvPr>
          <p:cNvSpPr/>
          <p:nvPr/>
        </p:nvSpPr>
        <p:spPr>
          <a:xfrm>
            <a:off x="5408365" y="297368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2233;g27fe52d962f_1_4247">
            <a:extLst>
              <a:ext uri="{FF2B5EF4-FFF2-40B4-BE49-F238E27FC236}">
                <a16:creationId xmlns:a16="http://schemas.microsoft.com/office/drawing/2014/main" id="{D4BC0F08-FDA1-1DD7-CC37-B5745FA96987}"/>
              </a:ext>
            </a:extLst>
          </p:cNvPr>
          <p:cNvSpPr/>
          <p:nvPr/>
        </p:nvSpPr>
        <p:spPr>
          <a:xfrm>
            <a:off x="4834169" y="2973683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9D50F78C-20E4-F530-2DAD-556D13F8C347}"/>
              </a:ext>
            </a:extLst>
          </p:cNvPr>
          <p:cNvSpPr>
            <a:spLocks/>
          </p:cNvSpPr>
          <p:nvPr/>
        </p:nvSpPr>
        <p:spPr>
          <a:xfrm>
            <a:off x="1256200" y="2091167"/>
            <a:ext cx="85158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C2CF73C5-03F7-C69D-7179-FE76F6B8D597}"/>
              </a:ext>
            </a:extLst>
          </p:cNvPr>
          <p:cNvSpPr>
            <a:spLocks/>
          </p:cNvSpPr>
          <p:nvPr/>
        </p:nvSpPr>
        <p:spPr>
          <a:xfrm>
            <a:off x="7126620" y="4027744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67" name="모서리가 둥근 직사각형 66">
            <a:extLst>
              <a:ext uri="{FF2B5EF4-FFF2-40B4-BE49-F238E27FC236}">
                <a16:creationId xmlns:a16="http://schemas.microsoft.com/office/drawing/2014/main" id="{5679C892-A0DA-D1B9-F226-67EB9FE83E6E}"/>
              </a:ext>
            </a:extLst>
          </p:cNvPr>
          <p:cNvSpPr>
            <a:spLocks/>
          </p:cNvSpPr>
          <p:nvPr/>
        </p:nvSpPr>
        <p:spPr>
          <a:xfrm>
            <a:off x="7126620" y="4196391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7DC6FC24-1740-5FEE-E1D0-4274D3AC7097}"/>
              </a:ext>
            </a:extLst>
          </p:cNvPr>
          <p:cNvSpPr>
            <a:spLocks/>
          </p:cNvSpPr>
          <p:nvPr/>
        </p:nvSpPr>
        <p:spPr>
          <a:xfrm>
            <a:off x="7126620" y="4365038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86" name="모서리가 둥근 직사각형 85">
            <a:extLst>
              <a:ext uri="{FF2B5EF4-FFF2-40B4-BE49-F238E27FC236}">
                <a16:creationId xmlns:a16="http://schemas.microsoft.com/office/drawing/2014/main" id="{436F4CE4-3014-E883-0A10-5E1984AF50F5}"/>
              </a:ext>
            </a:extLst>
          </p:cNvPr>
          <p:cNvSpPr>
            <a:spLocks/>
          </p:cNvSpPr>
          <p:nvPr/>
        </p:nvSpPr>
        <p:spPr>
          <a:xfrm>
            <a:off x="7126620" y="4702332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06" name="모서리가 둥근 직사각형 105">
            <a:extLst>
              <a:ext uri="{FF2B5EF4-FFF2-40B4-BE49-F238E27FC236}">
                <a16:creationId xmlns:a16="http://schemas.microsoft.com/office/drawing/2014/main" id="{90ABED86-B0BF-0E4E-B8E6-31955D215BDC}"/>
              </a:ext>
            </a:extLst>
          </p:cNvPr>
          <p:cNvSpPr>
            <a:spLocks/>
          </p:cNvSpPr>
          <p:nvPr/>
        </p:nvSpPr>
        <p:spPr>
          <a:xfrm>
            <a:off x="7126620" y="4870979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14" name="모서리가 둥근 직사각형 113">
            <a:extLst>
              <a:ext uri="{FF2B5EF4-FFF2-40B4-BE49-F238E27FC236}">
                <a16:creationId xmlns:a16="http://schemas.microsoft.com/office/drawing/2014/main" id="{8D82462F-7C21-97E7-B483-8780C61D3262}"/>
              </a:ext>
            </a:extLst>
          </p:cNvPr>
          <p:cNvSpPr>
            <a:spLocks/>
          </p:cNvSpPr>
          <p:nvPr/>
        </p:nvSpPr>
        <p:spPr>
          <a:xfrm>
            <a:off x="2518965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예산항목</a:t>
            </a:r>
          </a:p>
        </p:txBody>
      </p:sp>
      <p:sp>
        <p:nvSpPr>
          <p:cNvPr id="117" name="모서리가 둥근 직사각형 116">
            <a:extLst>
              <a:ext uri="{FF2B5EF4-FFF2-40B4-BE49-F238E27FC236}">
                <a16:creationId xmlns:a16="http://schemas.microsoft.com/office/drawing/2014/main" id="{F45781AD-0438-59ED-83B7-EA75D630779D}"/>
              </a:ext>
            </a:extLst>
          </p:cNvPr>
          <p:cNvSpPr/>
          <p:nvPr/>
        </p:nvSpPr>
        <p:spPr>
          <a:xfrm>
            <a:off x="3238116" y="2451167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120" name="모서리가 둥근 직사각형 119">
            <a:extLst>
              <a:ext uri="{FF2B5EF4-FFF2-40B4-BE49-F238E27FC236}">
                <a16:creationId xmlns:a16="http://schemas.microsoft.com/office/drawing/2014/main" id="{20EBAEAE-282B-4211-B447-3060C2AD604C}"/>
              </a:ext>
            </a:extLst>
          </p:cNvPr>
          <p:cNvSpPr>
            <a:spLocks/>
          </p:cNvSpPr>
          <p:nvPr/>
        </p:nvSpPr>
        <p:spPr>
          <a:xfrm>
            <a:off x="549157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</a:t>
            </a:r>
          </a:p>
        </p:txBody>
      </p:sp>
      <p:sp>
        <p:nvSpPr>
          <p:cNvPr id="123" name="모서리가 둥근 직사각형 122">
            <a:extLst>
              <a:ext uri="{FF2B5EF4-FFF2-40B4-BE49-F238E27FC236}">
                <a16:creationId xmlns:a16="http://schemas.microsoft.com/office/drawing/2014/main" id="{A3B498F4-2C85-4E01-2048-9761FAC6C3D7}"/>
              </a:ext>
            </a:extLst>
          </p:cNvPr>
          <p:cNvSpPr>
            <a:spLocks/>
          </p:cNvSpPr>
          <p:nvPr/>
        </p:nvSpPr>
        <p:spPr>
          <a:xfrm>
            <a:off x="1269157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124" name="모서리가 둥근 직사각형 123">
            <a:extLst>
              <a:ext uri="{FF2B5EF4-FFF2-40B4-BE49-F238E27FC236}">
                <a16:creationId xmlns:a16="http://schemas.microsoft.com/office/drawing/2014/main" id="{A7299C20-4B34-0DCE-E426-3D7A33AD3C8C}"/>
              </a:ext>
            </a:extLst>
          </p:cNvPr>
          <p:cNvSpPr>
            <a:spLocks/>
          </p:cNvSpPr>
          <p:nvPr/>
        </p:nvSpPr>
        <p:spPr>
          <a:xfrm>
            <a:off x="7126620" y="4533685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25" name="모서리가 둥근 직사각형 124">
            <a:extLst>
              <a:ext uri="{FF2B5EF4-FFF2-40B4-BE49-F238E27FC236}">
                <a16:creationId xmlns:a16="http://schemas.microsoft.com/office/drawing/2014/main" id="{AF7782B7-4861-206F-4021-BA643ECE8B59}"/>
              </a:ext>
            </a:extLst>
          </p:cNvPr>
          <p:cNvSpPr>
            <a:spLocks/>
          </p:cNvSpPr>
          <p:nvPr/>
        </p:nvSpPr>
        <p:spPr>
          <a:xfrm>
            <a:off x="7126620" y="385909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E7F2C244-0687-D33A-BF4F-9407CD2E474D}"/>
              </a:ext>
            </a:extLst>
          </p:cNvPr>
          <p:cNvSpPr>
            <a:spLocks/>
          </p:cNvSpPr>
          <p:nvPr/>
        </p:nvSpPr>
        <p:spPr>
          <a:xfrm>
            <a:off x="7126620" y="3690450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29" name="모서리가 둥근 직사각형 128">
            <a:extLst>
              <a:ext uri="{FF2B5EF4-FFF2-40B4-BE49-F238E27FC236}">
                <a16:creationId xmlns:a16="http://schemas.microsoft.com/office/drawing/2014/main" id="{A944E544-0600-8E9B-86C2-3B041EC6CA6A}"/>
              </a:ext>
            </a:extLst>
          </p:cNvPr>
          <p:cNvSpPr>
            <a:spLocks/>
          </p:cNvSpPr>
          <p:nvPr/>
        </p:nvSpPr>
        <p:spPr>
          <a:xfrm>
            <a:off x="2525994" y="207874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사업장상태</a:t>
            </a:r>
          </a:p>
        </p:txBody>
      </p:sp>
      <p:sp>
        <p:nvSpPr>
          <p:cNvPr id="130" name="모서리가 둥근 직사각형 129">
            <a:extLst>
              <a:ext uri="{FF2B5EF4-FFF2-40B4-BE49-F238E27FC236}">
                <a16:creationId xmlns:a16="http://schemas.microsoft.com/office/drawing/2014/main" id="{A4ED8A37-D028-F735-ECBA-4AD465D882B4}"/>
              </a:ext>
            </a:extLst>
          </p:cNvPr>
          <p:cNvSpPr>
            <a:spLocks/>
          </p:cNvSpPr>
          <p:nvPr/>
        </p:nvSpPr>
        <p:spPr>
          <a:xfrm>
            <a:off x="3245994" y="207874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131" name="Google Shape;2233;g27fe52d962f_1_4247">
            <a:extLst>
              <a:ext uri="{FF2B5EF4-FFF2-40B4-BE49-F238E27FC236}">
                <a16:creationId xmlns:a16="http://schemas.microsoft.com/office/drawing/2014/main" id="{C240AF51-5F63-38BD-BBDC-DA027B0A430D}"/>
              </a:ext>
            </a:extLst>
          </p:cNvPr>
          <p:cNvSpPr/>
          <p:nvPr/>
        </p:nvSpPr>
        <p:spPr>
          <a:xfrm>
            <a:off x="2125632" y="2091572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233;g27fe52d962f_1_4247">
            <a:extLst>
              <a:ext uri="{FF2B5EF4-FFF2-40B4-BE49-F238E27FC236}">
                <a16:creationId xmlns:a16="http://schemas.microsoft.com/office/drawing/2014/main" id="{02FC7A22-11AC-4B8B-42E4-C04178BBCDB2}"/>
              </a:ext>
            </a:extLst>
          </p:cNvPr>
          <p:cNvSpPr/>
          <p:nvPr/>
        </p:nvSpPr>
        <p:spPr>
          <a:xfrm>
            <a:off x="4261390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233;g27fe52d962f_1_4247">
            <a:extLst>
              <a:ext uri="{FF2B5EF4-FFF2-40B4-BE49-F238E27FC236}">
                <a16:creationId xmlns:a16="http://schemas.microsoft.com/office/drawing/2014/main" id="{64BC166D-6AE7-B30E-590A-91FAEC332891}"/>
              </a:ext>
            </a:extLst>
          </p:cNvPr>
          <p:cNvSpPr/>
          <p:nvPr/>
        </p:nvSpPr>
        <p:spPr>
          <a:xfrm>
            <a:off x="3687194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모서리가 둥근 직사각형 134">
            <a:extLst>
              <a:ext uri="{FF2B5EF4-FFF2-40B4-BE49-F238E27FC236}">
                <a16:creationId xmlns:a16="http://schemas.microsoft.com/office/drawing/2014/main" id="{E875309B-4FD7-CFA5-E006-1CDEB978D416}"/>
              </a:ext>
            </a:extLst>
          </p:cNvPr>
          <p:cNvSpPr>
            <a:spLocks/>
          </p:cNvSpPr>
          <p:nvPr/>
        </p:nvSpPr>
        <p:spPr>
          <a:xfrm>
            <a:off x="4527771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</a:t>
            </a:r>
          </a:p>
        </p:txBody>
      </p:sp>
      <p:sp>
        <p:nvSpPr>
          <p:cNvPr id="136" name="모서리가 둥근 직사각형 135">
            <a:extLst>
              <a:ext uri="{FF2B5EF4-FFF2-40B4-BE49-F238E27FC236}">
                <a16:creationId xmlns:a16="http://schemas.microsoft.com/office/drawing/2014/main" id="{FDC1B9FC-7AD7-9487-AFEF-8414A388DE4B}"/>
              </a:ext>
            </a:extLst>
          </p:cNvPr>
          <p:cNvSpPr/>
          <p:nvPr/>
        </p:nvSpPr>
        <p:spPr>
          <a:xfrm>
            <a:off x="5246922" y="2451167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                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243431F0-C489-372E-93E2-BBD2D2DABCA2}"/>
              </a:ext>
            </a:extLst>
          </p:cNvPr>
          <p:cNvGrpSpPr/>
          <p:nvPr/>
        </p:nvGrpSpPr>
        <p:grpSpPr>
          <a:xfrm>
            <a:off x="2900333" y="5436122"/>
            <a:ext cx="2105082" cy="186100"/>
            <a:chOff x="19175035" y="-2703341"/>
            <a:chExt cx="2105082" cy="186100"/>
          </a:xfrm>
        </p:grpSpPr>
        <p:sp>
          <p:nvSpPr>
            <p:cNvPr id="180" name="모서리가 둥근 직사각형 179">
              <a:extLst>
                <a:ext uri="{FF2B5EF4-FFF2-40B4-BE49-F238E27FC236}">
                  <a16:creationId xmlns:a16="http://schemas.microsoft.com/office/drawing/2014/main" id="{181DEB29-CB83-395B-F713-E8E276E83A8D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1" name="모서리가 둥근 직사각형 180">
              <a:extLst>
                <a:ext uri="{FF2B5EF4-FFF2-40B4-BE49-F238E27FC236}">
                  <a16:creationId xmlns:a16="http://schemas.microsoft.com/office/drawing/2014/main" id="{BD111570-DD28-6268-159E-DFE0A38F8C0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2" name="모서리가 둥근 직사각형 181">
              <a:extLst>
                <a:ext uri="{FF2B5EF4-FFF2-40B4-BE49-F238E27FC236}">
                  <a16:creationId xmlns:a16="http://schemas.microsoft.com/office/drawing/2014/main" id="{E6346586-9029-E7F0-294F-85EA3E0D1A1B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3" name="모서리가 둥근 직사각형 182">
              <a:extLst>
                <a:ext uri="{FF2B5EF4-FFF2-40B4-BE49-F238E27FC236}">
                  <a16:creationId xmlns:a16="http://schemas.microsoft.com/office/drawing/2014/main" id="{EC774543-45C7-BF85-C05E-3E2FBFA17EA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4" name="모서리가 둥근 직사각형 183">
              <a:extLst>
                <a:ext uri="{FF2B5EF4-FFF2-40B4-BE49-F238E27FC236}">
                  <a16:creationId xmlns:a16="http://schemas.microsoft.com/office/drawing/2014/main" id="{024C033E-6970-C650-7557-0F57ED00D0CC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5" name="모서리가 둥근 직사각형 184">
              <a:extLst>
                <a:ext uri="{FF2B5EF4-FFF2-40B4-BE49-F238E27FC236}">
                  <a16:creationId xmlns:a16="http://schemas.microsoft.com/office/drawing/2014/main" id="{15CE293D-820C-E0E4-7560-C49F197C9B7E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6" name="모서리가 둥근 직사각형 185">
              <a:extLst>
                <a:ext uri="{FF2B5EF4-FFF2-40B4-BE49-F238E27FC236}">
                  <a16:creationId xmlns:a16="http://schemas.microsoft.com/office/drawing/2014/main" id="{BA88CECE-421D-2160-23D1-5BDCCA6EBD65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7" name="모서리가 둥근 직사각형 186">
              <a:extLst>
                <a:ext uri="{FF2B5EF4-FFF2-40B4-BE49-F238E27FC236}">
                  <a16:creationId xmlns:a16="http://schemas.microsoft.com/office/drawing/2014/main" id="{E39F125C-4E0A-285F-397D-6F2A58D5F92A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8" name="모서리가 둥근 직사각형 187">
              <a:extLst>
                <a:ext uri="{FF2B5EF4-FFF2-40B4-BE49-F238E27FC236}">
                  <a16:creationId xmlns:a16="http://schemas.microsoft.com/office/drawing/2014/main" id="{B00F4C60-D6C2-2EC5-BCCF-251D225707B8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9" name="모서리가 둥근 직사각형 188">
              <a:extLst>
                <a:ext uri="{FF2B5EF4-FFF2-40B4-BE49-F238E27FC236}">
                  <a16:creationId xmlns:a16="http://schemas.microsoft.com/office/drawing/2014/main" id="{7F86167D-4A0E-059A-E0C7-B0CCE7CFE8D5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26" name="Google Shape;1694;p44">
            <a:extLst>
              <a:ext uri="{FF2B5EF4-FFF2-40B4-BE49-F238E27FC236}">
                <a16:creationId xmlns:a16="http://schemas.microsoft.com/office/drawing/2014/main" id="{70B80FD2-DE4C-EBB7-FDC2-E4F6EBD98F47}"/>
              </a:ext>
            </a:extLst>
          </p:cNvPr>
          <p:cNvSpPr/>
          <p:nvPr/>
        </p:nvSpPr>
        <p:spPr>
          <a:xfrm>
            <a:off x="5100871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27" name="모서리가 둥근 직사각형 226">
            <a:extLst>
              <a:ext uri="{FF2B5EF4-FFF2-40B4-BE49-F238E27FC236}">
                <a16:creationId xmlns:a16="http://schemas.microsoft.com/office/drawing/2014/main" id="{ED5CDA78-A291-9B53-8B59-CF6A00714559}"/>
              </a:ext>
            </a:extLst>
          </p:cNvPr>
          <p:cNvSpPr/>
          <p:nvPr/>
        </p:nvSpPr>
        <p:spPr>
          <a:xfrm>
            <a:off x="6228211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28" name="Google Shape;1694;p44">
            <a:extLst>
              <a:ext uri="{FF2B5EF4-FFF2-40B4-BE49-F238E27FC236}">
                <a16:creationId xmlns:a16="http://schemas.microsoft.com/office/drawing/2014/main" id="{3F2E117F-4D9B-A06C-96E6-40B7D6A0BA49}"/>
              </a:ext>
            </a:extLst>
          </p:cNvPr>
          <p:cNvSpPr/>
          <p:nvPr/>
        </p:nvSpPr>
        <p:spPr>
          <a:xfrm>
            <a:off x="5253270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부서를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31" name="모서리가 둥근 직사각형 230">
            <a:extLst>
              <a:ext uri="{FF2B5EF4-FFF2-40B4-BE49-F238E27FC236}">
                <a16:creationId xmlns:a16="http://schemas.microsoft.com/office/drawing/2014/main" id="{8261B1B3-C01A-859B-B6D2-21B51FFA95B4}"/>
              </a:ext>
            </a:extLst>
          </p:cNvPr>
          <p:cNvSpPr>
            <a:spLocks/>
          </p:cNvSpPr>
          <p:nvPr/>
        </p:nvSpPr>
        <p:spPr>
          <a:xfrm>
            <a:off x="3433332" y="2899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2" name="타원 231">
            <a:extLst>
              <a:ext uri="{FF2B5EF4-FFF2-40B4-BE49-F238E27FC236}">
                <a16:creationId xmlns:a16="http://schemas.microsoft.com/office/drawing/2014/main" id="{4780DFBE-DE00-C06F-BBC1-22824EEE2B48}"/>
              </a:ext>
            </a:extLst>
          </p:cNvPr>
          <p:cNvSpPr/>
          <p:nvPr/>
        </p:nvSpPr>
        <p:spPr>
          <a:xfrm>
            <a:off x="7517882" y="4841197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3" name="직사각형 232">
            <a:extLst>
              <a:ext uri="{FF2B5EF4-FFF2-40B4-BE49-F238E27FC236}">
                <a16:creationId xmlns:a16="http://schemas.microsoft.com/office/drawing/2014/main" id="{8685B939-5A32-4D5F-A43A-01FC89AB4100}"/>
              </a:ext>
            </a:extLst>
          </p:cNvPr>
          <p:cNvSpPr/>
          <p:nvPr/>
        </p:nvSpPr>
        <p:spPr>
          <a:xfrm>
            <a:off x="3613333" y="2904062"/>
            <a:ext cx="179503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34" name="꺾인 연결선[E] 233">
            <a:extLst>
              <a:ext uri="{FF2B5EF4-FFF2-40B4-BE49-F238E27FC236}">
                <a16:creationId xmlns:a16="http://schemas.microsoft.com/office/drawing/2014/main" id="{13EDAE4B-1D5F-389C-4A92-815ADE95C925}"/>
              </a:ext>
            </a:extLst>
          </p:cNvPr>
          <p:cNvCxnSpPr>
            <a:cxnSpLocks/>
            <a:stCxn id="233" idx="1"/>
          </p:cNvCxnSpPr>
          <p:nvPr/>
        </p:nvCxnSpPr>
        <p:spPr>
          <a:xfrm rot="10800000" flipH="1" flipV="1">
            <a:off x="3613333" y="3108054"/>
            <a:ext cx="1487538" cy="3158093"/>
          </a:xfrm>
          <a:prstGeom prst="bentConnector3">
            <a:avLst>
              <a:gd name="adj1" fmla="val -15368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꺾인 연결선[E] 234">
            <a:extLst>
              <a:ext uri="{FF2B5EF4-FFF2-40B4-BE49-F238E27FC236}">
                <a16:creationId xmlns:a16="http://schemas.microsoft.com/office/drawing/2014/main" id="{53BAD139-6D6F-C7CE-4A38-EC51099A17F5}"/>
              </a:ext>
            </a:extLst>
          </p:cNvPr>
          <p:cNvCxnSpPr>
            <a:cxnSpLocks/>
            <a:stCxn id="131" idx="1"/>
            <a:endCxn id="7" idx="0"/>
          </p:cNvCxnSpPr>
          <p:nvPr/>
        </p:nvCxnSpPr>
        <p:spPr>
          <a:xfrm rot="10800000" flipV="1">
            <a:off x="1538154" y="2226572"/>
            <a:ext cx="587478" cy="306487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0810E616-7BF6-D2F9-8956-05152ABE7838}"/>
              </a:ext>
            </a:extLst>
          </p:cNvPr>
          <p:cNvSpPr/>
          <p:nvPr/>
        </p:nvSpPr>
        <p:spPr>
          <a:xfrm>
            <a:off x="211102" y="5261967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8A5AD45-D0AB-F560-11E2-6EB55C3995B6}"/>
              </a:ext>
            </a:extLst>
          </p:cNvPr>
          <p:cNvSpPr/>
          <p:nvPr/>
        </p:nvSpPr>
        <p:spPr>
          <a:xfrm>
            <a:off x="1638947" y="8889841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89F1A3F0-B0A8-9E3B-BE33-12EC140FC901}"/>
              </a:ext>
            </a:extLst>
          </p:cNvPr>
          <p:cNvSpPr/>
          <p:nvPr/>
        </p:nvSpPr>
        <p:spPr>
          <a:xfrm>
            <a:off x="1121082" y="8889839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3C3FA32F-D931-3573-C02C-ACD91C3CBF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6770557"/>
              </p:ext>
            </p:extLst>
          </p:nvPr>
        </p:nvGraphicFramePr>
        <p:xfrm>
          <a:off x="319488" y="5291450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부서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A8FDBA3-F7AE-6217-5B93-4CADF263E6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119830"/>
              </p:ext>
            </p:extLst>
          </p:nvPr>
        </p:nvGraphicFramePr>
        <p:xfrm>
          <a:off x="321138" y="6258191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부서명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테스트그룹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03_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테스트지점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84EA5FA8-FB26-79EB-6C22-204B2B1A34CB}"/>
              </a:ext>
            </a:extLst>
          </p:cNvPr>
          <p:cNvSpPr>
            <a:spLocks/>
          </p:cNvSpPr>
          <p:nvPr/>
        </p:nvSpPr>
        <p:spPr>
          <a:xfrm>
            <a:off x="322079" y="569936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EAC5C2EA-E561-1395-40BC-6CE0A5B18B4C}"/>
              </a:ext>
            </a:extLst>
          </p:cNvPr>
          <p:cNvSpPr>
            <a:spLocks/>
          </p:cNvSpPr>
          <p:nvPr/>
        </p:nvSpPr>
        <p:spPr>
          <a:xfrm>
            <a:off x="1048554" y="5699368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테스트</a:t>
            </a:r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Google Shape;2233;g27fe52d962f_1_4247">
            <a:extLst>
              <a:ext uri="{FF2B5EF4-FFF2-40B4-BE49-F238E27FC236}">
                <a16:creationId xmlns:a16="http://schemas.microsoft.com/office/drawing/2014/main" id="{D25244B8-FFE2-F6AA-E3B4-5C6E6B838EAF}"/>
              </a:ext>
            </a:extLst>
          </p:cNvPr>
          <p:cNvSpPr/>
          <p:nvPr/>
        </p:nvSpPr>
        <p:spPr>
          <a:xfrm>
            <a:off x="2338964" y="5720270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7506ECE-1125-454E-C3BF-ADB2E24AEE86}"/>
              </a:ext>
            </a:extLst>
          </p:cNvPr>
          <p:cNvGrpSpPr/>
          <p:nvPr/>
        </p:nvGrpSpPr>
        <p:grpSpPr>
          <a:xfrm>
            <a:off x="483118" y="8526522"/>
            <a:ext cx="2105082" cy="186100"/>
            <a:chOff x="19175035" y="-2703341"/>
            <a:chExt cx="2105082" cy="186100"/>
          </a:xfrm>
        </p:grpSpPr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C5A949D5-F385-D8E5-37DB-A672723AE67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AD75DC3-EF94-2E71-94D6-8113015F252A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49ED0540-3115-E932-A30E-07E89533C7D1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4E690C6B-FA5D-C639-7A5B-389038CA566E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8D9F4548-7ADF-659F-03F4-8E67DA3ED409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F8624B3E-7D6E-4155-ACD2-A2E5BB9538C2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134F3036-B06C-9606-74B9-A2A9D493056A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78A35BC-4D41-D84F-36FF-4E4C54DF44E2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708621A1-E0A9-F1CA-94B3-7EECF6AEC16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D4083D0E-2E95-4515-CCFA-510588F0830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F7AE5E4E-5E7A-227B-11F1-797556D3D0BA}"/>
              </a:ext>
            </a:extLst>
          </p:cNvPr>
          <p:cNvSpPr>
            <a:spLocks/>
          </p:cNvSpPr>
          <p:nvPr/>
        </p:nvSpPr>
        <p:spPr>
          <a:xfrm>
            <a:off x="326698" y="6030126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0" name="Google Shape;2233;g27fe52d962f_1_4247">
            <a:extLst>
              <a:ext uri="{FF2B5EF4-FFF2-40B4-BE49-F238E27FC236}">
                <a16:creationId xmlns:a16="http://schemas.microsoft.com/office/drawing/2014/main" id="{A35827B0-0C0E-7375-3108-74FB1C8C01F3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A68DAA76-0A3F-4B4D-7995-C2AD6AB2191F}"/>
              </a:ext>
            </a:extLst>
          </p:cNvPr>
          <p:cNvSpPr/>
          <p:nvPr/>
        </p:nvSpPr>
        <p:spPr>
          <a:xfrm>
            <a:off x="6994121" y="244801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꺾인 연결선[E] 41">
            <a:extLst>
              <a:ext uri="{FF2B5EF4-FFF2-40B4-BE49-F238E27FC236}">
                <a16:creationId xmlns:a16="http://schemas.microsoft.com/office/drawing/2014/main" id="{1F76B808-04DC-B0AA-9A65-7BEAD700DC22}"/>
              </a:ext>
            </a:extLst>
          </p:cNvPr>
          <p:cNvCxnSpPr>
            <a:cxnSpLocks/>
            <a:stCxn id="6" idx="3"/>
            <a:endCxn id="226" idx="1"/>
          </p:cNvCxnSpPr>
          <p:nvPr/>
        </p:nvCxnSpPr>
        <p:spPr>
          <a:xfrm flipV="1">
            <a:off x="1535659" y="6266148"/>
            <a:ext cx="3565212" cy="271839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EFAEDBFF-5C47-04BA-0E32-439D158F65B7}"/>
              </a:ext>
            </a:extLst>
          </p:cNvPr>
          <p:cNvSpPr>
            <a:spLocks/>
          </p:cNvSpPr>
          <p:nvPr/>
        </p:nvSpPr>
        <p:spPr>
          <a:xfrm>
            <a:off x="3456965" y="6128222"/>
            <a:ext cx="1439720" cy="261860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부서가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FA52220-7FFB-94D0-6C66-E06C712D318B}"/>
              </a:ext>
            </a:extLst>
          </p:cNvPr>
          <p:cNvSpPr/>
          <p:nvPr/>
        </p:nvSpPr>
        <p:spPr>
          <a:xfrm>
            <a:off x="9969887" y="13417"/>
            <a:ext cx="2210634" cy="43089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검색 영역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홈앤서비스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 err="1">
                <a:solidFill>
                  <a:schemeClr val="tx1"/>
                </a:solidFill>
              </a:rPr>
              <a:t>센터명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예산년월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상품구분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사용여부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부서명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사업장상태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예산사용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예산항목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예산년월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변경사항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센터명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부서명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상품구분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예산항목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사용여부</a:t>
            </a:r>
            <a:r>
              <a:rPr lang="en-US" altLang="ko-KR" sz="1000" dirty="0">
                <a:solidFill>
                  <a:schemeClr val="tx1"/>
                </a:solidFill>
              </a:rPr>
              <a:t> -&gt; </a:t>
            </a:r>
            <a:r>
              <a:rPr lang="ko-KR" altLang="en-US" sz="1000" dirty="0">
                <a:solidFill>
                  <a:schemeClr val="tx1"/>
                </a:solidFill>
              </a:rPr>
              <a:t>예산사용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등록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수정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초기화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전체 초기화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기초예산 일괄 업로드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배정예산 일괄 업로드 </a:t>
            </a:r>
            <a:r>
              <a:rPr lang="en-US" altLang="ko-KR" sz="1000" dirty="0">
                <a:solidFill>
                  <a:schemeClr val="tx1"/>
                </a:solidFill>
              </a:rPr>
              <a:t>(AS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IS</a:t>
            </a:r>
            <a:r>
              <a:rPr lang="ko-KR" altLang="en-US" sz="1000" dirty="0">
                <a:solidFill>
                  <a:schemeClr val="tx1"/>
                </a:solidFill>
              </a:rPr>
              <a:t> 화면에 없음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검색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항목 삭제 사유 확인</a:t>
            </a:r>
            <a:r>
              <a:rPr lang="en-US" altLang="ko-KR" sz="1000" dirty="0">
                <a:solidFill>
                  <a:schemeClr val="tx1"/>
                </a:solidFill>
              </a:rPr>
              <a:t>: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변경사항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 err="1">
                <a:solidFill>
                  <a:schemeClr val="tx1"/>
                </a:solidFill>
              </a:rPr>
              <a:t>센터명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 err="1">
                <a:solidFill>
                  <a:schemeClr val="tx1"/>
                </a:solidFill>
              </a:rPr>
              <a:t>지점명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부서명 용어 통합 검토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ko-KR" altLang="en-US" sz="1000" dirty="0">
                <a:solidFill>
                  <a:schemeClr val="tx1"/>
                </a:solidFill>
              </a:rPr>
              <a:t>상태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예산항목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신규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항목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사용여부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예산사용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예산금액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사용금액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 err="1">
                <a:solidFill>
                  <a:schemeClr val="tx1"/>
                </a:solidFill>
              </a:rPr>
              <a:t>남은금액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기초예산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배정예산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사용예산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잔여예산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70541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776074"/>
              </p:ext>
            </p:extLst>
          </p:nvPr>
        </p:nvGraphicFramePr>
        <p:xfrm>
          <a:off x="7858125" y="426720"/>
          <a:ext cx="2047875" cy="603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부서에 배정예산이 있는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에산을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예산항목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보안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숫자만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부서에 배정예산이 없을 경우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부서의 예산정보를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예산을 초기화한다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초기화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예산항목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부서에 설정된 예산항목을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배정예산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증가 또는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지정년월에 사용된 예산 합계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남은 예산을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5B8AE5-0CEF-C684-49DF-A88F450865A0}"/>
              </a:ext>
            </a:extLst>
          </p:cNvPr>
          <p:cNvGrpSpPr/>
          <p:nvPr/>
        </p:nvGrpSpPr>
        <p:grpSpPr>
          <a:xfrm>
            <a:off x="180000" y="3302986"/>
            <a:ext cx="3100715" cy="3534881"/>
            <a:chOff x="1985799" y="7233606"/>
            <a:chExt cx="3100715" cy="3534881"/>
          </a:xfrm>
        </p:grpSpPr>
        <p:sp>
          <p:nvSpPr>
            <p:cNvPr id="248" name="Google Shape;1694;p44">
              <a:extLst>
                <a:ext uri="{FF2B5EF4-FFF2-40B4-BE49-F238E27FC236}">
                  <a16:creationId xmlns:a16="http://schemas.microsoft.com/office/drawing/2014/main" id="{6265E504-051F-B979-2E6B-0A122D5EB4B7}"/>
                </a:ext>
              </a:extLst>
            </p:cNvPr>
            <p:cNvSpPr/>
            <p:nvPr/>
          </p:nvSpPr>
          <p:spPr>
            <a:xfrm>
              <a:off x="1985799" y="7233606"/>
              <a:ext cx="3100715" cy="3534881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endParaRPr>
            </a:p>
          </p:txBody>
        </p:sp>
        <p:graphicFrame>
          <p:nvGraphicFramePr>
            <p:cNvPr id="249" name="Google Shape;1695;p44">
              <a:extLst>
                <a:ext uri="{FF2B5EF4-FFF2-40B4-BE49-F238E27FC236}">
                  <a16:creationId xmlns:a16="http://schemas.microsoft.com/office/drawing/2014/main" id="{F9E4971F-3B11-2E85-AAE0-2992F56AE224}"/>
                </a:ext>
              </a:extLst>
            </p:cNvPr>
            <p:cNvGraphicFramePr/>
            <p:nvPr/>
          </p:nvGraphicFramePr>
          <p:xfrm>
            <a:off x="2129128" y="7336978"/>
            <a:ext cx="2801956" cy="30477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4009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978">
                    <a:extLst>
                      <a:ext uri="{9D8B030D-6E8A-4147-A177-3AD203B41FA5}">
                        <a16:colId xmlns:a16="http://schemas.microsoft.com/office/drawing/2014/main" val="3339663757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예산 수정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800" b="1" u="none" strike="noStrike" cap="none" dirty="0"/>
                          <a:t>X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0" name="모서리가 둥근 직사각형 249">
              <a:extLst>
                <a:ext uri="{FF2B5EF4-FFF2-40B4-BE49-F238E27FC236}">
                  <a16:creationId xmlns:a16="http://schemas.microsoft.com/office/drawing/2014/main" id="{E6F3DDA5-E5CE-6603-4C3A-B90D0C82F30E}"/>
                </a:ext>
              </a:extLst>
            </p:cNvPr>
            <p:cNvSpPr/>
            <p:nvPr/>
          </p:nvSpPr>
          <p:spPr>
            <a:xfrm>
              <a:off x="3659695" y="10455590"/>
              <a:ext cx="360000" cy="174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닫기</a:t>
              </a:r>
            </a:p>
          </p:txBody>
        </p:sp>
        <p:sp>
          <p:nvSpPr>
            <p:cNvPr id="252" name="모서리가 둥근 직사각형 251">
              <a:extLst>
                <a:ext uri="{FF2B5EF4-FFF2-40B4-BE49-F238E27FC236}">
                  <a16:creationId xmlns:a16="http://schemas.microsoft.com/office/drawing/2014/main" id="{11159D3E-EFC6-A5FC-B835-E329CC6E9DBE}"/>
                </a:ext>
              </a:extLst>
            </p:cNvPr>
            <p:cNvSpPr>
              <a:spLocks/>
            </p:cNvSpPr>
            <p:nvPr/>
          </p:nvSpPr>
          <p:spPr>
            <a:xfrm>
              <a:off x="2119897" y="8040091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부서명</a:t>
              </a:r>
            </a:p>
          </p:txBody>
        </p:sp>
        <p:sp>
          <p:nvSpPr>
            <p:cNvPr id="253" name="모서리가 둥근 직사각형 252">
              <a:extLst>
                <a:ext uri="{FF2B5EF4-FFF2-40B4-BE49-F238E27FC236}">
                  <a16:creationId xmlns:a16="http://schemas.microsoft.com/office/drawing/2014/main" id="{D6A76362-A833-C66C-F60F-B3F6802900E7}"/>
                </a:ext>
              </a:extLst>
            </p:cNvPr>
            <p:cNvSpPr>
              <a:spLocks/>
            </p:cNvSpPr>
            <p:nvPr/>
          </p:nvSpPr>
          <p:spPr>
            <a:xfrm>
              <a:off x="2836097" y="8040091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HNS_</a:t>
              </a:r>
              <a:r>
                <a:rPr kumimoji="0" lang="ko-KR" altLang="en-US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테스트팀</a:t>
              </a:r>
              <a:r>
                <a:rPr kumimoji="0" lang="en-US" altLang="ko-KR" sz="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_01</a:t>
              </a:r>
              <a:endPara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6" name="Google Shape;810;g28120bc8d10_0_307">
              <a:extLst>
                <a:ext uri="{FF2B5EF4-FFF2-40B4-BE49-F238E27FC236}">
                  <a16:creationId xmlns:a16="http://schemas.microsoft.com/office/drawing/2014/main" id="{2E1565A6-2652-E2C7-C9C5-59AC2020B6AD}"/>
                </a:ext>
              </a:extLst>
            </p:cNvPr>
            <p:cNvSpPr/>
            <p:nvPr/>
          </p:nvSpPr>
          <p:spPr>
            <a:xfrm>
              <a:off x="3141830" y="10455588"/>
              <a:ext cx="414577" cy="189397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모서리가 둥근 직사각형 256">
              <a:extLst>
                <a:ext uri="{FF2B5EF4-FFF2-40B4-BE49-F238E27FC236}">
                  <a16:creationId xmlns:a16="http://schemas.microsoft.com/office/drawing/2014/main" id="{EE22904A-2FDF-3B06-2993-1C5FDBDCC4FB}"/>
                </a:ext>
              </a:extLst>
            </p:cNvPr>
            <p:cNvSpPr>
              <a:spLocks/>
            </p:cNvSpPr>
            <p:nvPr/>
          </p:nvSpPr>
          <p:spPr>
            <a:xfrm>
              <a:off x="2123697" y="8371326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사용여부</a:t>
              </a:r>
            </a:p>
          </p:txBody>
        </p:sp>
        <p:sp>
          <p:nvSpPr>
            <p:cNvPr id="258" name="모서리가 둥근 직사각형 257">
              <a:extLst>
                <a:ext uri="{FF2B5EF4-FFF2-40B4-BE49-F238E27FC236}">
                  <a16:creationId xmlns:a16="http://schemas.microsoft.com/office/drawing/2014/main" id="{7AE0104B-1260-B145-4B11-5CC4BB688BFF}"/>
                </a:ext>
              </a:extLst>
            </p:cNvPr>
            <p:cNvSpPr>
              <a:spLocks/>
            </p:cNvSpPr>
            <p:nvPr/>
          </p:nvSpPr>
          <p:spPr>
            <a:xfrm>
              <a:off x="2839897" y="8371326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                                                                                                              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모서리가 둥근 직사각형 258">
              <a:extLst>
                <a:ext uri="{FF2B5EF4-FFF2-40B4-BE49-F238E27FC236}">
                  <a16:creationId xmlns:a16="http://schemas.microsoft.com/office/drawing/2014/main" id="{867E33F0-BEF4-BE33-2095-85C3C8CB67D9}"/>
                </a:ext>
              </a:extLst>
            </p:cNvPr>
            <p:cNvSpPr>
              <a:spLocks/>
            </p:cNvSpPr>
            <p:nvPr/>
          </p:nvSpPr>
          <p:spPr>
            <a:xfrm>
              <a:off x="2125342" y="7683456"/>
              <a:ext cx="2809542" cy="27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차감에서 음수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는 차감 예산 입니다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0" name="모서리가 둥근 직사각형 259">
              <a:extLst>
                <a:ext uri="{FF2B5EF4-FFF2-40B4-BE49-F238E27FC236}">
                  <a16:creationId xmlns:a16="http://schemas.microsoft.com/office/drawing/2014/main" id="{DD9685F5-55AB-9BC9-40F2-1A98C8523E8F}"/>
                </a:ext>
              </a:extLst>
            </p:cNvPr>
            <p:cNvSpPr>
              <a:spLocks/>
            </p:cNvSpPr>
            <p:nvPr/>
          </p:nvSpPr>
          <p:spPr>
            <a:xfrm>
              <a:off x="2127915" y="9036162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배정예산</a:t>
              </a:r>
            </a:p>
          </p:txBody>
        </p:sp>
        <p:sp>
          <p:nvSpPr>
            <p:cNvPr id="261" name="모서리가 둥근 직사각형 260">
              <a:extLst>
                <a:ext uri="{FF2B5EF4-FFF2-40B4-BE49-F238E27FC236}">
                  <a16:creationId xmlns:a16="http://schemas.microsoft.com/office/drawing/2014/main" id="{E2B45E35-C2CE-DA66-DE82-7EF54F51CCA8}"/>
                </a:ext>
              </a:extLst>
            </p:cNvPr>
            <p:cNvSpPr>
              <a:spLocks/>
            </p:cNvSpPr>
            <p:nvPr/>
          </p:nvSpPr>
          <p:spPr>
            <a:xfrm>
              <a:off x="2844115" y="9036162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모서리가 둥근 직사각형 261">
              <a:extLst>
                <a:ext uri="{FF2B5EF4-FFF2-40B4-BE49-F238E27FC236}">
                  <a16:creationId xmlns:a16="http://schemas.microsoft.com/office/drawing/2014/main" id="{C8FEEA5D-5D93-2F0C-4973-36F45676590D}"/>
                </a:ext>
              </a:extLst>
            </p:cNvPr>
            <p:cNvSpPr>
              <a:spLocks/>
            </p:cNvSpPr>
            <p:nvPr/>
          </p:nvSpPr>
          <p:spPr>
            <a:xfrm>
              <a:off x="2137072" y="9704274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사용예산</a:t>
              </a:r>
            </a:p>
          </p:txBody>
        </p:sp>
        <p:sp>
          <p:nvSpPr>
            <p:cNvPr id="263" name="모서리가 둥근 직사각형 262">
              <a:extLst>
                <a:ext uri="{FF2B5EF4-FFF2-40B4-BE49-F238E27FC236}">
                  <a16:creationId xmlns:a16="http://schemas.microsoft.com/office/drawing/2014/main" id="{BF2CBC52-B71C-01A7-4D31-103C954F730C}"/>
                </a:ext>
              </a:extLst>
            </p:cNvPr>
            <p:cNvSpPr>
              <a:spLocks/>
            </p:cNvSpPr>
            <p:nvPr/>
          </p:nvSpPr>
          <p:spPr>
            <a:xfrm>
              <a:off x="2857072" y="9704274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4" name="모서리가 둥근 직사각형 263">
              <a:extLst>
                <a:ext uri="{FF2B5EF4-FFF2-40B4-BE49-F238E27FC236}">
                  <a16:creationId xmlns:a16="http://schemas.microsoft.com/office/drawing/2014/main" id="{0D21D682-A207-673D-1717-4809FDDC791F}"/>
                </a:ext>
              </a:extLst>
            </p:cNvPr>
            <p:cNvSpPr>
              <a:spLocks/>
            </p:cNvSpPr>
            <p:nvPr/>
          </p:nvSpPr>
          <p:spPr>
            <a:xfrm>
              <a:off x="2131715" y="9367397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</a:t>
              </a:r>
            </a:p>
          </p:txBody>
        </p:sp>
        <p:sp>
          <p:nvSpPr>
            <p:cNvPr id="265" name="모서리가 둥근 직사각형 264">
              <a:extLst>
                <a:ext uri="{FF2B5EF4-FFF2-40B4-BE49-F238E27FC236}">
                  <a16:creationId xmlns:a16="http://schemas.microsoft.com/office/drawing/2014/main" id="{633924B7-7B1E-A27E-54FF-507EEC090BE8}"/>
                </a:ext>
              </a:extLst>
            </p:cNvPr>
            <p:cNvSpPr>
              <a:spLocks/>
            </p:cNvSpPr>
            <p:nvPr/>
          </p:nvSpPr>
          <p:spPr>
            <a:xfrm>
              <a:off x="2847915" y="9367397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6" name="모서리가 둥근 직사각형 265">
              <a:extLst>
                <a:ext uri="{FF2B5EF4-FFF2-40B4-BE49-F238E27FC236}">
                  <a16:creationId xmlns:a16="http://schemas.microsoft.com/office/drawing/2014/main" id="{F69510E9-2FC7-04D7-0F64-707C6633F3D8}"/>
                </a:ext>
              </a:extLst>
            </p:cNvPr>
            <p:cNvSpPr>
              <a:spLocks/>
            </p:cNvSpPr>
            <p:nvPr/>
          </p:nvSpPr>
          <p:spPr>
            <a:xfrm>
              <a:off x="2147513" y="10032233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잔여예산</a:t>
              </a:r>
            </a:p>
          </p:txBody>
        </p:sp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B735A16D-651B-9F67-DC63-80BFD465EFE0}"/>
                </a:ext>
              </a:extLst>
            </p:cNvPr>
            <p:cNvSpPr>
              <a:spLocks/>
            </p:cNvSpPr>
            <p:nvPr/>
          </p:nvSpPr>
          <p:spPr>
            <a:xfrm>
              <a:off x="2867513" y="10032233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7E84475-F025-D92A-EEB7-766E951C2C9C}"/>
              </a:ext>
            </a:extLst>
          </p:cNvPr>
          <p:cNvSpPr>
            <a:spLocks/>
          </p:cNvSpPr>
          <p:nvPr/>
        </p:nvSpPr>
        <p:spPr>
          <a:xfrm>
            <a:off x="2118077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07E0E77-F3B7-F75F-70D6-07AE7CBF016B}"/>
              </a:ext>
            </a:extLst>
          </p:cNvPr>
          <p:cNvSpPr>
            <a:spLocks/>
          </p:cNvSpPr>
          <p:nvPr/>
        </p:nvSpPr>
        <p:spPr>
          <a:xfrm>
            <a:off x="-1199" y="32997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215927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419274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845079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3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4;p44">
            <a:extLst>
              <a:ext uri="{FF2B5EF4-FFF2-40B4-BE49-F238E27FC236}">
                <a16:creationId xmlns:a16="http://schemas.microsoft.com/office/drawing/2014/main" id="{836D18AD-71BF-6C64-10DA-D698C6188E83}"/>
              </a:ext>
            </a:extLst>
          </p:cNvPr>
          <p:cNvSpPr/>
          <p:nvPr/>
        </p:nvSpPr>
        <p:spPr>
          <a:xfrm>
            <a:off x="3727619" y="120290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A47B291-71A9-6C08-89AB-3E2EE832869C}"/>
              </a:ext>
            </a:extLst>
          </p:cNvPr>
          <p:cNvSpPr/>
          <p:nvPr/>
        </p:nvSpPr>
        <p:spPr>
          <a:xfrm>
            <a:off x="5130388" y="194707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4B01DF3E-80C6-7781-2021-C3DFABF82F3E}"/>
              </a:ext>
            </a:extLst>
          </p:cNvPr>
          <p:cNvSpPr/>
          <p:nvPr/>
        </p:nvSpPr>
        <p:spPr>
          <a:xfrm>
            <a:off x="4612523" y="194707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FDB5A9AA-0DA3-A9CF-CEEE-7D1436FEBC5F}"/>
              </a:ext>
            </a:extLst>
          </p:cNvPr>
          <p:cNvSpPr/>
          <p:nvPr/>
        </p:nvSpPr>
        <p:spPr>
          <a:xfrm>
            <a:off x="3880018" y="135530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부서의 예산을 초기화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96F32E6A-C27E-F0C8-9407-7014407338B8}"/>
              </a:ext>
            </a:extLst>
          </p:cNvPr>
          <p:cNvSpPr>
            <a:spLocks/>
          </p:cNvSpPr>
          <p:nvPr/>
        </p:nvSpPr>
        <p:spPr>
          <a:xfrm>
            <a:off x="269810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6B906D-1EFE-87C9-D060-1F850509C65C}"/>
              </a:ext>
            </a:extLst>
          </p:cNvPr>
          <p:cNvSpPr>
            <a:spLocks/>
          </p:cNvSpPr>
          <p:nvPr/>
        </p:nvSpPr>
        <p:spPr>
          <a:xfrm>
            <a:off x="3255389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2ED30B9-A0BF-7296-DCBE-3729F27CC777}"/>
              </a:ext>
            </a:extLst>
          </p:cNvPr>
          <p:cNvSpPr>
            <a:spLocks/>
          </p:cNvSpPr>
          <p:nvPr/>
        </p:nvSpPr>
        <p:spPr>
          <a:xfrm>
            <a:off x="3838463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65162E60-A1FB-4762-4AC1-A47164452FC0}"/>
              </a:ext>
            </a:extLst>
          </p:cNvPr>
          <p:cNvSpPr>
            <a:spLocks/>
          </p:cNvSpPr>
          <p:nvPr/>
        </p:nvSpPr>
        <p:spPr>
          <a:xfrm>
            <a:off x="-30233" y="11409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6" idx="1"/>
            <a:endCxn id="3" idx="0"/>
          </p:cNvCxnSpPr>
          <p:nvPr/>
        </p:nvCxnSpPr>
        <p:spPr>
          <a:xfrm rot="10800000" flipV="1">
            <a:off x="1727610" y="805326"/>
            <a:ext cx="396299" cy="33918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BBA87430-7689-DA20-1867-9AE17084C4CD}"/>
              </a:ext>
            </a:extLst>
          </p:cNvPr>
          <p:cNvSpPr/>
          <p:nvPr/>
        </p:nvSpPr>
        <p:spPr>
          <a:xfrm>
            <a:off x="3770889" y="354351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C23DAEAB-3AD5-EDA5-A607-1C7CE574B7BB}"/>
              </a:ext>
            </a:extLst>
          </p:cNvPr>
          <p:cNvSpPr/>
          <p:nvPr/>
        </p:nvSpPr>
        <p:spPr>
          <a:xfrm>
            <a:off x="5173658" y="428768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6B19BA4B-73A9-F7AC-C348-1154C06ADE9D}"/>
              </a:ext>
            </a:extLst>
          </p:cNvPr>
          <p:cNvSpPr/>
          <p:nvPr/>
        </p:nvSpPr>
        <p:spPr>
          <a:xfrm>
            <a:off x="4655793" y="428768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694;p44">
            <a:extLst>
              <a:ext uri="{FF2B5EF4-FFF2-40B4-BE49-F238E27FC236}">
                <a16:creationId xmlns:a16="http://schemas.microsoft.com/office/drawing/2014/main" id="{0EBEB62A-B71D-3209-5702-A350EF0FAC8F}"/>
              </a:ext>
            </a:extLst>
          </p:cNvPr>
          <p:cNvSpPr/>
          <p:nvPr/>
        </p:nvSpPr>
        <p:spPr>
          <a:xfrm>
            <a:off x="3923288" y="369591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선택한 부서에 예산을 배정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DCA1F6AF-2445-568B-0F62-2F8D01802092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rot="16200000" flipH="1">
            <a:off x="4156632" y="324578"/>
            <a:ext cx="262579" cy="1494076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Google Shape;1694;p44">
            <a:extLst>
              <a:ext uri="{FF2B5EF4-FFF2-40B4-BE49-F238E27FC236}">
                <a16:creationId xmlns:a16="http://schemas.microsoft.com/office/drawing/2014/main" id="{0C3CAC2D-D5D9-760E-18EE-ACB220477CB1}"/>
              </a:ext>
            </a:extLst>
          </p:cNvPr>
          <p:cNvSpPr/>
          <p:nvPr/>
        </p:nvSpPr>
        <p:spPr>
          <a:xfrm>
            <a:off x="3770889" y="578464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546AF5F2-819D-512F-0D63-36C70BC1D377}"/>
              </a:ext>
            </a:extLst>
          </p:cNvPr>
          <p:cNvSpPr/>
          <p:nvPr/>
        </p:nvSpPr>
        <p:spPr>
          <a:xfrm>
            <a:off x="5173658" y="652881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Google Shape;810;g28120bc8d10_0_307">
            <a:extLst>
              <a:ext uri="{FF2B5EF4-FFF2-40B4-BE49-F238E27FC236}">
                <a16:creationId xmlns:a16="http://schemas.microsoft.com/office/drawing/2014/main" id="{E668CFFB-50FE-366C-C899-89E15CD2E019}"/>
              </a:ext>
            </a:extLst>
          </p:cNvPr>
          <p:cNvSpPr/>
          <p:nvPr/>
        </p:nvSpPr>
        <p:spPr>
          <a:xfrm>
            <a:off x="4655793" y="652881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4;p44">
            <a:extLst>
              <a:ext uri="{FF2B5EF4-FFF2-40B4-BE49-F238E27FC236}">
                <a16:creationId xmlns:a16="http://schemas.microsoft.com/office/drawing/2014/main" id="{F578E58D-FF4E-EDF3-B726-42A129C4353A}"/>
              </a:ext>
            </a:extLst>
          </p:cNvPr>
          <p:cNvSpPr/>
          <p:nvPr/>
        </p:nvSpPr>
        <p:spPr>
          <a:xfrm>
            <a:off x="3923288" y="593704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 정보를 수정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020E5A7-73C7-42CD-77D2-E8755F29C17E}"/>
              </a:ext>
            </a:extLst>
          </p:cNvPr>
          <p:cNvCxnSpPr>
            <a:cxnSpLocks/>
            <a:stCxn id="256" idx="0"/>
            <a:endCxn id="125" idx="1"/>
          </p:cNvCxnSpPr>
          <p:nvPr/>
        </p:nvCxnSpPr>
        <p:spPr>
          <a:xfrm rot="5400000" flipH="1" flipV="1">
            <a:off x="2547074" y="5301154"/>
            <a:ext cx="220061" cy="222756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Google Shape;1694;p44">
            <a:extLst>
              <a:ext uri="{FF2B5EF4-FFF2-40B4-BE49-F238E27FC236}">
                <a16:creationId xmlns:a16="http://schemas.microsoft.com/office/drawing/2014/main" id="{E52A3152-5BAA-0F3F-B8BF-AFE16E577DEA}"/>
              </a:ext>
            </a:extLst>
          </p:cNvPr>
          <p:cNvSpPr/>
          <p:nvPr/>
        </p:nvSpPr>
        <p:spPr>
          <a:xfrm>
            <a:off x="5040911" y="465059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4429ED37-7919-BC7B-8E4F-772B3BC2F4F1}"/>
              </a:ext>
            </a:extLst>
          </p:cNvPr>
          <p:cNvSpPr/>
          <p:nvPr/>
        </p:nvSpPr>
        <p:spPr>
          <a:xfrm>
            <a:off x="6168251" y="539476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26" name="Google Shape;1694;p44">
            <a:extLst>
              <a:ext uri="{FF2B5EF4-FFF2-40B4-BE49-F238E27FC236}">
                <a16:creationId xmlns:a16="http://schemas.microsoft.com/office/drawing/2014/main" id="{BF068A0F-10E7-30BF-5921-78A3481DDD67}"/>
              </a:ext>
            </a:extLst>
          </p:cNvPr>
          <p:cNvSpPr/>
          <p:nvPr/>
        </p:nvSpPr>
        <p:spPr>
          <a:xfrm>
            <a:off x="5193310" y="480299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79175685-0FDF-C73F-DDB8-F8D884E108EA}"/>
              </a:ext>
            </a:extLst>
          </p:cNvPr>
          <p:cNvCxnSpPr>
            <a:cxnSpLocks/>
            <a:stCxn id="104" idx="2"/>
            <a:endCxn id="197" idx="1"/>
          </p:cNvCxnSpPr>
          <p:nvPr/>
        </p:nvCxnSpPr>
        <p:spPr>
          <a:xfrm rot="16200000" flipH="1">
            <a:off x="4605107" y="4735053"/>
            <a:ext cx="693778" cy="17782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8C7FB0E1-23A4-AEF7-E49C-2034FF7DF3FB}"/>
              </a:ext>
            </a:extLst>
          </p:cNvPr>
          <p:cNvCxnSpPr>
            <a:cxnSpLocks/>
            <a:stCxn id="127" idx="0"/>
            <a:endCxn id="197" idx="1"/>
          </p:cNvCxnSpPr>
          <p:nvPr/>
        </p:nvCxnSpPr>
        <p:spPr>
          <a:xfrm rot="5400000" flipH="1" flipV="1">
            <a:off x="4273019" y="5760921"/>
            <a:ext cx="1357955" cy="17782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Google Shape;1694;p44">
            <a:extLst>
              <a:ext uri="{FF2B5EF4-FFF2-40B4-BE49-F238E27FC236}">
                <a16:creationId xmlns:a16="http://schemas.microsoft.com/office/drawing/2014/main" id="{6612A495-16CC-F87F-A779-A99D67A65994}"/>
              </a:ext>
            </a:extLst>
          </p:cNvPr>
          <p:cNvSpPr/>
          <p:nvPr/>
        </p:nvSpPr>
        <p:spPr>
          <a:xfrm>
            <a:off x="5046760" y="2340820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4FBE56E4-B80E-0891-4F9F-037A3315C7A5}"/>
              </a:ext>
            </a:extLst>
          </p:cNvPr>
          <p:cNvSpPr/>
          <p:nvPr/>
        </p:nvSpPr>
        <p:spPr>
          <a:xfrm>
            <a:off x="6174100" y="308498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41" name="Google Shape;1694;p44">
            <a:extLst>
              <a:ext uri="{FF2B5EF4-FFF2-40B4-BE49-F238E27FC236}">
                <a16:creationId xmlns:a16="http://schemas.microsoft.com/office/drawing/2014/main" id="{42A2A0E1-4D63-DB9A-AD46-00A687292425}"/>
              </a:ext>
            </a:extLst>
          </p:cNvPr>
          <p:cNvSpPr/>
          <p:nvPr/>
        </p:nvSpPr>
        <p:spPr>
          <a:xfrm>
            <a:off x="5199159" y="2493220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초기화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57DE873F-FEE7-1C32-03C8-91ECDAA5EB12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16200000" flipH="1">
            <a:off x="4443730" y="611676"/>
            <a:ext cx="262579" cy="91988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[E] 244">
            <a:extLst>
              <a:ext uri="{FF2B5EF4-FFF2-40B4-BE49-F238E27FC236}">
                <a16:creationId xmlns:a16="http://schemas.microsoft.com/office/drawing/2014/main" id="{E7811A3D-3AED-3F88-8310-72E0EC12B184}"/>
              </a:ext>
            </a:extLst>
          </p:cNvPr>
          <p:cNvCxnSpPr>
            <a:cxnSpLocks/>
            <a:stCxn id="53" idx="2"/>
            <a:endCxn id="239" idx="1"/>
          </p:cNvCxnSpPr>
          <p:nvPr/>
        </p:nvCxnSpPr>
        <p:spPr>
          <a:xfrm rot="16200000" flipH="1">
            <a:off x="4570980" y="2385301"/>
            <a:ext cx="724612" cy="226948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8C2F4833-3A7D-6E9A-B4D2-99DD8CD4CFDC}"/>
              </a:ext>
            </a:extLst>
          </p:cNvPr>
          <p:cNvSpPr/>
          <p:nvPr/>
        </p:nvSpPr>
        <p:spPr>
          <a:xfrm>
            <a:off x="177251" y="1144512"/>
            <a:ext cx="3100715" cy="206267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4" name="Google Shape;1695;p44">
            <a:extLst>
              <a:ext uri="{FF2B5EF4-FFF2-40B4-BE49-F238E27FC236}">
                <a16:creationId xmlns:a16="http://schemas.microsoft.com/office/drawing/2014/main" id="{CC7CD296-3493-7BB5-A340-963DF57641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9455034"/>
              </p:ext>
            </p:extLst>
          </p:nvPr>
        </p:nvGraphicFramePr>
        <p:xfrm>
          <a:off x="320580" y="1247884"/>
          <a:ext cx="280195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009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97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예산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DBFBD168-062F-C9BE-1A6F-8C32755D6F4D}"/>
              </a:ext>
            </a:extLst>
          </p:cNvPr>
          <p:cNvSpPr/>
          <p:nvPr/>
        </p:nvSpPr>
        <p:spPr>
          <a:xfrm>
            <a:off x="1825603" y="289534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58A02D3C-CF90-BA9C-5A31-1599596667A4}"/>
              </a:ext>
            </a:extLst>
          </p:cNvPr>
          <p:cNvSpPr>
            <a:spLocks/>
          </p:cNvSpPr>
          <p:nvPr/>
        </p:nvSpPr>
        <p:spPr>
          <a:xfrm>
            <a:off x="319367" y="1710653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부서명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E24A47DE-D285-2E53-3DFC-9F80AE1882FB}"/>
              </a:ext>
            </a:extLst>
          </p:cNvPr>
          <p:cNvSpPr>
            <a:spLocks/>
          </p:cNvSpPr>
          <p:nvPr/>
        </p:nvSpPr>
        <p:spPr>
          <a:xfrm>
            <a:off x="1035567" y="1710653"/>
            <a:ext cx="208696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HNS_</a:t>
            </a:r>
            <a:r>
              <a:rPr kumimoji="0" lang="ko-KR" altLang="en-US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테스트팀</a:t>
            </a:r>
            <a:r>
              <a:rPr kumimoji="0" lang="en-US" altLang="ko-KR" sz="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_01</a:t>
            </a: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BA39C57D-537A-2DE8-8673-7BFB809DA12E}"/>
              </a:ext>
            </a:extLst>
          </p:cNvPr>
          <p:cNvSpPr>
            <a:spLocks/>
          </p:cNvSpPr>
          <p:nvPr/>
        </p:nvSpPr>
        <p:spPr>
          <a:xfrm>
            <a:off x="328524" y="237876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배정예산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763FDD8F-4D15-8103-42B4-A5B1B488C1B4}"/>
              </a:ext>
            </a:extLst>
          </p:cNvPr>
          <p:cNvSpPr>
            <a:spLocks/>
          </p:cNvSpPr>
          <p:nvPr/>
        </p:nvSpPr>
        <p:spPr>
          <a:xfrm>
            <a:off x="1048524" y="2378765"/>
            <a:ext cx="2074012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입력해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Google Shape;810;g28120bc8d10_0_307">
            <a:extLst>
              <a:ext uri="{FF2B5EF4-FFF2-40B4-BE49-F238E27FC236}">
                <a16:creationId xmlns:a16="http://schemas.microsoft.com/office/drawing/2014/main" id="{B6C77246-4E62-814F-202B-36E013211BF5}"/>
              </a:ext>
            </a:extLst>
          </p:cNvPr>
          <p:cNvSpPr/>
          <p:nvPr/>
        </p:nvSpPr>
        <p:spPr>
          <a:xfrm>
            <a:off x="1307738" y="2895347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233644C7-3F5C-645F-0F14-8CC956E7A4E2}"/>
              </a:ext>
            </a:extLst>
          </p:cNvPr>
          <p:cNvSpPr>
            <a:spLocks/>
          </p:cNvSpPr>
          <p:nvPr/>
        </p:nvSpPr>
        <p:spPr>
          <a:xfrm>
            <a:off x="323167" y="2041888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예산항목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187BD648-223C-DDDB-89F9-D520A3962DE7}"/>
              </a:ext>
            </a:extLst>
          </p:cNvPr>
          <p:cNvSpPr>
            <a:spLocks/>
          </p:cNvSpPr>
          <p:nvPr/>
        </p:nvSpPr>
        <p:spPr>
          <a:xfrm>
            <a:off x="1039367" y="2041888"/>
            <a:ext cx="208696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                                                      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7206A566-2898-6F70-1F69-C4A95F7D54BD}"/>
              </a:ext>
            </a:extLst>
          </p:cNvPr>
          <p:cNvSpPr>
            <a:spLocks/>
          </p:cNvSpPr>
          <p:nvPr/>
        </p:nvSpPr>
        <p:spPr>
          <a:xfrm>
            <a:off x="315492" y="4764499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예산항목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38DCBE06-1FFA-A697-21B0-767080931F99}"/>
              </a:ext>
            </a:extLst>
          </p:cNvPr>
          <p:cNvSpPr>
            <a:spLocks/>
          </p:cNvSpPr>
          <p:nvPr/>
        </p:nvSpPr>
        <p:spPr>
          <a:xfrm>
            <a:off x="1031692" y="4764499"/>
            <a:ext cx="2086969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자재</a:t>
            </a: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A732A52D-2E74-C2A8-35C0-03E086B37E25}"/>
              </a:ext>
            </a:extLst>
          </p:cNvPr>
          <p:cNvCxnSpPr>
            <a:cxnSpLocks/>
            <a:stCxn id="10" idx="2"/>
            <a:endCxn id="90" idx="1"/>
          </p:cNvCxnSpPr>
          <p:nvPr/>
        </p:nvCxnSpPr>
        <p:spPr>
          <a:xfrm rot="16200000" flipH="1">
            <a:off x="2153442" y="2446329"/>
            <a:ext cx="979033" cy="2255862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꺾인 연결선[E] 18">
            <a:extLst>
              <a:ext uri="{FF2B5EF4-FFF2-40B4-BE49-F238E27FC236}">
                <a16:creationId xmlns:a16="http://schemas.microsoft.com/office/drawing/2014/main" id="{C219FC40-D47C-9E38-B345-BBF03EEBE64D}"/>
              </a:ext>
            </a:extLst>
          </p:cNvPr>
          <p:cNvCxnSpPr>
            <a:cxnSpLocks/>
            <a:stCxn id="258" idx="3"/>
            <a:endCxn id="51" idx="1"/>
          </p:cNvCxnSpPr>
          <p:nvPr/>
        </p:nvCxnSpPr>
        <p:spPr>
          <a:xfrm flipV="1">
            <a:off x="3121067" y="1723167"/>
            <a:ext cx="606552" cy="2852539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0217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기초예산 리스트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샘플파일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215927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419274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845079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3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8D5D254-5FB2-DB5D-2949-F3DC46302FAA}"/>
              </a:ext>
            </a:extLst>
          </p:cNvPr>
          <p:cNvSpPr>
            <a:spLocks/>
          </p:cNvSpPr>
          <p:nvPr/>
        </p:nvSpPr>
        <p:spPr>
          <a:xfrm>
            <a:off x="440236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66ACE5B-03EB-EB2D-9222-52D518F554AC}"/>
              </a:ext>
            </a:extLst>
          </p:cNvPr>
          <p:cNvSpPr>
            <a:spLocks/>
          </p:cNvSpPr>
          <p:nvPr/>
        </p:nvSpPr>
        <p:spPr>
          <a:xfrm>
            <a:off x="5188115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0" idx="2"/>
            <a:endCxn id="16" idx="3"/>
          </p:cNvCxnSpPr>
          <p:nvPr/>
        </p:nvCxnSpPr>
        <p:spPr>
          <a:xfrm rot="5400000">
            <a:off x="3793049" y="1436841"/>
            <a:ext cx="1504139" cy="5111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2FD37601-E178-5F2A-0C49-585E779CF0FB}"/>
              </a:ext>
            </a:extLst>
          </p:cNvPr>
          <p:cNvCxnSpPr>
            <a:cxnSpLocks/>
            <a:stCxn id="39" idx="2"/>
            <a:endCxn id="73" idx="3"/>
          </p:cNvCxnSpPr>
          <p:nvPr/>
        </p:nvCxnSpPr>
        <p:spPr>
          <a:xfrm rot="5400000">
            <a:off x="2873718" y="2348659"/>
            <a:ext cx="4131941" cy="131527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EBC5E95-0876-19E5-831A-2EE732080D2F}"/>
              </a:ext>
            </a:extLst>
          </p:cNvPr>
          <p:cNvSpPr>
            <a:spLocks/>
          </p:cNvSpPr>
          <p:nvPr/>
        </p:nvSpPr>
        <p:spPr>
          <a:xfrm>
            <a:off x="7512" y="13192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A9BEF5-F764-7867-469B-1B22CE92C14B}"/>
              </a:ext>
            </a:extLst>
          </p:cNvPr>
          <p:cNvGrpSpPr/>
          <p:nvPr/>
        </p:nvGrpSpPr>
        <p:grpSpPr>
          <a:xfrm>
            <a:off x="541869" y="1852776"/>
            <a:ext cx="1605044" cy="186100"/>
            <a:chOff x="19175035" y="-2703341"/>
            <a:chExt cx="2105082" cy="186100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5E0D34A5-757F-BF81-E613-A1B476317B40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13650CB6-7AD5-6798-A721-302EAD90E88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79BAFE7-3D58-FAA6-A573-D62674C536F9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DA6E5F-B0AA-DEF8-EB14-EE92ACF3398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7213F1A-1EEB-6034-33EC-087A6F8394A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20DCE5-2ED8-74A2-E671-089F973D12E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2882AFD-E837-C3D8-D92E-1B970EABA58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49196A5-3849-34FA-9CC9-C03C63CBB270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17E56059-E81B-B5B4-D220-4D7F5932A97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04694CAB-3CD6-5597-7AAA-3645F143459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6" name="Google Shape;1694;p44">
            <a:extLst>
              <a:ext uri="{FF2B5EF4-FFF2-40B4-BE49-F238E27FC236}">
                <a16:creationId xmlns:a16="http://schemas.microsoft.com/office/drawing/2014/main" id="{061F3FFB-8CFE-1D68-D63A-4FDAB4E0D00B}"/>
              </a:ext>
            </a:extLst>
          </p:cNvPr>
          <p:cNvSpPr/>
          <p:nvPr/>
        </p:nvSpPr>
        <p:spPr>
          <a:xfrm>
            <a:off x="187512" y="1291621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328301DB-9DD1-627F-2FA2-B79E623DEF0C}"/>
              </a:ext>
            </a:extLst>
          </p:cNvPr>
          <p:cNvGraphicFramePr/>
          <p:nvPr/>
        </p:nvGraphicFramePr>
        <p:xfrm>
          <a:off x="330840" y="1394993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기초예산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010A0BD-0AF5-88FF-978C-671D63220FA6}"/>
              </a:ext>
            </a:extLst>
          </p:cNvPr>
          <p:cNvSpPr/>
          <p:nvPr/>
        </p:nvSpPr>
        <p:spPr>
          <a:xfrm>
            <a:off x="2170525" y="320269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0AEB983-BF57-0169-487F-D0C445A2D2F4}"/>
              </a:ext>
            </a:extLst>
          </p:cNvPr>
          <p:cNvSpPr>
            <a:spLocks/>
          </p:cNvSpPr>
          <p:nvPr/>
        </p:nvSpPr>
        <p:spPr>
          <a:xfrm>
            <a:off x="325483" y="1807775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리스트를 참조하여 기초예산을 설정해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리스를 다운로드시 조회조건의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해당하는 기초예산을 보여줍니다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예산사용이  등록도어 있는 사업장에 대해서만 기초예산을 변경할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기초예산을 공백으로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변경되지 않습니다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 외 다른 열에 대해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기초예산이 변경되지 않을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06BE4B0A-403F-C406-57C4-2226402C5F42}"/>
              </a:ext>
            </a:extLst>
          </p:cNvPr>
          <p:cNvSpPr/>
          <p:nvPr/>
        </p:nvSpPr>
        <p:spPr>
          <a:xfrm>
            <a:off x="1652660" y="3202697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272DEE0-1FF4-65BD-411B-00525F7B2B4D}"/>
              </a:ext>
            </a:extLst>
          </p:cNvPr>
          <p:cNvSpPr>
            <a:spLocks/>
          </p:cNvSpPr>
          <p:nvPr/>
        </p:nvSpPr>
        <p:spPr>
          <a:xfrm>
            <a:off x="325483" y="2748008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 다운로드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E630AABB-923A-A618-DBD4-66CA02060F81}"/>
              </a:ext>
            </a:extLst>
          </p:cNvPr>
          <p:cNvSpPr>
            <a:spLocks/>
          </p:cNvSpPr>
          <p:nvPr/>
        </p:nvSpPr>
        <p:spPr>
          <a:xfrm>
            <a:off x="0" y="39470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AC5EAE5-5D48-6409-2C6A-C72616F11747}"/>
              </a:ext>
            </a:extLst>
          </p:cNvPr>
          <p:cNvGrpSpPr/>
          <p:nvPr/>
        </p:nvGrpSpPr>
        <p:grpSpPr>
          <a:xfrm>
            <a:off x="534357" y="4480578"/>
            <a:ext cx="1605044" cy="186100"/>
            <a:chOff x="19175035" y="-2703341"/>
            <a:chExt cx="2105082" cy="186100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3DACE194-4E48-F0A4-17C9-162E864417D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A3FCD2E5-9980-D820-7478-7144218F277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D9104567-C439-7FF3-1679-26DCFC080F0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E084916-43E1-C1F7-A1A8-4E11CA8779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91F661EC-C88D-2455-B709-D45BC5E35D8B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32887880-CD48-1464-594A-23E3C06123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2621B047-84C4-63DD-4357-A329B2A171D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422A7458-0E46-76D5-229E-9740241190F2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ABE00DF5-F5FD-BC1C-436F-DC24B10E9F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B419012A-3351-BD1A-9411-D3CCFBAFC1A8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2CF3F4C3-F322-98CC-328F-03CDB95ADED5}"/>
              </a:ext>
            </a:extLst>
          </p:cNvPr>
          <p:cNvSpPr/>
          <p:nvPr/>
        </p:nvSpPr>
        <p:spPr>
          <a:xfrm>
            <a:off x="180000" y="3919423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86" name="Google Shape;1695;p44">
            <a:extLst>
              <a:ext uri="{FF2B5EF4-FFF2-40B4-BE49-F238E27FC236}">
                <a16:creationId xmlns:a16="http://schemas.microsoft.com/office/drawing/2014/main" id="{186AC645-E893-C52B-B979-7F25680366DE}"/>
              </a:ext>
            </a:extLst>
          </p:cNvPr>
          <p:cNvGraphicFramePr/>
          <p:nvPr/>
        </p:nvGraphicFramePr>
        <p:xfrm>
          <a:off x="323328" y="4022795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배정예산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5170FEC9-3E82-B064-7D4B-EDF1BBD335A1}"/>
              </a:ext>
            </a:extLst>
          </p:cNvPr>
          <p:cNvSpPr/>
          <p:nvPr/>
        </p:nvSpPr>
        <p:spPr>
          <a:xfrm>
            <a:off x="2163013" y="583050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AF94C995-1AF9-1E86-4C4C-311022DEDC67}"/>
              </a:ext>
            </a:extLst>
          </p:cNvPr>
          <p:cNvSpPr>
            <a:spLocks/>
          </p:cNvSpPr>
          <p:nvPr/>
        </p:nvSpPr>
        <p:spPr>
          <a:xfrm>
            <a:off x="317971" y="4435577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배정예산을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내용을 참조하여 배정예산을 입력하여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두번재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sheet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확인하시면 사용하고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정보를 열람할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E1F4E8F0-1AF3-26D5-B15F-3AB430FEEDFF}"/>
              </a:ext>
            </a:extLst>
          </p:cNvPr>
          <p:cNvSpPr/>
          <p:nvPr/>
        </p:nvSpPr>
        <p:spPr>
          <a:xfrm>
            <a:off x="1645148" y="5830499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B43E82EE-46A3-2A58-2DA9-AAF3653128A0}"/>
              </a:ext>
            </a:extLst>
          </p:cNvPr>
          <p:cNvSpPr>
            <a:spLocks/>
          </p:cNvSpPr>
          <p:nvPr/>
        </p:nvSpPr>
        <p:spPr>
          <a:xfrm>
            <a:off x="317971" y="5375810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 다운로드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BEFD1DB4-6973-732D-5B5D-D6B510961090}"/>
              </a:ext>
            </a:extLst>
          </p:cNvPr>
          <p:cNvSpPr/>
          <p:nvPr/>
        </p:nvSpPr>
        <p:spPr>
          <a:xfrm>
            <a:off x="9969887" y="13418"/>
            <a:ext cx="2210634" cy="2213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팝업 내용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팝업명 통일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기초예산 일괄 업로드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리스를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리스트를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등록도어 있는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등록되어 있는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다른 열에 대해 </a:t>
            </a:r>
            <a:r>
              <a:rPr lang="ko-KR" altLang="en-US" sz="1000" dirty="0" err="1">
                <a:solidFill>
                  <a:schemeClr val="tx1"/>
                </a:solidFill>
              </a:rPr>
              <a:t>수정시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다른 열을 수정하면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팝업명 통일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배정예산 일괄 업로드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입력하여 주세요</a:t>
            </a:r>
            <a:r>
              <a:rPr lang="en-US" altLang="ko-KR" sz="1000" dirty="0">
                <a:solidFill>
                  <a:schemeClr val="tx1"/>
                </a:solidFill>
              </a:rPr>
              <a:t>. -&gt; </a:t>
            </a:r>
            <a:r>
              <a:rPr lang="ko-KR" altLang="en-US" sz="1000" dirty="0">
                <a:solidFill>
                  <a:schemeClr val="tx1"/>
                </a:solidFill>
              </a:rPr>
              <a:t>입력해 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 err="1">
                <a:solidFill>
                  <a:schemeClr val="tx1"/>
                </a:solidFill>
              </a:rPr>
              <a:t>두번재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두 번째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2381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20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column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label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차감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filter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결과값을 엑셀로 변환 후 파일 다운로드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이력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popup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구분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 배정예산 내역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증가시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양수표기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차감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음수표기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잔여예산 와 증가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차감예산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사용예산 금액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배정예산과 동일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금액이 변경된 일자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일자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preset : 10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 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70" name="Google Shape;1694;p44">
            <a:extLst>
              <a:ext uri="{FF2B5EF4-FFF2-40B4-BE49-F238E27FC236}">
                <a16:creationId xmlns:a16="http://schemas.microsoft.com/office/drawing/2014/main" id="{3A9B4A05-3FAA-805C-5D1F-7502D304E65C}"/>
              </a:ext>
            </a:extLst>
          </p:cNvPr>
          <p:cNvSpPr/>
          <p:nvPr/>
        </p:nvSpPr>
        <p:spPr>
          <a:xfrm>
            <a:off x="449878" y="1340624"/>
            <a:ext cx="5523818" cy="35348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271" name="Google Shape;1695;p44">
            <a:extLst>
              <a:ext uri="{FF2B5EF4-FFF2-40B4-BE49-F238E27FC236}">
                <a16:creationId xmlns:a16="http://schemas.microsoft.com/office/drawing/2014/main" id="{7FCD0057-01B7-BD38-D741-4A6DB7945DA2}"/>
              </a:ext>
            </a:extLst>
          </p:cNvPr>
          <p:cNvGraphicFramePr/>
          <p:nvPr/>
        </p:nvGraphicFramePr>
        <p:xfrm>
          <a:off x="593206" y="1443995"/>
          <a:ext cx="523771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1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858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예산 이력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2" name="모서리가 둥근 직사각형 271">
            <a:extLst>
              <a:ext uri="{FF2B5EF4-FFF2-40B4-BE49-F238E27FC236}">
                <a16:creationId xmlns:a16="http://schemas.microsoft.com/office/drawing/2014/main" id="{43418B13-3E48-BEF9-8155-5F9553C01D6B}"/>
              </a:ext>
            </a:extLst>
          </p:cNvPr>
          <p:cNvSpPr/>
          <p:nvPr/>
        </p:nvSpPr>
        <p:spPr>
          <a:xfrm>
            <a:off x="3031639" y="4503012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73" name="모서리가 둥근 직사각형 272">
            <a:extLst>
              <a:ext uri="{FF2B5EF4-FFF2-40B4-BE49-F238E27FC236}">
                <a16:creationId xmlns:a16="http://schemas.microsoft.com/office/drawing/2014/main" id="{86B59AC4-98C7-4DC8-2848-7E01DFDABA5F}"/>
              </a:ext>
            </a:extLst>
          </p:cNvPr>
          <p:cNvSpPr>
            <a:spLocks/>
          </p:cNvSpPr>
          <p:nvPr/>
        </p:nvSpPr>
        <p:spPr>
          <a:xfrm>
            <a:off x="3226547" y="181105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증감</a:t>
            </a:r>
          </a:p>
        </p:txBody>
      </p:sp>
      <p:sp>
        <p:nvSpPr>
          <p:cNvPr id="274" name="모서리가 둥근 직사각형 273">
            <a:extLst>
              <a:ext uri="{FF2B5EF4-FFF2-40B4-BE49-F238E27FC236}">
                <a16:creationId xmlns:a16="http://schemas.microsoft.com/office/drawing/2014/main" id="{EE07CECB-97A9-1DF2-B587-394766F2E114}"/>
              </a:ext>
            </a:extLst>
          </p:cNvPr>
          <p:cNvSpPr/>
          <p:nvPr/>
        </p:nvSpPr>
        <p:spPr>
          <a:xfrm>
            <a:off x="3957286" y="1810808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275" name="Google Shape;2233;g27fe52d962f_1_4247">
            <a:extLst>
              <a:ext uri="{FF2B5EF4-FFF2-40B4-BE49-F238E27FC236}">
                <a16:creationId xmlns:a16="http://schemas.microsoft.com/office/drawing/2014/main" id="{DB1412A5-CFD1-6B18-E807-56994A6C0BE3}"/>
              </a:ext>
            </a:extLst>
          </p:cNvPr>
          <p:cNvSpPr/>
          <p:nvPr/>
        </p:nvSpPr>
        <p:spPr>
          <a:xfrm>
            <a:off x="5290922" y="1804458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엑셀다운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6" name="표 275">
            <a:extLst>
              <a:ext uri="{FF2B5EF4-FFF2-40B4-BE49-F238E27FC236}">
                <a16:creationId xmlns:a16="http://schemas.microsoft.com/office/drawing/2014/main" id="{9CA6AFC6-5A06-2535-E8F2-1A996CB0A878}"/>
              </a:ext>
            </a:extLst>
          </p:cNvPr>
          <p:cNvGraphicFramePr>
            <a:graphicFrameLocks noGrp="1"/>
          </p:cNvGraphicFramePr>
          <p:nvPr/>
        </p:nvGraphicFramePr>
        <p:xfrm>
          <a:off x="592356" y="2129906"/>
          <a:ext cx="5238566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5129">
                  <a:extLst>
                    <a:ext uri="{9D8B030D-6E8A-4147-A177-3AD203B41FA5}">
                      <a16:colId xmlns:a16="http://schemas.microsoft.com/office/drawing/2014/main" val="2923108080"/>
                    </a:ext>
                  </a:extLst>
                </a:gridCol>
                <a:gridCol w="2017773">
                  <a:extLst>
                    <a:ext uri="{9D8B030D-6E8A-4147-A177-3AD203B41FA5}">
                      <a16:colId xmlns:a16="http://schemas.microsoft.com/office/drawing/2014/main" val="336325691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2554143765"/>
                    </a:ext>
                  </a:extLst>
                </a:gridCol>
                <a:gridCol w="636025">
                  <a:extLst>
                    <a:ext uri="{9D8B030D-6E8A-4147-A177-3AD203B41FA5}">
                      <a16:colId xmlns:a16="http://schemas.microsoft.com/office/drawing/2014/main" val="36430365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674610066"/>
                    </a:ext>
                  </a:extLst>
                </a:gridCol>
                <a:gridCol w="751807">
                  <a:extLst>
                    <a:ext uri="{9D8B030D-6E8A-4147-A177-3AD203B41FA5}">
                      <a16:colId xmlns:a16="http://schemas.microsoft.com/office/drawing/2014/main" val="158035506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내역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9727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584285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960153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36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2024-10-30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0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2024-10-29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14675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783429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3727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3,500,000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49630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차감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차감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2024-10-26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185319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증가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 증가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</a:t>
                      </a: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5,000,000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2024-10-25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9847194"/>
                  </a:ext>
                </a:extLst>
              </a:tr>
            </a:tbl>
          </a:graphicData>
        </a:graphic>
      </p:graphicFrame>
      <p:grpSp>
        <p:nvGrpSpPr>
          <p:cNvPr id="277" name="그룹 276">
            <a:extLst>
              <a:ext uri="{FF2B5EF4-FFF2-40B4-BE49-F238E27FC236}">
                <a16:creationId xmlns:a16="http://schemas.microsoft.com/office/drawing/2014/main" id="{DEEABBF6-49D4-003F-4458-6A14E782363C}"/>
              </a:ext>
            </a:extLst>
          </p:cNvPr>
          <p:cNvGrpSpPr/>
          <p:nvPr/>
        </p:nvGrpSpPr>
        <p:grpSpPr>
          <a:xfrm>
            <a:off x="2159246" y="4091407"/>
            <a:ext cx="2105082" cy="186100"/>
            <a:chOff x="19175035" y="-2703341"/>
            <a:chExt cx="2105082" cy="186100"/>
          </a:xfrm>
        </p:grpSpPr>
        <p:sp>
          <p:nvSpPr>
            <p:cNvPr id="278" name="모서리가 둥근 직사각형 277">
              <a:extLst>
                <a:ext uri="{FF2B5EF4-FFF2-40B4-BE49-F238E27FC236}">
                  <a16:creationId xmlns:a16="http://schemas.microsoft.com/office/drawing/2014/main" id="{C8C731F8-B3D8-8A94-E095-CF1637A9C2C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9" name="모서리가 둥근 직사각형 278">
              <a:extLst>
                <a:ext uri="{FF2B5EF4-FFF2-40B4-BE49-F238E27FC236}">
                  <a16:creationId xmlns:a16="http://schemas.microsoft.com/office/drawing/2014/main" id="{B2B1E938-D647-506F-6479-BF41AF1B080C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0" name="모서리가 둥근 직사각형 279">
              <a:extLst>
                <a:ext uri="{FF2B5EF4-FFF2-40B4-BE49-F238E27FC236}">
                  <a16:creationId xmlns:a16="http://schemas.microsoft.com/office/drawing/2014/main" id="{9E52D584-A2B4-8F96-0B1B-C36C2E0B5EEE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1" name="모서리가 둥근 직사각형 280">
              <a:extLst>
                <a:ext uri="{FF2B5EF4-FFF2-40B4-BE49-F238E27FC236}">
                  <a16:creationId xmlns:a16="http://schemas.microsoft.com/office/drawing/2014/main" id="{D6D54832-97BE-91D8-BE69-49994C08162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2" name="모서리가 둥근 직사각형 281">
              <a:extLst>
                <a:ext uri="{FF2B5EF4-FFF2-40B4-BE49-F238E27FC236}">
                  <a16:creationId xmlns:a16="http://schemas.microsoft.com/office/drawing/2014/main" id="{150B3FC3-B308-9C47-5B38-7E4E742DB66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3" name="모서리가 둥근 직사각형 282">
              <a:extLst>
                <a:ext uri="{FF2B5EF4-FFF2-40B4-BE49-F238E27FC236}">
                  <a16:creationId xmlns:a16="http://schemas.microsoft.com/office/drawing/2014/main" id="{2A8138D5-1742-E2C4-3CAB-74B6ECE1F81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4" name="모서리가 둥근 직사각형 283">
              <a:extLst>
                <a:ext uri="{FF2B5EF4-FFF2-40B4-BE49-F238E27FC236}">
                  <a16:creationId xmlns:a16="http://schemas.microsoft.com/office/drawing/2014/main" id="{C14A989E-3610-F62F-5480-B7941FCCDB98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5" name="모서리가 둥근 직사각형 284">
              <a:extLst>
                <a:ext uri="{FF2B5EF4-FFF2-40B4-BE49-F238E27FC236}">
                  <a16:creationId xmlns:a16="http://schemas.microsoft.com/office/drawing/2014/main" id="{F2E8D64C-D171-C2D7-82FF-32B9BEF92AA9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6" name="모서리가 둥근 직사각형 285">
              <a:extLst>
                <a:ext uri="{FF2B5EF4-FFF2-40B4-BE49-F238E27FC236}">
                  <a16:creationId xmlns:a16="http://schemas.microsoft.com/office/drawing/2014/main" id="{81BF97DB-11E8-8C86-4F9C-3D23C349309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7" name="모서리가 둥근 직사각형 286">
              <a:extLst>
                <a:ext uri="{FF2B5EF4-FFF2-40B4-BE49-F238E27FC236}">
                  <a16:creationId xmlns:a16="http://schemas.microsoft.com/office/drawing/2014/main" id="{27DEB332-CBFD-6EC0-A07C-829E0E69169A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87B609C4-B6FC-7543-6FFB-E2DEEF36D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264" y="2285208"/>
            <a:ext cx="3679255" cy="7575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40CCED9-AC3E-00D9-AF27-06F858FB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6264" y="3253188"/>
            <a:ext cx="4589259" cy="12498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79DB9A4-5E3A-CA34-365D-583034291819}"/>
              </a:ext>
            </a:extLst>
          </p:cNvPr>
          <p:cNvSpPr/>
          <p:nvPr/>
        </p:nvSpPr>
        <p:spPr>
          <a:xfrm>
            <a:off x="9969887" y="13418"/>
            <a:ext cx="2210634" cy="2213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팝업 내용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버튼명 검토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엑셀다운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엑셀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or </a:t>
            </a:r>
            <a:r>
              <a:rPr lang="ko-KR" altLang="en-US" sz="1000" dirty="0">
                <a:solidFill>
                  <a:schemeClr val="tx1"/>
                </a:solidFill>
              </a:rPr>
              <a:t>엑셀 다운로드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조회 버튼 누락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팝업 내용과 다름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변경 사유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예산증액관리 메뉴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03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104169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2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09563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 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구매사별 운영관리 </a:t>
                      </a:r>
                      <a:r>
                        <a:rPr lang="en-US" altLang="ko-KR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sub menu</a:t>
                      </a:r>
                      <a:r>
                        <a:rPr lang="ko-KR" altLang="en-US" sz="120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1200" dirty="0" err="1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노출표</a:t>
                      </a:r>
                      <a:endParaRPr lang="ko-KR" altLang="en-US" sz="12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5729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836F2A2-84BD-75ED-C51D-C5110D8DB0AD}"/>
              </a:ext>
            </a:extLst>
          </p:cNvPr>
          <p:cNvGraphicFramePr>
            <a:graphicFrameLocks noGrp="1"/>
          </p:cNvGraphicFramePr>
          <p:nvPr/>
        </p:nvGraphicFramePr>
        <p:xfrm>
          <a:off x="185105" y="2305290"/>
          <a:ext cx="1274162" cy="398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67322">
                  <a:extLst>
                    <a:ext uri="{9D8B030D-6E8A-4147-A177-3AD203B41FA5}">
                      <a16:colId xmlns:a16="http://schemas.microsoft.com/office/drawing/2014/main" val="2859381039"/>
                    </a:ext>
                  </a:extLst>
                </a:gridCol>
                <a:gridCol w="206840">
                  <a:extLst>
                    <a:ext uri="{9D8B030D-6E8A-4147-A177-3AD203B41FA5}">
                      <a16:colId xmlns:a16="http://schemas.microsoft.com/office/drawing/2014/main" val="4159137683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0685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조직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79052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679078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사용자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5715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실적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779829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실적조회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969897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세금계산서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2625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채무 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5188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1375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사업장별 재고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0627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재고 조회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713536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예산운영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4554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상품관리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3963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상품승인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353849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</a:t>
                      </a:r>
                      <a:endParaRPr lang="ko-KR" altLang="en-US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439293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609304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산업안전보건관리비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511787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산업안전관리비 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9075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SKB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</a:t>
                      </a:r>
                      <a:endParaRPr lang="en-US" altLang="ko-KR"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/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관리비 월별 사용내역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55301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499493-6D95-809D-2BFD-F526308F154E}"/>
              </a:ext>
            </a:extLst>
          </p:cNvPr>
          <p:cNvGraphicFramePr>
            <a:graphicFrameLocks noGrp="1"/>
          </p:cNvGraphicFramePr>
          <p:nvPr/>
        </p:nvGraphicFramePr>
        <p:xfrm>
          <a:off x="1459266" y="2121090"/>
          <a:ext cx="6426834" cy="417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71139">
                  <a:extLst>
                    <a:ext uri="{9D8B030D-6E8A-4147-A177-3AD203B41FA5}">
                      <a16:colId xmlns:a16="http://schemas.microsoft.com/office/drawing/2014/main" val="267567592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75109872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54382525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1071139">
                  <a:extLst>
                    <a:ext uri="{9D8B030D-6E8A-4147-A177-3AD203B41FA5}">
                      <a16:colId xmlns:a16="http://schemas.microsoft.com/office/drawing/2014/main" val="132855116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플라자 일반</a:t>
                      </a:r>
                      <a:endParaRPr lang="en-US" altLang="ko-KR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홈앤서비스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en-US" altLang="ko-KR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OKSafety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900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법인담당자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그룹관리자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HNS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본사관리자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일반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도급사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안전몰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SKB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관리자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6862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284978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318576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584736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61068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731040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50014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89518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algn="ctr" latinLnBrk="1"/>
                      <a:endParaRPr lang="en-US" altLang="ko-KR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endParaRPr lang="ko-KR" altLang="en-US" sz="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9452105"/>
                  </a:ext>
                </a:extLst>
              </a:tr>
            </a:tbl>
          </a:graphicData>
        </a:graphic>
      </p:graphicFrame>
      <p:sp>
        <p:nvSpPr>
          <p:cNvPr id="5" name="Google Shape;105;g2ec99f20382_0_257">
            <a:extLst>
              <a:ext uri="{FF2B5EF4-FFF2-40B4-BE49-F238E27FC236}">
                <a16:creationId xmlns:a16="http://schemas.microsoft.com/office/drawing/2014/main" id="{B70F1FFF-84C0-8F35-2413-E0D6DED6C2E5}"/>
              </a:ext>
            </a:extLst>
          </p:cNvPr>
          <p:cNvSpPr/>
          <p:nvPr/>
        </p:nvSpPr>
        <p:spPr>
          <a:xfrm>
            <a:off x="1819564" y="213091"/>
            <a:ext cx="6066550" cy="54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구매사별</a:t>
            </a:r>
            <a:r>
              <a:rPr lang="ko-KR" altLang="en-US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운영관리 </a:t>
            </a:r>
            <a:r>
              <a:rPr lang="en-US" altLang="ko-KR" sz="9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altLang="en-US" sz="9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노출표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6FBE0F4C-FB8E-6AB1-5D74-59C5DE68B5BD}"/>
              </a:ext>
            </a:extLst>
          </p:cNvPr>
          <p:cNvSpPr>
            <a:spLocks/>
          </p:cNvSpPr>
          <p:nvPr/>
        </p:nvSpPr>
        <p:spPr>
          <a:xfrm>
            <a:off x="1819564" y="885443"/>
            <a:ext cx="6066550" cy="53999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위치한다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업무영역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클릭시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호출되는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mega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에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menu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는 관리권한을 가진 사용자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아래 표 참조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)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에게만 노출한다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sub menu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의 노출 기준은 아래 표를 참조한다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8158C877-31B8-AD3D-FAC6-F645DF43C9F2}"/>
              </a:ext>
            </a:extLst>
          </p:cNvPr>
          <p:cNvSpPr>
            <a:spLocks/>
          </p:cNvSpPr>
          <p:nvPr/>
        </p:nvSpPr>
        <p:spPr>
          <a:xfrm>
            <a:off x="185105" y="1519390"/>
            <a:ext cx="1274161" cy="390492"/>
          </a:xfrm>
          <a:prstGeom prst="roundRect">
            <a:avLst>
              <a:gd name="adj" fmla="val 1675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GNB &gt;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운영관리 </a:t>
            </a:r>
          </a:p>
        </p:txBody>
      </p:sp>
      <p:cxnSp>
        <p:nvCxnSpPr>
          <p:cNvPr id="8" name="꺾인 연결선[E] 7">
            <a:extLst>
              <a:ext uri="{FF2B5EF4-FFF2-40B4-BE49-F238E27FC236}">
                <a16:creationId xmlns:a16="http://schemas.microsoft.com/office/drawing/2014/main" id="{E5F1FCA3-362B-71BE-D93F-E20DD20FB134}"/>
              </a:ext>
            </a:extLst>
          </p:cNvPr>
          <p:cNvCxnSpPr>
            <a:cxnSpLocks/>
            <a:stCxn id="7" idx="2"/>
            <a:endCxn id="3" idx="0"/>
          </p:cNvCxnSpPr>
          <p:nvPr/>
        </p:nvCxnSpPr>
        <p:spPr>
          <a:xfrm rot="5400000">
            <a:off x="624482" y="2107586"/>
            <a:ext cx="395408" cy="12700"/>
          </a:xfrm>
          <a:prstGeom prst="bentConnector3">
            <a:avLst>
              <a:gd name="adj1" fmla="val 50000"/>
            </a:avLst>
          </a:prstGeom>
          <a:ln w="19050">
            <a:solidFill>
              <a:srgbClr val="FF0000">
                <a:alpha val="50000"/>
              </a:srgb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FBD36F04-B8B4-A67C-BF45-F22C03C87276}"/>
              </a:ext>
            </a:extLst>
          </p:cNvPr>
          <p:cNvSpPr/>
          <p:nvPr/>
        </p:nvSpPr>
        <p:spPr>
          <a:xfrm>
            <a:off x="9969887" y="13418"/>
            <a:ext cx="2210634" cy="1354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As is </a:t>
            </a:r>
            <a:r>
              <a:rPr lang="ko-KR" altLang="en-US" sz="1000" b="1" dirty="0">
                <a:solidFill>
                  <a:schemeClr val="tx1"/>
                </a:solidFill>
              </a:rPr>
              <a:t>권한별 계정 확인 필요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권한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안전몰 일반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안전몰 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8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17705-4E1B-23D6-DB66-4B80CE2A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1AA4DED-F35D-CF75-8382-B336DCC6E7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807692"/>
              </p:ext>
            </p:extLst>
          </p:nvPr>
        </p:nvGraphicFramePr>
        <p:xfrm>
          <a:off x="266700" y="3050540"/>
          <a:ext cx="9410700" cy="68072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운영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관리</a:t>
                      </a:r>
                      <a:endParaRPr lang="ko-KR" altLang="en-US" sz="1600" dirty="0"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content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영역 </a:t>
                      </a:r>
                      <a:r>
                        <a:rPr lang="en-US" altLang="ko-KR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layout </a:t>
                      </a:r>
                      <a:r>
                        <a:rPr lang="ko-KR" altLang="en-US" sz="1200" b="0" dirty="0"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정의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602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모서리가 둥근 직사각형 81">
            <a:extLst>
              <a:ext uri="{FF2B5EF4-FFF2-40B4-BE49-F238E27FC236}">
                <a16:creationId xmlns:a16="http://schemas.microsoft.com/office/drawing/2014/main" id="{F0C9301F-7543-CDC3-15CA-C61D38B4B1EE}"/>
              </a:ext>
            </a:extLst>
          </p:cNvPr>
          <p:cNvSpPr>
            <a:spLocks/>
          </p:cNvSpPr>
          <p:nvPr/>
        </p:nvSpPr>
        <p:spPr>
          <a:xfrm>
            <a:off x="84915" y="542812"/>
            <a:ext cx="7669304" cy="5742578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06108"/>
              </p:ext>
            </p:extLst>
          </p:nvPr>
        </p:nvGraphicFramePr>
        <p:xfrm>
          <a:off x="7858125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화면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layout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화면명을 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화면에 대한 기능 설명 및 사용방법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주의사항을 서술한다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개의 검색 조건을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 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세금계산서가 발급된 기간을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 로 조회한다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preset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포함 기준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검색범위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검색가능일자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제한 없음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 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부가정보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결과에 대한 부가 정보를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특정 항목 합계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영역은 기획에서 선택적으로 사용한다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카운트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검색조건에 해당하는 결과값 전체 수를 표기한다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30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개씩보기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결과를 사전에 정의한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sorting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기준으로 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영역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관리를 위한 기능 버튼을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엑셀다운로드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영역에서 검색한 값을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페이지네이션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만큼 검색결과를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 기능을 제공한다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70" name="모서리가 둥근 직사각형 69">
            <a:extLst>
              <a:ext uri="{FF2B5EF4-FFF2-40B4-BE49-F238E27FC236}">
                <a16:creationId xmlns:a16="http://schemas.microsoft.com/office/drawing/2014/main" id="{E203722F-684C-664C-6A15-5F81F3075ABB}"/>
              </a:ext>
            </a:extLst>
          </p:cNvPr>
          <p:cNvSpPr>
            <a:spLocks/>
          </p:cNvSpPr>
          <p:nvPr/>
        </p:nvSpPr>
        <p:spPr>
          <a:xfrm>
            <a:off x="336169" y="1030166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화면명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영역</a:t>
            </a:r>
          </a:p>
        </p:txBody>
      </p:sp>
      <p:sp>
        <p:nvSpPr>
          <p:cNvPr id="71" name="모서리가 둥근 직사각형 70">
            <a:extLst>
              <a:ext uri="{FF2B5EF4-FFF2-40B4-BE49-F238E27FC236}">
                <a16:creationId xmlns:a16="http://schemas.microsoft.com/office/drawing/2014/main" id="{31AD8F67-DB15-FB46-B0C8-00B4B9FC2C0A}"/>
              </a:ext>
            </a:extLst>
          </p:cNvPr>
          <p:cNvSpPr>
            <a:spLocks/>
          </p:cNvSpPr>
          <p:nvPr/>
        </p:nvSpPr>
        <p:spPr>
          <a:xfrm>
            <a:off x="336169" y="1379048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sp>
        <p:nvSpPr>
          <p:cNvPr id="72" name="모서리가 둥근 직사각형 71">
            <a:extLst>
              <a:ext uri="{FF2B5EF4-FFF2-40B4-BE49-F238E27FC236}">
                <a16:creationId xmlns:a16="http://schemas.microsoft.com/office/drawing/2014/main" id="{3A352EB7-A5C5-A316-C596-F63D7C01823C}"/>
              </a:ext>
            </a:extLst>
          </p:cNvPr>
          <p:cNvSpPr>
            <a:spLocks/>
          </p:cNvSpPr>
          <p:nvPr/>
        </p:nvSpPr>
        <p:spPr>
          <a:xfrm>
            <a:off x="336169" y="1817929"/>
            <a:ext cx="7200000" cy="936509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영역</a:t>
            </a:r>
          </a:p>
        </p:txBody>
      </p:sp>
      <p:sp>
        <p:nvSpPr>
          <p:cNvPr id="73" name="모서리가 둥근 직사각형 72">
            <a:extLst>
              <a:ext uri="{FF2B5EF4-FFF2-40B4-BE49-F238E27FC236}">
                <a16:creationId xmlns:a16="http://schemas.microsoft.com/office/drawing/2014/main" id="{5CC69410-D5F0-55EF-46D6-DE6D2B3AD91E}"/>
              </a:ext>
            </a:extLst>
          </p:cNvPr>
          <p:cNvSpPr>
            <a:spLocks/>
          </p:cNvSpPr>
          <p:nvPr/>
        </p:nvSpPr>
        <p:spPr>
          <a:xfrm>
            <a:off x="336169" y="3287507"/>
            <a:ext cx="7200000" cy="527576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count,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설정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4" name="모서리가 둥근 직사각형 73">
            <a:extLst>
              <a:ext uri="{FF2B5EF4-FFF2-40B4-BE49-F238E27FC236}">
                <a16:creationId xmlns:a16="http://schemas.microsoft.com/office/drawing/2014/main" id="{5A366D0A-3928-50FE-25DE-C5034844B662}"/>
              </a:ext>
            </a:extLst>
          </p:cNvPr>
          <p:cNvSpPr>
            <a:spLocks/>
          </p:cNvSpPr>
          <p:nvPr/>
        </p:nvSpPr>
        <p:spPr>
          <a:xfrm>
            <a:off x="336169" y="3858023"/>
            <a:ext cx="7200000" cy="180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검색 결과 영역</a:t>
            </a:r>
          </a:p>
        </p:txBody>
      </p:sp>
      <p:sp>
        <p:nvSpPr>
          <p:cNvPr id="75" name="모서리가 둥근 직사각형 74">
            <a:extLst>
              <a:ext uri="{FF2B5EF4-FFF2-40B4-BE49-F238E27FC236}">
                <a16:creationId xmlns:a16="http://schemas.microsoft.com/office/drawing/2014/main" id="{E6C4E6E8-12B0-3D17-4F01-C4048F73B084}"/>
              </a:ext>
            </a:extLst>
          </p:cNvPr>
          <p:cNvSpPr>
            <a:spLocks/>
          </p:cNvSpPr>
          <p:nvPr/>
        </p:nvSpPr>
        <p:spPr>
          <a:xfrm>
            <a:off x="336169" y="5736905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pagination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영역</a:t>
            </a:r>
          </a:p>
        </p:txBody>
      </p:sp>
      <p:sp>
        <p:nvSpPr>
          <p:cNvPr id="76" name="모서리가 둥근 직사각형 75">
            <a:extLst>
              <a:ext uri="{FF2B5EF4-FFF2-40B4-BE49-F238E27FC236}">
                <a16:creationId xmlns:a16="http://schemas.microsoft.com/office/drawing/2014/main" id="{C9A8DDCF-C2EB-403A-2D47-822289070A25}"/>
              </a:ext>
            </a:extLst>
          </p:cNvPr>
          <p:cNvSpPr>
            <a:spLocks/>
          </p:cNvSpPr>
          <p:nvPr/>
        </p:nvSpPr>
        <p:spPr>
          <a:xfrm>
            <a:off x="156169" y="10696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7" name="모서리가 둥근 직사각형 76">
            <a:extLst>
              <a:ext uri="{FF2B5EF4-FFF2-40B4-BE49-F238E27FC236}">
                <a16:creationId xmlns:a16="http://schemas.microsoft.com/office/drawing/2014/main" id="{E5890642-392C-DA28-89F4-54CBB69DD1D9}"/>
              </a:ext>
            </a:extLst>
          </p:cNvPr>
          <p:cNvSpPr>
            <a:spLocks/>
          </p:cNvSpPr>
          <p:nvPr/>
        </p:nvSpPr>
        <p:spPr>
          <a:xfrm>
            <a:off x="156169" y="146904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8" name="모서리가 둥근 직사각형 77">
            <a:extLst>
              <a:ext uri="{FF2B5EF4-FFF2-40B4-BE49-F238E27FC236}">
                <a16:creationId xmlns:a16="http://schemas.microsoft.com/office/drawing/2014/main" id="{FCAA00EE-6905-2E66-7643-28B5DDE90A64}"/>
              </a:ext>
            </a:extLst>
          </p:cNvPr>
          <p:cNvSpPr>
            <a:spLocks/>
          </p:cNvSpPr>
          <p:nvPr/>
        </p:nvSpPr>
        <p:spPr>
          <a:xfrm>
            <a:off x="142263" y="220567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79" name="모서리가 둥근 직사각형 78">
            <a:extLst>
              <a:ext uri="{FF2B5EF4-FFF2-40B4-BE49-F238E27FC236}">
                <a16:creationId xmlns:a16="http://schemas.microsoft.com/office/drawing/2014/main" id="{2287A003-7EAA-350C-200C-1B320C733844}"/>
              </a:ext>
            </a:extLst>
          </p:cNvPr>
          <p:cNvSpPr>
            <a:spLocks/>
          </p:cNvSpPr>
          <p:nvPr/>
        </p:nvSpPr>
        <p:spPr>
          <a:xfrm>
            <a:off x="156169" y="3539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0" name="모서리가 둥근 직사각형 79">
            <a:extLst>
              <a:ext uri="{FF2B5EF4-FFF2-40B4-BE49-F238E27FC236}">
                <a16:creationId xmlns:a16="http://schemas.microsoft.com/office/drawing/2014/main" id="{EB607D57-E672-7054-E13D-AAD3E3FC98CE}"/>
              </a:ext>
            </a:extLst>
          </p:cNvPr>
          <p:cNvSpPr>
            <a:spLocks/>
          </p:cNvSpPr>
          <p:nvPr/>
        </p:nvSpPr>
        <p:spPr>
          <a:xfrm>
            <a:off x="177220" y="46680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1" name="모서리가 둥근 직사각형 80">
            <a:extLst>
              <a:ext uri="{FF2B5EF4-FFF2-40B4-BE49-F238E27FC236}">
                <a16:creationId xmlns:a16="http://schemas.microsoft.com/office/drawing/2014/main" id="{5E392E97-119D-313F-4E84-F14FF7C0E804}"/>
              </a:ext>
            </a:extLst>
          </p:cNvPr>
          <p:cNvSpPr>
            <a:spLocks/>
          </p:cNvSpPr>
          <p:nvPr/>
        </p:nvSpPr>
        <p:spPr>
          <a:xfrm>
            <a:off x="173825" y="583246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7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89A9409A-3BC6-1F57-3580-DC9A36B514FD}"/>
              </a:ext>
            </a:extLst>
          </p:cNvPr>
          <p:cNvSpPr>
            <a:spLocks/>
          </p:cNvSpPr>
          <p:nvPr/>
        </p:nvSpPr>
        <p:spPr>
          <a:xfrm>
            <a:off x="336169" y="2848877"/>
            <a:ext cx="7200000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부가 정보 영역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33E2248F-6174-D439-C259-D41029D06C53}"/>
              </a:ext>
            </a:extLst>
          </p:cNvPr>
          <p:cNvSpPr>
            <a:spLocks/>
          </p:cNvSpPr>
          <p:nvPr/>
        </p:nvSpPr>
        <p:spPr>
          <a:xfrm>
            <a:off x="156169" y="29388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C92AFE41-2CFE-9229-2F83-01FF362FB184}"/>
              </a:ext>
            </a:extLst>
          </p:cNvPr>
          <p:cNvSpPr>
            <a:spLocks/>
          </p:cNvSpPr>
          <p:nvPr/>
        </p:nvSpPr>
        <p:spPr>
          <a:xfrm>
            <a:off x="407423" y="1995263"/>
            <a:ext cx="6135420" cy="65916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bg1"/>
                </a:solidFill>
              </a:rPr>
              <a:t>검색 조건 영역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D296854-4F32-DC29-EA2F-2094B0F4AF8A}"/>
              </a:ext>
            </a:extLst>
          </p:cNvPr>
          <p:cNvSpPr>
            <a:spLocks/>
          </p:cNvSpPr>
          <p:nvPr/>
        </p:nvSpPr>
        <p:spPr>
          <a:xfrm>
            <a:off x="6614098" y="2181696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조회 </a:t>
            </a:r>
          </a:p>
        </p:txBody>
      </p:sp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1C473720-EECD-1815-E499-DB0B52E77CC1}"/>
              </a:ext>
            </a:extLst>
          </p:cNvPr>
          <p:cNvSpPr>
            <a:spLocks/>
          </p:cNvSpPr>
          <p:nvPr/>
        </p:nvSpPr>
        <p:spPr>
          <a:xfrm>
            <a:off x="6614098" y="2430270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엑셀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39C787B-B833-1C0A-75B2-E0A94D0E4C32}"/>
              </a:ext>
            </a:extLst>
          </p:cNvPr>
          <p:cNvSpPr>
            <a:spLocks/>
          </p:cNvSpPr>
          <p:nvPr/>
        </p:nvSpPr>
        <p:spPr>
          <a:xfrm>
            <a:off x="407423" y="3535705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</a:rPr>
              <a:t>검색결과 </a:t>
            </a:r>
            <a:r>
              <a:rPr kumimoji="1" lang="en-US" altLang="ko-KR" sz="700" dirty="0">
                <a:solidFill>
                  <a:schemeClr val="bg1"/>
                </a:solidFill>
              </a:rPr>
              <a:t>count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06888405-5752-126B-1579-103A3619D40E}"/>
              </a:ext>
            </a:extLst>
          </p:cNvPr>
          <p:cNvSpPr>
            <a:spLocks/>
          </p:cNvSpPr>
          <p:nvPr/>
        </p:nvSpPr>
        <p:spPr>
          <a:xfrm>
            <a:off x="3711396" y="3521885"/>
            <a:ext cx="3728092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button </a:t>
            </a:r>
            <a:r>
              <a:rPr kumimoji="1" lang="ko-KR" altLang="en-US" sz="700" dirty="0">
                <a:solidFill>
                  <a:schemeClr val="bg1"/>
                </a:solidFill>
              </a:rPr>
              <a:t>영역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B240D47D-9589-2F66-96B5-678620070DC6}"/>
              </a:ext>
            </a:extLst>
          </p:cNvPr>
          <p:cNvSpPr>
            <a:spLocks/>
          </p:cNvSpPr>
          <p:nvPr/>
        </p:nvSpPr>
        <p:spPr>
          <a:xfrm>
            <a:off x="1316781" y="3535704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pagination </a:t>
            </a:r>
            <a:r>
              <a:rPr kumimoji="1" lang="ko-KR" altLang="en-US" sz="700" dirty="0">
                <a:solidFill>
                  <a:schemeClr val="bg1"/>
                </a:solidFill>
              </a:rPr>
              <a:t>설정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A57E8769-B18F-E428-71FC-72530255367A}"/>
              </a:ext>
            </a:extLst>
          </p:cNvPr>
          <p:cNvSpPr>
            <a:spLocks/>
          </p:cNvSpPr>
          <p:nvPr/>
        </p:nvSpPr>
        <p:spPr>
          <a:xfrm>
            <a:off x="2207778" y="3531609"/>
            <a:ext cx="825390" cy="215277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700" dirty="0">
                <a:solidFill>
                  <a:schemeClr val="bg1"/>
                </a:solidFill>
              </a:rPr>
              <a:t>sorting</a:t>
            </a:r>
            <a:endParaRPr kumimoji="1" lang="ko-KR" altLang="en-US" sz="7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92EF5-B15C-46F7-9418-7AEA85759586}"/>
              </a:ext>
            </a:extLst>
          </p:cNvPr>
          <p:cNvSpPr/>
          <p:nvPr/>
        </p:nvSpPr>
        <p:spPr>
          <a:xfrm>
            <a:off x="9969887" y="13418"/>
            <a:ext cx="2210634" cy="13540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검색 영역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기간 검색 불가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예산년월 검색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내용 업데이트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23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7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22016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운영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combo box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blank 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사업장 조회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정상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종료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예산사용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예산사용여부 값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미사용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예산년월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 = month)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default 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현재월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엑셀다운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검색조건 결과값을 엑셀로 변환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선택된 사업장이 없을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가나다순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예산이력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DC3AACF2-FF83-ADEB-2BBC-DFD8CE1960D4}"/>
              </a:ext>
            </a:extLst>
          </p:cNvPr>
          <p:cNvSpPr>
            <a:spLocks/>
          </p:cNvSpPr>
          <p:nvPr/>
        </p:nvSpPr>
        <p:spPr>
          <a:xfrm>
            <a:off x="360000" y="900000"/>
            <a:ext cx="72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 운영</a:t>
            </a:r>
          </a:p>
        </p:txBody>
      </p:sp>
      <p:sp>
        <p:nvSpPr>
          <p:cNvPr id="35" name="모서리가 둥근 직사각형 34">
            <a:extLst>
              <a:ext uri="{FF2B5EF4-FFF2-40B4-BE49-F238E27FC236}">
                <a16:creationId xmlns:a16="http://schemas.microsoft.com/office/drawing/2014/main" id="{3B82C806-2028-86E5-A06F-6DC3843E8FBC}"/>
              </a:ext>
            </a:extLst>
          </p:cNvPr>
          <p:cNvSpPr>
            <a:spLocks/>
          </p:cNvSpPr>
          <p:nvPr/>
        </p:nvSpPr>
        <p:spPr>
          <a:xfrm>
            <a:off x="360000" y="1979568"/>
            <a:ext cx="7200000" cy="8920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8D15B131-6EA6-68AF-DE45-B21EF416BA3B}"/>
              </a:ext>
            </a:extLst>
          </p:cNvPr>
          <p:cNvSpPr>
            <a:spLocks/>
          </p:cNvSpPr>
          <p:nvPr/>
        </p:nvSpPr>
        <p:spPr>
          <a:xfrm>
            <a:off x="540000" y="209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graphicFrame>
        <p:nvGraphicFramePr>
          <p:cNvPr id="70" name="표 69">
            <a:extLst>
              <a:ext uri="{FF2B5EF4-FFF2-40B4-BE49-F238E27FC236}">
                <a16:creationId xmlns:a16="http://schemas.microsoft.com/office/drawing/2014/main" id="{706F545C-0C1A-D525-DC94-1BDB19B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079818"/>
              </p:ext>
            </p:extLst>
          </p:nvPr>
        </p:nvGraphicFramePr>
        <p:xfrm>
          <a:off x="359998" y="3325152"/>
          <a:ext cx="7200002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399">
                  <a:extLst>
                    <a:ext uri="{9D8B030D-6E8A-4147-A177-3AD203B41FA5}">
                      <a16:colId xmlns:a16="http://schemas.microsoft.com/office/drawing/2014/main" val="3224640264"/>
                    </a:ext>
                  </a:extLst>
                </a:gridCol>
                <a:gridCol w="2695492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610873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10873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610873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61087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10873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  <a:gridCol w="610873">
                  <a:extLst>
                    <a:ext uri="{9D8B030D-6E8A-4147-A177-3AD203B41FA5}">
                      <a16:colId xmlns:a16="http://schemas.microsoft.com/office/drawing/2014/main" val="1849918670"/>
                    </a:ext>
                  </a:extLst>
                </a:gridCol>
                <a:gridCol w="610873">
                  <a:extLst>
                    <a:ext uri="{9D8B030D-6E8A-4147-A177-3AD203B41FA5}">
                      <a16:colId xmlns:a16="http://schemas.microsoft.com/office/drawing/2014/main" val="328799448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예산사용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기초예산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배정예산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잔여예산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예산이력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사업장 </a:t>
                      </a:r>
                      <a:r>
                        <a:rPr kumimoji="0" lang="en-US" altLang="ko-KR" sz="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정상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사용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8,000,000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6,000,000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5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2,000,000</a:t>
                      </a: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5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75" name="그룹 74">
            <a:extLst>
              <a:ext uri="{FF2B5EF4-FFF2-40B4-BE49-F238E27FC236}">
                <a16:creationId xmlns:a16="http://schemas.microsoft.com/office/drawing/2014/main" id="{092BE2A4-1F1A-EF4E-30EE-9E619F1F757A}"/>
              </a:ext>
            </a:extLst>
          </p:cNvPr>
          <p:cNvGrpSpPr/>
          <p:nvPr/>
        </p:nvGrpSpPr>
        <p:grpSpPr>
          <a:xfrm>
            <a:off x="2900333" y="5436122"/>
            <a:ext cx="2105082" cy="186100"/>
            <a:chOff x="19175035" y="-2703341"/>
            <a:chExt cx="2105082" cy="186100"/>
          </a:xfrm>
        </p:grpSpPr>
        <p:sp>
          <p:nvSpPr>
            <p:cNvPr id="76" name="모서리가 둥근 직사각형 75">
              <a:extLst>
                <a:ext uri="{FF2B5EF4-FFF2-40B4-BE49-F238E27FC236}">
                  <a16:creationId xmlns:a16="http://schemas.microsoft.com/office/drawing/2014/main" id="{A9096679-D5AF-3997-1D28-9C12FCD8957E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7" name="모서리가 둥근 직사각형 76">
              <a:extLst>
                <a:ext uri="{FF2B5EF4-FFF2-40B4-BE49-F238E27FC236}">
                  <a16:creationId xmlns:a16="http://schemas.microsoft.com/office/drawing/2014/main" id="{CBEA6792-F756-7AE3-8E47-40788D38169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8" name="모서리가 둥근 직사각형 77">
              <a:extLst>
                <a:ext uri="{FF2B5EF4-FFF2-40B4-BE49-F238E27FC236}">
                  <a16:creationId xmlns:a16="http://schemas.microsoft.com/office/drawing/2014/main" id="{6E3E45EC-4783-2A37-F6C0-1E03906054D5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9" name="모서리가 둥근 직사각형 78">
              <a:extLst>
                <a:ext uri="{FF2B5EF4-FFF2-40B4-BE49-F238E27FC236}">
                  <a16:creationId xmlns:a16="http://schemas.microsoft.com/office/drawing/2014/main" id="{15411586-2F15-9CEB-7AD9-1CBE473451DA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0" name="모서리가 둥근 직사각형 79">
              <a:extLst>
                <a:ext uri="{FF2B5EF4-FFF2-40B4-BE49-F238E27FC236}">
                  <a16:creationId xmlns:a16="http://schemas.microsoft.com/office/drawing/2014/main" id="{A77A8B9C-A4ED-FEEC-974B-2ADBDF87FC84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1" name="모서리가 둥근 직사각형 80">
              <a:extLst>
                <a:ext uri="{FF2B5EF4-FFF2-40B4-BE49-F238E27FC236}">
                  <a16:creationId xmlns:a16="http://schemas.microsoft.com/office/drawing/2014/main" id="{6E002EEF-6130-167F-02F6-33987490AE10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2" name="모서리가 둥근 직사각형 81">
              <a:extLst>
                <a:ext uri="{FF2B5EF4-FFF2-40B4-BE49-F238E27FC236}">
                  <a16:creationId xmlns:a16="http://schemas.microsoft.com/office/drawing/2014/main" id="{00EB1C5B-AFF9-F1A4-D294-7A420945511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3" name="모서리가 둥근 직사각형 82">
              <a:extLst>
                <a:ext uri="{FF2B5EF4-FFF2-40B4-BE49-F238E27FC236}">
                  <a16:creationId xmlns:a16="http://schemas.microsoft.com/office/drawing/2014/main" id="{A997C9D3-AC98-DBD6-EB8C-0EBB84EEB318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4" name="모서리가 둥근 직사각형 83">
              <a:extLst>
                <a:ext uri="{FF2B5EF4-FFF2-40B4-BE49-F238E27FC236}">
                  <a16:creationId xmlns:a16="http://schemas.microsoft.com/office/drawing/2014/main" id="{DF010668-F7CE-3BDF-438E-A6C319412C4B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85" name="모서리가 둥근 직사각형 84">
              <a:extLst>
                <a:ext uri="{FF2B5EF4-FFF2-40B4-BE49-F238E27FC236}">
                  <a16:creationId xmlns:a16="http://schemas.microsoft.com/office/drawing/2014/main" id="{E26E8B44-B90C-21DA-93AC-7FA81451D7DC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98" name="모서리가 둥근 직사각형 97">
            <a:extLst>
              <a:ext uri="{FF2B5EF4-FFF2-40B4-BE49-F238E27FC236}">
                <a16:creationId xmlns:a16="http://schemas.microsoft.com/office/drawing/2014/main" id="{6742F003-8C88-85E5-5210-39DC345A594B}"/>
              </a:ext>
            </a:extLst>
          </p:cNvPr>
          <p:cNvSpPr>
            <a:spLocks/>
          </p:cNvSpPr>
          <p:nvPr/>
        </p:nvSpPr>
        <p:spPr>
          <a:xfrm>
            <a:off x="156955" y="945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9" name="모서리가 둥근 직사각형 98">
            <a:extLst>
              <a:ext uri="{FF2B5EF4-FFF2-40B4-BE49-F238E27FC236}">
                <a16:creationId xmlns:a16="http://schemas.microsoft.com/office/drawing/2014/main" id="{7A24BC29-ADF4-67CA-5307-903066883A68}"/>
              </a:ext>
            </a:extLst>
          </p:cNvPr>
          <p:cNvSpPr>
            <a:spLocks/>
          </p:cNvSpPr>
          <p:nvPr/>
        </p:nvSpPr>
        <p:spPr>
          <a:xfrm>
            <a:off x="162156" y="19789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0" name="모서리가 둥근 직사각형 99">
            <a:extLst>
              <a:ext uri="{FF2B5EF4-FFF2-40B4-BE49-F238E27FC236}">
                <a16:creationId xmlns:a16="http://schemas.microsoft.com/office/drawing/2014/main" id="{1FA43AB7-D3A0-86A1-9726-25E808E82B11}"/>
              </a:ext>
            </a:extLst>
          </p:cNvPr>
          <p:cNvSpPr>
            <a:spLocks/>
          </p:cNvSpPr>
          <p:nvPr/>
        </p:nvSpPr>
        <p:spPr>
          <a:xfrm>
            <a:off x="3433332" y="28995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1" name="모서리가 둥근 직사각형 100">
            <a:extLst>
              <a:ext uri="{FF2B5EF4-FFF2-40B4-BE49-F238E27FC236}">
                <a16:creationId xmlns:a16="http://schemas.microsoft.com/office/drawing/2014/main" id="{7899575A-FFBB-5187-B76C-D6FEE3012658}"/>
              </a:ext>
            </a:extLst>
          </p:cNvPr>
          <p:cNvSpPr>
            <a:spLocks/>
          </p:cNvSpPr>
          <p:nvPr/>
        </p:nvSpPr>
        <p:spPr>
          <a:xfrm>
            <a:off x="154097" y="33251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2" name="모서리가 둥근 직사각형 101">
            <a:extLst>
              <a:ext uri="{FF2B5EF4-FFF2-40B4-BE49-F238E27FC236}">
                <a16:creationId xmlns:a16="http://schemas.microsoft.com/office/drawing/2014/main" id="{43EA19E6-E4F2-1642-05F9-BC425C97F44C}"/>
              </a:ext>
            </a:extLst>
          </p:cNvPr>
          <p:cNvSpPr>
            <a:spLocks/>
          </p:cNvSpPr>
          <p:nvPr/>
        </p:nvSpPr>
        <p:spPr>
          <a:xfrm>
            <a:off x="360000" y="2965151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103" name="모서리가 둥근 직사각형 102">
            <a:extLst>
              <a:ext uri="{FF2B5EF4-FFF2-40B4-BE49-F238E27FC236}">
                <a16:creationId xmlns:a16="http://schemas.microsoft.com/office/drawing/2014/main" id="{A6A674CD-155E-BE60-9063-1ED64CB1A402}"/>
              </a:ext>
            </a:extLst>
          </p:cNvPr>
          <p:cNvSpPr>
            <a:spLocks/>
          </p:cNvSpPr>
          <p:nvPr/>
        </p:nvSpPr>
        <p:spPr>
          <a:xfrm>
            <a:off x="942687" y="2973683"/>
            <a:ext cx="90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817338FD-321E-0480-F7C8-8CC8C499C48E}"/>
              </a:ext>
            </a:extLst>
          </p:cNvPr>
          <p:cNvSpPr/>
          <p:nvPr/>
        </p:nvSpPr>
        <p:spPr>
          <a:xfrm>
            <a:off x="6779213" y="2981544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968EDF55-6482-A6C2-6294-A9328F64C6D8}"/>
              </a:ext>
            </a:extLst>
          </p:cNvPr>
          <p:cNvSpPr/>
          <p:nvPr/>
        </p:nvSpPr>
        <p:spPr>
          <a:xfrm>
            <a:off x="5982560" y="2981544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52E4E22A-2E6C-16D8-D315-CF1699BF773D}"/>
              </a:ext>
            </a:extLst>
          </p:cNvPr>
          <p:cNvSpPr/>
          <p:nvPr/>
        </p:nvSpPr>
        <p:spPr>
          <a:xfrm>
            <a:off x="5408365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2233;g27fe52d962f_1_4247">
            <a:extLst>
              <a:ext uri="{FF2B5EF4-FFF2-40B4-BE49-F238E27FC236}">
                <a16:creationId xmlns:a16="http://schemas.microsoft.com/office/drawing/2014/main" id="{0E819E2B-C331-E434-6296-31D77E51819E}"/>
              </a:ext>
            </a:extLst>
          </p:cNvPr>
          <p:cNvSpPr/>
          <p:nvPr/>
        </p:nvSpPr>
        <p:spPr>
          <a:xfrm>
            <a:off x="4834169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모서리가 둥근 직사각형 88">
            <a:extLst>
              <a:ext uri="{FF2B5EF4-FFF2-40B4-BE49-F238E27FC236}">
                <a16:creationId xmlns:a16="http://schemas.microsoft.com/office/drawing/2014/main" id="{B0746044-BF41-1950-CAF9-C752B957559D}"/>
              </a:ext>
            </a:extLst>
          </p:cNvPr>
          <p:cNvSpPr>
            <a:spLocks/>
          </p:cNvSpPr>
          <p:nvPr/>
        </p:nvSpPr>
        <p:spPr>
          <a:xfrm>
            <a:off x="1256200" y="2091167"/>
            <a:ext cx="851587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30EE4C2E-9BA7-A149-670E-FA00EFC4437C}"/>
              </a:ext>
            </a:extLst>
          </p:cNvPr>
          <p:cNvSpPr>
            <a:spLocks/>
          </p:cNvSpPr>
          <p:nvPr/>
        </p:nvSpPr>
        <p:spPr>
          <a:xfrm>
            <a:off x="7078914" y="4027744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2" name="모서리가 둥근 직사각형 91">
            <a:extLst>
              <a:ext uri="{FF2B5EF4-FFF2-40B4-BE49-F238E27FC236}">
                <a16:creationId xmlns:a16="http://schemas.microsoft.com/office/drawing/2014/main" id="{76BDC84B-1B2C-3FBD-155C-72C0CCE81D70}"/>
              </a:ext>
            </a:extLst>
          </p:cNvPr>
          <p:cNvSpPr>
            <a:spLocks/>
          </p:cNvSpPr>
          <p:nvPr/>
        </p:nvSpPr>
        <p:spPr>
          <a:xfrm>
            <a:off x="7078914" y="4196391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3" name="모서리가 둥근 직사각형 92">
            <a:extLst>
              <a:ext uri="{FF2B5EF4-FFF2-40B4-BE49-F238E27FC236}">
                <a16:creationId xmlns:a16="http://schemas.microsoft.com/office/drawing/2014/main" id="{F43F95E6-A80D-8906-58AB-7B303C711CBE}"/>
              </a:ext>
            </a:extLst>
          </p:cNvPr>
          <p:cNvSpPr>
            <a:spLocks/>
          </p:cNvSpPr>
          <p:nvPr/>
        </p:nvSpPr>
        <p:spPr>
          <a:xfrm>
            <a:off x="7078914" y="4365038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4" name="모서리가 둥근 직사각형 93">
            <a:extLst>
              <a:ext uri="{FF2B5EF4-FFF2-40B4-BE49-F238E27FC236}">
                <a16:creationId xmlns:a16="http://schemas.microsoft.com/office/drawing/2014/main" id="{BDC329A1-5598-EA51-CFE0-2F6B304C354F}"/>
              </a:ext>
            </a:extLst>
          </p:cNvPr>
          <p:cNvSpPr>
            <a:spLocks/>
          </p:cNvSpPr>
          <p:nvPr/>
        </p:nvSpPr>
        <p:spPr>
          <a:xfrm>
            <a:off x="7078914" y="4702332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5" name="모서리가 둥근 직사각형 94">
            <a:extLst>
              <a:ext uri="{FF2B5EF4-FFF2-40B4-BE49-F238E27FC236}">
                <a16:creationId xmlns:a16="http://schemas.microsoft.com/office/drawing/2014/main" id="{310A4B1B-C3C8-06C6-0774-C2E8744DB9AB}"/>
              </a:ext>
            </a:extLst>
          </p:cNvPr>
          <p:cNvSpPr>
            <a:spLocks/>
          </p:cNvSpPr>
          <p:nvPr/>
        </p:nvSpPr>
        <p:spPr>
          <a:xfrm>
            <a:off x="7078914" y="4870979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96" name="모서리가 둥근 직사각형 95">
            <a:extLst>
              <a:ext uri="{FF2B5EF4-FFF2-40B4-BE49-F238E27FC236}">
                <a16:creationId xmlns:a16="http://schemas.microsoft.com/office/drawing/2014/main" id="{5A7A927E-A173-6A04-FE02-7F1F4C99E931}"/>
              </a:ext>
            </a:extLst>
          </p:cNvPr>
          <p:cNvSpPr>
            <a:spLocks/>
          </p:cNvSpPr>
          <p:nvPr/>
        </p:nvSpPr>
        <p:spPr>
          <a:xfrm>
            <a:off x="7078914" y="5039626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07" name="모서리가 둥근 직사각형 106">
            <a:extLst>
              <a:ext uri="{FF2B5EF4-FFF2-40B4-BE49-F238E27FC236}">
                <a16:creationId xmlns:a16="http://schemas.microsoft.com/office/drawing/2014/main" id="{E91399AA-5904-7E96-BFFF-369BC29ABA0D}"/>
              </a:ext>
            </a:extLst>
          </p:cNvPr>
          <p:cNvSpPr>
            <a:spLocks/>
          </p:cNvSpPr>
          <p:nvPr/>
        </p:nvSpPr>
        <p:spPr>
          <a:xfrm>
            <a:off x="2518965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64B1B26E-5002-E176-B76D-D00352A77581}"/>
              </a:ext>
            </a:extLst>
          </p:cNvPr>
          <p:cNvSpPr/>
          <p:nvPr/>
        </p:nvSpPr>
        <p:spPr>
          <a:xfrm>
            <a:off x="3238116" y="2451167"/>
            <a:ext cx="1271811" cy="270000"/>
          </a:xfrm>
          <a:prstGeom prst="roundRect">
            <a:avLst>
              <a:gd name="adj" fmla="val 1886"/>
            </a:avLst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6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2023.11                       📅</a:t>
            </a:r>
            <a:endParaRPr kumimoji="1" lang="ko-KR" altLang="en-US" sz="600" dirty="0">
              <a:solidFill>
                <a:schemeClr val="tx1">
                  <a:lumMod val="50000"/>
                  <a:lumOff val="50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FCC1F3A-873D-D009-BCF0-A2C3678CAA9E}"/>
              </a:ext>
            </a:extLst>
          </p:cNvPr>
          <p:cNvSpPr>
            <a:spLocks/>
          </p:cNvSpPr>
          <p:nvPr/>
        </p:nvSpPr>
        <p:spPr>
          <a:xfrm>
            <a:off x="360000" y="1354989"/>
            <a:ext cx="7200000" cy="48979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 또는 사업장별 예산을 관리할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목록에서 사업장을 선택 후 예산 등록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수정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초기화를 할 수 있습니다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F516475C-9CD3-F17D-F7AC-482473F9483E}"/>
              </a:ext>
            </a:extLst>
          </p:cNvPr>
          <p:cNvSpPr>
            <a:spLocks/>
          </p:cNvSpPr>
          <p:nvPr/>
        </p:nvSpPr>
        <p:spPr>
          <a:xfrm>
            <a:off x="549157" y="2451167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</a:t>
            </a:r>
          </a:p>
        </p:txBody>
      </p:sp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E27CF0DE-8D8D-3895-D076-EF725C738E08}"/>
              </a:ext>
            </a:extLst>
          </p:cNvPr>
          <p:cNvSpPr>
            <a:spLocks/>
          </p:cNvSpPr>
          <p:nvPr/>
        </p:nvSpPr>
        <p:spPr>
          <a:xfrm>
            <a:off x="1269157" y="2451167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10" name="모서리가 둥근 직사각형 9">
            <a:extLst>
              <a:ext uri="{FF2B5EF4-FFF2-40B4-BE49-F238E27FC236}">
                <a16:creationId xmlns:a16="http://schemas.microsoft.com/office/drawing/2014/main" id="{6F0DA41B-8B0C-A4FB-66B1-26A73A2016B6}"/>
              </a:ext>
            </a:extLst>
          </p:cNvPr>
          <p:cNvSpPr>
            <a:spLocks/>
          </p:cNvSpPr>
          <p:nvPr/>
        </p:nvSpPr>
        <p:spPr>
          <a:xfrm>
            <a:off x="7078914" y="4533685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63828C3D-CC19-77B7-2091-64D04F075611}"/>
              </a:ext>
            </a:extLst>
          </p:cNvPr>
          <p:cNvSpPr>
            <a:spLocks/>
          </p:cNvSpPr>
          <p:nvPr/>
        </p:nvSpPr>
        <p:spPr>
          <a:xfrm>
            <a:off x="7078914" y="3859097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D21E4D52-A5DF-BDED-9728-E965494826EE}"/>
              </a:ext>
            </a:extLst>
          </p:cNvPr>
          <p:cNvSpPr>
            <a:spLocks/>
          </p:cNvSpPr>
          <p:nvPr/>
        </p:nvSpPr>
        <p:spPr>
          <a:xfrm>
            <a:off x="7078914" y="3690450"/>
            <a:ext cx="380841" cy="125999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예산이력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970720D7-D120-70AB-B9D1-70D435DFB392}"/>
              </a:ext>
            </a:extLst>
          </p:cNvPr>
          <p:cNvSpPr>
            <a:spLocks/>
          </p:cNvSpPr>
          <p:nvPr/>
        </p:nvSpPr>
        <p:spPr>
          <a:xfrm>
            <a:off x="2525994" y="2078742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사업장상태</a:t>
            </a:r>
          </a:p>
        </p:txBody>
      </p:sp>
      <p:sp>
        <p:nvSpPr>
          <p:cNvPr id="27" name="모서리가 둥근 직사각형 26">
            <a:extLst>
              <a:ext uri="{FF2B5EF4-FFF2-40B4-BE49-F238E27FC236}">
                <a16:creationId xmlns:a16="http://schemas.microsoft.com/office/drawing/2014/main" id="{F5BF36A0-35A7-E508-8F62-CE542B660617}"/>
              </a:ext>
            </a:extLst>
          </p:cNvPr>
          <p:cNvSpPr>
            <a:spLocks/>
          </p:cNvSpPr>
          <p:nvPr/>
        </p:nvSpPr>
        <p:spPr>
          <a:xfrm>
            <a:off x="3245994" y="2078742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전체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		v</a:t>
            </a: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CF8AE06D-A005-6D7A-DA1D-4A942B9B8175}"/>
              </a:ext>
            </a:extLst>
          </p:cNvPr>
          <p:cNvSpPr/>
          <p:nvPr/>
        </p:nvSpPr>
        <p:spPr>
          <a:xfrm>
            <a:off x="2125632" y="2091572"/>
            <a:ext cx="3876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9" name="Google Shape;2233;g27fe52d962f_1_4247">
            <a:extLst>
              <a:ext uri="{FF2B5EF4-FFF2-40B4-BE49-F238E27FC236}">
                <a16:creationId xmlns:a16="http://schemas.microsoft.com/office/drawing/2014/main" id="{7A0F3FF4-A7C5-545C-72BA-E766E98E3A66}"/>
              </a:ext>
            </a:extLst>
          </p:cNvPr>
          <p:cNvSpPr/>
          <p:nvPr/>
        </p:nvSpPr>
        <p:spPr>
          <a:xfrm>
            <a:off x="4261390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0" name="Google Shape;2233;g27fe52d962f_1_4247">
            <a:extLst>
              <a:ext uri="{FF2B5EF4-FFF2-40B4-BE49-F238E27FC236}">
                <a16:creationId xmlns:a16="http://schemas.microsoft.com/office/drawing/2014/main" id="{8E1B2B3B-BF95-26FE-16FC-17B47C25B104}"/>
              </a:ext>
            </a:extLst>
          </p:cNvPr>
          <p:cNvSpPr/>
          <p:nvPr/>
        </p:nvSpPr>
        <p:spPr>
          <a:xfrm>
            <a:off x="3687194" y="2981544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0" name="타원 289">
            <a:extLst>
              <a:ext uri="{FF2B5EF4-FFF2-40B4-BE49-F238E27FC236}">
                <a16:creationId xmlns:a16="http://schemas.microsoft.com/office/drawing/2014/main" id="{44F99020-1189-1B6F-F390-72F5AE85DC81}"/>
              </a:ext>
            </a:extLst>
          </p:cNvPr>
          <p:cNvSpPr/>
          <p:nvPr/>
        </p:nvSpPr>
        <p:spPr>
          <a:xfrm>
            <a:off x="7470176" y="502407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291" name="꺾인 연결선[E] 290">
            <a:extLst>
              <a:ext uri="{FF2B5EF4-FFF2-40B4-BE49-F238E27FC236}">
                <a16:creationId xmlns:a16="http://schemas.microsoft.com/office/drawing/2014/main" id="{FE6973CB-6EB9-C98F-2AC0-245C58FCE9D0}"/>
              </a:ext>
            </a:extLst>
          </p:cNvPr>
          <p:cNvCxnSpPr>
            <a:cxnSpLocks/>
            <a:stCxn id="28" idx="1"/>
            <a:endCxn id="8" idx="0"/>
          </p:cNvCxnSpPr>
          <p:nvPr/>
        </p:nvCxnSpPr>
        <p:spPr>
          <a:xfrm rot="10800000" flipV="1">
            <a:off x="1650820" y="2226571"/>
            <a:ext cx="474813" cy="3058855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4" name="Google Shape;1694;p44">
            <a:extLst>
              <a:ext uri="{FF2B5EF4-FFF2-40B4-BE49-F238E27FC236}">
                <a16:creationId xmlns:a16="http://schemas.microsoft.com/office/drawing/2014/main" id="{E06B512B-08B2-B8A1-E682-1B5F93F91081}"/>
              </a:ext>
            </a:extLst>
          </p:cNvPr>
          <p:cNvSpPr/>
          <p:nvPr/>
        </p:nvSpPr>
        <p:spPr>
          <a:xfrm>
            <a:off x="5100871" y="5745887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95" name="모서리가 둥근 직사각형 294">
            <a:extLst>
              <a:ext uri="{FF2B5EF4-FFF2-40B4-BE49-F238E27FC236}">
                <a16:creationId xmlns:a16="http://schemas.microsoft.com/office/drawing/2014/main" id="{FD0203A7-7B2B-15B4-0519-B307E4D62710}"/>
              </a:ext>
            </a:extLst>
          </p:cNvPr>
          <p:cNvSpPr/>
          <p:nvPr/>
        </p:nvSpPr>
        <p:spPr>
          <a:xfrm>
            <a:off x="6228211" y="6490055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96" name="Google Shape;1694;p44">
            <a:extLst>
              <a:ext uri="{FF2B5EF4-FFF2-40B4-BE49-F238E27FC236}">
                <a16:creationId xmlns:a16="http://schemas.microsoft.com/office/drawing/2014/main" id="{38EC2BE9-7115-471C-2D43-5DE5D66C8C46}"/>
              </a:ext>
            </a:extLst>
          </p:cNvPr>
          <p:cNvSpPr/>
          <p:nvPr/>
        </p:nvSpPr>
        <p:spPr>
          <a:xfrm>
            <a:off x="5253270" y="5898287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사업장을 선택해 주세요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98" name="직사각형 297">
            <a:extLst>
              <a:ext uri="{FF2B5EF4-FFF2-40B4-BE49-F238E27FC236}">
                <a16:creationId xmlns:a16="http://schemas.microsoft.com/office/drawing/2014/main" id="{5D428C97-FB0A-B5B8-E917-98ACDBB852AC}"/>
              </a:ext>
            </a:extLst>
          </p:cNvPr>
          <p:cNvSpPr/>
          <p:nvPr/>
        </p:nvSpPr>
        <p:spPr>
          <a:xfrm>
            <a:off x="3613333" y="2904062"/>
            <a:ext cx="1795032" cy="407986"/>
          </a:xfrm>
          <a:prstGeom prst="rect">
            <a:avLst/>
          </a:prstGeom>
          <a:noFill/>
          <a:ln w="63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99" name="꺾인 연결선[E] 298">
            <a:extLst>
              <a:ext uri="{FF2B5EF4-FFF2-40B4-BE49-F238E27FC236}">
                <a16:creationId xmlns:a16="http://schemas.microsoft.com/office/drawing/2014/main" id="{D775591D-1A78-05A6-E46E-D3D84389CE77}"/>
              </a:ext>
            </a:extLst>
          </p:cNvPr>
          <p:cNvCxnSpPr>
            <a:cxnSpLocks/>
            <a:stCxn id="298" idx="1"/>
            <a:endCxn id="294" idx="1"/>
          </p:cNvCxnSpPr>
          <p:nvPr/>
        </p:nvCxnSpPr>
        <p:spPr>
          <a:xfrm rot="10800000" flipH="1" flipV="1">
            <a:off x="3613333" y="3108054"/>
            <a:ext cx="1487538" cy="3158093"/>
          </a:xfrm>
          <a:prstGeom prst="bentConnector3">
            <a:avLst>
              <a:gd name="adj1" fmla="val -15368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FEFCC79A-1FAD-129B-829F-2559F7EE45A1}"/>
              </a:ext>
            </a:extLst>
          </p:cNvPr>
          <p:cNvSpPr/>
          <p:nvPr/>
        </p:nvSpPr>
        <p:spPr>
          <a:xfrm>
            <a:off x="323767" y="5255944"/>
            <a:ext cx="2649176" cy="39129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845AFE84-EF1C-38D9-0D5D-41FB1013F402}"/>
              </a:ext>
            </a:extLst>
          </p:cNvPr>
          <p:cNvSpPr/>
          <p:nvPr/>
        </p:nvSpPr>
        <p:spPr>
          <a:xfrm>
            <a:off x="1751612" y="8883818"/>
            <a:ext cx="360000" cy="174314"/>
          </a:xfrm>
          <a:prstGeom prst="roundRect">
            <a:avLst>
              <a:gd name="adj" fmla="val 0"/>
            </a:avLst>
          </a:prstGeom>
          <a:solidFill>
            <a:schemeClr val="tx1">
              <a:lumMod val="50000"/>
              <a:lumOff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취소</a:t>
            </a: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1D926E4A-1185-0841-7838-09DE1C224D3F}"/>
              </a:ext>
            </a:extLst>
          </p:cNvPr>
          <p:cNvSpPr/>
          <p:nvPr/>
        </p:nvSpPr>
        <p:spPr>
          <a:xfrm>
            <a:off x="1233747" y="8883816"/>
            <a:ext cx="414577" cy="189397"/>
          </a:xfrm>
          <a:prstGeom prst="roundRect">
            <a:avLst>
              <a:gd name="adj" fmla="val 5768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b="1" dirty="0" err="1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695;p44">
            <a:extLst>
              <a:ext uri="{FF2B5EF4-FFF2-40B4-BE49-F238E27FC236}">
                <a16:creationId xmlns:a16="http://schemas.microsoft.com/office/drawing/2014/main" id="{E2549021-53C9-B619-D4F4-72940C0854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153435"/>
              </p:ext>
            </p:extLst>
          </p:nvPr>
        </p:nvGraphicFramePr>
        <p:xfrm>
          <a:off x="432153" y="5285427"/>
          <a:ext cx="2437332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218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8666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사업장 조회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197A426-130C-570D-416B-D9B99950AB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02273"/>
              </p:ext>
            </p:extLst>
          </p:nvPr>
        </p:nvGraphicFramePr>
        <p:xfrm>
          <a:off x="433803" y="6252168"/>
          <a:ext cx="2435682" cy="2193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6926">
                  <a:extLst>
                    <a:ext uri="{9D8B030D-6E8A-4147-A177-3AD203B41FA5}">
                      <a16:colId xmlns:a16="http://schemas.microsoft.com/office/drawing/2014/main" val="469472484"/>
                    </a:ext>
                  </a:extLst>
                </a:gridCol>
                <a:gridCol w="2188756">
                  <a:extLst>
                    <a:ext uri="{9D8B030D-6E8A-4147-A177-3AD203B41FA5}">
                      <a16:colId xmlns:a16="http://schemas.microsoft.com/office/drawing/2014/main" val="923222131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사업장명</a:t>
                      </a: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468344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☑️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74315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667948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3919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300816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3422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8740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10186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08</a:t>
                      </a:r>
                      <a:endParaRPr kumimoji="0" lang="ko-KR" altLang="en-US" sz="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07233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564874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▢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테스트사업장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R="90000" marT="54000" marB="5400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8135647"/>
                  </a:ext>
                </a:extLst>
              </a:tr>
            </a:tbl>
          </a:graphicData>
        </a:graphic>
      </p:graphicFrame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D088F2DB-A668-6B67-8196-DA91AE5ADB73}"/>
              </a:ext>
            </a:extLst>
          </p:cNvPr>
          <p:cNvSpPr>
            <a:spLocks/>
          </p:cNvSpPr>
          <p:nvPr/>
        </p:nvSpPr>
        <p:spPr>
          <a:xfrm>
            <a:off x="434744" y="5693345"/>
            <a:ext cx="72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사업장명</a:t>
            </a:r>
          </a:p>
        </p:txBody>
      </p:sp>
      <p:sp>
        <p:nvSpPr>
          <p:cNvPr id="16" name="모서리가 둥근 직사각형 15">
            <a:extLst>
              <a:ext uri="{FF2B5EF4-FFF2-40B4-BE49-F238E27FC236}">
                <a16:creationId xmlns:a16="http://schemas.microsoft.com/office/drawing/2014/main" id="{535FB1CC-E077-5D78-5989-467AE178A4DF}"/>
              </a:ext>
            </a:extLst>
          </p:cNvPr>
          <p:cNvSpPr>
            <a:spLocks/>
          </p:cNvSpPr>
          <p:nvPr/>
        </p:nvSpPr>
        <p:spPr>
          <a:xfrm>
            <a:off x="1161219" y="5693345"/>
            <a:ext cx="1260000" cy="27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8" name="Google Shape;2233;g27fe52d962f_1_4247">
            <a:extLst>
              <a:ext uri="{FF2B5EF4-FFF2-40B4-BE49-F238E27FC236}">
                <a16:creationId xmlns:a16="http://schemas.microsoft.com/office/drawing/2014/main" id="{499DD473-E4F2-4448-2A77-C894F5AE7A21}"/>
              </a:ext>
            </a:extLst>
          </p:cNvPr>
          <p:cNvSpPr/>
          <p:nvPr/>
        </p:nvSpPr>
        <p:spPr>
          <a:xfrm>
            <a:off x="2451629" y="5714247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AB4FCB-B2D7-A532-2BBC-74CD51CC4DFA}"/>
              </a:ext>
            </a:extLst>
          </p:cNvPr>
          <p:cNvGrpSpPr/>
          <p:nvPr/>
        </p:nvGrpSpPr>
        <p:grpSpPr>
          <a:xfrm>
            <a:off x="595783" y="8520499"/>
            <a:ext cx="2105082" cy="186100"/>
            <a:chOff x="19175035" y="-2703341"/>
            <a:chExt cx="2105082" cy="186100"/>
          </a:xfrm>
        </p:grpSpPr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C241D68C-C763-9602-29AD-3E6335C2755B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CC12AF4A-EBB2-3531-0FC1-93248B1E823F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E565640B-89CF-BD32-8F69-22644617786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9875D8D-CAB0-6860-0DEA-69366444879F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5" name="모서리가 둥근 직사각형 24">
              <a:extLst>
                <a:ext uri="{FF2B5EF4-FFF2-40B4-BE49-F238E27FC236}">
                  <a16:creationId xmlns:a16="http://schemas.microsoft.com/office/drawing/2014/main" id="{073ACC27-B771-351D-1EB7-DA9D0DD06B68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4FCFBE40-2D45-7073-684F-A0BBC81465D1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1700CA1D-C2E1-4D44-767C-93B45CEA1896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0" name="모서리가 둥근 직사각형 29">
              <a:extLst>
                <a:ext uri="{FF2B5EF4-FFF2-40B4-BE49-F238E27FC236}">
                  <a16:creationId xmlns:a16="http://schemas.microsoft.com/office/drawing/2014/main" id="{0CE53CBF-C042-0CF8-7DC4-0C1068B8582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FD53E9CC-E0EC-9ECB-F363-066E78C497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FE1B002B-45CA-E66B-7D9A-9FB5B29DB410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cxnSp>
        <p:nvCxnSpPr>
          <p:cNvPr id="39" name="꺾인 연결선[E] 41">
            <a:extLst>
              <a:ext uri="{FF2B5EF4-FFF2-40B4-BE49-F238E27FC236}">
                <a16:creationId xmlns:a16="http://schemas.microsoft.com/office/drawing/2014/main" id="{ACE395D5-007E-BFBD-EC59-4AF3B41E4178}"/>
              </a:ext>
            </a:extLst>
          </p:cNvPr>
          <p:cNvCxnSpPr>
            <a:cxnSpLocks/>
            <a:stCxn id="6" idx="3"/>
            <a:endCxn id="294" idx="1"/>
          </p:cNvCxnSpPr>
          <p:nvPr/>
        </p:nvCxnSpPr>
        <p:spPr>
          <a:xfrm flipV="1">
            <a:off x="1648324" y="6266148"/>
            <a:ext cx="3452547" cy="2712367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F68DD1E4-1413-56B0-F678-D6F32CACAD0E}"/>
              </a:ext>
            </a:extLst>
          </p:cNvPr>
          <p:cNvSpPr>
            <a:spLocks/>
          </p:cNvSpPr>
          <p:nvPr/>
        </p:nvSpPr>
        <p:spPr>
          <a:xfrm>
            <a:off x="439363" y="6024103"/>
            <a:ext cx="720000" cy="2117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</a:t>
            </a:r>
            <a:r>
              <a:rPr kumimoji="1" lang="en-US" altLang="ko-KR" sz="600" dirty="0">
                <a:solidFill>
                  <a:srgbClr val="FF0000"/>
                </a:solidFill>
              </a:rPr>
              <a:t>00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건</a:t>
            </a:r>
          </a:p>
        </p:txBody>
      </p: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57B28AF4-FE2B-649C-0976-F679FFB4EB39}"/>
              </a:ext>
            </a:extLst>
          </p:cNvPr>
          <p:cNvSpPr>
            <a:spLocks/>
          </p:cNvSpPr>
          <p:nvPr/>
        </p:nvSpPr>
        <p:spPr>
          <a:xfrm>
            <a:off x="3456965" y="6128222"/>
            <a:ext cx="1439720" cy="261860"/>
          </a:xfrm>
          <a:prstGeom prst="roundRect">
            <a:avLst>
              <a:gd name="adj" fmla="val 379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선택한 사업장 목록이 없을 경우</a:t>
            </a:r>
            <a:endParaRPr kumimoji="1" lang="en-US" altLang="ko-KR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Google Shape;2233;g27fe52d962f_1_4247">
            <a:extLst>
              <a:ext uri="{FF2B5EF4-FFF2-40B4-BE49-F238E27FC236}">
                <a16:creationId xmlns:a16="http://schemas.microsoft.com/office/drawing/2014/main" id="{5FE2222E-5E07-371B-EDDB-E926BC357998}"/>
              </a:ext>
            </a:extLst>
          </p:cNvPr>
          <p:cNvSpPr/>
          <p:nvPr/>
        </p:nvSpPr>
        <p:spPr>
          <a:xfrm>
            <a:off x="6994121" y="2132350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233;g27fe52d962f_1_4247">
            <a:extLst>
              <a:ext uri="{FF2B5EF4-FFF2-40B4-BE49-F238E27FC236}">
                <a16:creationId xmlns:a16="http://schemas.microsoft.com/office/drawing/2014/main" id="{2E0BD93A-AC6D-E371-9894-3399E9D29C59}"/>
              </a:ext>
            </a:extLst>
          </p:cNvPr>
          <p:cNvSpPr/>
          <p:nvPr/>
        </p:nvSpPr>
        <p:spPr>
          <a:xfrm>
            <a:off x="6994121" y="2448017"/>
            <a:ext cx="45242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엑셀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A4D5C93-D586-5CAF-C515-C9FC174A241E}"/>
              </a:ext>
            </a:extLst>
          </p:cNvPr>
          <p:cNvSpPr/>
          <p:nvPr/>
        </p:nvSpPr>
        <p:spPr>
          <a:xfrm>
            <a:off x="9969887" y="13418"/>
            <a:ext cx="2210634" cy="2213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검색 영역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en-US" altLang="ko-KR" sz="1000" dirty="0" err="1">
                <a:solidFill>
                  <a:schemeClr val="tx1"/>
                </a:solidFill>
              </a:rPr>
              <a:t>OKSafety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사업장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예산년월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TO BE </a:t>
            </a:r>
            <a:r>
              <a:rPr lang="ko-KR" altLang="en-US" sz="1000" dirty="0">
                <a:solidFill>
                  <a:schemeClr val="tx1"/>
                </a:solidFill>
              </a:rPr>
              <a:t>사업장명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사업장상태</a:t>
            </a:r>
            <a:r>
              <a:rPr lang="en-US" altLang="ko-KR" sz="1000" dirty="0">
                <a:solidFill>
                  <a:srgbClr val="0000FF"/>
                </a:solidFill>
              </a:rPr>
              <a:t>, </a:t>
            </a:r>
            <a:r>
              <a:rPr lang="ko-KR" altLang="en-US" sz="1000" dirty="0">
                <a:solidFill>
                  <a:srgbClr val="0000FF"/>
                </a:solidFill>
              </a:rPr>
              <a:t>예산사용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예산년월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 영역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초기화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전체 초기화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기초예산 일괄 업로드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배정예산 일괄 업로드 </a:t>
            </a:r>
            <a:r>
              <a:rPr lang="en-US" altLang="ko-KR" sz="1000" dirty="0">
                <a:solidFill>
                  <a:schemeClr val="tx1"/>
                </a:solidFill>
              </a:rPr>
              <a:t>(AS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IS</a:t>
            </a:r>
            <a:r>
              <a:rPr lang="ko-KR" altLang="en-US" sz="1000" dirty="0">
                <a:solidFill>
                  <a:schemeClr val="tx1"/>
                </a:solidFill>
              </a:rPr>
              <a:t> 화면에 없음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검색 결과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AS IS </a:t>
            </a:r>
            <a:r>
              <a:rPr lang="ko-KR" altLang="en-US" sz="1000" dirty="0">
                <a:solidFill>
                  <a:schemeClr val="tx1"/>
                </a:solidFill>
              </a:rPr>
              <a:t>항목 삭제 사유 확인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예산기간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예산이월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상세내역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미정산금액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E229E4FE-0480-ABB3-707E-DB55C108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742" y="2320744"/>
            <a:ext cx="3286428" cy="1619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64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98334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사업장에 배정예산이 있는 경우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에산을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숫자만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사업장에 배정예산이 없을 경우 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비활성화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선택한 사업장의 예산정보를 수정한다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사업장명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사업장명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사용여부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아니오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배정예산 값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증가 또는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숫자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입력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음수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배정예산을 차감한다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지정년월에 사용된 예산 합계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잔여예산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현재 남은 예산을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저장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초기화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결정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C74EC3-99D8-86DB-44A6-C32B8B12E3D7}"/>
              </a:ext>
            </a:extLst>
          </p:cNvPr>
          <p:cNvGrpSpPr/>
          <p:nvPr/>
        </p:nvGrpSpPr>
        <p:grpSpPr>
          <a:xfrm>
            <a:off x="154674" y="1184256"/>
            <a:ext cx="3100715" cy="1921265"/>
            <a:chOff x="2485034" y="3869757"/>
            <a:chExt cx="3100715" cy="1921265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92BE2A4-1F1A-EF4E-30EE-9E619F1F757A}"/>
                </a:ext>
              </a:extLst>
            </p:cNvPr>
            <p:cNvGrpSpPr/>
            <p:nvPr/>
          </p:nvGrpSpPr>
          <p:grpSpPr>
            <a:xfrm>
              <a:off x="2839392" y="4430912"/>
              <a:ext cx="2105082" cy="186100"/>
              <a:chOff x="19175035" y="-2703341"/>
              <a:chExt cx="2105082" cy="186100"/>
            </a:xfrm>
          </p:grpSpPr>
          <p:sp>
            <p:nvSpPr>
              <p:cNvPr id="76" name="모서리가 둥근 직사각형 75">
                <a:extLst>
                  <a:ext uri="{FF2B5EF4-FFF2-40B4-BE49-F238E27FC236}">
                    <a16:creationId xmlns:a16="http://schemas.microsoft.com/office/drawing/2014/main" id="{A9096679-D5AF-3997-1D28-9C12FCD8957E}"/>
                  </a:ext>
                </a:extLst>
              </p:cNvPr>
              <p:cNvSpPr/>
              <p:nvPr/>
            </p:nvSpPr>
            <p:spPr>
              <a:xfrm>
                <a:off x="19175035" y="-269724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&lt;&lt;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7" name="모서리가 둥근 직사각형 76">
                <a:extLst>
                  <a:ext uri="{FF2B5EF4-FFF2-40B4-BE49-F238E27FC236}">
                    <a16:creationId xmlns:a16="http://schemas.microsoft.com/office/drawing/2014/main" id="{CBEA6792-F756-7AE3-8E47-40788D381692}"/>
                  </a:ext>
                </a:extLst>
              </p:cNvPr>
              <p:cNvSpPr/>
              <p:nvPr/>
            </p:nvSpPr>
            <p:spPr>
              <a:xfrm>
                <a:off x="19390219" y="-269860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&lt;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8" name="모서리가 둥근 직사각형 77">
                <a:extLst>
                  <a:ext uri="{FF2B5EF4-FFF2-40B4-BE49-F238E27FC236}">
                    <a16:creationId xmlns:a16="http://schemas.microsoft.com/office/drawing/2014/main" id="{6E3E45EC-4783-2A37-F6C0-1E03906054D5}"/>
                  </a:ext>
                </a:extLst>
              </p:cNvPr>
              <p:cNvSpPr/>
              <p:nvPr/>
            </p:nvSpPr>
            <p:spPr>
              <a:xfrm>
                <a:off x="20451884" y="-270062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5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79" name="모서리가 둥근 직사각형 78">
                <a:extLst>
                  <a:ext uri="{FF2B5EF4-FFF2-40B4-BE49-F238E27FC236}">
                    <a16:creationId xmlns:a16="http://schemas.microsoft.com/office/drawing/2014/main" id="{15411586-2F15-9CEB-7AD9-1CBE473451DA}"/>
                  </a:ext>
                </a:extLst>
              </p:cNvPr>
              <p:cNvSpPr/>
              <p:nvPr/>
            </p:nvSpPr>
            <p:spPr>
              <a:xfrm>
                <a:off x="20667068" y="-270198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⋯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0" name="모서리가 둥근 직사각형 79">
                <a:extLst>
                  <a:ext uri="{FF2B5EF4-FFF2-40B4-BE49-F238E27FC236}">
                    <a16:creationId xmlns:a16="http://schemas.microsoft.com/office/drawing/2014/main" id="{A77A8B9C-A4ED-FEEC-974B-2ADBDF87FC84}"/>
                  </a:ext>
                </a:extLst>
              </p:cNvPr>
              <p:cNvSpPr/>
              <p:nvPr/>
            </p:nvSpPr>
            <p:spPr>
              <a:xfrm>
                <a:off x="19605403" y="-269860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bg1"/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1</a:t>
                </a:r>
                <a:endParaRPr kumimoji="1" lang="ko-KR" altLang="en-US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1" name="모서리가 둥근 직사각형 80">
                <a:extLst>
                  <a:ext uri="{FF2B5EF4-FFF2-40B4-BE49-F238E27FC236}">
                    <a16:creationId xmlns:a16="http://schemas.microsoft.com/office/drawing/2014/main" id="{6E002EEF-6130-167F-02F6-33987490AE10}"/>
                  </a:ext>
                </a:extLst>
              </p:cNvPr>
              <p:cNvSpPr/>
              <p:nvPr/>
            </p:nvSpPr>
            <p:spPr>
              <a:xfrm>
                <a:off x="19816353" y="-269860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2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2" name="모서리가 둥근 직사각형 81">
                <a:extLst>
                  <a:ext uri="{FF2B5EF4-FFF2-40B4-BE49-F238E27FC236}">
                    <a16:creationId xmlns:a16="http://schemas.microsoft.com/office/drawing/2014/main" id="{00EB1C5B-AFF9-F1A4-D294-7A4209455112}"/>
                  </a:ext>
                </a:extLst>
              </p:cNvPr>
              <p:cNvSpPr/>
              <p:nvPr/>
            </p:nvSpPr>
            <p:spPr>
              <a:xfrm>
                <a:off x="20029984" y="-270062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3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3" name="모서리가 둥근 직사각형 82">
                <a:extLst>
                  <a:ext uri="{FF2B5EF4-FFF2-40B4-BE49-F238E27FC236}">
                    <a16:creationId xmlns:a16="http://schemas.microsoft.com/office/drawing/2014/main" id="{A997C9D3-AC98-DBD6-EB8C-0EBB84EEB318}"/>
                  </a:ext>
                </a:extLst>
              </p:cNvPr>
              <p:cNvSpPr/>
              <p:nvPr/>
            </p:nvSpPr>
            <p:spPr>
              <a:xfrm>
                <a:off x="20240934" y="-2700621"/>
                <a:ext cx="180000" cy="180000"/>
              </a:xfrm>
              <a:prstGeom prst="roundRect">
                <a:avLst>
                  <a:gd name="adj" fmla="val 0"/>
                </a:avLst>
              </a:prstGeom>
              <a:noFill/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4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4" name="모서리가 둥근 직사각형 83">
                <a:extLst>
                  <a:ext uri="{FF2B5EF4-FFF2-40B4-BE49-F238E27FC236}">
                    <a16:creationId xmlns:a16="http://schemas.microsoft.com/office/drawing/2014/main" id="{DF010668-F7CE-3BDF-438E-A6C319412C4B}"/>
                  </a:ext>
                </a:extLst>
              </p:cNvPr>
              <p:cNvSpPr/>
              <p:nvPr/>
            </p:nvSpPr>
            <p:spPr>
              <a:xfrm>
                <a:off x="20884933" y="-270198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  <p:sp>
            <p:nvSpPr>
              <p:cNvPr id="85" name="모서리가 둥근 직사각형 84">
                <a:extLst>
                  <a:ext uri="{FF2B5EF4-FFF2-40B4-BE49-F238E27FC236}">
                    <a16:creationId xmlns:a16="http://schemas.microsoft.com/office/drawing/2014/main" id="{E26E8B44-B90C-21DA-93AC-7FA81451D7DC}"/>
                  </a:ext>
                </a:extLst>
              </p:cNvPr>
              <p:cNvSpPr/>
              <p:nvPr/>
            </p:nvSpPr>
            <p:spPr>
              <a:xfrm>
                <a:off x="21100117" y="-2703341"/>
                <a:ext cx="180000" cy="180000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6350"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kumimoji="1" lang="en-US" altLang="ko-KR" sz="5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Malgun Gothic" panose="020B0503020000020004" pitchFamily="34" charset="-127"/>
                    <a:ea typeface="Malgun Gothic" panose="020B0503020000020004" pitchFamily="34" charset="-127"/>
                  </a:rPr>
                  <a:t>&gt;&gt;</a:t>
                </a:r>
                <a:endParaRPr kumimoji="1" lang="ko-KR" altLang="en-US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endParaRPr>
              </a:p>
            </p:txBody>
          </p:sp>
        </p:grpSp>
        <p:sp>
          <p:nvSpPr>
            <p:cNvPr id="38" name="Google Shape;1694;p44">
              <a:extLst>
                <a:ext uri="{FF2B5EF4-FFF2-40B4-BE49-F238E27FC236}">
                  <a16:creationId xmlns:a16="http://schemas.microsoft.com/office/drawing/2014/main" id="{BF6C82B4-07EC-BE36-A7B8-63EE89DD8DB4}"/>
                </a:ext>
              </a:extLst>
            </p:cNvPr>
            <p:cNvSpPr/>
            <p:nvPr/>
          </p:nvSpPr>
          <p:spPr>
            <a:xfrm>
              <a:off x="2485034" y="3869757"/>
              <a:ext cx="3100715" cy="1921265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endParaRPr>
            </a:p>
          </p:txBody>
        </p:sp>
        <p:graphicFrame>
          <p:nvGraphicFramePr>
            <p:cNvPr id="49" name="Google Shape;1695;p44">
              <a:extLst>
                <a:ext uri="{FF2B5EF4-FFF2-40B4-BE49-F238E27FC236}">
                  <a16:creationId xmlns:a16="http://schemas.microsoft.com/office/drawing/2014/main" id="{25EC52E7-0F4D-D352-E495-C6A5E6CE4D2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19287640"/>
                </p:ext>
              </p:extLst>
            </p:nvPr>
          </p:nvGraphicFramePr>
          <p:xfrm>
            <a:off x="2628363" y="3973129"/>
            <a:ext cx="2801956" cy="30477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4009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978">
                    <a:extLst>
                      <a:ext uri="{9D8B030D-6E8A-4147-A177-3AD203B41FA5}">
                        <a16:colId xmlns:a16="http://schemas.microsoft.com/office/drawing/2014/main" val="3339663757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예산 등록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800" b="1" u="none" strike="noStrike" cap="none" dirty="0"/>
                          <a:t>X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50" name="모서리가 둥근 직사각형 49">
              <a:extLst>
                <a:ext uri="{FF2B5EF4-FFF2-40B4-BE49-F238E27FC236}">
                  <a16:creationId xmlns:a16="http://schemas.microsoft.com/office/drawing/2014/main" id="{A3CD01B1-4CE0-D52E-9DC8-463F368107BA}"/>
                </a:ext>
              </a:extLst>
            </p:cNvPr>
            <p:cNvSpPr/>
            <p:nvPr/>
          </p:nvSpPr>
          <p:spPr>
            <a:xfrm>
              <a:off x="4133386" y="5312482"/>
              <a:ext cx="360000" cy="174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닫기</a:t>
              </a:r>
            </a:p>
          </p:txBody>
        </p:sp>
        <p:sp>
          <p:nvSpPr>
            <p:cNvPr id="221" name="모서리가 둥근 직사각형 220">
              <a:extLst>
                <a:ext uri="{FF2B5EF4-FFF2-40B4-BE49-F238E27FC236}">
                  <a16:creationId xmlns:a16="http://schemas.microsoft.com/office/drawing/2014/main" id="{16549F43-646E-3BAA-46A7-E5D2FBC05B37}"/>
                </a:ext>
              </a:extLst>
            </p:cNvPr>
            <p:cNvSpPr>
              <a:spLocks/>
            </p:cNvSpPr>
            <p:nvPr/>
          </p:nvSpPr>
          <p:spPr>
            <a:xfrm>
              <a:off x="2627150" y="4435898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사업장명</a:t>
              </a:r>
            </a:p>
          </p:txBody>
        </p:sp>
        <p:sp>
          <p:nvSpPr>
            <p:cNvPr id="222" name="모서리가 둥근 직사각형 221">
              <a:extLst>
                <a:ext uri="{FF2B5EF4-FFF2-40B4-BE49-F238E27FC236}">
                  <a16:creationId xmlns:a16="http://schemas.microsoft.com/office/drawing/2014/main" id="{25946570-C0FD-AFCE-114A-92FFEB95776C}"/>
                </a:ext>
              </a:extLst>
            </p:cNvPr>
            <p:cNvSpPr>
              <a:spLocks/>
            </p:cNvSpPr>
            <p:nvPr/>
          </p:nvSpPr>
          <p:spPr>
            <a:xfrm>
              <a:off x="3343350" y="4435898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사업장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3" name="모서리가 둥근 직사각형 222">
              <a:extLst>
                <a:ext uri="{FF2B5EF4-FFF2-40B4-BE49-F238E27FC236}">
                  <a16:creationId xmlns:a16="http://schemas.microsoft.com/office/drawing/2014/main" id="{38BD3EFA-204E-63EA-B641-9087C36A57F9}"/>
                </a:ext>
              </a:extLst>
            </p:cNvPr>
            <p:cNvSpPr>
              <a:spLocks/>
            </p:cNvSpPr>
            <p:nvPr/>
          </p:nvSpPr>
          <p:spPr>
            <a:xfrm>
              <a:off x="2636307" y="4795898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배정예산</a:t>
              </a:r>
            </a:p>
          </p:txBody>
        </p:sp>
        <p:sp>
          <p:nvSpPr>
            <p:cNvPr id="224" name="모서리가 둥근 직사각형 223">
              <a:extLst>
                <a:ext uri="{FF2B5EF4-FFF2-40B4-BE49-F238E27FC236}">
                  <a16:creationId xmlns:a16="http://schemas.microsoft.com/office/drawing/2014/main" id="{301365F4-EE93-93C0-C675-A0F71DA8BC3C}"/>
                </a:ext>
              </a:extLst>
            </p:cNvPr>
            <p:cNvSpPr>
              <a:spLocks/>
            </p:cNvSpPr>
            <p:nvPr/>
          </p:nvSpPr>
          <p:spPr>
            <a:xfrm>
              <a:off x="3356307" y="4795898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25" name="Google Shape;810;g28120bc8d10_0_307">
              <a:extLst>
                <a:ext uri="{FF2B5EF4-FFF2-40B4-BE49-F238E27FC236}">
                  <a16:creationId xmlns:a16="http://schemas.microsoft.com/office/drawing/2014/main" id="{94422F03-82B3-2B36-88D2-451C58AEEC17}"/>
                </a:ext>
              </a:extLst>
            </p:cNvPr>
            <p:cNvSpPr/>
            <p:nvPr/>
          </p:nvSpPr>
          <p:spPr>
            <a:xfrm>
              <a:off x="3615521" y="5312480"/>
              <a:ext cx="414577" cy="189397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35B8AE5-0CEF-C684-49DF-A88F450865A0}"/>
              </a:ext>
            </a:extLst>
          </p:cNvPr>
          <p:cNvGrpSpPr/>
          <p:nvPr/>
        </p:nvGrpSpPr>
        <p:grpSpPr>
          <a:xfrm>
            <a:off x="180000" y="3302986"/>
            <a:ext cx="3100715" cy="3534881"/>
            <a:chOff x="1985799" y="7233606"/>
            <a:chExt cx="3100715" cy="3534881"/>
          </a:xfrm>
        </p:grpSpPr>
        <p:sp>
          <p:nvSpPr>
            <p:cNvPr id="248" name="Google Shape;1694;p44">
              <a:extLst>
                <a:ext uri="{FF2B5EF4-FFF2-40B4-BE49-F238E27FC236}">
                  <a16:creationId xmlns:a16="http://schemas.microsoft.com/office/drawing/2014/main" id="{6265E504-051F-B979-2E6B-0A122D5EB4B7}"/>
                </a:ext>
              </a:extLst>
            </p:cNvPr>
            <p:cNvSpPr/>
            <p:nvPr/>
          </p:nvSpPr>
          <p:spPr>
            <a:xfrm>
              <a:off x="1985799" y="7233606"/>
              <a:ext cx="3100715" cy="3534881"/>
            </a:xfrm>
            <a:prstGeom prst="roundRect">
              <a:avLst>
                <a:gd name="adj" fmla="val 1663"/>
              </a:avLst>
            </a:prstGeom>
            <a:solidFill>
              <a:srgbClr val="FFFFFF"/>
            </a:solidFill>
            <a:ln>
              <a:solidFill>
                <a:schemeClr val="bg1">
                  <a:lumMod val="50000"/>
                </a:schemeClr>
              </a:solidFill>
            </a:ln>
            <a:effectLst>
              <a:outerShdw blurRad="57150" dist="19050" dir="5400000" algn="bl" rotWithShape="0">
                <a:srgbClr val="000000">
                  <a:alpha val="49411"/>
                </a:srgbClr>
              </a:outerShdw>
            </a:effectLst>
          </p:spPr>
          <p:txBody>
            <a:bodyPr spcFirstLastPara="1" wrap="square" lIns="78825" tIns="78825" rIns="78825" bIns="788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endParaRPr sz="500" b="0" i="0" u="none" strike="noStrike" cap="none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endParaRPr>
            </a:p>
          </p:txBody>
        </p:sp>
        <p:graphicFrame>
          <p:nvGraphicFramePr>
            <p:cNvPr id="249" name="Google Shape;1695;p44">
              <a:extLst>
                <a:ext uri="{FF2B5EF4-FFF2-40B4-BE49-F238E27FC236}">
                  <a16:creationId xmlns:a16="http://schemas.microsoft.com/office/drawing/2014/main" id="{F9E4971F-3B11-2E85-AAE0-2992F56AE2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715668842"/>
                </p:ext>
              </p:extLst>
            </p:nvPr>
          </p:nvGraphicFramePr>
          <p:xfrm>
            <a:off x="2129128" y="7336978"/>
            <a:ext cx="2801956" cy="30477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400978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400978">
                    <a:extLst>
                      <a:ext uri="{9D8B030D-6E8A-4147-A177-3AD203B41FA5}">
                        <a16:colId xmlns:a16="http://schemas.microsoft.com/office/drawing/2014/main" val="3339663757"/>
                      </a:ext>
                    </a:extLst>
                  </a:gridCol>
                </a:tblGrid>
                <a:tr h="30477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ko-KR" altLang="en-US" sz="800" b="1" u="none" strike="noStrike" cap="none" dirty="0"/>
                          <a:t>예산 수정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800"/>
                          <a:buFont typeface="Arial"/>
                          <a:buNone/>
                        </a:pPr>
                        <a:r>
                          <a:rPr lang="en-US" sz="800" b="1" u="none" strike="noStrike" cap="none" dirty="0"/>
                          <a:t>X</a:t>
                        </a:r>
                        <a:endParaRPr sz="800" b="1" u="none" strike="noStrike" cap="none" dirty="0"/>
                      </a:p>
                    </a:txBody>
                    <a:tcPr marL="91425" marR="91425" marT="91425" marB="91425" anchor="ctr">
                      <a:lnL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rgbClr val="9E9E9E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rgbClr val="999999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250" name="모서리가 둥근 직사각형 249">
              <a:extLst>
                <a:ext uri="{FF2B5EF4-FFF2-40B4-BE49-F238E27FC236}">
                  <a16:creationId xmlns:a16="http://schemas.microsoft.com/office/drawing/2014/main" id="{E6F3DDA5-E5CE-6603-4C3A-B90D0C82F30E}"/>
                </a:ext>
              </a:extLst>
            </p:cNvPr>
            <p:cNvSpPr/>
            <p:nvPr/>
          </p:nvSpPr>
          <p:spPr>
            <a:xfrm>
              <a:off x="3659695" y="10455590"/>
              <a:ext cx="360000" cy="174314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닫기</a:t>
              </a:r>
            </a:p>
          </p:txBody>
        </p:sp>
        <p:sp>
          <p:nvSpPr>
            <p:cNvPr id="252" name="모서리가 둥근 직사각형 251">
              <a:extLst>
                <a:ext uri="{FF2B5EF4-FFF2-40B4-BE49-F238E27FC236}">
                  <a16:creationId xmlns:a16="http://schemas.microsoft.com/office/drawing/2014/main" id="{11159D3E-EFC6-A5FC-B835-E329CC6E9DBE}"/>
                </a:ext>
              </a:extLst>
            </p:cNvPr>
            <p:cNvSpPr>
              <a:spLocks/>
            </p:cNvSpPr>
            <p:nvPr/>
          </p:nvSpPr>
          <p:spPr>
            <a:xfrm>
              <a:off x="2119897" y="8040091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사업장명</a:t>
              </a:r>
            </a:p>
          </p:txBody>
        </p:sp>
        <p:sp>
          <p:nvSpPr>
            <p:cNvPr id="253" name="모서리가 둥근 직사각형 252">
              <a:extLst>
                <a:ext uri="{FF2B5EF4-FFF2-40B4-BE49-F238E27FC236}">
                  <a16:creationId xmlns:a16="http://schemas.microsoft.com/office/drawing/2014/main" id="{D6A76362-A833-C66C-F60F-B3F6802900E7}"/>
                </a:ext>
              </a:extLst>
            </p:cNvPr>
            <p:cNvSpPr>
              <a:spLocks/>
            </p:cNvSpPr>
            <p:nvPr/>
          </p:nvSpPr>
          <p:spPr>
            <a:xfrm>
              <a:off x="2836097" y="8040091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테스트 사업장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01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6" name="Google Shape;810;g28120bc8d10_0_307">
              <a:extLst>
                <a:ext uri="{FF2B5EF4-FFF2-40B4-BE49-F238E27FC236}">
                  <a16:creationId xmlns:a16="http://schemas.microsoft.com/office/drawing/2014/main" id="{2E1565A6-2652-E2C7-C9C5-59AC2020B6AD}"/>
                </a:ext>
              </a:extLst>
            </p:cNvPr>
            <p:cNvSpPr/>
            <p:nvPr/>
          </p:nvSpPr>
          <p:spPr>
            <a:xfrm>
              <a:off x="3141830" y="10455588"/>
              <a:ext cx="414577" cy="189397"/>
            </a:xfrm>
            <a:prstGeom prst="roundRect">
              <a:avLst>
                <a:gd name="adj" fmla="val 5768"/>
              </a:avLst>
            </a:prstGeom>
            <a:solidFill>
              <a:srgbClr val="FF0000"/>
            </a:solidFill>
            <a:ln>
              <a:solidFill>
                <a:schemeClr val="bg1">
                  <a:lumMod val="65000"/>
                </a:schemeClr>
              </a:solidFill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altLang="en-US" sz="700" b="1" i="0" u="none" strike="noStrike" cap="none" dirty="0">
                  <a:solidFill>
                    <a:schemeClr val="bg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저장</a:t>
              </a:r>
              <a:endParaRPr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57" name="모서리가 둥근 직사각형 256">
              <a:extLst>
                <a:ext uri="{FF2B5EF4-FFF2-40B4-BE49-F238E27FC236}">
                  <a16:creationId xmlns:a16="http://schemas.microsoft.com/office/drawing/2014/main" id="{EE22904A-2FDF-3B06-2993-1C5FDBDCC4FB}"/>
                </a:ext>
              </a:extLst>
            </p:cNvPr>
            <p:cNvSpPr>
              <a:spLocks/>
            </p:cNvSpPr>
            <p:nvPr/>
          </p:nvSpPr>
          <p:spPr>
            <a:xfrm>
              <a:off x="2123697" y="8371326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사용여부</a:t>
              </a:r>
            </a:p>
          </p:txBody>
        </p:sp>
        <p:sp>
          <p:nvSpPr>
            <p:cNvPr id="258" name="모서리가 둥근 직사각형 257">
              <a:extLst>
                <a:ext uri="{FF2B5EF4-FFF2-40B4-BE49-F238E27FC236}">
                  <a16:creationId xmlns:a16="http://schemas.microsoft.com/office/drawing/2014/main" id="{7AE0104B-1260-B145-4B11-5CC4BB688BFF}"/>
                </a:ext>
              </a:extLst>
            </p:cNvPr>
            <p:cNvSpPr>
              <a:spLocks/>
            </p:cNvSpPr>
            <p:nvPr/>
          </p:nvSpPr>
          <p:spPr>
            <a:xfrm>
              <a:off x="2839897" y="8371326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                                                                                                               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v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59" name="모서리가 둥근 직사각형 258">
              <a:extLst>
                <a:ext uri="{FF2B5EF4-FFF2-40B4-BE49-F238E27FC236}">
                  <a16:creationId xmlns:a16="http://schemas.microsoft.com/office/drawing/2014/main" id="{867E33F0-BEF4-BE33-2095-85C3C8CB67D9}"/>
                </a:ext>
              </a:extLst>
            </p:cNvPr>
            <p:cNvSpPr>
              <a:spLocks/>
            </p:cNvSpPr>
            <p:nvPr/>
          </p:nvSpPr>
          <p:spPr>
            <a:xfrm>
              <a:off x="2125342" y="7683456"/>
              <a:ext cx="2809542" cy="270000"/>
            </a:xfrm>
            <a:prstGeom prst="roundRect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차감에서 음수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(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–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)</a:t>
              </a:r>
              <a:r>
                <a:rPr kumimoji="1" lang="ko-KR" altLang="en-US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는 차감 예산 입니다</a:t>
              </a:r>
              <a:r>
                <a:rPr kumimoji="1" lang="en-US" altLang="ko-KR" sz="7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0" name="모서리가 둥근 직사각형 259">
              <a:extLst>
                <a:ext uri="{FF2B5EF4-FFF2-40B4-BE49-F238E27FC236}">
                  <a16:creationId xmlns:a16="http://schemas.microsoft.com/office/drawing/2014/main" id="{DD9685F5-55AB-9BC9-40F2-1A98C8523E8F}"/>
                </a:ext>
              </a:extLst>
            </p:cNvPr>
            <p:cNvSpPr>
              <a:spLocks/>
            </p:cNvSpPr>
            <p:nvPr/>
          </p:nvSpPr>
          <p:spPr>
            <a:xfrm>
              <a:off x="2127915" y="9036162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배정예산</a:t>
              </a:r>
            </a:p>
          </p:txBody>
        </p:sp>
        <p:sp>
          <p:nvSpPr>
            <p:cNvPr id="261" name="모서리가 둥근 직사각형 260">
              <a:extLst>
                <a:ext uri="{FF2B5EF4-FFF2-40B4-BE49-F238E27FC236}">
                  <a16:creationId xmlns:a16="http://schemas.microsoft.com/office/drawing/2014/main" id="{E2B45E35-C2CE-DA66-DE82-7EF54F51CCA8}"/>
                </a:ext>
              </a:extLst>
            </p:cNvPr>
            <p:cNvSpPr>
              <a:spLocks/>
            </p:cNvSpPr>
            <p:nvPr/>
          </p:nvSpPr>
          <p:spPr>
            <a:xfrm>
              <a:off x="2844115" y="9036162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10,000,000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2" name="모서리가 둥근 직사각형 261">
              <a:extLst>
                <a:ext uri="{FF2B5EF4-FFF2-40B4-BE49-F238E27FC236}">
                  <a16:creationId xmlns:a16="http://schemas.microsoft.com/office/drawing/2014/main" id="{C8FEEA5D-5D93-2F0C-4973-36F45676590D}"/>
                </a:ext>
              </a:extLst>
            </p:cNvPr>
            <p:cNvSpPr>
              <a:spLocks/>
            </p:cNvSpPr>
            <p:nvPr/>
          </p:nvSpPr>
          <p:spPr>
            <a:xfrm>
              <a:off x="2137072" y="9704274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사용예산</a:t>
              </a:r>
            </a:p>
          </p:txBody>
        </p:sp>
        <p:sp>
          <p:nvSpPr>
            <p:cNvPr id="263" name="모서리가 둥근 직사각형 262">
              <a:extLst>
                <a:ext uri="{FF2B5EF4-FFF2-40B4-BE49-F238E27FC236}">
                  <a16:creationId xmlns:a16="http://schemas.microsoft.com/office/drawing/2014/main" id="{BF2CBC52-B71C-01A7-4D31-103C954F730C}"/>
                </a:ext>
              </a:extLst>
            </p:cNvPr>
            <p:cNvSpPr>
              <a:spLocks/>
            </p:cNvSpPr>
            <p:nvPr/>
          </p:nvSpPr>
          <p:spPr>
            <a:xfrm>
              <a:off x="2857072" y="9704274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6,000,000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4" name="모서리가 둥근 직사각형 263">
              <a:extLst>
                <a:ext uri="{FF2B5EF4-FFF2-40B4-BE49-F238E27FC236}">
                  <a16:creationId xmlns:a16="http://schemas.microsoft.com/office/drawing/2014/main" id="{0D21D682-A207-673D-1717-4809FDDC791F}"/>
                </a:ext>
              </a:extLst>
            </p:cNvPr>
            <p:cNvSpPr>
              <a:spLocks/>
            </p:cNvSpPr>
            <p:nvPr/>
          </p:nvSpPr>
          <p:spPr>
            <a:xfrm>
              <a:off x="2131715" y="9367397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예산 증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/</a:t>
              </a:r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차감</a:t>
              </a:r>
            </a:p>
          </p:txBody>
        </p:sp>
        <p:sp>
          <p:nvSpPr>
            <p:cNvPr id="265" name="모서리가 둥근 직사각형 264">
              <a:extLst>
                <a:ext uri="{FF2B5EF4-FFF2-40B4-BE49-F238E27FC236}">
                  <a16:creationId xmlns:a16="http://schemas.microsoft.com/office/drawing/2014/main" id="{633924B7-7B1E-A27E-54FF-507EEC090BE8}"/>
                </a:ext>
              </a:extLst>
            </p:cNvPr>
            <p:cNvSpPr>
              <a:spLocks/>
            </p:cNvSpPr>
            <p:nvPr/>
          </p:nvSpPr>
          <p:spPr>
            <a:xfrm>
              <a:off x="2847915" y="9367397"/>
              <a:ext cx="2086969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입력해 주세요</a:t>
              </a:r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266" name="모서리가 둥근 직사각형 265">
              <a:extLst>
                <a:ext uri="{FF2B5EF4-FFF2-40B4-BE49-F238E27FC236}">
                  <a16:creationId xmlns:a16="http://schemas.microsoft.com/office/drawing/2014/main" id="{F69510E9-2FC7-04D7-0F64-707C6633F3D8}"/>
                </a:ext>
              </a:extLst>
            </p:cNvPr>
            <p:cNvSpPr>
              <a:spLocks/>
            </p:cNvSpPr>
            <p:nvPr/>
          </p:nvSpPr>
          <p:spPr>
            <a:xfrm>
              <a:off x="2147513" y="10032233"/>
              <a:ext cx="720000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ko-KR" altLang="en-US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잔여예산</a:t>
              </a:r>
            </a:p>
          </p:txBody>
        </p:sp>
        <p:sp>
          <p:nvSpPr>
            <p:cNvPr id="267" name="모서리가 둥근 직사각형 266">
              <a:extLst>
                <a:ext uri="{FF2B5EF4-FFF2-40B4-BE49-F238E27FC236}">
                  <a16:creationId xmlns:a16="http://schemas.microsoft.com/office/drawing/2014/main" id="{B735A16D-651B-9F67-DC63-80BFD465EFE0}"/>
                </a:ext>
              </a:extLst>
            </p:cNvPr>
            <p:cNvSpPr>
              <a:spLocks/>
            </p:cNvSpPr>
            <p:nvPr/>
          </p:nvSpPr>
          <p:spPr>
            <a:xfrm>
              <a:off x="2867513" y="10032233"/>
              <a:ext cx="2074012" cy="270000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sz="6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4,000,000</a:t>
              </a:r>
              <a:endPara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C7E84475-F025-D92A-EEB7-766E951C2C9C}"/>
              </a:ext>
            </a:extLst>
          </p:cNvPr>
          <p:cNvSpPr>
            <a:spLocks/>
          </p:cNvSpPr>
          <p:nvPr/>
        </p:nvSpPr>
        <p:spPr>
          <a:xfrm>
            <a:off x="2118077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607E0E77-F3B7-F75F-70D6-07AE7CBF016B}"/>
              </a:ext>
            </a:extLst>
          </p:cNvPr>
          <p:cNvSpPr>
            <a:spLocks/>
          </p:cNvSpPr>
          <p:nvPr/>
        </p:nvSpPr>
        <p:spPr>
          <a:xfrm>
            <a:off x="-1199" y="329971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215927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419274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845079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3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4;p44">
            <a:extLst>
              <a:ext uri="{FF2B5EF4-FFF2-40B4-BE49-F238E27FC236}">
                <a16:creationId xmlns:a16="http://schemas.microsoft.com/office/drawing/2014/main" id="{836D18AD-71BF-6C64-10DA-D698C6188E83}"/>
              </a:ext>
            </a:extLst>
          </p:cNvPr>
          <p:cNvSpPr/>
          <p:nvPr/>
        </p:nvSpPr>
        <p:spPr>
          <a:xfrm>
            <a:off x="3512934" y="120290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2" name="모서리가 둥근 직사각형 51">
            <a:extLst>
              <a:ext uri="{FF2B5EF4-FFF2-40B4-BE49-F238E27FC236}">
                <a16:creationId xmlns:a16="http://schemas.microsoft.com/office/drawing/2014/main" id="{2A47B291-71A9-6C08-89AB-3E2EE832869C}"/>
              </a:ext>
            </a:extLst>
          </p:cNvPr>
          <p:cNvSpPr/>
          <p:nvPr/>
        </p:nvSpPr>
        <p:spPr>
          <a:xfrm>
            <a:off x="4915703" y="194707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810;g28120bc8d10_0_307">
            <a:extLst>
              <a:ext uri="{FF2B5EF4-FFF2-40B4-BE49-F238E27FC236}">
                <a16:creationId xmlns:a16="http://schemas.microsoft.com/office/drawing/2014/main" id="{4B01DF3E-80C6-7781-2021-C3DFABF82F3E}"/>
              </a:ext>
            </a:extLst>
          </p:cNvPr>
          <p:cNvSpPr/>
          <p:nvPr/>
        </p:nvSpPr>
        <p:spPr>
          <a:xfrm>
            <a:off x="4397838" y="194707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94;p44">
            <a:extLst>
              <a:ext uri="{FF2B5EF4-FFF2-40B4-BE49-F238E27FC236}">
                <a16:creationId xmlns:a16="http://schemas.microsoft.com/office/drawing/2014/main" id="{FDB5A9AA-0DA3-A9CF-CEEE-7D1436FEBC5F}"/>
              </a:ext>
            </a:extLst>
          </p:cNvPr>
          <p:cNvSpPr/>
          <p:nvPr/>
        </p:nvSpPr>
        <p:spPr>
          <a:xfrm>
            <a:off x="3665333" y="135530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사업장의 예산을 초기화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0" name="모서리가 둥근 직사각형 59">
            <a:extLst>
              <a:ext uri="{FF2B5EF4-FFF2-40B4-BE49-F238E27FC236}">
                <a16:creationId xmlns:a16="http://schemas.microsoft.com/office/drawing/2014/main" id="{96F32E6A-C27E-F0C8-9407-7014407338B8}"/>
              </a:ext>
            </a:extLst>
          </p:cNvPr>
          <p:cNvSpPr>
            <a:spLocks/>
          </p:cNvSpPr>
          <p:nvPr/>
        </p:nvSpPr>
        <p:spPr>
          <a:xfrm>
            <a:off x="269810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모서리가 둥근 직사각형 60">
            <a:extLst>
              <a:ext uri="{FF2B5EF4-FFF2-40B4-BE49-F238E27FC236}">
                <a16:creationId xmlns:a16="http://schemas.microsoft.com/office/drawing/2014/main" id="{F96B906D-1EFE-87C9-D060-1F850509C65C}"/>
              </a:ext>
            </a:extLst>
          </p:cNvPr>
          <p:cNvSpPr>
            <a:spLocks/>
          </p:cNvSpPr>
          <p:nvPr/>
        </p:nvSpPr>
        <p:spPr>
          <a:xfrm>
            <a:off x="3255389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2" name="모서리가 둥근 직사각형 61">
            <a:extLst>
              <a:ext uri="{FF2B5EF4-FFF2-40B4-BE49-F238E27FC236}">
                <a16:creationId xmlns:a16="http://schemas.microsoft.com/office/drawing/2014/main" id="{42ED30B9-A0BF-7296-DCBE-3729F27CC777}"/>
              </a:ext>
            </a:extLst>
          </p:cNvPr>
          <p:cNvSpPr>
            <a:spLocks/>
          </p:cNvSpPr>
          <p:nvPr/>
        </p:nvSpPr>
        <p:spPr>
          <a:xfrm>
            <a:off x="3838463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6" name="모서리가 둥근 직사각형 65">
            <a:extLst>
              <a:ext uri="{FF2B5EF4-FFF2-40B4-BE49-F238E27FC236}">
                <a16:creationId xmlns:a16="http://schemas.microsoft.com/office/drawing/2014/main" id="{65162E60-A1FB-4762-4AC1-A47164452FC0}"/>
              </a:ext>
            </a:extLst>
          </p:cNvPr>
          <p:cNvSpPr>
            <a:spLocks/>
          </p:cNvSpPr>
          <p:nvPr/>
        </p:nvSpPr>
        <p:spPr>
          <a:xfrm>
            <a:off x="626" y="11842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6" idx="1"/>
            <a:endCxn id="38" idx="0"/>
          </p:cNvCxnSpPr>
          <p:nvPr/>
        </p:nvCxnSpPr>
        <p:spPr>
          <a:xfrm rot="10800000" flipV="1">
            <a:off x="1705032" y="805326"/>
            <a:ext cx="418876" cy="378929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Google Shape;1694;p44">
            <a:extLst>
              <a:ext uri="{FF2B5EF4-FFF2-40B4-BE49-F238E27FC236}">
                <a16:creationId xmlns:a16="http://schemas.microsoft.com/office/drawing/2014/main" id="{BBA87430-7689-DA20-1867-9AE17084C4CD}"/>
              </a:ext>
            </a:extLst>
          </p:cNvPr>
          <p:cNvSpPr/>
          <p:nvPr/>
        </p:nvSpPr>
        <p:spPr>
          <a:xfrm>
            <a:off x="3556204" y="354351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97" name="모서리가 둥근 직사각형 96">
            <a:extLst>
              <a:ext uri="{FF2B5EF4-FFF2-40B4-BE49-F238E27FC236}">
                <a16:creationId xmlns:a16="http://schemas.microsoft.com/office/drawing/2014/main" id="{C23DAEAB-3AD5-EDA5-A607-1C7CE574B7BB}"/>
              </a:ext>
            </a:extLst>
          </p:cNvPr>
          <p:cNvSpPr/>
          <p:nvPr/>
        </p:nvSpPr>
        <p:spPr>
          <a:xfrm>
            <a:off x="4958973" y="428768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04" name="Google Shape;810;g28120bc8d10_0_307">
            <a:extLst>
              <a:ext uri="{FF2B5EF4-FFF2-40B4-BE49-F238E27FC236}">
                <a16:creationId xmlns:a16="http://schemas.microsoft.com/office/drawing/2014/main" id="{6B19BA4B-73A9-F7AC-C348-1154C06ADE9D}"/>
              </a:ext>
            </a:extLst>
          </p:cNvPr>
          <p:cNvSpPr/>
          <p:nvPr/>
        </p:nvSpPr>
        <p:spPr>
          <a:xfrm>
            <a:off x="4441108" y="428768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" name="Google Shape;1694;p44">
            <a:extLst>
              <a:ext uri="{FF2B5EF4-FFF2-40B4-BE49-F238E27FC236}">
                <a16:creationId xmlns:a16="http://schemas.microsoft.com/office/drawing/2014/main" id="{0EBEB62A-B71D-3209-5702-A350EF0FAC8F}"/>
              </a:ext>
            </a:extLst>
          </p:cNvPr>
          <p:cNvSpPr/>
          <p:nvPr/>
        </p:nvSpPr>
        <p:spPr>
          <a:xfrm>
            <a:off x="3708603" y="369591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선택한 사업장에 예산을 배정 하시겠습니까</a:t>
            </a:r>
            <a:r>
              <a:rPr lang="en-US" altLang="ko-KR" sz="7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A732A52D-2E74-C2A8-35C0-03E086B37E25}"/>
              </a:ext>
            </a:extLst>
          </p:cNvPr>
          <p:cNvCxnSpPr>
            <a:cxnSpLocks/>
            <a:stCxn id="225" idx="2"/>
            <a:endCxn id="90" idx="1"/>
          </p:cNvCxnSpPr>
          <p:nvPr/>
        </p:nvCxnSpPr>
        <p:spPr>
          <a:xfrm rot="16200000" flipH="1">
            <a:off x="1900627" y="2408199"/>
            <a:ext cx="1247401" cy="206375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꺾인 연결선[E] 112">
            <a:extLst>
              <a:ext uri="{FF2B5EF4-FFF2-40B4-BE49-F238E27FC236}">
                <a16:creationId xmlns:a16="http://schemas.microsoft.com/office/drawing/2014/main" id="{DCA1F6AF-2445-568B-0F62-2F8D01802092}"/>
              </a:ext>
            </a:extLst>
          </p:cNvPr>
          <p:cNvCxnSpPr>
            <a:cxnSpLocks/>
            <a:stCxn id="42" idx="2"/>
            <a:endCxn id="51" idx="0"/>
          </p:cNvCxnSpPr>
          <p:nvPr/>
        </p:nvCxnSpPr>
        <p:spPr>
          <a:xfrm rot="16200000" flipH="1">
            <a:off x="4049289" y="431920"/>
            <a:ext cx="262579" cy="127939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5" name="Google Shape;1694;p44">
            <a:extLst>
              <a:ext uri="{FF2B5EF4-FFF2-40B4-BE49-F238E27FC236}">
                <a16:creationId xmlns:a16="http://schemas.microsoft.com/office/drawing/2014/main" id="{0C3CAC2D-D5D9-760E-18EE-ACB220477CB1}"/>
              </a:ext>
            </a:extLst>
          </p:cNvPr>
          <p:cNvSpPr/>
          <p:nvPr/>
        </p:nvSpPr>
        <p:spPr>
          <a:xfrm>
            <a:off x="3556204" y="578464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26" name="모서리가 둥근 직사각형 125">
            <a:extLst>
              <a:ext uri="{FF2B5EF4-FFF2-40B4-BE49-F238E27FC236}">
                <a16:creationId xmlns:a16="http://schemas.microsoft.com/office/drawing/2014/main" id="{546AF5F2-819D-512F-0D63-36C70BC1D377}"/>
              </a:ext>
            </a:extLst>
          </p:cNvPr>
          <p:cNvSpPr/>
          <p:nvPr/>
        </p:nvSpPr>
        <p:spPr>
          <a:xfrm>
            <a:off x="4958973" y="652881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27" name="Google Shape;810;g28120bc8d10_0_307">
            <a:extLst>
              <a:ext uri="{FF2B5EF4-FFF2-40B4-BE49-F238E27FC236}">
                <a16:creationId xmlns:a16="http://schemas.microsoft.com/office/drawing/2014/main" id="{E668CFFB-50FE-366C-C899-89E15CD2E019}"/>
              </a:ext>
            </a:extLst>
          </p:cNvPr>
          <p:cNvSpPr/>
          <p:nvPr/>
        </p:nvSpPr>
        <p:spPr>
          <a:xfrm>
            <a:off x="4441108" y="6528812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예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2" name="Google Shape;1694;p44">
            <a:extLst>
              <a:ext uri="{FF2B5EF4-FFF2-40B4-BE49-F238E27FC236}">
                <a16:creationId xmlns:a16="http://schemas.microsoft.com/office/drawing/2014/main" id="{F578E58D-FF4E-EDF3-B726-42A129C4353A}"/>
              </a:ext>
            </a:extLst>
          </p:cNvPr>
          <p:cNvSpPr/>
          <p:nvPr/>
        </p:nvSpPr>
        <p:spPr>
          <a:xfrm>
            <a:off x="3708603" y="593704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예산 정보를 수정 하시겠습니까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194" name="꺾인 연결선[E] 193">
            <a:extLst>
              <a:ext uri="{FF2B5EF4-FFF2-40B4-BE49-F238E27FC236}">
                <a16:creationId xmlns:a16="http://schemas.microsoft.com/office/drawing/2014/main" id="{4020E5A7-73C7-42CD-77D2-E8755F29C17E}"/>
              </a:ext>
            </a:extLst>
          </p:cNvPr>
          <p:cNvCxnSpPr>
            <a:cxnSpLocks/>
            <a:stCxn id="256" idx="0"/>
            <a:endCxn id="125" idx="1"/>
          </p:cNvCxnSpPr>
          <p:nvPr/>
        </p:nvCxnSpPr>
        <p:spPr>
          <a:xfrm rot="5400000" flipH="1" flipV="1">
            <a:off x="2439732" y="5408496"/>
            <a:ext cx="220061" cy="201288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7" name="Google Shape;1694;p44">
            <a:extLst>
              <a:ext uri="{FF2B5EF4-FFF2-40B4-BE49-F238E27FC236}">
                <a16:creationId xmlns:a16="http://schemas.microsoft.com/office/drawing/2014/main" id="{E52A3152-5BAA-0F3F-B8BF-AFE16E577DEA}"/>
              </a:ext>
            </a:extLst>
          </p:cNvPr>
          <p:cNvSpPr/>
          <p:nvPr/>
        </p:nvSpPr>
        <p:spPr>
          <a:xfrm>
            <a:off x="5040911" y="4650596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98" name="모서리가 둥근 직사각형 197">
            <a:extLst>
              <a:ext uri="{FF2B5EF4-FFF2-40B4-BE49-F238E27FC236}">
                <a16:creationId xmlns:a16="http://schemas.microsoft.com/office/drawing/2014/main" id="{4429ED37-7919-BC7B-8E4F-772B3BC2F4F1}"/>
              </a:ext>
            </a:extLst>
          </p:cNvPr>
          <p:cNvSpPr/>
          <p:nvPr/>
        </p:nvSpPr>
        <p:spPr>
          <a:xfrm>
            <a:off x="6168251" y="5394764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26" name="Google Shape;1694;p44">
            <a:extLst>
              <a:ext uri="{FF2B5EF4-FFF2-40B4-BE49-F238E27FC236}">
                <a16:creationId xmlns:a16="http://schemas.microsoft.com/office/drawing/2014/main" id="{BF068A0F-10E7-30BF-5921-78A3481DDD67}"/>
              </a:ext>
            </a:extLst>
          </p:cNvPr>
          <p:cNvSpPr/>
          <p:nvPr/>
        </p:nvSpPr>
        <p:spPr>
          <a:xfrm>
            <a:off x="5193310" y="4802996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저장되었습니다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27" name="꺾인 연결선[E] 226">
            <a:extLst>
              <a:ext uri="{FF2B5EF4-FFF2-40B4-BE49-F238E27FC236}">
                <a16:creationId xmlns:a16="http://schemas.microsoft.com/office/drawing/2014/main" id="{79175685-0FDF-C73F-DDB8-F8D884E108EA}"/>
              </a:ext>
            </a:extLst>
          </p:cNvPr>
          <p:cNvCxnSpPr>
            <a:cxnSpLocks/>
            <a:stCxn id="104" idx="2"/>
            <a:endCxn id="197" idx="1"/>
          </p:cNvCxnSpPr>
          <p:nvPr/>
        </p:nvCxnSpPr>
        <p:spPr>
          <a:xfrm rot="16200000" flipH="1">
            <a:off x="4497765" y="4627711"/>
            <a:ext cx="693778" cy="39251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0" name="꺾인 연결선[E] 229">
            <a:extLst>
              <a:ext uri="{FF2B5EF4-FFF2-40B4-BE49-F238E27FC236}">
                <a16:creationId xmlns:a16="http://schemas.microsoft.com/office/drawing/2014/main" id="{8C7FB0E1-23A4-AEF7-E49C-2034FF7DF3FB}"/>
              </a:ext>
            </a:extLst>
          </p:cNvPr>
          <p:cNvCxnSpPr>
            <a:cxnSpLocks/>
            <a:stCxn id="127" idx="0"/>
            <a:endCxn id="197" idx="1"/>
          </p:cNvCxnSpPr>
          <p:nvPr/>
        </p:nvCxnSpPr>
        <p:spPr>
          <a:xfrm rot="5400000" flipH="1" flipV="1">
            <a:off x="4165677" y="5653578"/>
            <a:ext cx="1357955" cy="392514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9" name="Google Shape;1694;p44">
            <a:extLst>
              <a:ext uri="{FF2B5EF4-FFF2-40B4-BE49-F238E27FC236}">
                <a16:creationId xmlns:a16="http://schemas.microsoft.com/office/drawing/2014/main" id="{6612A495-16CC-F87F-A779-A99D67A65994}"/>
              </a:ext>
            </a:extLst>
          </p:cNvPr>
          <p:cNvSpPr/>
          <p:nvPr/>
        </p:nvSpPr>
        <p:spPr>
          <a:xfrm>
            <a:off x="5046760" y="2340820"/>
            <a:ext cx="2614680" cy="104052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40" name="모서리가 둥근 직사각형 239">
            <a:extLst>
              <a:ext uri="{FF2B5EF4-FFF2-40B4-BE49-F238E27FC236}">
                <a16:creationId xmlns:a16="http://schemas.microsoft.com/office/drawing/2014/main" id="{4FBE56E4-B80E-0891-4F9F-037A3315C7A5}"/>
              </a:ext>
            </a:extLst>
          </p:cNvPr>
          <p:cNvSpPr/>
          <p:nvPr/>
        </p:nvSpPr>
        <p:spPr>
          <a:xfrm>
            <a:off x="6174100" y="3084988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41" name="Google Shape;1694;p44">
            <a:extLst>
              <a:ext uri="{FF2B5EF4-FFF2-40B4-BE49-F238E27FC236}">
                <a16:creationId xmlns:a16="http://schemas.microsoft.com/office/drawing/2014/main" id="{42A2A0E1-4D63-DB9A-AD46-00A687292425}"/>
              </a:ext>
            </a:extLst>
          </p:cNvPr>
          <p:cNvSpPr/>
          <p:nvPr/>
        </p:nvSpPr>
        <p:spPr>
          <a:xfrm>
            <a:off x="5199159" y="2493220"/>
            <a:ext cx="2298989" cy="49589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/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초기화 되었습니다</a:t>
            </a:r>
            <a:r>
              <a:rPr lang="en-US" altLang="ko-KR" sz="7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.</a:t>
            </a:r>
            <a:endParaRPr sz="7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cxnSp>
        <p:nvCxnSpPr>
          <p:cNvPr id="242" name="꺾인 연결선[E] 241">
            <a:extLst>
              <a:ext uri="{FF2B5EF4-FFF2-40B4-BE49-F238E27FC236}">
                <a16:creationId xmlns:a16="http://schemas.microsoft.com/office/drawing/2014/main" id="{57DE873F-FEE7-1C32-03C8-91ECDAA5EB12}"/>
              </a:ext>
            </a:extLst>
          </p:cNvPr>
          <p:cNvCxnSpPr>
            <a:cxnSpLocks/>
            <a:stCxn id="41" idx="2"/>
            <a:endCxn id="51" idx="0"/>
          </p:cNvCxnSpPr>
          <p:nvPr/>
        </p:nvCxnSpPr>
        <p:spPr>
          <a:xfrm rot="16200000" flipH="1">
            <a:off x="4336387" y="719018"/>
            <a:ext cx="262579" cy="70519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꺾인 연결선[E] 244">
            <a:extLst>
              <a:ext uri="{FF2B5EF4-FFF2-40B4-BE49-F238E27FC236}">
                <a16:creationId xmlns:a16="http://schemas.microsoft.com/office/drawing/2014/main" id="{E7811A3D-3AED-3F88-8310-72E0EC12B184}"/>
              </a:ext>
            </a:extLst>
          </p:cNvPr>
          <p:cNvCxnSpPr>
            <a:cxnSpLocks/>
            <a:stCxn id="53" idx="2"/>
            <a:endCxn id="239" idx="1"/>
          </p:cNvCxnSpPr>
          <p:nvPr/>
        </p:nvCxnSpPr>
        <p:spPr>
          <a:xfrm rot="16200000" flipH="1">
            <a:off x="4463637" y="2277958"/>
            <a:ext cx="724612" cy="441633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97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A99E93-A835-704F-CF84-D100F814A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E45EAF-D232-FC84-6831-C6F935E42E14}"/>
              </a:ext>
            </a:extLst>
          </p:cNvPr>
          <p:cNvSpPr txBox="1"/>
          <p:nvPr/>
        </p:nvSpPr>
        <p:spPr>
          <a:xfrm>
            <a:off x="3952874" y="203122"/>
            <a:ext cx="379456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,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운영관리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실적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예산 운영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D766BCE-2612-E036-234F-B1D8616DC2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88879"/>
              </p:ext>
            </p:extLst>
          </p:nvPr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예산 운영 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검색결과 버튼 정의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일괄 업로드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기초예산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사업장별 기초예산 리스트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배정예산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일괄업로드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샘플파일 다운로드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샘플파일 다운로드 기능 제공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marR="0" lvl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업로드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modal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2233;g27fe52d962f_1_4247">
            <a:extLst>
              <a:ext uri="{FF2B5EF4-FFF2-40B4-BE49-F238E27FC236}">
                <a16:creationId xmlns:a16="http://schemas.microsoft.com/office/drawing/2014/main" id="{EA93458F-4699-2C8E-1B7A-A5D41D378F5D}"/>
              </a:ext>
            </a:extLst>
          </p:cNvPr>
          <p:cNvSpPr/>
          <p:nvPr/>
        </p:nvSpPr>
        <p:spPr>
          <a:xfrm>
            <a:off x="5215927" y="670327"/>
            <a:ext cx="762798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배정예산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A9102E01-7EA5-465C-07C5-91102D9F0A07}"/>
              </a:ext>
            </a:extLst>
          </p:cNvPr>
          <p:cNvSpPr/>
          <p:nvPr/>
        </p:nvSpPr>
        <p:spPr>
          <a:xfrm>
            <a:off x="4419274" y="670327"/>
            <a:ext cx="762797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기초예산 일괄 업로드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233;g27fe52d962f_1_4247">
            <a:extLst>
              <a:ext uri="{FF2B5EF4-FFF2-40B4-BE49-F238E27FC236}">
                <a16:creationId xmlns:a16="http://schemas.microsoft.com/office/drawing/2014/main" id="{E02454CC-926A-95F4-E2F8-4180476FEA09}"/>
              </a:ext>
            </a:extLst>
          </p:cNvPr>
          <p:cNvSpPr/>
          <p:nvPr/>
        </p:nvSpPr>
        <p:spPr>
          <a:xfrm>
            <a:off x="3845079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 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233;g27fe52d962f_1_4247">
            <a:extLst>
              <a:ext uri="{FF2B5EF4-FFF2-40B4-BE49-F238E27FC236}">
                <a16:creationId xmlns:a16="http://schemas.microsoft.com/office/drawing/2014/main" id="{FBB93434-21D5-03B8-4259-BA434EDDB8F2}"/>
              </a:ext>
            </a:extLst>
          </p:cNvPr>
          <p:cNvSpPr/>
          <p:nvPr/>
        </p:nvSpPr>
        <p:spPr>
          <a:xfrm>
            <a:off x="3270883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3;g27fe52d962f_1_4247">
            <a:extLst>
              <a:ext uri="{FF2B5EF4-FFF2-40B4-BE49-F238E27FC236}">
                <a16:creationId xmlns:a16="http://schemas.microsoft.com/office/drawing/2014/main" id="{B0C13EE8-BEE9-A76A-C796-BE655A319196}"/>
              </a:ext>
            </a:extLst>
          </p:cNvPr>
          <p:cNvSpPr/>
          <p:nvPr/>
        </p:nvSpPr>
        <p:spPr>
          <a:xfrm>
            <a:off x="2698104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3;g27fe52d962f_1_4247">
            <a:extLst>
              <a:ext uri="{FF2B5EF4-FFF2-40B4-BE49-F238E27FC236}">
                <a16:creationId xmlns:a16="http://schemas.microsoft.com/office/drawing/2014/main" id="{215E6C3E-3A03-5EB9-A713-CE340644BC30}"/>
              </a:ext>
            </a:extLst>
          </p:cNvPr>
          <p:cNvSpPr/>
          <p:nvPr/>
        </p:nvSpPr>
        <p:spPr>
          <a:xfrm>
            <a:off x="2123908" y="670327"/>
            <a:ext cx="5400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모서리가 둥근 직사각형 62">
            <a:extLst>
              <a:ext uri="{FF2B5EF4-FFF2-40B4-BE49-F238E27FC236}">
                <a16:creationId xmlns:a16="http://schemas.microsoft.com/office/drawing/2014/main" id="{48D5D254-5FB2-DB5D-2949-F3DC46302FAA}"/>
              </a:ext>
            </a:extLst>
          </p:cNvPr>
          <p:cNvSpPr>
            <a:spLocks/>
          </p:cNvSpPr>
          <p:nvPr/>
        </p:nvSpPr>
        <p:spPr>
          <a:xfrm>
            <a:off x="4402364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5" name="모서리가 둥근 직사각형 64">
            <a:extLst>
              <a:ext uri="{FF2B5EF4-FFF2-40B4-BE49-F238E27FC236}">
                <a16:creationId xmlns:a16="http://schemas.microsoft.com/office/drawing/2014/main" id="{766ACE5B-03EB-EB2D-9222-52D518F554AC}"/>
              </a:ext>
            </a:extLst>
          </p:cNvPr>
          <p:cNvSpPr>
            <a:spLocks/>
          </p:cNvSpPr>
          <p:nvPr/>
        </p:nvSpPr>
        <p:spPr>
          <a:xfrm>
            <a:off x="5188115" y="483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74" name="꺾인 연결선[E] 73">
            <a:extLst>
              <a:ext uri="{FF2B5EF4-FFF2-40B4-BE49-F238E27FC236}">
                <a16:creationId xmlns:a16="http://schemas.microsoft.com/office/drawing/2014/main" id="{D8874C21-82D7-9655-90E3-8B78332F7CC3}"/>
              </a:ext>
            </a:extLst>
          </p:cNvPr>
          <p:cNvCxnSpPr>
            <a:cxnSpLocks/>
            <a:stCxn id="40" idx="2"/>
            <a:endCxn id="16" idx="3"/>
          </p:cNvCxnSpPr>
          <p:nvPr/>
        </p:nvCxnSpPr>
        <p:spPr>
          <a:xfrm rot="5400000">
            <a:off x="3793049" y="1436841"/>
            <a:ext cx="1504139" cy="511111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꺾인 연결선[E] 8">
            <a:extLst>
              <a:ext uri="{FF2B5EF4-FFF2-40B4-BE49-F238E27FC236}">
                <a16:creationId xmlns:a16="http://schemas.microsoft.com/office/drawing/2014/main" id="{2FD37601-E178-5F2A-0C49-585E779CF0FB}"/>
              </a:ext>
            </a:extLst>
          </p:cNvPr>
          <p:cNvCxnSpPr>
            <a:cxnSpLocks/>
            <a:stCxn id="39" idx="2"/>
            <a:endCxn id="73" idx="3"/>
          </p:cNvCxnSpPr>
          <p:nvPr/>
        </p:nvCxnSpPr>
        <p:spPr>
          <a:xfrm rot="5400000">
            <a:off x="2873718" y="2348659"/>
            <a:ext cx="4131941" cy="1315276"/>
          </a:xfrm>
          <a:prstGeom prst="bentConnector2">
            <a:avLst/>
          </a:prstGeom>
          <a:ln w="31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5EBC5E95-0876-19E5-831A-2EE732080D2F}"/>
              </a:ext>
            </a:extLst>
          </p:cNvPr>
          <p:cNvSpPr>
            <a:spLocks/>
          </p:cNvSpPr>
          <p:nvPr/>
        </p:nvSpPr>
        <p:spPr>
          <a:xfrm>
            <a:off x="7512" y="13192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FA9BEF5-F764-7867-469B-1B22CE92C14B}"/>
              </a:ext>
            </a:extLst>
          </p:cNvPr>
          <p:cNvGrpSpPr/>
          <p:nvPr/>
        </p:nvGrpSpPr>
        <p:grpSpPr>
          <a:xfrm>
            <a:off x="541869" y="1852776"/>
            <a:ext cx="1605044" cy="186100"/>
            <a:chOff x="19175035" y="-2703341"/>
            <a:chExt cx="2105082" cy="186100"/>
          </a:xfrm>
        </p:grpSpPr>
        <p:sp>
          <p:nvSpPr>
            <p:cNvPr id="26" name="모서리가 둥근 직사각형 25">
              <a:extLst>
                <a:ext uri="{FF2B5EF4-FFF2-40B4-BE49-F238E27FC236}">
                  <a16:creationId xmlns:a16="http://schemas.microsoft.com/office/drawing/2014/main" id="{5E0D34A5-757F-BF81-E613-A1B476317B40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7" name="모서리가 둥근 직사각형 26">
              <a:extLst>
                <a:ext uri="{FF2B5EF4-FFF2-40B4-BE49-F238E27FC236}">
                  <a16:creationId xmlns:a16="http://schemas.microsoft.com/office/drawing/2014/main" id="{13650CB6-7AD5-6798-A721-302EAD90E884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8" name="모서리가 둥근 직사각형 27">
              <a:extLst>
                <a:ext uri="{FF2B5EF4-FFF2-40B4-BE49-F238E27FC236}">
                  <a16:creationId xmlns:a16="http://schemas.microsoft.com/office/drawing/2014/main" id="{C79BAFE7-3D58-FAA6-A573-D62674C536F9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9" name="모서리가 둥근 직사각형 28">
              <a:extLst>
                <a:ext uri="{FF2B5EF4-FFF2-40B4-BE49-F238E27FC236}">
                  <a16:creationId xmlns:a16="http://schemas.microsoft.com/office/drawing/2014/main" id="{F8DA6E5F-B0AA-DEF8-EB14-EE92ACF3398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1" name="모서리가 둥근 직사각형 30">
              <a:extLst>
                <a:ext uri="{FF2B5EF4-FFF2-40B4-BE49-F238E27FC236}">
                  <a16:creationId xmlns:a16="http://schemas.microsoft.com/office/drawing/2014/main" id="{37213F1A-1EEB-6034-33EC-087A6F8394AA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2120DCE5-2ED8-74A2-E671-089F973D12E7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2882AFD-E837-C3D8-D92E-1B970EABA58F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B49196A5-3849-34FA-9CC9-C03C63CBB270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17E56059-E81B-B5B4-D220-4D7F5932A971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3" name="모서리가 둥근 직사각형 42">
              <a:extLst>
                <a:ext uri="{FF2B5EF4-FFF2-40B4-BE49-F238E27FC236}">
                  <a16:creationId xmlns:a16="http://schemas.microsoft.com/office/drawing/2014/main" id="{04694CAB-3CD6-5597-7AAA-3645F1434592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16" name="Google Shape;1694;p44">
            <a:extLst>
              <a:ext uri="{FF2B5EF4-FFF2-40B4-BE49-F238E27FC236}">
                <a16:creationId xmlns:a16="http://schemas.microsoft.com/office/drawing/2014/main" id="{061F3FFB-8CFE-1D68-D63A-4FDAB4E0D00B}"/>
              </a:ext>
            </a:extLst>
          </p:cNvPr>
          <p:cNvSpPr/>
          <p:nvPr/>
        </p:nvSpPr>
        <p:spPr>
          <a:xfrm>
            <a:off x="187512" y="1291621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18" name="Google Shape;1695;p44">
            <a:extLst>
              <a:ext uri="{FF2B5EF4-FFF2-40B4-BE49-F238E27FC236}">
                <a16:creationId xmlns:a16="http://schemas.microsoft.com/office/drawing/2014/main" id="{328301DB-9DD1-627F-2FA2-B79E623DEF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7603410"/>
              </p:ext>
            </p:extLst>
          </p:nvPr>
        </p:nvGraphicFramePr>
        <p:xfrm>
          <a:off x="330840" y="1394993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기초예산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7010A0BD-0AF5-88FF-978C-671D63220FA6}"/>
              </a:ext>
            </a:extLst>
          </p:cNvPr>
          <p:cNvSpPr/>
          <p:nvPr/>
        </p:nvSpPr>
        <p:spPr>
          <a:xfrm>
            <a:off x="2170525" y="3202699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90AEB983-BF57-0169-487F-D0C445A2D2F4}"/>
              </a:ext>
            </a:extLst>
          </p:cNvPr>
          <p:cNvSpPr>
            <a:spLocks/>
          </p:cNvSpPr>
          <p:nvPr/>
        </p:nvSpPr>
        <p:spPr>
          <a:xfrm>
            <a:off x="325483" y="1807775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리스트를 참조하여 기초예산을 설정해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리스를 다운로드시 조회조건의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예산년월에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해당하는 기초예산을 보여줍니다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예산사용이  등록도어 있는 사업장에 대해서만 기초예산을 변경할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기초예산을 공백으로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설정시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변경되지 않습니다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변경할 기초예산 외 다른 열에 대해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수정시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기초예산이 변경되지 않을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endParaRPr kumimoji="1" lang="ko-KR" altLang="en-US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Google Shape;810;g28120bc8d10_0_307">
            <a:extLst>
              <a:ext uri="{FF2B5EF4-FFF2-40B4-BE49-F238E27FC236}">
                <a16:creationId xmlns:a16="http://schemas.microsoft.com/office/drawing/2014/main" id="{06BE4B0A-403F-C406-57C4-2226402C5F42}"/>
              </a:ext>
            </a:extLst>
          </p:cNvPr>
          <p:cNvSpPr/>
          <p:nvPr/>
        </p:nvSpPr>
        <p:spPr>
          <a:xfrm>
            <a:off x="1652660" y="3202697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모서리가 둥근 직사각형 43">
            <a:extLst>
              <a:ext uri="{FF2B5EF4-FFF2-40B4-BE49-F238E27FC236}">
                <a16:creationId xmlns:a16="http://schemas.microsoft.com/office/drawing/2014/main" id="{F272DEE0-1FF4-65BD-411B-00525F7B2B4D}"/>
              </a:ext>
            </a:extLst>
          </p:cNvPr>
          <p:cNvSpPr>
            <a:spLocks/>
          </p:cNvSpPr>
          <p:nvPr/>
        </p:nvSpPr>
        <p:spPr>
          <a:xfrm>
            <a:off x="325483" y="2748008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기초예산 리스트 다운로드</a:t>
            </a:r>
          </a:p>
        </p:txBody>
      </p:sp>
      <p:sp>
        <p:nvSpPr>
          <p:cNvPr id="54" name="모서리가 둥근 직사각형 53">
            <a:extLst>
              <a:ext uri="{FF2B5EF4-FFF2-40B4-BE49-F238E27FC236}">
                <a16:creationId xmlns:a16="http://schemas.microsoft.com/office/drawing/2014/main" id="{E630AABB-923A-A618-DBD4-66CA02060F81}"/>
              </a:ext>
            </a:extLst>
          </p:cNvPr>
          <p:cNvSpPr>
            <a:spLocks/>
          </p:cNvSpPr>
          <p:nvPr/>
        </p:nvSpPr>
        <p:spPr>
          <a:xfrm>
            <a:off x="0" y="394705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AC5EAE5-5D48-6409-2C6A-C72616F11747}"/>
              </a:ext>
            </a:extLst>
          </p:cNvPr>
          <p:cNvGrpSpPr/>
          <p:nvPr/>
        </p:nvGrpSpPr>
        <p:grpSpPr>
          <a:xfrm>
            <a:off x="534357" y="4480578"/>
            <a:ext cx="1605044" cy="186100"/>
            <a:chOff x="19175035" y="-2703341"/>
            <a:chExt cx="2105082" cy="186100"/>
          </a:xfrm>
        </p:grpSpPr>
        <p:sp>
          <p:nvSpPr>
            <p:cNvPr id="56" name="모서리가 둥근 직사각형 55">
              <a:extLst>
                <a:ext uri="{FF2B5EF4-FFF2-40B4-BE49-F238E27FC236}">
                  <a16:creationId xmlns:a16="http://schemas.microsoft.com/office/drawing/2014/main" id="{3DACE194-4E48-F0A4-17C9-162E864417D5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7" name="모서리가 둥근 직사각형 56">
              <a:extLst>
                <a:ext uri="{FF2B5EF4-FFF2-40B4-BE49-F238E27FC236}">
                  <a16:creationId xmlns:a16="http://schemas.microsoft.com/office/drawing/2014/main" id="{A3FCD2E5-9980-D820-7478-7144218F277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58" name="모서리가 둥근 직사각형 57">
              <a:extLst>
                <a:ext uri="{FF2B5EF4-FFF2-40B4-BE49-F238E27FC236}">
                  <a16:creationId xmlns:a16="http://schemas.microsoft.com/office/drawing/2014/main" id="{D9104567-C439-7FF3-1679-26DCFC080F0D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4" name="모서리가 둥근 직사각형 63">
              <a:extLst>
                <a:ext uri="{FF2B5EF4-FFF2-40B4-BE49-F238E27FC236}">
                  <a16:creationId xmlns:a16="http://schemas.microsoft.com/office/drawing/2014/main" id="{BE084916-43E1-C1F7-A1A8-4E11CA877939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7" name="모서리가 둥근 직사각형 66">
              <a:extLst>
                <a:ext uri="{FF2B5EF4-FFF2-40B4-BE49-F238E27FC236}">
                  <a16:creationId xmlns:a16="http://schemas.microsoft.com/office/drawing/2014/main" id="{91F661EC-C88D-2455-B709-D45BC5E35D8B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8" name="모서리가 둥근 직사각형 67">
              <a:extLst>
                <a:ext uri="{FF2B5EF4-FFF2-40B4-BE49-F238E27FC236}">
                  <a16:creationId xmlns:a16="http://schemas.microsoft.com/office/drawing/2014/main" id="{32887880-CD48-1464-594A-23E3C0612395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69" name="모서리가 둥근 직사각형 68">
              <a:extLst>
                <a:ext uri="{FF2B5EF4-FFF2-40B4-BE49-F238E27FC236}">
                  <a16:creationId xmlns:a16="http://schemas.microsoft.com/office/drawing/2014/main" id="{2621B047-84C4-63DD-4357-A329B2A171D9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0" name="모서리가 둥근 직사각형 69">
              <a:extLst>
                <a:ext uri="{FF2B5EF4-FFF2-40B4-BE49-F238E27FC236}">
                  <a16:creationId xmlns:a16="http://schemas.microsoft.com/office/drawing/2014/main" id="{422A7458-0E46-76D5-229E-9740241190F2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1" name="모서리가 둥근 직사각형 70">
              <a:extLst>
                <a:ext uri="{FF2B5EF4-FFF2-40B4-BE49-F238E27FC236}">
                  <a16:creationId xmlns:a16="http://schemas.microsoft.com/office/drawing/2014/main" id="{ABE00DF5-F5FD-BC1C-436F-DC24B10E9F0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72" name="모서리가 둥근 직사각형 71">
              <a:extLst>
                <a:ext uri="{FF2B5EF4-FFF2-40B4-BE49-F238E27FC236}">
                  <a16:creationId xmlns:a16="http://schemas.microsoft.com/office/drawing/2014/main" id="{B419012A-3351-BD1A-9411-D3CCFBAFC1A8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73" name="Google Shape;1694;p44">
            <a:extLst>
              <a:ext uri="{FF2B5EF4-FFF2-40B4-BE49-F238E27FC236}">
                <a16:creationId xmlns:a16="http://schemas.microsoft.com/office/drawing/2014/main" id="{2CF3F4C3-F322-98CC-328F-03CDB95ADED5}"/>
              </a:ext>
            </a:extLst>
          </p:cNvPr>
          <p:cNvSpPr/>
          <p:nvPr/>
        </p:nvSpPr>
        <p:spPr>
          <a:xfrm>
            <a:off x="180000" y="3919423"/>
            <a:ext cx="4102050" cy="230568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graphicFrame>
        <p:nvGraphicFramePr>
          <p:cNvPr id="86" name="Google Shape;1695;p44">
            <a:extLst>
              <a:ext uri="{FF2B5EF4-FFF2-40B4-BE49-F238E27FC236}">
                <a16:creationId xmlns:a16="http://schemas.microsoft.com/office/drawing/2014/main" id="{186AC645-E893-C52B-B979-7F25680366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0529574"/>
              </p:ext>
            </p:extLst>
          </p:nvPr>
        </p:nvGraphicFramePr>
        <p:xfrm>
          <a:off x="323328" y="4022795"/>
          <a:ext cx="3823686" cy="3047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18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11843">
                  <a:extLst>
                    <a:ext uri="{9D8B030D-6E8A-4147-A177-3AD203B41FA5}">
                      <a16:colId xmlns:a16="http://schemas.microsoft.com/office/drawing/2014/main" val="333966375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배정예산 </a:t>
                      </a:r>
                      <a:r>
                        <a:rPr lang="ko-KR" altLang="en-US" sz="800" b="1" u="none" strike="noStrike" cap="none" dirty="0" err="1"/>
                        <a:t>일괄업로드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X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7" name="모서리가 둥근 직사각형 86">
            <a:extLst>
              <a:ext uri="{FF2B5EF4-FFF2-40B4-BE49-F238E27FC236}">
                <a16:creationId xmlns:a16="http://schemas.microsoft.com/office/drawing/2014/main" id="{5170FEC9-3E82-B064-7D4B-EDF1BBD335A1}"/>
              </a:ext>
            </a:extLst>
          </p:cNvPr>
          <p:cNvSpPr/>
          <p:nvPr/>
        </p:nvSpPr>
        <p:spPr>
          <a:xfrm>
            <a:off x="2163013" y="5830501"/>
            <a:ext cx="360000" cy="174314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닫기</a:t>
            </a:r>
          </a:p>
        </p:txBody>
      </p:sp>
      <p:sp>
        <p:nvSpPr>
          <p:cNvPr id="88" name="모서리가 둥근 직사각형 87">
            <a:extLst>
              <a:ext uri="{FF2B5EF4-FFF2-40B4-BE49-F238E27FC236}">
                <a16:creationId xmlns:a16="http://schemas.microsoft.com/office/drawing/2014/main" id="{AF94C995-1AF9-1E86-4C4C-311022DEDC67}"/>
              </a:ext>
            </a:extLst>
          </p:cNvPr>
          <p:cNvSpPr>
            <a:spLocks/>
          </p:cNvSpPr>
          <p:nvPr/>
        </p:nvSpPr>
        <p:spPr>
          <a:xfrm>
            <a:off x="317971" y="4435577"/>
            <a:ext cx="3823686" cy="895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사업장별 배정예산을 일괄 업로드할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아래 사용방법을 확인해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endParaRPr kumimoji="1" lang="en-US" altLang="ko-K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내용을 참조하여 배정예산을 입력하여 주세요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228600" indent="-228600">
              <a:buAutoNum type="arabicPeriod"/>
            </a:pP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두번재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sheet</a:t>
            </a:r>
            <a:r>
              <a:rPr kumimoji="1" lang="ko-KR" altLang="en-US" sz="6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를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확인하시면 사용하고 있는 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code</a:t>
            </a:r>
            <a:r>
              <a:rPr kumimoji="1" lang="ko-KR" altLang="en-US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정보를 열람할 수 있습니다</a:t>
            </a:r>
            <a:r>
              <a:rPr kumimoji="1" lang="en-US" altLang="ko-KR" sz="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</p:txBody>
      </p:sp>
      <p:sp>
        <p:nvSpPr>
          <p:cNvPr id="89" name="Google Shape;810;g28120bc8d10_0_307">
            <a:extLst>
              <a:ext uri="{FF2B5EF4-FFF2-40B4-BE49-F238E27FC236}">
                <a16:creationId xmlns:a16="http://schemas.microsoft.com/office/drawing/2014/main" id="{E1F4E8F0-1AF3-26D5-B15F-3AB430FEEDFF}"/>
              </a:ext>
            </a:extLst>
          </p:cNvPr>
          <p:cNvSpPr/>
          <p:nvPr/>
        </p:nvSpPr>
        <p:spPr>
          <a:xfrm>
            <a:off x="1645148" y="5830499"/>
            <a:ext cx="414577" cy="189397"/>
          </a:xfrm>
          <a:prstGeom prst="roundRect">
            <a:avLst>
              <a:gd name="adj" fmla="val 5768"/>
            </a:avLst>
          </a:prstGeom>
          <a:solidFill>
            <a:srgbClr val="FF0000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업로드</a:t>
            </a:r>
            <a:endParaRPr sz="7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모서리가 둥근 직사각형 90">
            <a:extLst>
              <a:ext uri="{FF2B5EF4-FFF2-40B4-BE49-F238E27FC236}">
                <a16:creationId xmlns:a16="http://schemas.microsoft.com/office/drawing/2014/main" id="{B43E82EE-46A3-2A58-2DA9-AAF3653128A0}"/>
              </a:ext>
            </a:extLst>
          </p:cNvPr>
          <p:cNvSpPr>
            <a:spLocks/>
          </p:cNvSpPr>
          <p:nvPr/>
        </p:nvSpPr>
        <p:spPr>
          <a:xfrm>
            <a:off x="317971" y="5375810"/>
            <a:ext cx="3823686" cy="3669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600" b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샘플파일  다운로드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F26F03C-65AD-5E74-EDBD-EFD815D136E4}"/>
              </a:ext>
            </a:extLst>
          </p:cNvPr>
          <p:cNvSpPr/>
          <p:nvPr/>
        </p:nvSpPr>
        <p:spPr>
          <a:xfrm>
            <a:off x="9969887" y="13418"/>
            <a:ext cx="2210634" cy="221315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dirty="0">
                <a:solidFill>
                  <a:schemeClr val="tx1"/>
                </a:solidFill>
              </a:rPr>
              <a:t>팝업 내용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팝업명 통일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기초예산 일괄 업로드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>
                <a:solidFill>
                  <a:schemeClr val="tx1"/>
                </a:solidFill>
              </a:rPr>
              <a:t>리스를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리스트를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등록도어 있는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등록되어 있는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다른 열에 대해 </a:t>
            </a:r>
            <a:r>
              <a:rPr lang="ko-KR" altLang="en-US" sz="1000" dirty="0" err="1">
                <a:solidFill>
                  <a:schemeClr val="tx1"/>
                </a:solidFill>
              </a:rPr>
              <a:t>수정시</a:t>
            </a:r>
            <a:r>
              <a:rPr lang="ko-KR" altLang="en-US" sz="1000" dirty="0">
                <a:solidFill>
                  <a:schemeClr val="tx1"/>
                </a:solidFill>
              </a:rPr>
              <a:t> 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다른 열을 수정하면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버튼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팝업명 통일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배정예산 일괄 업로드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입력하여 주세요</a:t>
            </a:r>
            <a:r>
              <a:rPr lang="en-US" altLang="ko-KR" sz="1000" dirty="0">
                <a:solidFill>
                  <a:schemeClr val="tx1"/>
                </a:solidFill>
              </a:rPr>
              <a:t>. -&gt; </a:t>
            </a:r>
            <a:r>
              <a:rPr lang="ko-KR" altLang="en-US" sz="1000" dirty="0">
                <a:solidFill>
                  <a:schemeClr val="tx1"/>
                </a:solidFill>
              </a:rPr>
              <a:t>입력해 주세요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2. </a:t>
            </a:r>
            <a:r>
              <a:rPr lang="ko-KR" altLang="en-US" sz="1000" dirty="0" err="1">
                <a:solidFill>
                  <a:schemeClr val="tx1"/>
                </a:solidFill>
              </a:rPr>
              <a:t>두번재</a:t>
            </a:r>
            <a:r>
              <a:rPr lang="ko-KR" altLang="en-US" sz="1000" dirty="0">
                <a:solidFill>
                  <a:schemeClr val="tx1"/>
                </a:solidFill>
              </a:rPr>
              <a:t>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두 번째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181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22726</TotalTime>
  <Words>3356</Words>
  <Application>Microsoft Office PowerPoint</Application>
  <PresentationFormat>A4 용지(210x297mm)</PresentationFormat>
  <Paragraphs>1164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Malgun Gothic Semilight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박소윤(팬택씨앤아이)</cp:lastModifiedBy>
  <cp:revision>89</cp:revision>
  <dcterms:created xsi:type="dcterms:W3CDTF">2024-10-08T00:49:16Z</dcterms:created>
  <dcterms:modified xsi:type="dcterms:W3CDTF">2024-12-31T02:21:56Z</dcterms:modified>
</cp:coreProperties>
</file>