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1" r:id="rId5"/>
    <p:sldId id="259" r:id="rId6"/>
    <p:sldId id="260" r:id="rId7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3904" autoAdjust="0"/>
  </p:normalViewPr>
  <p:slideViewPr>
    <p:cSldViewPr snapToGrid="0">
      <p:cViewPr varScale="1">
        <p:scale>
          <a:sx n="135" d="100"/>
          <a:sy n="135" d="100"/>
        </p:scale>
        <p:origin x="624" y="-2496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3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3CAFE-EA83-453A-BCA9-2A4AD222F1CA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4B784-605F-49F9-902C-061A8DB33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390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801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279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7482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3049283351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1375964237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smtClean="0"/>
                        <a:t>공급사 공통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93834" y="826614"/>
            <a:ext cx="8206649" cy="91963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주문상세 팝업</a:t>
            </a:r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주문번호를 클릭하면 호출되는 주문상세 윈도우 팝업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박동혁</a:t>
            </a:r>
            <a:endParaRPr/>
          </a:p>
        </p:txBody>
      </p:sp>
      <p:sp>
        <p:nvSpPr>
          <p:cNvPr id="52" name="Google Shape;52;p2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공통</a:t>
            </a:r>
            <a:endParaRPr/>
          </a:p>
        </p:txBody>
      </p:sp>
      <p:sp>
        <p:nvSpPr>
          <p:cNvPr id="35" name="Google Shape;1694;p44"/>
          <p:cNvSpPr/>
          <p:nvPr/>
        </p:nvSpPr>
        <p:spPr>
          <a:xfrm>
            <a:off x="189243" y="1244396"/>
            <a:ext cx="5630310" cy="8690178"/>
          </a:xfrm>
          <a:prstGeom prst="roundRect">
            <a:avLst>
              <a:gd name="adj" fmla="val 520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" name="Google Shape;1695;p44"/>
          <p:cNvGraphicFramePr/>
          <p:nvPr>
            <p:extLst>
              <p:ext uri="{D42A27DB-BD31-4B8C-83A1-F6EECF244321}">
                <p14:modId xmlns:p14="http://schemas.microsoft.com/office/powerpoint/2010/main" val="3858532536"/>
              </p:ext>
            </p:extLst>
          </p:nvPr>
        </p:nvGraphicFramePr>
        <p:xfrm>
          <a:off x="290623" y="1244396"/>
          <a:ext cx="542969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5429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</a:t>
                      </a:r>
                      <a:r>
                        <a:rPr lang="ko-KR" altLang="en-US" sz="800" b="1" u="none" strike="noStrike" cap="none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1" u="none" strike="noStrike" cap="none" smtClean="0"/>
                        <a:t>주문상세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Google Shape;1695;p44"/>
          <p:cNvGraphicFramePr/>
          <p:nvPr>
            <p:extLst>
              <p:ext uri="{D42A27DB-BD31-4B8C-83A1-F6EECF244321}">
                <p14:modId xmlns:p14="http://schemas.microsoft.com/office/powerpoint/2010/main" val="2935529653"/>
              </p:ext>
            </p:extLst>
          </p:nvPr>
        </p:nvGraphicFramePr>
        <p:xfrm>
          <a:off x="5497987" y="1244396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Google Shape;58;p20"/>
          <p:cNvSpPr/>
          <p:nvPr/>
        </p:nvSpPr>
        <p:spPr>
          <a:xfrm>
            <a:off x="290623" y="1604207"/>
            <a:ext cx="5429693" cy="76324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주문상세는 기본적으로 주문자정보와 주문상품 그리고 발주정보가 나오고 상태에 따라 배송정보가 노출됩니다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배송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인수 정보의 송장번호를 클릭하면 실시간 배송되는 위치를 확인할 수 있습니다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.(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직배일 경우 배송자의 전화번호가 표기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주문처리이력은 주문 상태변경에 대한 이력을 확인할 수 있습니다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발주정보와 배송</a:t>
            </a:r>
            <a:r>
              <a:rPr lang="en-US" altLang="ko-KR" sz="700" b="0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인수 정보의 차수는 한 주문의 동일한 품목에 여러 개로 쪼개어 발주 및 납품을 할 수 있기에 차수가 구분됩니다</a:t>
            </a:r>
            <a:r>
              <a:rPr lang="en-US" altLang="ko-KR" sz="700" b="0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분기된 주문이 존재할 때 주문상품에서의 주문상태는 가장 작은 상태가 표기 됩니다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분기된 주문의 발주정보 상태는 배송이 진행되면 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[-]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로 표기됩니다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endParaRPr sz="700" b="0" i="0" u="none" strike="noStrike" cap="none">
              <a:solidFill>
                <a:schemeClr val="bg1">
                  <a:lumMod val="50000"/>
                </a:schemeClr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39" name="Google Shape;57;p20"/>
          <p:cNvSpPr txBox="1"/>
          <p:nvPr/>
        </p:nvSpPr>
        <p:spPr>
          <a:xfrm>
            <a:off x="290623" y="2438325"/>
            <a:ext cx="121353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i="0" u="none" strike="noStrike" cap="none" smtClean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/>
              </a:rPr>
              <a:t>▌</a:t>
            </a:r>
            <a:r>
              <a:rPr lang="ko-KR" altLang="en-US" sz="700" b="1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주문자 및 배송지정보</a:t>
            </a:r>
            <a:endParaRPr sz="70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563453"/>
              </p:ext>
            </p:extLst>
          </p:nvPr>
        </p:nvGraphicFramePr>
        <p:xfrm>
          <a:off x="361508" y="2671709"/>
          <a:ext cx="5317661" cy="17380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9228">
                  <a:extLst>
                    <a:ext uri="{9D8B030D-6E8A-4147-A177-3AD203B41FA5}">
                      <a16:colId xmlns:a16="http://schemas.microsoft.com/office/drawing/2014/main" val="1104455046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433711865"/>
                    </a:ext>
                  </a:extLst>
                </a:gridCol>
                <a:gridCol w="225049">
                  <a:extLst>
                    <a:ext uri="{9D8B030D-6E8A-4147-A177-3AD203B41FA5}">
                      <a16:colId xmlns:a16="http://schemas.microsoft.com/office/drawing/2014/main" val="35225621"/>
                    </a:ext>
                  </a:extLst>
                </a:gridCol>
                <a:gridCol w="739143">
                  <a:extLst>
                    <a:ext uri="{9D8B030D-6E8A-4147-A177-3AD203B41FA5}">
                      <a16:colId xmlns:a16="http://schemas.microsoft.com/office/drawing/2014/main" val="2161936343"/>
                    </a:ext>
                  </a:extLst>
                </a:gridCol>
                <a:gridCol w="615208">
                  <a:extLst>
                    <a:ext uri="{9D8B030D-6E8A-4147-A177-3AD203B41FA5}">
                      <a16:colId xmlns:a16="http://schemas.microsoft.com/office/drawing/2014/main" val="1355153500"/>
                    </a:ext>
                  </a:extLst>
                </a:gridCol>
                <a:gridCol w="843797">
                  <a:extLst>
                    <a:ext uri="{9D8B030D-6E8A-4147-A177-3AD203B41FA5}">
                      <a16:colId xmlns:a16="http://schemas.microsoft.com/office/drawing/2014/main" val="1045297631"/>
                    </a:ext>
                  </a:extLst>
                </a:gridCol>
                <a:gridCol w="440932">
                  <a:extLst>
                    <a:ext uri="{9D8B030D-6E8A-4147-A177-3AD203B41FA5}">
                      <a16:colId xmlns:a16="http://schemas.microsoft.com/office/drawing/2014/main" val="1175793874"/>
                    </a:ext>
                  </a:extLst>
                </a:gridCol>
              </a:tblGrid>
              <a:tr h="20617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에스케이오앤에스 </a:t>
                      </a: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에스케이오앤에스</a:t>
                      </a: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_</a:t>
                      </a:r>
                      <a:r>
                        <a:rPr lang="ko-KR" alt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서부산품질개선팀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4607694"/>
                  </a:ext>
                </a:extLst>
              </a:tr>
              <a:tr h="31419">
                <a:tc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9089145"/>
                  </a:ext>
                </a:extLst>
              </a:tr>
              <a:tr h="19258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강주문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주문자 연락처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010-123-1234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466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287524"/>
                  </a:ext>
                </a:extLst>
              </a:tr>
              <a:tr h="19258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강인수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인수자 연락처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010-123-1234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10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914547"/>
                  </a:ext>
                </a:extLst>
              </a:tr>
              <a:tr h="19258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공사명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[202411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부산 사상구</a:t>
                      </a: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] 5G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고장처리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333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57303"/>
                  </a:ext>
                </a:extLst>
              </a:tr>
              <a:tr h="19258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물품도착지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47191 </a:t>
                      </a:r>
                      <a:r>
                        <a:rPr lang="ko-KR" altLang="en-US" sz="7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부산 부산진구 부암동 </a:t>
                      </a:r>
                      <a: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52-6 5</a:t>
                      </a:r>
                      <a:r>
                        <a:rPr lang="ko-KR" altLang="en-US" sz="7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층 </a:t>
                      </a:r>
                      <a: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SK</a:t>
                      </a:r>
                      <a:r>
                        <a:rPr lang="ko-KR" altLang="en-US" sz="7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오앤에스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91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70895"/>
                  </a:ext>
                </a:extLst>
              </a:tr>
              <a:tr h="19258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비고가 들어가는 자리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244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024632"/>
                  </a:ext>
                </a:extLst>
              </a:tr>
              <a:tr h="19258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요청사항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많이 주세요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016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905489"/>
                  </a:ext>
                </a:extLst>
              </a:tr>
              <a:tr h="19258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u="sng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700" u="sng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1.zip</a:t>
                      </a:r>
                      <a:r>
                        <a:rPr lang="en-US" altLang="ko-KR" sz="70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</a:t>
                      </a:r>
                      <a:r>
                        <a:rPr lang="ko-KR" altLang="en-US" sz="700" b="0" i="0" u="sng" strike="noStrike" cap="none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첨부팡일</a:t>
                      </a:r>
                      <a:r>
                        <a:rPr lang="en-US" altLang="ko-KR" sz="700" b="0" i="0" u="sng" strike="noStrike" cap="none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2.doc</a:t>
                      </a:r>
                      <a:r>
                        <a:rPr lang="en-US" altLang="ko-KR" sz="70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700" b="0" i="0" u="sng" strike="noStrike" cap="none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일동량</a:t>
                      </a:r>
                      <a:r>
                        <a:rPr lang="en-US" altLang="ko-KR" sz="700" b="0" i="0" u="sng" strike="noStrike" cap="none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.xls</a:t>
                      </a:r>
                      <a:endParaRPr lang="ko-KR" altLang="en-US" sz="700" b="0" i="0" u="sng" strike="noStrike" cap="none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48905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320903" y="2647362"/>
            <a:ext cx="5392331" cy="182256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Google Shape;57;p20"/>
          <p:cNvSpPr txBox="1"/>
          <p:nvPr/>
        </p:nvSpPr>
        <p:spPr>
          <a:xfrm>
            <a:off x="289248" y="4621964"/>
            <a:ext cx="121353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i="0" u="none" strike="noStrike" cap="none" smtClean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/>
              </a:rPr>
              <a:t>▌</a:t>
            </a:r>
            <a:r>
              <a:rPr lang="ko-KR" altLang="en-US" sz="700" b="1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주문상품 </a:t>
            </a:r>
            <a:r>
              <a:rPr lang="en-US" altLang="ko-KR" sz="700" b="1" i="0" u="none" strike="noStrike" cap="none" smtClean="0">
                <a:solidFill>
                  <a:srgbClr val="FF0000"/>
                </a:solidFill>
                <a:latin typeface="+mj-ea"/>
                <a:ea typeface="+mj-ea"/>
                <a:sym typeface="Arial"/>
              </a:rPr>
              <a:t>(</a:t>
            </a:r>
            <a:r>
              <a:rPr lang="ko-KR" altLang="en-US" sz="700" b="1" i="0" u="none" strike="noStrike" cap="none" smtClean="0">
                <a:solidFill>
                  <a:srgbClr val="FF0000"/>
                </a:solidFill>
                <a:latin typeface="+mj-ea"/>
                <a:ea typeface="+mj-ea"/>
                <a:sym typeface="Arial"/>
              </a:rPr>
              <a:t>지정</a:t>
            </a:r>
            <a:r>
              <a:rPr lang="en-US" altLang="ko-KR" sz="700" b="1" i="0" u="none" strike="noStrike" cap="none" smtClean="0">
                <a:solidFill>
                  <a:srgbClr val="FF0000"/>
                </a:solidFill>
                <a:latin typeface="+mj-ea"/>
                <a:ea typeface="+mj-ea"/>
                <a:sym typeface="Arial"/>
              </a:rPr>
              <a:t>)</a:t>
            </a:r>
            <a:endParaRPr sz="700">
              <a:solidFill>
                <a:srgbClr val="FF0000"/>
              </a:solidFill>
              <a:latin typeface="+mj-ea"/>
              <a:ea typeface="+mj-ea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359011"/>
              </p:ext>
            </p:extLst>
          </p:nvPr>
        </p:nvGraphicFramePr>
        <p:xfrm>
          <a:off x="374309" y="4862436"/>
          <a:ext cx="5317661" cy="8495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9228">
                  <a:extLst>
                    <a:ext uri="{9D8B030D-6E8A-4147-A177-3AD203B41FA5}">
                      <a16:colId xmlns:a16="http://schemas.microsoft.com/office/drawing/2014/main" val="1104455046"/>
                    </a:ext>
                  </a:extLst>
                </a:gridCol>
                <a:gridCol w="1594304">
                  <a:extLst>
                    <a:ext uri="{9D8B030D-6E8A-4147-A177-3AD203B41FA5}">
                      <a16:colId xmlns:a16="http://schemas.microsoft.com/office/drawing/2014/main" val="433711865"/>
                    </a:ext>
                  </a:extLst>
                </a:gridCol>
                <a:gridCol w="225049">
                  <a:extLst>
                    <a:ext uri="{9D8B030D-6E8A-4147-A177-3AD203B41FA5}">
                      <a16:colId xmlns:a16="http://schemas.microsoft.com/office/drawing/2014/main" val="35225621"/>
                    </a:ext>
                  </a:extLst>
                </a:gridCol>
                <a:gridCol w="859893">
                  <a:extLst>
                    <a:ext uri="{9D8B030D-6E8A-4147-A177-3AD203B41FA5}">
                      <a16:colId xmlns:a16="http://schemas.microsoft.com/office/drawing/2014/main" val="2161936343"/>
                    </a:ext>
                  </a:extLst>
                </a:gridCol>
                <a:gridCol w="494458">
                  <a:extLst>
                    <a:ext uri="{9D8B030D-6E8A-4147-A177-3AD203B41FA5}">
                      <a16:colId xmlns:a16="http://schemas.microsoft.com/office/drawing/2014/main" val="2165798074"/>
                    </a:ext>
                  </a:extLst>
                </a:gridCol>
                <a:gridCol w="843797">
                  <a:extLst>
                    <a:ext uri="{9D8B030D-6E8A-4147-A177-3AD203B41FA5}">
                      <a16:colId xmlns:a16="http://schemas.microsoft.com/office/drawing/2014/main" val="1045297631"/>
                    </a:ext>
                  </a:extLst>
                </a:gridCol>
                <a:gridCol w="440932">
                  <a:extLst>
                    <a:ext uri="{9D8B030D-6E8A-4147-A177-3AD203B41FA5}">
                      <a16:colId xmlns:a16="http://schemas.microsoft.com/office/drawing/2014/main" val="1175793874"/>
                    </a:ext>
                  </a:extLst>
                </a:gridCol>
              </a:tblGrid>
              <a:tr h="1895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ONS2411040013-1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주문상태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인수완료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4607694"/>
                  </a:ext>
                </a:extLst>
              </a:tr>
              <a:tr h="31419">
                <a:tc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9089145"/>
                  </a:ext>
                </a:extLst>
              </a:tr>
              <a:tr h="19258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납품요청일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2024-11-09 (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표준납기일 </a:t>
                      </a: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5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일</a:t>
                      </a: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주문수량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1 (</a:t>
                      </a:r>
                      <a:r>
                        <a:rPr lang="ko-KR" altLang="en-US" sz="7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본</a:t>
                      </a:r>
                      <a: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466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287524"/>
                  </a:ext>
                </a:extLst>
              </a:tr>
              <a:tr h="19258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옥외형광점퍼코드 </a:t>
                      </a:r>
                      <a: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-5G</a:t>
                      </a:r>
                      <a:r>
                        <a:rPr lang="ko-KR" altLang="en-US" sz="7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용</a:t>
                      </a:r>
                      <a: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(2C)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상품코드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100000062699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10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914547"/>
                  </a:ext>
                </a:extLst>
              </a:tr>
              <a:tr h="19258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5M, 2C, LC/PC-SC/APC</a:t>
                      </a:r>
                      <a:r>
                        <a:rPr lang="en-US" altLang="ko-KR" sz="700" baseline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70M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333345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319528" y="4831001"/>
            <a:ext cx="5392331" cy="908649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Google Shape;57;p20"/>
          <p:cNvSpPr txBox="1"/>
          <p:nvPr/>
        </p:nvSpPr>
        <p:spPr>
          <a:xfrm>
            <a:off x="298264" y="5866424"/>
            <a:ext cx="121353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i="0" u="none" strike="noStrike" cap="none" smtClean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/>
              </a:rPr>
              <a:t>▌</a:t>
            </a:r>
            <a:r>
              <a:rPr lang="ko-KR" altLang="en-US" sz="700" b="1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발주정보</a:t>
            </a:r>
            <a:endParaRPr sz="700">
              <a:solidFill>
                <a:srgbClr val="FF0000"/>
              </a:solidFill>
              <a:latin typeface="+mj-ea"/>
              <a:ea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283994"/>
              </p:ext>
            </p:extLst>
          </p:nvPr>
        </p:nvGraphicFramePr>
        <p:xfrm>
          <a:off x="331781" y="6081854"/>
          <a:ext cx="5347388" cy="410464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855092">
                  <a:extLst>
                    <a:ext uri="{9D8B030D-6E8A-4147-A177-3AD203B41FA5}">
                      <a16:colId xmlns:a16="http://schemas.microsoft.com/office/drawing/2014/main" val="3113301102"/>
                    </a:ext>
                  </a:extLst>
                </a:gridCol>
                <a:gridCol w="832178">
                  <a:extLst>
                    <a:ext uri="{9D8B030D-6E8A-4147-A177-3AD203B41FA5}">
                      <a16:colId xmlns:a16="http://schemas.microsoft.com/office/drawing/2014/main" val="2287436251"/>
                    </a:ext>
                  </a:extLst>
                </a:gridCol>
                <a:gridCol w="1219573">
                  <a:extLst>
                    <a:ext uri="{9D8B030D-6E8A-4147-A177-3AD203B41FA5}">
                      <a16:colId xmlns:a16="http://schemas.microsoft.com/office/drawing/2014/main" val="1615583263"/>
                    </a:ext>
                  </a:extLst>
                </a:gridCol>
                <a:gridCol w="1413268">
                  <a:extLst>
                    <a:ext uri="{9D8B030D-6E8A-4147-A177-3AD203B41FA5}">
                      <a16:colId xmlns:a16="http://schemas.microsoft.com/office/drawing/2014/main" val="2566973675"/>
                    </a:ext>
                  </a:extLst>
                </a:gridCol>
                <a:gridCol w="1027277">
                  <a:extLst>
                    <a:ext uri="{9D8B030D-6E8A-4147-A177-3AD203B41FA5}">
                      <a16:colId xmlns:a16="http://schemas.microsoft.com/office/drawing/2014/main" val="1557359268"/>
                    </a:ext>
                  </a:extLst>
                </a:gridCol>
              </a:tblGrid>
              <a:tr h="198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발주차수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수량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매입단가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tx1"/>
                          </a:solidFill>
                        </a:rPr>
                        <a:t>매입금액</a:t>
                      </a:r>
                      <a:endParaRPr lang="en-US" altLang="ko-KR" sz="700" b="1" u="none" strike="noStrike" cap="none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en-US" altLang="ko-KR" sz="700" b="1" u="none" strike="noStrike" cap="none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672362"/>
                  </a:ext>
                </a:extLst>
              </a:tr>
              <a:tr h="2123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rgbClr val="7F7F7F"/>
                          </a:solidFill>
                        </a:rPr>
                        <a:t>1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rgbClr val="7F7F7F"/>
                          </a:solidFill>
                        </a:rPr>
                        <a:t>379,650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379,650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913675"/>
                  </a:ext>
                </a:extLst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319528" y="6087770"/>
            <a:ext cx="5392331" cy="68446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Google Shape;57;p20"/>
          <p:cNvSpPr txBox="1"/>
          <p:nvPr/>
        </p:nvSpPr>
        <p:spPr>
          <a:xfrm>
            <a:off x="298264" y="6899007"/>
            <a:ext cx="121353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i="0" u="none" strike="noStrike" cap="none" smtClean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/>
              </a:rPr>
              <a:t>▌</a:t>
            </a:r>
            <a:r>
              <a:rPr lang="ko-KR" altLang="en-US" sz="700" b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배송</a:t>
            </a:r>
            <a:r>
              <a:rPr lang="en-US" altLang="ko-KR" sz="700" b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700" b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인수 </a:t>
            </a:r>
            <a:r>
              <a:rPr lang="ko-KR" altLang="en-US" sz="700" b="1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정보</a:t>
            </a:r>
            <a:endParaRPr sz="700">
              <a:solidFill>
                <a:srgbClr val="FF0000"/>
              </a:solidFill>
              <a:latin typeface="+mj-ea"/>
              <a:ea typeface="+mj-ea"/>
            </a:endParaRP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404689"/>
              </p:ext>
            </p:extLst>
          </p:nvPr>
        </p:nvGraphicFramePr>
        <p:xfrm>
          <a:off x="331781" y="7114437"/>
          <a:ext cx="5347389" cy="410464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855092">
                  <a:extLst>
                    <a:ext uri="{9D8B030D-6E8A-4147-A177-3AD203B41FA5}">
                      <a16:colId xmlns:a16="http://schemas.microsoft.com/office/drawing/2014/main" val="3113301102"/>
                    </a:ext>
                  </a:extLst>
                </a:gridCol>
                <a:gridCol w="1067229">
                  <a:extLst>
                    <a:ext uri="{9D8B030D-6E8A-4147-A177-3AD203B41FA5}">
                      <a16:colId xmlns:a16="http://schemas.microsoft.com/office/drawing/2014/main" val="2287436251"/>
                    </a:ext>
                  </a:extLst>
                </a:gridCol>
                <a:gridCol w="1304261">
                  <a:extLst>
                    <a:ext uri="{9D8B030D-6E8A-4147-A177-3AD203B41FA5}">
                      <a16:colId xmlns:a16="http://schemas.microsoft.com/office/drawing/2014/main" val="1615583263"/>
                    </a:ext>
                  </a:extLst>
                </a:gridCol>
                <a:gridCol w="595423">
                  <a:extLst>
                    <a:ext uri="{9D8B030D-6E8A-4147-A177-3AD203B41FA5}">
                      <a16:colId xmlns:a16="http://schemas.microsoft.com/office/drawing/2014/main" val="2566973675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3922006431"/>
                    </a:ext>
                  </a:extLst>
                </a:gridCol>
                <a:gridCol w="759840">
                  <a:extLst>
                    <a:ext uri="{9D8B030D-6E8A-4147-A177-3AD203B41FA5}">
                      <a16:colId xmlns:a16="http://schemas.microsoft.com/office/drawing/2014/main" val="1557359268"/>
                    </a:ext>
                  </a:extLst>
                </a:gridCol>
              </a:tblGrid>
              <a:tr h="198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납품</a:t>
                      </a:r>
                      <a:r>
                        <a:rPr lang="en-US" altLang="ko-KR" sz="700" b="1" u="none" strike="noStrike" cap="none" smtClean="0"/>
                        <a:t>/</a:t>
                      </a:r>
                      <a:r>
                        <a:rPr lang="ko-KR" altLang="en-US" sz="700" b="1" u="none" strike="noStrike" cap="none" smtClean="0"/>
                        <a:t>인수 차수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배송 수량 </a:t>
                      </a:r>
                      <a:r>
                        <a:rPr lang="en-US" altLang="ko-KR" sz="700" b="1" u="none" strike="noStrike" cap="none" smtClean="0"/>
                        <a:t>/ </a:t>
                      </a:r>
                      <a:r>
                        <a:rPr lang="ko-KR" altLang="en-US" sz="700" b="1" u="none" strike="noStrike" cap="none" smtClean="0"/>
                        <a:t>일시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인수 수량 </a:t>
                      </a:r>
                      <a:r>
                        <a:rPr lang="en-US" altLang="ko-KR" sz="700" b="1" u="none" strike="noStrike" cap="none" smtClean="0"/>
                        <a:t>/ </a:t>
                      </a:r>
                      <a:r>
                        <a:rPr lang="ko-KR" altLang="en-US" sz="700" b="1" u="none" strike="noStrike" cap="none" smtClean="0"/>
                        <a:t>일시 </a:t>
                      </a:r>
                      <a:r>
                        <a:rPr lang="en-US" altLang="ko-KR" sz="700" b="1" u="none" strike="noStrike" cap="none" smtClean="0"/>
                        <a:t>/ </a:t>
                      </a:r>
                      <a:r>
                        <a:rPr lang="ko-KR" altLang="en-US" sz="700" b="1" u="none" strike="noStrike" cap="none" smtClean="0"/>
                        <a:t>인수자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tx1"/>
                          </a:solidFill>
                        </a:rPr>
                        <a:t>운송수단</a:t>
                      </a:r>
                      <a:endParaRPr lang="en-US" altLang="ko-KR" sz="700" b="1" u="none" strike="noStrike" cap="none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tx1"/>
                          </a:solidFill>
                        </a:rPr>
                        <a:t>송장번호</a:t>
                      </a:r>
                      <a:endParaRPr lang="en-US" altLang="ko-KR" sz="700" b="1" u="none" strike="noStrike" cap="none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en-US" altLang="ko-KR" sz="700" b="1" u="none" strike="noStrike" cap="none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672362"/>
                  </a:ext>
                </a:extLst>
              </a:tr>
              <a:tr h="2123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/ 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rgbClr val="7F7F7F"/>
                          </a:solidFill>
                        </a:rPr>
                        <a:t>1 / 2024-10-31 15:30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rgbClr val="7F7F7F"/>
                          </a:solidFill>
                        </a:rPr>
                        <a:t>1 / 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2024-10-31 15:30</a:t>
                      </a:r>
                      <a:r>
                        <a:rPr lang="en-US" sz="700" u="none" strike="noStrike" cap="none" smtClean="0">
                          <a:solidFill>
                            <a:srgbClr val="7F7F7F"/>
                          </a:solidFill>
                        </a:rPr>
                        <a:t> / 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김인수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경동택배</a:t>
                      </a:r>
                      <a:endParaRPr lang="en-US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strike="noStrike" cap="none" smtClean="0">
                          <a:solidFill>
                            <a:srgbClr val="0070C0"/>
                          </a:solidFill>
                        </a:rPr>
                        <a:t>5412345231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인수완료</a:t>
                      </a:r>
                      <a:endParaRPr lang="en-US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913675"/>
                  </a:ext>
                </a:extLst>
              </a:tr>
            </a:tbl>
          </a:graphicData>
        </a:graphic>
      </p:graphicFrame>
      <p:sp>
        <p:nvSpPr>
          <p:cNvPr id="60" name="직사각형 59"/>
          <p:cNvSpPr/>
          <p:nvPr/>
        </p:nvSpPr>
        <p:spPr>
          <a:xfrm>
            <a:off x="319528" y="7106177"/>
            <a:ext cx="5392331" cy="81123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Google Shape;57;p20"/>
          <p:cNvSpPr txBox="1"/>
          <p:nvPr/>
        </p:nvSpPr>
        <p:spPr>
          <a:xfrm>
            <a:off x="298264" y="8074023"/>
            <a:ext cx="121353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i="0" u="none" strike="noStrike" cap="none" smtClean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/>
              </a:rPr>
              <a:t>▌</a:t>
            </a:r>
            <a:r>
              <a:rPr lang="ko-KR" altLang="en-US" sz="700" b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주문처리이력</a:t>
            </a:r>
            <a:endParaRPr sz="70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36973" y="8318118"/>
            <a:ext cx="5392331" cy="118991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741987"/>
              </p:ext>
            </p:extLst>
          </p:nvPr>
        </p:nvGraphicFramePr>
        <p:xfrm>
          <a:off x="351523" y="8333903"/>
          <a:ext cx="5347389" cy="1047556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855092">
                  <a:extLst>
                    <a:ext uri="{9D8B030D-6E8A-4147-A177-3AD203B41FA5}">
                      <a16:colId xmlns:a16="http://schemas.microsoft.com/office/drawing/2014/main" val="3113301102"/>
                    </a:ext>
                  </a:extLst>
                </a:gridCol>
                <a:gridCol w="1067229">
                  <a:extLst>
                    <a:ext uri="{9D8B030D-6E8A-4147-A177-3AD203B41FA5}">
                      <a16:colId xmlns:a16="http://schemas.microsoft.com/office/drawing/2014/main" val="2287436251"/>
                    </a:ext>
                  </a:extLst>
                </a:gridCol>
                <a:gridCol w="1583781">
                  <a:extLst>
                    <a:ext uri="{9D8B030D-6E8A-4147-A177-3AD203B41FA5}">
                      <a16:colId xmlns:a16="http://schemas.microsoft.com/office/drawing/2014/main" val="161558326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566973675"/>
                    </a:ext>
                  </a:extLst>
                </a:gridCol>
                <a:gridCol w="1374562">
                  <a:extLst>
                    <a:ext uri="{9D8B030D-6E8A-4147-A177-3AD203B41FA5}">
                      <a16:colId xmlns:a16="http://schemas.microsoft.com/office/drawing/2014/main" val="3922006431"/>
                    </a:ext>
                  </a:extLst>
                </a:gridCol>
              </a:tblGrid>
              <a:tr h="198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처리 일시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처리 내용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처리 조직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tx1"/>
                          </a:solidFill>
                        </a:rPr>
                        <a:t>처리자</a:t>
                      </a:r>
                      <a:endParaRPr lang="en-US" altLang="ko-KR" sz="700" b="1" u="none" strike="noStrike" cap="none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tx1"/>
                          </a:solidFill>
                        </a:rPr>
                        <a:t>처리 사유</a:t>
                      </a:r>
                      <a:endParaRPr lang="en-US" altLang="ko-KR" sz="700" b="1" u="none" strike="noStrike" cap="none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672362"/>
                  </a:ext>
                </a:extLst>
              </a:tr>
              <a:tr h="2123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2024-11-06 08:33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[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인수완료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]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 상태로 변경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에스케이오앤에스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_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서부산품질개선팀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김인수</a:t>
                      </a:r>
                      <a:endParaRPr lang="en-US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913675"/>
                  </a:ext>
                </a:extLst>
              </a:tr>
              <a:tr h="2123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2024-11-06 08:33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[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배송중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]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 상태로 변경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㈜엠케이투이십일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양은주</a:t>
                      </a:r>
                      <a:endParaRPr lang="en-US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463999"/>
                  </a:ext>
                </a:extLst>
              </a:tr>
              <a:tr h="2123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2024-10-31 08:33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[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주문접수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]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 상태로 변경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㈜엠케이투이십일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양은주</a:t>
                      </a:r>
                      <a:endParaRPr lang="en-US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479681"/>
                  </a:ext>
                </a:extLst>
              </a:tr>
              <a:tr h="2123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2024-11-31 14:55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[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주문의뢰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]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 상태로 변경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에스케이오앤에스</a:t>
                      </a: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_</a:t>
                      </a: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서부산품질개선팀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김인수</a:t>
                      </a:r>
                      <a:endParaRPr lang="en-US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자동물량상품 의뢰</a:t>
                      </a:r>
                      <a:endParaRPr lang="en-US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270247"/>
                  </a:ext>
                </a:extLst>
              </a:tr>
            </a:tbl>
          </a:graphicData>
        </a:graphic>
      </p:graphicFrame>
      <p:sp>
        <p:nvSpPr>
          <p:cNvPr id="73" name="Google Shape;1700;p44"/>
          <p:cNvSpPr/>
          <p:nvPr/>
        </p:nvSpPr>
        <p:spPr>
          <a:xfrm>
            <a:off x="2797274" y="9634592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9243" y="953625"/>
            <a:ext cx="5810629" cy="581860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43" y="935628"/>
            <a:ext cx="5810629" cy="3204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663" y="1261902"/>
            <a:ext cx="125950" cy="5510331"/>
          </a:xfrm>
          <a:prstGeom prst="rect">
            <a:avLst/>
          </a:prstGeom>
        </p:spPr>
      </p:pic>
      <p:graphicFrame>
        <p:nvGraphicFramePr>
          <p:cNvPr id="74" name="Google Shape;105;p21"/>
          <p:cNvGraphicFramePr/>
          <p:nvPr>
            <p:extLst>
              <p:ext uri="{D42A27DB-BD31-4B8C-83A1-F6EECF244321}">
                <p14:modId xmlns:p14="http://schemas.microsoft.com/office/powerpoint/2010/main" val="4147504099"/>
              </p:ext>
            </p:extLst>
          </p:nvPr>
        </p:nvGraphicFramePr>
        <p:xfrm>
          <a:off x="8385974" y="826614"/>
          <a:ext cx="2324900" cy="3880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주문상세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공급사에서 주문번호를 클릭할 경우 공통으로 호출되는 윈도우 팝업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상태에 따라 배송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 정보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Display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주문자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및 배송지 정보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물품도착지는 빨간색으로 표기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첨부파일은 첨부개수만큼 표기하고 클릭 시 다운로드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주문상품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주문상태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상품명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규격은 빨간색으로 표기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주문상태는 분기된 주문이 존재할 경우 가장 작은 상태를 표기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4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발주정보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발주차수는 운영사에서 물량배분처리 시 수량을 분기할 경우 차수가 분기될 수 있음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배송이후의 상태는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[-]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표기하고 주문의뢰와 주문접수상태만 표기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5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 정보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배송처리 이후에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Display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되는 영역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인수가 안되었을 경우 인수 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일시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인수자는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[-]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표기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배송업체를 이용하면 배송일 경우 운송수단과 송장번호는 각각 배송업체 및 송장번호가 나오고 직접운송일 경우 운송수단은 직배 송장번호에는 전화번호가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Display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송장번호 클릭 시 실시간 택배 현황 호출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6</a:t>
                      </a: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주문처리이력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주문이력정보를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Display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처리일시로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Descending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5" name="Google Shape;797;p30"/>
          <p:cNvSpPr/>
          <p:nvPr/>
        </p:nvSpPr>
        <p:spPr>
          <a:xfrm>
            <a:off x="-11995" y="131817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97;p30"/>
          <p:cNvSpPr/>
          <p:nvPr/>
        </p:nvSpPr>
        <p:spPr>
          <a:xfrm>
            <a:off x="-11995" y="249014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97;p30"/>
          <p:cNvSpPr/>
          <p:nvPr/>
        </p:nvSpPr>
        <p:spPr>
          <a:xfrm>
            <a:off x="-11995" y="464909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97;p30"/>
          <p:cNvSpPr/>
          <p:nvPr/>
        </p:nvSpPr>
        <p:spPr>
          <a:xfrm>
            <a:off x="-11995" y="586642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smtClean="0">
                <a:solidFill>
                  <a:schemeClr val="lt1"/>
                </a:solidFill>
              </a:rPr>
              <a:t>4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797;p30"/>
          <p:cNvSpPr/>
          <p:nvPr/>
        </p:nvSpPr>
        <p:spPr>
          <a:xfrm>
            <a:off x="184884" y="811741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smtClean="0">
                <a:solidFill>
                  <a:schemeClr val="lt1"/>
                </a:solidFill>
              </a:rPr>
              <a:t>6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1694;p44"/>
          <p:cNvSpPr/>
          <p:nvPr/>
        </p:nvSpPr>
        <p:spPr>
          <a:xfrm>
            <a:off x="6070784" y="4761896"/>
            <a:ext cx="4314187" cy="335552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2" name="Google Shape;1695;p44"/>
          <p:cNvGraphicFramePr/>
          <p:nvPr>
            <p:extLst>
              <p:ext uri="{D42A27DB-BD31-4B8C-83A1-F6EECF244321}">
                <p14:modId xmlns:p14="http://schemas.microsoft.com/office/powerpoint/2010/main" val="3822559745"/>
              </p:ext>
            </p:extLst>
          </p:nvPr>
        </p:nvGraphicFramePr>
        <p:xfrm>
          <a:off x="6234844" y="4862436"/>
          <a:ext cx="400498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004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실시간 배송정보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3" name="Google Shape;1695;p44"/>
          <p:cNvGraphicFramePr/>
          <p:nvPr>
            <p:extLst>
              <p:ext uri="{D42A27DB-BD31-4B8C-83A1-F6EECF244321}">
                <p14:modId xmlns:p14="http://schemas.microsoft.com/office/powerpoint/2010/main" val="3456939453"/>
              </p:ext>
            </p:extLst>
          </p:nvPr>
        </p:nvGraphicFramePr>
        <p:xfrm>
          <a:off x="9980846" y="4862436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Google Shape;1700;p44"/>
          <p:cNvSpPr/>
          <p:nvPr/>
        </p:nvSpPr>
        <p:spPr>
          <a:xfrm>
            <a:off x="8011851" y="7806809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6251102" y="5328398"/>
            <a:ext cx="3988727" cy="234122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038402"/>
              </p:ext>
            </p:extLst>
          </p:nvPr>
        </p:nvGraphicFramePr>
        <p:xfrm>
          <a:off x="6251102" y="5348244"/>
          <a:ext cx="3937927" cy="1357355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1032012">
                  <a:extLst>
                    <a:ext uri="{9D8B030D-6E8A-4147-A177-3AD203B41FA5}">
                      <a16:colId xmlns:a16="http://schemas.microsoft.com/office/drawing/2014/main" val="3113301102"/>
                    </a:ext>
                  </a:extLst>
                </a:gridCol>
                <a:gridCol w="1121953">
                  <a:extLst>
                    <a:ext uri="{9D8B030D-6E8A-4147-A177-3AD203B41FA5}">
                      <a16:colId xmlns:a16="http://schemas.microsoft.com/office/drawing/2014/main" val="2287436251"/>
                    </a:ext>
                  </a:extLst>
                </a:gridCol>
                <a:gridCol w="1035305">
                  <a:extLst>
                    <a:ext uri="{9D8B030D-6E8A-4147-A177-3AD203B41FA5}">
                      <a16:colId xmlns:a16="http://schemas.microsoft.com/office/drawing/2014/main" val="1615583263"/>
                    </a:ext>
                  </a:extLst>
                </a:gridCol>
                <a:gridCol w="748657">
                  <a:extLst>
                    <a:ext uri="{9D8B030D-6E8A-4147-A177-3AD203B41FA5}">
                      <a16:colId xmlns:a16="http://schemas.microsoft.com/office/drawing/2014/main" val="2566973675"/>
                    </a:ext>
                  </a:extLst>
                </a:gridCol>
              </a:tblGrid>
              <a:tr h="2166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처리일시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처리장소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/>
                        <a:t>전화번호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en-US" altLang="ko-KR" sz="700" b="1" u="none" strike="noStrike" cap="none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672362"/>
                  </a:ext>
                </a:extLst>
              </a:tr>
              <a:tr h="2281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2024-10-31 15:30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구미황산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054-472-7214</a:t>
                      </a:r>
                    </a:p>
                  </a:txBody>
                  <a:tcPr marL="57150" marR="5715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배송준비</a:t>
                      </a:r>
                      <a:endParaRPr lang="en-US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913675"/>
                  </a:ext>
                </a:extLst>
              </a:tr>
              <a:tr h="2281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2024-10-31 15:30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>
                        <a:solidFill>
                          <a:srgbClr val="505050"/>
                        </a:solidFill>
                        <a:effectLst/>
                        <a:latin typeface="Nanum Gothic"/>
                      </a:endParaRPr>
                    </a:p>
                  </a:txBody>
                  <a:tcPr marL="57150" marR="571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385211"/>
                  </a:ext>
                </a:extLst>
              </a:tr>
              <a:tr h="2281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>
                        <a:solidFill>
                          <a:srgbClr val="505050"/>
                        </a:solidFill>
                        <a:effectLst/>
                        <a:latin typeface="Nanum Gothic"/>
                      </a:endParaRPr>
                    </a:p>
                  </a:txBody>
                  <a:tcPr marL="57150" marR="571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421218"/>
                  </a:ext>
                </a:extLst>
              </a:tr>
              <a:tr h="2281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>
                        <a:solidFill>
                          <a:srgbClr val="505050"/>
                        </a:solidFill>
                        <a:effectLst/>
                        <a:latin typeface="Nanum Gothic"/>
                      </a:endParaRPr>
                    </a:p>
                  </a:txBody>
                  <a:tcPr marL="57150" marR="571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865919"/>
                  </a:ext>
                </a:extLst>
              </a:tr>
              <a:tr h="2281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7F7F7F"/>
                          </a:solidFill>
                        </a:rPr>
                        <a:t>2024-10-31 13:12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김제광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smtClean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010-5555-1223</a:t>
                      </a:r>
                      <a:endParaRPr lang="en-US" altLang="ko-KR" sz="700">
                        <a:solidFill>
                          <a:srgbClr val="505050"/>
                        </a:solidFill>
                        <a:effectLst/>
                        <a:latin typeface="Nanum Gothic"/>
                      </a:endParaRPr>
                    </a:p>
                  </a:txBody>
                  <a:tcPr marL="57150" marR="571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배송완료</a:t>
                      </a:r>
                      <a:endParaRPr lang="en-US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29328"/>
                  </a:ext>
                </a:extLst>
              </a:tr>
            </a:tbl>
          </a:graphicData>
        </a:graphic>
      </p:graphicFrame>
      <p:sp>
        <p:nvSpPr>
          <p:cNvPr id="90" name="직사각형 89"/>
          <p:cNvSpPr/>
          <p:nvPr/>
        </p:nvSpPr>
        <p:spPr>
          <a:xfrm>
            <a:off x="269524" y="6877743"/>
            <a:ext cx="5486943" cy="1091842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Google Shape;797;p30"/>
          <p:cNvSpPr/>
          <p:nvPr/>
        </p:nvSpPr>
        <p:spPr>
          <a:xfrm>
            <a:off x="179412" y="694149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smtClean="0">
                <a:solidFill>
                  <a:schemeClr val="lt1"/>
                </a:solidFill>
              </a:rPr>
              <a:t>5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408;p26"/>
          <p:cNvCxnSpPr>
            <a:endCxn id="81" idx="2"/>
          </p:cNvCxnSpPr>
          <p:nvPr/>
        </p:nvCxnSpPr>
        <p:spPr>
          <a:xfrm>
            <a:off x="4784651" y="7414437"/>
            <a:ext cx="3443227" cy="702980"/>
          </a:xfrm>
          <a:prstGeom prst="bentConnector4">
            <a:avLst>
              <a:gd name="adj1" fmla="val 18676"/>
              <a:gd name="adj2" fmla="val 132519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3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4678325" y="1310116"/>
            <a:ext cx="748749" cy="188593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▥ 페이지 출력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3609383992"/>
              </p:ext>
            </p:extLst>
          </p:nvPr>
        </p:nvGraphicFramePr>
        <p:xfrm>
          <a:off x="8385974" y="826614"/>
          <a:ext cx="2324900" cy="277665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상품상세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공급사에서 주문번호를 클릭할 경우 공통으로 호출되는 윈도우 팝업 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상품일반 정보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상품이 관리되는 일반정보이고 수정이 불가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상품관리 정보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공급사에서 상품정보를 수정할 수 있는 정보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 변경 레이어 팝업 호출하여 수동으로 재고를 관리할 수 있음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단가변경요청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단종요청 시 상품담당자에게 문자 발송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단가변경요청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(101):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[XXXXX]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상품 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[XXXXXXX]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단가변경요청 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하였습니다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  <a:b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단종요청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(102):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[XXXXX]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상품 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[XXXXXXX]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단종요청 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하였습니다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재등록요청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(103):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[XXXXX]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상품 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[XXXXXXX]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재등록요청 하였습니다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4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펜타온 정보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공급사에서 펜타온 판매를 하고 상품이 펜타온 진열이 되어 있을 경우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펜타온 정보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탭이 보임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29767729"/>
                  </a:ext>
                </a:extLst>
              </a:tr>
            </a:tbl>
          </a:graphicData>
        </a:graphic>
      </p:graphicFrame>
      <p:sp>
        <p:nvSpPr>
          <p:cNvPr id="106" name="Google Shape;106;p21"/>
          <p:cNvSpPr/>
          <p:nvPr/>
        </p:nvSpPr>
        <p:spPr>
          <a:xfrm>
            <a:off x="189242" y="860104"/>
            <a:ext cx="8217900" cy="778575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상품상세 팝업</a:t>
            </a:r>
            <a:endParaRPr/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공통</a:t>
            </a:r>
            <a:endParaRPr/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박동혁</a:t>
            </a:r>
            <a:endParaRPr/>
          </a:p>
        </p:txBody>
      </p:sp>
      <p:sp>
        <p:nvSpPr>
          <p:cNvPr id="13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상품번호를 클릭하면 호출되는 상품상세 윈도우 팝업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694;p44"/>
          <p:cNvSpPr/>
          <p:nvPr/>
        </p:nvSpPr>
        <p:spPr>
          <a:xfrm>
            <a:off x="189242" y="1244395"/>
            <a:ext cx="5672841" cy="9841819"/>
          </a:xfrm>
          <a:prstGeom prst="roundRect">
            <a:avLst>
              <a:gd name="adj" fmla="val 520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Google Shape;1695;p44"/>
          <p:cNvGraphicFramePr/>
          <p:nvPr>
            <p:extLst>
              <p:ext uri="{D42A27DB-BD31-4B8C-83A1-F6EECF244321}">
                <p14:modId xmlns:p14="http://schemas.microsoft.com/office/powerpoint/2010/main" val="3395810018"/>
              </p:ext>
            </p:extLst>
          </p:nvPr>
        </p:nvGraphicFramePr>
        <p:xfrm>
          <a:off x="252415" y="1244396"/>
          <a:ext cx="554649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5546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</a:t>
                      </a:r>
                      <a:r>
                        <a:rPr lang="ko-KR" altLang="en-US" sz="800" b="1" u="none" strike="noStrike" cap="none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1" u="none" strike="noStrike" cap="none" smtClean="0"/>
                        <a:t>상품상세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Google Shape;1695;p44"/>
          <p:cNvGraphicFramePr/>
          <p:nvPr>
            <p:extLst>
              <p:ext uri="{D42A27DB-BD31-4B8C-83A1-F6EECF244321}">
                <p14:modId xmlns:p14="http://schemas.microsoft.com/office/powerpoint/2010/main" val="3537908732"/>
              </p:ext>
            </p:extLst>
          </p:nvPr>
        </p:nvGraphicFramePr>
        <p:xfrm>
          <a:off x="5497987" y="1244396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Google Shape;58;p20"/>
          <p:cNvSpPr/>
          <p:nvPr/>
        </p:nvSpPr>
        <p:spPr>
          <a:xfrm>
            <a:off x="252416" y="1604206"/>
            <a:ext cx="5546493" cy="141024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상품상세는 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OK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플라자에 등록되어 있는 상품정보를 보여줍니다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 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상품설명과 상품이미지는 실제 고객에게 보여지는 내용으로 있고 없고의 차이는 판매 매출에 영향을 많이 받습니다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 </a:t>
            </a:r>
            <a:b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(OK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플라자 운영사에서 공급사에 대한 평가실적 요소로 사용될 수 있습니다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공급사에서는 자사의 공급재고여부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최소구매수량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이미지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물류입고 포장수량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설명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동의어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상품참고 첨부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공사 견적서 등을 수정 하실 수 있습니다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상품 첫 이미지는 대표이미지로 등록되어 구매자의 상품리스트 및 상품상세에서 가장 먼저 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Display 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됩니다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 (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이미지는 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5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개까지 가능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물류입고 포장수량은 물류센터에서 포장에 대한 개수를 확인할 때 필요한 정보입니다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동의어는 상품검색 시 다른 단어로도 검색이 될 수 있게 도움되는 기능입니다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 </a:t>
            </a:r>
            <a:b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예를 들어 상품명 볼펜에 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[ballpen] 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또는 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볼 펜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으로 동의어를 등록하였을 경우 해당 단어로도 조회가 가능하게 합니다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첨부파일은 상품에 대한 부가 내용 확인용으로 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OK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플라자 운영사에서 확인합니다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견적서는 공사 참조용으로 구매자의 상품상세에서 보여집니다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단가변경요청과 단종요청은 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OK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플라자 운영사에서 내용 확인 후 내부 승인과정을 거쳐서 처리되어 거부될 수 있습니다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18" name="Google Shape;57;p20"/>
          <p:cNvSpPr txBox="1"/>
          <p:nvPr/>
        </p:nvSpPr>
        <p:spPr>
          <a:xfrm>
            <a:off x="252415" y="3088861"/>
            <a:ext cx="121353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i="0" u="none" strike="noStrike" cap="none" smtClean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/>
              </a:rPr>
              <a:t>▌</a:t>
            </a:r>
            <a:r>
              <a:rPr lang="ko-KR" altLang="en-US" sz="700" b="1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상품일반 정보</a:t>
            </a:r>
            <a:endParaRPr sz="70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299406"/>
              </p:ext>
            </p:extLst>
          </p:nvPr>
        </p:nvGraphicFramePr>
        <p:xfrm>
          <a:off x="293588" y="3330838"/>
          <a:ext cx="5476969" cy="15001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969">
                  <a:extLst>
                    <a:ext uri="{9D8B030D-6E8A-4147-A177-3AD203B41FA5}">
                      <a16:colId xmlns:a16="http://schemas.microsoft.com/office/drawing/2014/main" val="1104455046"/>
                    </a:ext>
                  </a:extLst>
                </a:gridCol>
                <a:gridCol w="1642066">
                  <a:extLst>
                    <a:ext uri="{9D8B030D-6E8A-4147-A177-3AD203B41FA5}">
                      <a16:colId xmlns:a16="http://schemas.microsoft.com/office/drawing/2014/main" val="433711865"/>
                    </a:ext>
                  </a:extLst>
                </a:gridCol>
                <a:gridCol w="231791">
                  <a:extLst>
                    <a:ext uri="{9D8B030D-6E8A-4147-A177-3AD203B41FA5}">
                      <a16:colId xmlns:a16="http://schemas.microsoft.com/office/drawing/2014/main" val="35225621"/>
                    </a:ext>
                  </a:extLst>
                </a:gridCol>
                <a:gridCol w="761286">
                  <a:extLst>
                    <a:ext uri="{9D8B030D-6E8A-4147-A177-3AD203B41FA5}">
                      <a16:colId xmlns:a16="http://schemas.microsoft.com/office/drawing/2014/main" val="2161936343"/>
                    </a:ext>
                  </a:extLst>
                </a:gridCol>
                <a:gridCol w="1956857">
                  <a:extLst>
                    <a:ext uri="{9D8B030D-6E8A-4147-A177-3AD203B41FA5}">
                      <a16:colId xmlns:a16="http://schemas.microsoft.com/office/drawing/2014/main" val="1355153500"/>
                    </a:ext>
                  </a:extLst>
                </a:gridCol>
              </a:tblGrid>
              <a:tr h="20921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ko-KR" altLang="en-US" sz="7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카테고리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전기</a:t>
                      </a: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통신 </a:t>
                      </a: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통신함</a:t>
                      </a: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기구물 </a:t>
                      </a: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랙</a:t>
                      </a: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단자함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4607694"/>
                  </a:ext>
                </a:extLst>
              </a:tr>
              <a:tr h="30811"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9089145"/>
                  </a:ext>
                </a:extLst>
              </a:tr>
              <a:tr h="1888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공용화 </a:t>
                      </a: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IJP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466777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4287524"/>
                  </a:ext>
                </a:extLst>
              </a:tr>
              <a:tr h="1888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상품규격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4C,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강화플라스틱 </a:t>
                      </a: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(SKT),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여장판 </a:t>
                      </a: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개</a:t>
                      </a: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인입구 </a:t>
                      </a: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6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구 </a:t>
                      </a: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W:200 D:65 H:305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총중량</a:t>
                      </a: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(KG,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할증포함</a:t>
                      </a: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):1.5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실중량</a:t>
                      </a: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(KG):1.4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3210922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228374"/>
                  </a:ext>
                </a:extLst>
              </a:tr>
              <a:tr h="1888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213543215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과세구분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과세 </a:t>
                      </a: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10%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435814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353707"/>
                  </a:ext>
                </a:extLst>
              </a:tr>
              <a:tr h="1888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정연백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주문단위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개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7246861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510057"/>
                  </a:ext>
                </a:extLst>
              </a:tr>
              <a:tr h="1888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추가구성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● 예   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●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아니오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7108420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091442"/>
                  </a:ext>
                </a:extLst>
              </a:tr>
              <a:tr h="1888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상품구분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●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지정   ● 일반  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●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공구  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●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안전  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●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KCS  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●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보안</a:t>
                      </a: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●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등록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6912666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52415" y="3306580"/>
            <a:ext cx="5546493" cy="153616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182865"/>
              </p:ext>
            </p:extLst>
          </p:nvPr>
        </p:nvGraphicFramePr>
        <p:xfrm>
          <a:off x="286500" y="5247445"/>
          <a:ext cx="5496951" cy="49115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181">
                  <a:extLst>
                    <a:ext uri="{9D8B030D-6E8A-4147-A177-3AD203B41FA5}">
                      <a16:colId xmlns:a16="http://schemas.microsoft.com/office/drawing/2014/main" val="1104455046"/>
                    </a:ext>
                  </a:extLst>
                </a:gridCol>
                <a:gridCol w="545218">
                  <a:extLst>
                    <a:ext uri="{9D8B030D-6E8A-4147-A177-3AD203B41FA5}">
                      <a16:colId xmlns:a16="http://schemas.microsoft.com/office/drawing/2014/main" val="433711865"/>
                    </a:ext>
                  </a:extLst>
                </a:gridCol>
                <a:gridCol w="211171">
                  <a:extLst>
                    <a:ext uri="{9D8B030D-6E8A-4147-A177-3AD203B41FA5}">
                      <a16:colId xmlns:a16="http://schemas.microsoft.com/office/drawing/2014/main" val="1767946206"/>
                    </a:ext>
                  </a:extLst>
                </a:gridCol>
                <a:gridCol w="61400">
                  <a:extLst>
                    <a:ext uri="{9D8B030D-6E8A-4147-A177-3AD203B41FA5}">
                      <a16:colId xmlns:a16="http://schemas.microsoft.com/office/drawing/2014/main" val="2223211137"/>
                    </a:ext>
                  </a:extLst>
                </a:gridCol>
                <a:gridCol w="97400">
                  <a:extLst>
                    <a:ext uri="{9D8B030D-6E8A-4147-A177-3AD203B41FA5}">
                      <a16:colId xmlns:a16="http://schemas.microsoft.com/office/drawing/2014/main" val="1108455675"/>
                    </a:ext>
                  </a:extLst>
                </a:gridCol>
                <a:gridCol w="647246">
                  <a:extLst>
                    <a:ext uri="{9D8B030D-6E8A-4147-A177-3AD203B41FA5}">
                      <a16:colId xmlns:a16="http://schemas.microsoft.com/office/drawing/2014/main" val="3182271139"/>
                    </a:ext>
                  </a:extLst>
                </a:gridCol>
                <a:gridCol w="137973">
                  <a:extLst>
                    <a:ext uri="{9D8B030D-6E8A-4147-A177-3AD203B41FA5}">
                      <a16:colId xmlns:a16="http://schemas.microsoft.com/office/drawing/2014/main" val="17950981"/>
                    </a:ext>
                  </a:extLst>
                </a:gridCol>
                <a:gridCol w="97400">
                  <a:extLst>
                    <a:ext uri="{9D8B030D-6E8A-4147-A177-3AD203B41FA5}">
                      <a16:colId xmlns:a16="http://schemas.microsoft.com/office/drawing/2014/main" val="3756002442"/>
                    </a:ext>
                  </a:extLst>
                </a:gridCol>
                <a:gridCol w="97400">
                  <a:extLst>
                    <a:ext uri="{9D8B030D-6E8A-4147-A177-3AD203B41FA5}">
                      <a16:colId xmlns:a16="http://schemas.microsoft.com/office/drawing/2014/main" val="4006984486"/>
                    </a:ext>
                  </a:extLst>
                </a:gridCol>
                <a:gridCol w="507179">
                  <a:extLst>
                    <a:ext uri="{9D8B030D-6E8A-4147-A177-3AD203B41FA5}">
                      <a16:colId xmlns:a16="http://schemas.microsoft.com/office/drawing/2014/main" val="2136038604"/>
                    </a:ext>
                  </a:extLst>
                </a:gridCol>
                <a:gridCol w="172798">
                  <a:extLst>
                    <a:ext uri="{9D8B030D-6E8A-4147-A177-3AD203B41FA5}">
                      <a16:colId xmlns:a16="http://schemas.microsoft.com/office/drawing/2014/main" val="1214826173"/>
                    </a:ext>
                  </a:extLst>
                </a:gridCol>
                <a:gridCol w="97400">
                  <a:extLst>
                    <a:ext uri="{9D8B030D-6E8A-4147-A177-3AD203B41FA5}">
                      <a16:colId xmlns:a16="http://schemas.microsoft.com/office/drawing/2014/main" val="1042456803"/>
                    </a:ext>
                  </a:extLst>
                </a:gridCol>
                <a:gridCol w="152756">
                  <a:extLst>
                    <a:ext uri="{9D8B030D-6E8A-4147-A177-3AD203B41FA5}">
                      <a16:colId xmlns:a16="http://schemas.microsoft.com/office/drawing/2014/main" val="777044047"/>
                    </a:ext>
                  </a:extLst>
                </a:gridCol>
                <a:gridCol w="336326">
                  <a:extLst>
                    <a:ext uri="{9D8B030D-6E8A-4147-A177-3AD203B41FA5}">
                      <a16:colId xmlns:a16="http://schemas.microsoft.com/office/drawing/2014/main" val="1355153500"/>
                    </a:ext>
                  </a:extLst>
                </a:gridCol>
                <a:gridCol w="153679">
                  <a:extLst>
                    <a:ext uri="{9D8B030D-6E8A-4147-A177-3AD203B41FA5}">
                      <a16:colId xmlns:a16="http://schemas.microsoft.com/office/drawing/2014/main" val="268069864"/>
                    </a:ext>
                  </a:extLst>
                </a:gridCol>
                <a:gridCol w="132220">
                  <a:extLst>
                    <a:ext uri="{9D8B030D-6E8A-4147-A177-3AD203B41FA5}">
                      <a16:colId xmlns:a16="http://schemas.microsoft.com/office/drawing/2014/main" val="685365738"/>
                    </a:ext>
                  </a:extLst>
                </a:gridCol>
                <a:gridCol w="97400">
                  <a:extLst>
                    <a:ext uri="{9D8B030D-6E8A-4147-A177-3AD203B41FA5}">
                      <a16:colId xmlns:a16="http://schemas.microsoft.com/office/drawing/2014/main" val="2684786309"/>
                    </a:ext>
                  </a:extLst>
                </a:gridCol>
                <a:gridCol w="185570">
                  <a:extLst>
                    <a:ext uri="{9D8B030D-6E8A-4147-A177-3AD203B41FA5}">
                      <a16:colId xmlns:a16="http://schemas.microsoft.com/office/drawing/2014/main" val="2360528660"/>
                    </a:ext>
                  </a:extLst>
                </a:gridCol>
                <a:gridCol w="190411">
                  <a:extLst>
                    <a:ext uri="{9D8B030D-6E8A-4147-A177-3AD203B41FA5}">
                      <a16:colId xmlns:a16="http://schemas.microsoft.com/office/drawing/2014/main" val="4162810381"/>
                    </a:ext>
                  </a:extLst>
                </a:gridCol>
                <a:gridCol w="120348">
                  <a:extLst>
                    <a:ext uri="{9D8B030D-6E8A-4147-A177-3AD203B41FA5}">
                      <a16:colId xmlns:a16="http://schemas.microsoft.com/office/drawing/2014/main" val="2245415639"/>
                    </a:ext>
                  </a:extLst>
                </a:gridCol>
                <a:gridCol w="317138">
                  <a:extLst>
                    <a:ext uri="{9D8B030D-6E8A-4147-A177-3AD203B41FA5}">
                      <a16:colId xmlns:a16="http://schemas.microsoft.com/office/drawing/2014/main" val="2972740354"/>
                    </a:ext>
                  </a:extLst>
                </a:gridCol>
                <a:gridCol w="97400">
                  <a:extLst>
                    <a:ext uri="{9D8B030D-6E8A-4147-A177-3AD203B41FA5}">
                      <a16:colId xmlns:a16="http://schemas.microsoft.com/office/drawing/2014/main" val="4050281581"/>
                    </a:ext>
                  </a:extLst>
                </a:gridCol>
                <a:gridCol w="235937">
                  <a:extLst>
                    <a:ext uri="{9D8B030D-6E8A-4147-A177-3AD203B41FA5}">
                      <a16:colId xmlns:a16="http://schemas.microsoft.com/office/drawing/2014/main" val="444214584"/>
                    </a:ext>
                  </a:extLst>
                </a:gridCol>
              </a:tblGrid>
              <a:tr h="189528">
                <a:tc>
                  <a:txBody>
                    <a:bodyPr/>
                    <a:lstStyle/>
                    <a:p>
                      <a:pPr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납품소요일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5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 </a:t>
                      </a: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최소주문수량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1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435814"/>
                  </a:ext>
                </a:extLst>
              </a:tr>
              <a:tr h="33332">
                <a:tc gridSpan="23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353707"/>
                  </a:ext>
                </a:extLst>
              </a:tr>
              <a:tr h="1834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5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 재고관리</a:t>
                      </a:r>
                      <a:endParaRPr lang="ko-KR" altLang="en-US" sz="6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● 예    ○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아니오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제조사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빛샘전기주식회사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246861"/>
                  </a:ext>
                </a:extLst>
              </a:tr>
              <a:tr h="33332">
                <a:tc gridSpan="23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702955"/>
                  </a:ext>
                </a:extLst>
              </a:tr>
              <a:tr h="18346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-15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65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물류입고 포장수량</a:t>
                      </a:r>
                      <a:endParaRPr lang="ko-KR" altLang="en-US" sz="65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477781"/>
                  </a:ext>
                </a:extLst>
              </a:tr>
              <a:tr h="0">
                <a:tc gridSpan="23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280963"/>
                  </a:ext>
                </a:extLst>
              </a:tr>
              <a:tr h="19752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단가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26,190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1">
                  <a:txBody>
                    <a:bodyPr/>
                    <a:lstStyle/>
                    <a:p>
                      <a:pPr algn="ctr" latinLnBrk="1"/>
                      <a:r>
                        <a:rPr lang="ko-KR" altLang="en-US" sz="700" smtClean="0">
                          <a:solidFill>
                            <a:schemeClr val="bg1"/>
                          </a:solidFill>
                        </a:rPr>
                        <a:t>단가변경요청</a:t>
                      </a:r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237206"/>
                  </a:ext>
                </a:extLst>
              </a:tr>
              <a:tr h="0">
                <a:tc gridSpan="23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022526"/>
                  </a:ext>
                </a:extLst>
              </a:tr>
              <a:tr h="19752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동의어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701981"/>
                  </a:ext>
                </a:extLst>
              </a:tr>
              <a:tr h="0">
                <a:tc gridSpan="23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510057"/>
                  </a:ext>
                </a:extLst>
              </a:tr>
              <a:tr h="8423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상품이미지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7200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3600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7200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7200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7200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7200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7200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108420"/>
                  </a:ext>
                </a:extLst>
              </a:tr>
              <a:tr h="33332">
                <a:tc gridSpan="23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091442"/>
                  </a:ext>
                </a:extLst>
              </a:tr>
              <a:tr h="24793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상품설명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12666"/>
                  </a:ext>
                </a:extLst>
              </a:tr>
              <a:tr h="0">
                <a:tc gridSpan="23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47901"/>
                  </a:ext>
                </a:extLst>
              </a:tr>
              <a:tr h="21834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첨부파일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u="sng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아마트공사 이미지</a:t>
                      </a:r>
                      <a:r>
                        <a:rPr lang="en-US" altLang="ko-KR" sz="700" u="sng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.jpg</a:t>
                      </a:r>
                      <a:r>
                        <a:rPr lang="en-US" altLang="ko-KR" sz="700" u="none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1" u="none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X</a:t>
                      </a:r>
                      <a:r>
                        <a:rPr lang="en-US" altLang="ko-KR" sz="700" b="1" u="none" baseline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700" b="0" u="sng" baseline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아파트공사관련문서</a:t>
                      </a:r>
                      <a:r>
                        <a:rPr lang="en-US" altLang="ko-KR" sz="700" b="0" u="sng" baseline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.zip</a:t>
                      </a:r>
                      <a:r>
                        <a:rPr lang="en-US" altLang="ko-KR" sz="700" b="0" u="none" baseline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1" u="none" baseline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700" b="1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153049"/>
                  </a:ext>
                </a:extLst>
              </a:tr>
              <a:tr h="21834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견적서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u="sng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아마트견적서</a:t>
                      </a:r>
                      <a:r>
                        <a:rPr lang="en-US" altLang="ko-KR" sz="700" u="sng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.xlms</a:t>
                      </a:r>
                      <a:r>
                        <a:rPr lang="en-US" altLang="ko-KR" sz="700" u="none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1" u="none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9360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52415" y="5209008"/>
            <a:ext cx="5546493" cy="498169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399374" y="6563175"/>
            <a:ext cx="498260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580" y="6366064"/>
            <a:ext cx="700906" cy="590036"/>
          </a:xfrm>
          <a:prstGeom prst="rect">
            <a:avLst/>
          </a:prstGeom>
        </p:spPr>
      </p:pic>
      <p:sp>
        <p:nvSpPr>
          <p:cNvPr id="26" name="Google Shape;214;p21"/>
          <p:cNvSpPr/>
          <p:nvPr/>
        </p:nvSpPr>
        <p:spPr>
          <a:xfrm>
            <a:off x="1371656" y="7019908"/>
            <a:ext cx="311230" cy="130291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9198" y="6366064"/>
            <a:ext cx="689195" cy="622497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572" y="6366064"/>
            <a:ext cx="714994" cy="60189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357" y="6366064"/>
            <a:ext cx="714994" cy="60189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489" y="6366064"/>
            <a:ext cx="714994" cy="601895"/>
          </a:xfrm>
          <a:prstGeom prst="rect">
            <a:avLst/>
          </a:prstGeom>
        </p:spPr>
      </p:pic>
      <p:sp>
        <p:nvSpPr>
          <p:cNvPr id="31" name="Google Shape;214;p21"/>
          <p:cNvSpPr/>
          <p:nvPr/>
        </p:nvSpPr>
        <p:spPr>
          <a:xfrm>
            <a:off x="2148824" y="7019908"/>
            <a:ext cx="311230" cy="130291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214;p21"/>
          <p:cNvSpPr/>
          <p:nvPr/>
        </p:nvSpPr>
        <p:spPr>
          <a:xfrm>
            <a:off x="2925992" y="7019908"/>
            <a:ext cx="311230" cy="130291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214;p21"/>
          <p:cNvSpPr/>
          <p:nvPr/>
        </p:nvSpPr>
        <p:spPr>
          <a:xfrm>
            <a:off x="3703160" y="7019908"/>
            <a:ext cx="311230" cy="130291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214;p21"/>
          <p:cNvSpPr/>
          <p:nvPr/>
        </p:nvSpPr>
        <p:spPr>
          <a:xfrm>
            <a:off x="4480328" y="7019908"/>
            <a:ext cx="311230" cy="130291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8580" y="7256432"/>
            <a:ext cx="4544655" cy="241321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103628" y="9349563"/>
            <a:ext cx="559981" cy="2268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84222" y="9762361"/>
            <a:ext cx="281255" cy="141693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84222" y="9968381"/>
            <a:ext cx="281255" cy="141693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1737720" y="5702542"/>
            <a:ext cx="602895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재고수량변경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14;p21"/>
          <p:cNvSpPr/>
          <p:nvPr/>
        </p:nvSpPr>
        <p:spPr>
          <a:xfrm>
            <a:off x="2367612" y="5716718"/>
            <a:ext cx="311230" cy="130291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이력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1737720" y="5908562"/>
            <a:ext cx="602895" cy="155862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단가변경요쳥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214;p21"/>
          <p:cNvSpPr/>
          <p:nvPr/>
        </p:nvSpPr>
        <p:spPr>
          <a:xfrm>
            <a:off x="2374647" y="5917857"/>
            <a:ext cx="414247" cy="139480"/>
          </a:xfrm>
          <a:prstGeom prst="roundRect">
            <a:avLst>
              <a:gd name="adj" fmla="val 21958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단종요청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213;p21"/>
          <p:cNvSpPr/>
          <p:nvPr/>
        </p:nvSpPr>
        <p:spPr>
          <a:xfrm>
            <a:off x="2430067" y="10325503"/>
            <a:ext cx="455672" cy="173417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1700;p44"/>
          <p:cNvSpPr/>
          <p:nvPr/>
        </p:nvSpPr>
        <p:spPr>
          <a:xfrm>
            <a:off x="2945349" y="10324708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1694;p44"/>
          <p:cNvSpPr/>
          <p:nvPr/>
        </p:nvSpPr>
        <p:spPr>
          <a:xfrm>
            <a:off x="6290070" y="3512072"/>
            <a:ext cx="2375377" cy="2508493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" name="Google Shape;1695;p44"/>
          <p:cNvGraphicFramePr/>
          <p:nvPr>
            <p:extLst>
              <p:ext uri="{D42A27DB-BD31-4B8C-83A1-F6EECF244321}">
                <p14:modId xmlns:p14="http://schemas.microsoft.com/office/powerpoint/2010/main" val="2205184365"/>
              </p:ext>
            </p:extLst>
          </p:nvPr>
        </p:nvGraphicFramePr>
        <p:xfrm>
          <a:off x="6350713" y="3554306"/>
          <a:ext cx="2261187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261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재고 수동수량변경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Google Shape;1695;p44"/>
          <p:cNvGraphicFramePr/>
          <p:nvPr>
            <p:extLst>
              <p:ext uri="{D42A27DB-BD31-4B8C-83A1-F6EECF244321}">
                <p14:modId xmlns:p14="http://schemas.microsoft.com/office/powerpoint/2010/main" val="2980179614"/>
              </p:ext>
            </p:extLst>
          </p:nvPr>
        </p:nvGraphicFramePr>
        <p:xfrm>
          <a:off x="8396652" y="3554306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Google Shape;58;p20"/>
          <p:cNvSpPr/>
          <p:nvPr/>
        </p:nvSpPr>
        <p:spPr>
          <a:xfrm>
            <a:off x="6350714" y="3929363"/>
            <a:ext cx="2250227" cy="69307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Autofit/>
          </a:bodyPr>
          <a:lstStyle/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공급사 재고는 고객이 공급사에서 판매하는 재품의 재고수량을 참고하여 주문을 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가능한 재고관리에 신경써 주십시오</a:t>
            </a:r>
            <a:endParaRPr lang="en-US" altLang="ko-KR" sz="60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재고는 주문출고 시 자동으로 차감되지만 수동으로 입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/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출고 처리하여 재고수량을 변경 할 수 있습니다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입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/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출고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, 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수량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, 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사유는 필수입력사항입니다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입고는 재고가 늘어나고 출고는 재고가 차감됩니다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630296"/>
              </p:ext>
            </p:extLst>
          </p:nvPr>
        </p:nvGraphicFramePr>
        <p:xfrm>
          <a:off x="6350712" y="4719318"/>
          <a:ext cx="1258147" cy="1865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133">
                  <a:extLst>
                    <a:ext uri="{9D8B030D-6E8A-4147-A177-3AD203B41FA5}">
                      <a16:colId xmlns:a16="http://schemas.microsoft.com/office/drawing/2014/main" val="1289168814"/>
                    </a:ext>
                  </a:extLst>
                </a:gridCol>
                <a:gridCol w="723014">
                  <a:extLst>
                    <a:ext uri="{9D8B030D-6E8A-4147-A177-3AD203B41FA5}">
                      <a16:colId xmlns:a16="http://schemas.microsoft.com/office/drawing/2014/main" val="872124580"/>
                    </a:ext>
                  </a:extLst>
                </a:gridCol>
              </a:tblGrid>
              <a:tr h="1865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* </a:t>
                      </a: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입</a:t>
                      </a:r>
                      <a:r>
                        <a:rPr lang="en-US" altLang="ko-KR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출고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입고      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0717118"/>
                  </a:ext>
                </a:extLst>
              </a:tr>
            </a:tbl>
          </a:graphicData>
        </a:graphic>
      </p:graphicFrame>
      <p:sp>
        <p:nvSpPr>
          <p:cNvPr id="50" name="Google Shape;1700;p44"/>
          <p:cNvSpPr/>
          <p:nvPr/>
        </p:nvSpPr>
        <p:spPr>
          <a:xfrm>
            <a:off x="7446418" y="5738054"/>
            <a:ext cx="414247" cy="143320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199187"/>
              </p:ext>
            </p:extLst>
          </p:nvPr>
        </p:nvGraphicFramePr>
        <p:xfrm>
          <a:off x="6351696" y="4938089"/>
          <a:ext cx="1264251" cy="1865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237">
                  <a:extLst>
                    <a:ext uri="{9D8B030D-6E8A-4147-A177-3AD203B41FA5}">
                      <a16:colId xmlns:a16="http://schemas.microsoft.com/office/drawing/2014/main" val="1289168814"/>
                    </a:ext>
                  </a:extLst>
                </a:gridCol>
                <a:gridCol w="723014">
                  <a:extLst>
                    <a:ext uri="{9D8B030D-6E8A-4147-A177-3AD203B41FA5}">
                      <a16:colId xmlns:a16="http://schemas.microsoft.com/office/drawing/2014/main" val="872124580"/>
                    </a:ext>
                  </a:extLst>
                </a:gridCol>
              </a:tblGrid>
              <a:tr h="1865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* </a:t>
                      </a: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수량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0717118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365913"/>
              </p:ext>
            </p:extLst>
          </p:nvPr>
        </p:nvGraphicFramePr>
        <p:xfrm>
          <a:off x="6351696" y="5164439"/>
          <a:ext cx="2192828" cy="482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325">
                  <a:extLst>
                    <a:ext uri="{9D8B030D-6E8A-4147-A177-3AD203B41FA5}">
                      <a16:colId xmlns:a16="http://schemas.microsoft.com/office/drawing/2014/main" val="1289168814"/>
                    </a:ext>
                  </a:extLst>
                </a:gridCol>
                <a:gridCol w="1644503">
                  <a:extLst>
                    <a:ext uri="{9D8B030D-6E8A-4147-A177-3AD203B41FA5}">
                      <a16:colId xmlns:a16="http://schemas.microsoft.com/office/drawing/2014/main" val="872124580"/>
                    </a:ext>
                  </a:extLst>
                </a:gridCol>
              </a:tblGrid>
              <a:tr h="4825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* </a:t>
                      </a: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사유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0717118"/>
                  </a:ext>
                </a:extLst>
              </a:tr>
            </a:tbl>
          </a:graphicData>
        </a:graphic>
      </p:graphicFrame>
      <p:sp>
        <p:nvSpPr>
          <p:cNvPr id="53" name="Google Shape;213;p21"/>
          <p:cNvSpPr/>
          <p:nvPr/>
        </p:nvSpPr>
        <p:spPr>
          <a:xfrm>
            <a:off x="6983516" y="5731519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1694;p44"/>
          <p:cNvSpPr/>
          <p:nvPr/>
        </p:nvSpPr>
        <p:spPr>
          <a:xfrm>
            <a:off x="8878301" y="3504225"/>
            <a:ext cx="4314187" cy="369556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6" name="Google Shape;1695;p44"/>
          <p:cNvGraphicFramePr/>
          <p:nvPr>
            <p:extLst>
              <p:ext uri="{D42A27DB-BD31-4B8C-83A1-F6EECF244321}">
                <p14:modId xmlns:p14="http://schemas.microsoft.com/office/powerpoint/2010/main" val="4244220709"/>
              </p:ext>
            </p:extLst>
          </p:nvPr>
        </p:nvGraphicFramePr>
        <p:xfrm>
          <a:off x="9051265" y="3683763"/>
          <a:ext cx="400498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004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재고 이력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Google Shape;1695;p44"/>
          <p:cNvGraphicFramePr/>
          <p:nvPr>
            <p:extLst>
              <p:ext uri="{D42A27DB-BD31-4B8C-83A1-F6EECF244321}">
                <p14:modId xmlns:p14="http://schemas.microsoft.com/office/powerpoint/2010/main" val="2151237949"/>
              </p:ext>
            </p:extLst>
          </p:nvPr>
        </p:nvGraphicFramePr>
        <p:xfrm>
          <a:off x="12797267" y="3683763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Google Shape;1700;p44"/>
          <p:cNvSpPr/>
          <p:nvPr/>
        </p:nvSpPr>
        <p:spPr>
          <a:xfrm>
            <a:off x="10934589" y="6896612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9067523" y="4283902"/>
            <a:ext cx="3988727" cy="220704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021524"/>
              </p:ext>
            </p:extLst>
          </p:nvPr>
        </p:nvGraphicFramePr>
        <p:xfrm>
          <a:off x="9076549" y="4291511"/>
          <a:ext cx="3914195" cy="1738624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38098">
                  <a:extLst>
                    <a:ext uri="{9D8B030D-6E8A-4147-A177-3AD203B41FA5}">
                      <a16:colId xmlns:a16="http://schemas.microsoft.com/office/drawing/2014/main" val="3572323857"/>
                    </a:ext>
                  </a:extLst>
                </a:gridCol>
                <a:gridCol w="392052">
                  <a:extLst>
                    <a:ext uri="{9D8B030D-6E8A-4147-A177-3AD203B41FA5}">
                      <a16:colId xmlns:a16="http://schemas.microsoft.com/office/drawing/2014/main" val="2481544877"/>
                    </a:ext>
                  </a:extLst>
                </a:gridCol>
                <a:gridCol w="467811">
                  <a:extLst>
                    <a:ext uri="{9D8B030D-6E8A-4147-A177-3AD203B41FA5}">
                      <a16:colId xmlns:a16="http://schemas.microsoft.com/office/drawing/2014/main" val="215367017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36887268"/>
                    </a:ext>
                  </a:extLst>
                </a:gridCol>
                <a:gridCol w="776514">
                  <a:extLst>
                    <a:ext uri="{9D8B030D-6E8A-4147-A177-3AD203B41FA5}">
                      <a16:colId xmlns:a16="http://schemas.microsoft.com/office/drawing/2014/main" val="632627743"/>
                    </a:ext>
                  </a:extLst>
                </a:gridCol>
                <a:gridCol w="1582520">
                  <a:extLst>
                    <a:ext uri="{9D8B030D-6E8A-4147-A177-3AD203B41FA5}">
                      <a16:colId xmlns:a16="http://schemas.microsoft.com/office/drawing/2014/main" val="2716456364"/>
                    </a:ext>
                  </a:extLst>
                </a:gridCol>
              </a:tblGrid>
              <a:tr h="2173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 smtClean="0"/>
                        <a:t>순번</a:t>
                      </a:r>
                      <a:endParaRPr sz="6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 smtClean="0"/>
                        <a:t>증감</a:t>
                      </a:r>
                      <a:endParaRPr sz="6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 smtClean="0"/>
                        <a:t>남은재고</a:t>
                      </a:r>
                      <a:endParaRPr sz="6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 smtClean="0"/>
                        <a:t>처리자</a:t>
                      </a:r>
                      <a:endParaRPr sz="6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 smtClean="0">
                          <a:solidFill>
                            <a:schemeClr val="tx1"/>
                          </a:solidFill>
                        </a:rPr>
                        <a:t>처리일시</a:t>
                      </a:r>
                      <a:endParaRPr lang="en-US" altLang="ko-KR" sz="600" b="1" u="none" strike="noStrike" cap="none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 smtClean="0"/>
                        <a:t>처리사유</a:t>
                      </a:r>
                      <a:endParaRPr sz="6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452624"/>
                  </a:ext>
                </a:extLst>
              </a:tr>
              <a:tr h="217328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-5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372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강처리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2024-11-06 16:18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재고수량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–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변경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(GEN2411060072)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212462"/>
                  </a:ext>
                </a:extLst>
              </a:tr>
              <a:tr h="217328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-5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377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강처리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2024-11-05 16:18</a:t>
                      </a:r>
                      <a:endParaRPr lang="en-US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재고수량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–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변경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(GEN2411060072)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043585"/>
                  </a:ext>
                </a:extLst>
              </a:tr>
              <a:tr h="217328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-11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382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강처리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2024-11-01 16:18</a:t>
                      </a:r>
                      <a:endParaRPr lang="en-US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재고수량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–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변경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(GEN2411060072)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191581"/>
                  </a:ext>
                </a:extLst>
              </a:tr>
              <a:tr h="217328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-10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393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강처리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2024-11-01 16:18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재고수량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–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변경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(GEN2411060072)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308377"/>
                  </a:ext>
                </a:extLst>
              </a:tr>
              <a:tr h="217328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-11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403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강처리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2024-10-25 16:18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재고수량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–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변경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(GEN2411060072)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000783"/>
                  </a:ext>
                </a:extLst>
              </a:tr>
              <a:tr h="217328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-4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414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강처리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2024-10-07 16:18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재고수량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–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변경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(GEN2411060072)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814984"/>
                  </a:ext>
                </a:extLst>
              </a:tr>
              <a:tr h="217328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-10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418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강처리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2024-08-22 16:18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재고수량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–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변경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(GEN2411060072)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036680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CD7FB50A-1962-E5DE-5F0E-9C86D552F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782630"/>
              </p:ext>
            </p:extLst>
          </p:nvPr>
        </p:nvGraphicFramePr>
        <p:xfrm>
          <a:off x="9775525" y="4080036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62" name="Google Shape;309;g2f2558950df_0_15">
            <a:extLst>
              <a:ext uri="{FF2B5EF4-FFF2-40B4-BE49-F238E27FC236}">
                <a16:creationId xmlns:a16="http://schemas.microsoft.com/office/drawing/2014/main" id="{B6D15C7A-9919-2DFB-D09F-7FA8C4CFE501}"/>
              </a:ext>
            </a:extLst>
          </p:cNvPr>
          <p:cNvSpPr txBox="1"/>
          <p:nvPr/>
        </p:nvSpPr>
        <p:spPr>
          <a:xfrm>
            <a:off x="9046070" y="4035459"/>
            <a:ext cx="673183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3" name="Google Shape;64;p20"/>
          <p:cNvGrpSpPr/>
          <p:nvPr/>
        </p:nvGrpSpPr>
        <p:grpSpPr>
          <a:xfrm>
            <a:off x="10466930" y="6592948"/>
            <a:ext cx="1302063" cy="125646"/>
            <a:chOff x="3326817" y="6019551"/>
            <a:chExt cx="1591287" cy="180000"/>
          </a:xfrm>
        </p:grpSpPr>
        <p:sp>
          <p:nvSpPr>
            <p:cNvPr id="64" name="Google Shape;65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" name="Google Shape;66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68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69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" name="Google Shape;70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2" name="Google Shape;1694;p44"/>
          <p:cNvSpPr/>
          <p:nvPr/>
        </p:nvSpPr>
        <p:spPr>
          <a:xfrm>
            <a:off x="6290070" y="7083022"/>
            <a:ext cx="2375377" cy="2162436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3" name="Google Shape;1695;p44"/>
          <p:cNvGraphicFramePr/>
          <p:nvPr>
            <p:extLst>
              <p:ext uri="{D42A27DB-BD31-4B8C-83A1-F6EECF244321}">
                <p14:modId xmlns:p14="http://schemas.microsoft.com/office/powerpoint/2010/main" val="3151207143"/>
              </p:ext>
            </p:extLst>
          </p:nvPr>
        </p:nvGraphicFramePr>
        <p:xfrm>
          <a:off x="6350713" y="7183560"/>
          <a:ext cx="2261187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261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단가변경요청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Google Shape;1695;p44"/>
          <p:cNvGraphicFramePr/>
          <p:nvPr>
            <p:extLst>
              <p:ext uri="{D42A27DB-BD31-4B8C-83A1-F6EECF244321}">
                <p14:modId xmlns:p14="http://schemas.microsoft.com/office/powerpoint/2010/main" val="1885010086"/>
              </p:ext>
            </p:extLst>
          </p:nvPr>
        </p:nvGraphicFramePr>
        <p:xfrm>
          <a:off x="8396652" y="7183560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Google Shape;58;p20"/>
          <p:cNvSpPr/>
          <p:nvPr/>
        </p:nvSpPr>
        <p:spPr>
          <a:xfrm>
            <a:off x="6350714" y="7530723"/>
            <a:ext cx="2250227" cy="503261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Autofit/>
          </a:bodyPr>
          <a:lstStyle/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단가변경은 원료가격 상승 또는 부득이한 사항에 대한 요청입니다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신중히 생각하시고 요청부탁합니다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요청을 하시면 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OK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플라자 운영사에서는 확인 후 승인 과정을 통합니다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요청을 하시면 상품담당자에게 문자가 발송됩니다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608272"/>
              </p:ext>
            </p:extLst>
          </p:nvPr>
        </p:nvGraphicFramePr>
        <p:xfrm>
          <a:off x="6350712" y="8130862"/>
          <a:ext cx="1418064" cy="1865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3151">
                  <a:extLst>
                    <a:ext uri="{9D8B030D-6E8A-4147-A177-3AD203B41FA5}">
                      <a16:colId xmlns:a16="http://schemas.microsoft.com/office/drawing/2014/main" val="1289168814"/>
                    </a:ext>
                  </a:extLst>
                </a:gridCol>
                <a:gridCol w="814913">
                  <a:extLst>
                    <a:ext uri="{9D8B030D-6E8A-4147-A177-3AD203B41FA5}">
                      <a16:colId xmlns:a16="http://schemas.microsoft.com/office/drawing/2014/main" val="872124580"/>
                    </a:ext>
                  </a:extLst>
                </a:gridCol>
              </a:tblGrid>
              <a:tr h="1865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* </a:t>
                      </a: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변경가격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숫자만 입력</a:t>
                      </a:r>
                      <a:endParaRPr lang="ko-KR" altLang="en-US" sz="700" dirty="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0717118"/>
                  </a:ext>
                </a:extLst>
              </a:tr>
            </a:tbl>
          </a:graphicData>
        </a:graphic>
      </p:graphicFrame>
      <p:sp>
        <p:nvSpPr>
          <p:cNvPr id="77" name="Google Shape;1700;p44"/>
          <p:cNvSpPr/>
          <p:nvPr/>
        </p:nvSpPr>
        <p:spPr>
          <a:xfrm>
            <a:off x="7493727" y="8978121"/>
            <a:ext cx="414247" cy="143320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742967"/>
              </p:ext>
            </p:extLst>
          </p:nvPr>
        </p:nvGraphicFramePr>
        <p:xfrm>
          <a:off x="6351696" y="8358272"/>
          <a:ext cx="2192828" cy="482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899">
                  <a:extLst>
                    <a:ext uri="{9D8B030D-6E8A-4147-A177-3AD203B41FA5}">
                      <a16:colId xmlns:a16="http://schemas.microsoft.com/office/drawing/2014/main" val="1289168814"/>
                    </a:ext>
                  </a:extLst>
                </a:gridCol>
                <a:gridCol w="1584929">
                  <a:extLst>
                    <a:ext uri="{9D8B030D-6E8A-4147-A177-3AD203B41FA5}">
                      <a16:colId xmlns:a16="http://schemas.microsoft.com/office/drawing/2014/main" val="872124580"/>
                    </a:ext>
                  </a:extLst>
                </a:gridCol>
              </a:tblGrid>
              <a:tr h="4825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* </a:t>
                      </a: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사유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필수입력 사항입니다</a:t>
                      </a:r>
                      <a:r>
                        <a:rPr lang="en-US" altLang="ko-KR" sz="7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변경을 요청하는 사유을 입력해 주세요</a:t>
                      </a:r>
                      <a:r>
                        <a:rPr lang="en-US" altLang="ko-KR" sz="7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70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0717118"/>
                  </a:ext>
                </a:extLst>
              </a:tr>
            </a:tbl>
          </a:graphicData>
        </a:graphic>
      </p:graphicFrame>
      <p:sp>
        <p:nvSpPr>
          <p:cNvPr id="80" name="Google Shape;213;p21"/>
          <p:cNvSpPr/>
          <p:nvPr/>
        </p:nvSpPr>
        <p:spPr>
          <a:xfrm>
            <a:off x="7030825" y="8971586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요 청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1694;p44"/>
          <p:cNvSpPr/>
          <p:nvPr/>
        </p:nvSpPr>
        <p:spPr>
          <a:xfrm>
            <a:off x="8886742" y="7268452"/>
            <a:ext cx="2375377" cy="187777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2" name="Google Shape;1695;p44"/>
          <p:cNvGraphicFramePr/>
          <p:nvPr>
            <p:extLst>
              <p:ext uri="{D42A27DB-BD31-4B8C-83A1-F6EECF244321}">
                <p14:modId xmlns:p14="http://schemas.microsoft.com/office/powerpoint/2010/main" val="3450877000"/>
              </p:ext>
            </p:extLst>
          </p:nvPr>
        </p:nvGraphicFramePr>
        <p:xfrm>
          <a:off x="8947385" y="7368990"/>
          <a:ext cx="2261187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261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단가변경요청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3" name="Google Shape;1695;p44"/>
          <p:cNvGraphicFramePr/>
          <p:nvPr>
            <p:extLst>
              <p:ext uri="{D42A27DB-BD31-4B8C-83A1-F6EECF244321}">
                <p14:modId xmlns:p14="http://schemas.microsoft.com/office/powerpoint/2010/main" val="134182101"/>
              </p:ext>
            </p:extLst>
          </p:nvPr>
        </p:nvGraphicFramePr>
        <p:xfrm>
          <a:off x="10993324" y="7368990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" name="Google Shape;58;p20"/>
          <p:cNvSpPr/>
          <p:nvPr/>
        </p:nvSpPr>
        <p:spPr>
          <a:xfrm>
            <a:off x="8947386" y="7716153"/>
            <a:ext cx="2250227" cy="503261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Autofit/>
          </a:bodyPr>
          <a:lstStyle/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부득이한 이유로 상품이 단종되었을 경우 요청할 수 있습니다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요청을 하시면 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OK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플라자 운영사에서는 확인 후 승인 과정을 통합니다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요청을 하시면 상품담당자에게 문자가 발송됩니다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86" name="Google Shape;1700;p44"/>
          <p:cNvSpPr/>
          <p:nvPr/>
        </p:nvSpPr>
        <p:spPr>
          <a:xfrm>
            <a:off x="10112170" y="8873267"/>
            <a:ext cx="414247" cy="143320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53160"/>
              </p:ext>
            </p:extLst>
          </p:nvPr>
        </p:nvGraphicFramePr>
        <p:xfrm>
          <a:off x="8948367" y="8275190"/>
          <a:ext cx="2249245" cy="482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539">
                  <a:extLst>
                    <a:ext uri="{9D8B030D-6E8A-4147-A177-3AD203B41FA5}">
                      <a16:colId xmlns:a16="http://schemas.microsoft.com/office/drawing/2014/main" val="1289168814"/>
                    </a:ext>
                  </a:extLst>
                </a:gridCol>
                <a:gridCol w="1625706">
                  <a:extLst>
                    <a:ext uri="{9D8B030D-6E8A-4147-A177-3AD203B41FA5}">
                      <a16:colId xmlns:a16="http://schemas.microsoft.com/office/drawing/2014/main" val="872124580"/>
                    </a:ext>
                  </a:extLst>
                </a:gridCol>
              </a:tblGrid>
              <a:tr h="4825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* </a:t>
                      </a: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사유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필수입력 사항입니다</a:t>
                      </a:r>
                      <a:r>
                        <a:rPr lang="en-US" altLang="ko-KR" sz="7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단동을 요청하는 사유을 입력해 주세요</a:t>
                      </a:r>
                      <a:r>
                        <a:rPr lang="en-US" altLang="ko-KR" sz="7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70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0717118"/>
                  </a:ext>
                </a:extLst>
              </a:tr>
            </a:tbl>
          </a:graphicData>
        </a:graphic>
      </p:graphicFrame>
      <p:sp>
        <p:nvSpPr>
          <p:cNvPr id="88" name="Google Shape;213;p21"/>
          <p:cNvSpPr/>
          <p:nvPr/>
        </p:nvSpPr>
        <p:spPr>
          <a:xfrm>
            <a:off x="9649268" y="8866732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요 청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243" y="935628"/>
            <a:ext cx="5810629" cy="320459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7663" y="1261902"/>
            <a:ext cx="125950" cy="5510331"/>
          </a:xfrm>
          <a:prstGeom prst="rect">
            <a:avLst/>
          </a:prstGeom>
        </p:spPr>
      </p:pic>
      <p:sp>
        <p:nvSpPr>
          <p:cNvPr id="91" name="직사각형 90"/>
          <p:cNvSpPr/>
          <p:nvPr/>
        </p:nvSpPr>
        <p:spPr>
          <a:xfrm>
            <a:off x="189243" y="953625"/>
            <a:ext cx="5810629" cy="581860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Google Shape;1694;p44"/>
          <p:cNvSpPr/>
          <p:nvPr/>
        </p:nvSpPr>
        <p:spPr>
          <a:xfrm>
            <a:off x="5980999" y="9801823"/>
            <a:ext cx="4508239" cy="3242813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3" name="Google Shape;1695;p44"/>
          <p:cNvGraphicFramePr/>
          <p:nvPr>
            <p:extLst>
              <p:ext uri="{D42A27DB-BD31-4B8C-83A1-F6EECF244321}">
                <p14:modId xmlns:p14="http://schemas.microsoft.com/office/powerpoint/2010/main" val="3034701189"/>
              </p:ext>
            </p:extLst>
          </p:nvPr>
        </p:nvGraphicFramePr>
        <p:xfrm>
          <a:off x="6041641" y="9902362"/>
          <a:ext cx="4360161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360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상품이미지 등록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1641" y="10268581"/>
            <a:ext cx="4310177" cy="2581665"/>
          </a:xfrm>
          <a:prstGeom prst="rect">
            <a:avLst/>
          </a:prstGeom>
        </p:spPr>
      </p:pic>
      <p:sp>
        <p:nvSpPr>
          <p:cNvPr id="94" name="Google Shape;1700;p44"/>
          <p:cNvSpPr/>
          <p:nvPr/>
        </p:nvSpPr>
        <p:spPr>
          <a:xfrm>
            <a:off x="9399983" y="12677898"/>
            <a:ext cx="376588" cy="143320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5" name="Google Shape;1695;p44"/>
          <p:cNvGraphicFramePr/>
          <p:nvPr>
            <p:extLst>
              <p:ext uri="{D42A27DB-BD31-4B8C-83A1-F6EECF244321}">
                <p14:modId xmlns:p14="http://schemas.microsoft.com/office/powerpoint/2010/main" val="889531309"/>
              </p:ext>
            </p:extLst>
          </p:nvPr>
        </p:nvGraphicFramePr>
        <p:xfrm>
          <a:off x="10173659" y="9896767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Google Shape;1694;p44"/>
          <p:cNvSpPr/>
          <p:nvPr/>
        </p:nvSpPr>
        <p:spPr>
          <a:xfrm>
            <a:off x="191772" y="11199956"/>
            <a:ext cx="2375377" cy="138891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7" name="Google Shape;1695;p44"/>
          <p:cNvGraphicFramePr/>
          <p:nvPr>
            <p:extLst>
              <p:ext uri="{D42A27DB-BD31-4B8C-83A1-F6EECF244321}">
                <p14:modId xmlns:p14="http://schemas.microsoft.com/office/powerpoint/2010/main" val="665270075"/>
              </p:ext>
            </p:extLst>
          </p:nvPr>
        </p:nvGraphicFramePr>
        <p:xfrm>
          <a:off x="252415" y="11300494"/>
          <a:ext cx="2261187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261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첨부파일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Google Shape;1695;p44"/>
          <p:cNvGraphicFramePr/>
          <p:nvPr>
            <p:extLst>
              <p:ext uri="{D42A27DB-BD31-4B8C-83A1-F6EECF244321}">
                <p14:modId xmlns:p14="http://schemas.microsoft.com/office/powerpoint/2010/main" val="3978636462"/>
              </p:ext>
            </p:extLst>
          </p:nvPr>
        </p:nvGraphicFramePr>
        <p:xfrm>
          <a:off x="2298354" y="11300494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9" name="Google Shape;58;p20"/>
          <p:cNvSpPr/>
          <p:nvPr/>
        </p:nvSpPr>
        <p:spPr>
          <a:xfrm>
            <a:off x="273049" y="11663443"/>
            <a:ext cx="2250227" cy="524600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Autofit/>
          </a:bodyPr>
          <a:lstStyle/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bg1">
                    <a:lumMod val="50000"/>
                  </a:schemeClr>
                </a:solidFill>
                <a:latin typeface="+mj-ea"/>
              </a:rPr>
              <a:t>첨부파일은 상품에 대한 부가 내용 확인용으로 </a:t>
            </a:r>
            <a:r>
              <a:rPr lang="en-US" altLang="ko-KR" sz="600">
                <a:solidFill>
                  <a:schemeClr val="bg1">
                    <a:lumMod val="50000"/>
                  </a:schemeClr>
                </a:solidFill>
                <a:latin typeface="+mj-ea"/>
              </a:rPr>
              <a:t>OK</a:t>
            </a:r>
            <a:r>
              <a:rPr lang="ko-KR" altLang="en-US" sz="600">
                <a:solidFill>
                  <a:schemeClr val="bg1">
                    <a:lumMod val="50000"/>
                  </a:schemeClr>
                </a:solidFill>
                <a:latin typeface="+mj-ea"/>
              </a:rPr>
              <a:t>플라자 운영사에서 확인합니다</a:t>
            </a:r>
            <a:r>
              <a:rPr lang="en-US" altLang="ko-KR" sz="60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[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등록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]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버튼을 클릭하여 업로드할 파일을 선택해 주십시오</a:t>
            </a:r>
            <a:endParaRPr lang="en-US" altLang="ko-KR" sz="60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파일은 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10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메가 바이트 이상 등록할 수 없습니다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100" name="Google Shape;1700;p44"/>
          <p:cNvSpPr/>
          <p:nvPr/>
        </p:nvSpPr>
        <p:spPr>
          <a:xfrm>
            <a:off x="1326572" y="12287417"/>
            <a:ext cx="414247" cy="143320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213;p21"/>
          <p:cNvSpPr/>
          <p:nvPr/>
        </p:nvSpPr>
        <p:spPr>
          <a:xfrm>
            <a:off x="863670" y="12280882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등 록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694;p44"/>
          <p:cNvSpPr/>
          <p:nvPr/>
        </p:nvSpPr>
        <p:spPr>
          <a:xfrm>
            <a:off x="2985719" y="11217579"/>
            <a:ext cx="2375377" cy="138891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3" name="Google Shape;1695;p44"/>
          <p:cNvGraphicFramePr/>
          <p:nvPr>
            <p:extLst>
              <p:ext uri="{D42A27DB-BD31-4B8C-83A1-F6EECF244321}">
                <p14:modId xmlns:p14="http://schemas.microsoft.com/office/powerpoint/2010/main" val="4202585010"/>
              </p:ext>
            </p:extLst>
          </p:nvPr>
        </p:nvGraphicFramePr>
        <p:xfrm>
          <a:off x="3046362" y="11318117"/>
          <a:ext cx="2261187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261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공사 견적서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Google Shape;1695;p44"/>
          <p:cNvGraphicFramePr/>
          <p:nvPr>
            <p:extLst>
              <p:ext uri="{D42A27DB-BD31-4B8C-83A1-F6EECF244321}">
                <p14:modId xmlns:p14="http://schemas.microsoft.com/office/powerpoint/2010/main" val="617323703"/>
              </p:ext>
            </p:extLst>
          </p:nvPr>
        </p:nvGraphicFramePr>
        <p:xfrm>
          <a:off x="5092301" y="11318117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7" name="Google Shape;58;p20"/>
          <p:cNvSpPr/>
          <p:nvPr/>
        </p:nvSpPr>
        <p:spPr>
          <a:xfrm>
            <a:off x="3066996" y="11681066"/>
            <a:ext cx="2250227" cy="524600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Autofit/>
          </a:bodyPr>
          <a:lstStyle/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bg1">
                    <a:lumMod val="50000"/>
                  </a:schemeClr>
                </a:solidFill>
                <a:latin typeface="+mj-ea"/>
              </a:rPr>
              <a:t>견적서는 공사 참조용으로 구매자의 상품상세에서 보여집니다</a:t>
            </a:r>
            <a:r>
              <a:rPr lang="en-US" altLang="ko-KR" sz="600">
                <a:solidFill>
                  <a:schemeClr val="bg1">
                    <a:lumMod val="50000"/>
                  </a:schemeClr>
                </a:solidFill>
                <a:latin typeface="+mj-ea"/>
              </a:rPr>
              <a:t>.</a:t>
            </a:r>
            <a:endParaRPr lang="en-US" altLang="ko-KR" sz="600" smtClean="0">
              <a:solidFill>
                <a:schemeClr val="bg1">
                  <a:lumMod val="50000"/>
                </a:schemeClr>
              </a:solidFill>
              <a:latin typeface="+mj-ea"/>
            </a:endParaRPr>
          </a:p>
          <a:p>
            <a:pPr marL="72000" lvl="0" indent="-72000">
              <a:buSzPts val="600"/>
              <a:buFont typeface="Arial"/>
              <a:buChar char="•"/>
            </a:pP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[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등록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]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버튼을 클릭하여 업로드할 파일을 선택해 주십시오</a:t>
            </a:r>
            <a:endParaRPr lang="en-US" altLang="ko-KR" sz="60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파일은 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10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메가 바이트 이상 등록할 수 없습니다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108" name="Google Shape;1700;p44"/>
          <p:cNvSpPr/>
          <p:nvPr/>
        </p:nvSpPr>
        <p:spPr>
          <a:xfrm>
            <a:off x="4120519" y="12305040"/>
            <a:ext cx="414247" cy="143320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213;p21"/>
          <p:cNvSpPr/>
          <p:nvPr/>
        </p:nvSpPr>
        <p:spPr>
          <a:xfrm>
            <a:off x="3657617" y="12298505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등 록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408;p26"/>
          <p:cNvCxnSpPr>
            <a:stCxn id="38" idx="2"/>
            <a:endCxn id="96" idx="0"/>
          </p:cNvCxnSpPr>
          <p:nvPr/>
        </p:nvCxnSpPr>
        <p:spPr>
          <a:xfrm rot="16200000" flipH="1">
            <a:off x="504204" y="10324699"/>
            <a:ext cx="1295902" cy="45461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" name="Google Shape;408;p26"/>
          <p:cNvCxnSpPr>
            <a:stCxn id="39" idx="3"/>
            <a:endCxn id="102" idx="0"/>
          </p:cNvCxnSpPr>
          <p:nvPr/>
        </p:nvCxnSpPr>
        <p:spPr>
          <a:xfrm>
            <a:off x="1065477" y="10039228"/>
            <a:ext cx="3107931" cy="1178351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2" name="Google Shape;1694;p44"/>
          <p:cNvSpPr/>
          <p:nvPr/>
        </p:nvSpPr>
        <p:spPr>
          <a:xfrm>
            <a:off x="10816862" y="9212653"/>
            <a:ext cx="3026444" cy="3683246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3" name="Google Shape;1695;p44"/>
          <p:cNvGraphicFramePr/>
          <p:nvPr>
            <p:extLst>
              <p:ext uri="{D42A27DB-BD31-4B8C-83A1-F6EECF244321}">
                <p14:modId xmlns:p14="http://schemas.microsoft.com/office/powerpoint/2010/main" val="2689375617"/>
              </p:ext>
            </p:extLst>
          </p:nvPr>
        </p:nvGraphicFramePr>
        <p:xfrm>
          <a:off x="10877505" y="9313192"/>
          <a:ext cx="2870840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870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상품 이미지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4" name="Google Shape;1695;p44"/>
          <p:cNvGraphicFramePr/>
          <p:nvPr>
            <p:extLst>
              <p:ext uri="{D42A27DB-BD31-4B8C-83A1-F6EECF244321}">
                <p14:modId xmlns:p14="http://schemas.microsoft.com/office/powerpoint/2010/main" val="1319834014"/>
              </p:ext>
            </p:extLst>
          </p:nvPr>
        </p:nvGraphicFramePr>
        <p:xfrm>
          <a:off x="13520344" y="9313192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" name="그림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35331" y="9687077"/>
            <a:ext cx="2813014" cy="2675422"/>
          </a:xfrm>
          <a:prstGeom prst="rect">
            <a:avLst/>
          </a:prstGeom>
        </p:spPr>
      </p:pic>
      <p:sp>
        <p:nvSpPr>
          <p:cNvPr id="115" name="직사각형 114"/>
          <p:cNvSpPr/>
          <p:nvPr/>
        </p:nvSpPr>
        <p:spPr>
          <a:xfrm>
            <a:off x="10926888" y="9687077"/>
            <a:ext cx="2821457" cy="267542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Google Shape;1700;p44"/>
          <p:cNvSpPr/>
          <p:nvPr/>
        </p:nvSpPr>
        <p:spPr>
          <a:xfrm>
            <a:off x="12165224" y="12557381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73852" y="9525777"/>
            <a:ext cx="4538629" cy="270757"/>
          </a:xfrm>
          <a:prstGeom prst="rect">
            <a:avLst/>
          </a:prstGeom>
        </p:spPr>
      </p:pic>
      <p:sp>
        <p:nvSpPr>
          <p:cNvPr id="117" name="직사각형 116"/>
          <p:cNvSpPr/>
          <p:nvPr/>
        </p:nvSpPr>
        <p:spPr>
          <a:xfrm>
            <a:off x="5973852" y="9520488"/>
            <a:ext cx="4523649" cy="35241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8" name="Google Shape;408;p26"/>
          <p:cNvCxnSpPr>
            <a:stCxn id="25" idx="2"/>
            <a:endCxn id="92" idx="1"/>
          </p:cNvCxnSpPr>
          <p:nvPr/>
        </p:nvCxnSpPr>
        <p:spPr>
          <a:xfrm rot="16200000" flipH="1">
            <a:off x="962655" y="6404885"/>
            <a:ext cx="4704193" cy="5332495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2" name="Google Shape;408;p26"/>
          <p:cNvCxnSpPr>
            <a:stCxn id="4" idx="2"/>
            <a:endCxn id="112" idx="1"/>
          </p:cNvCxnSpPr>
          <p:nvPr/>
        </p:nvCxnSpPr>
        <p:spPr>
          <a:xfrm rot="16200000" flipH="1">
            <a:off x="4517472" y="4754885"/>
            <a:ext cx="4065715" cy="8533066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6" name="Google Shape;797;p30"/>
          <p:cNvSpPr/>
          <p:nvPr/>
        </p:nvSpPr>
        <p:spPr>
          <a:xfrm>
            <a:off x="-11995" y="131817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797;p30"/>
          <p:cNvSpPr/>
          <p:nvPr/>
        </p:nvSpPr>
        <p:spPr>
          <a:xfrm>
            <a:off x="-39833" y="312053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797;p30"/>
          <p:cNvSpPr/>
          <p:nvPr/>
        </p:nvSpPr>
        <p:spPr>
          <a:xfrm>
            <a:off x="-26083" y="502686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57;p20"/>
          <p:cNvSpPr txBox="1"/>
          <p:nvPr/>
        </p:nvSpPr>
        <p:spPr>
          <a:xfrm>
            <a:off x="252415" y="5005468"/>
            <a:ext cx="813062" cy="20001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i="0" u="none" strike="noStrike" cap="none" smtClean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/>
              </a:rPr>
              <a:t>▌</a:t>
            </a:r>
            <a:r>
              <a:rPr lang="ko-KR" altLang="en-US" sz="700" b="1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상품관리 정보</a:t>
            </a:r>
            <a:endParaRPr sz="70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0" name="Google Shape;57;p20"/>
          <p:cNvSpPr txBox="1"/>
          <p:nvPr/>
        </p:nvSpPr>
        <p:spPr>
          <a:xfrm>
            <a:off x="1065477" y="5001942"/>
            <a:ext cx="813062" cy="2000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/>
              </a:rPr>
              <a:t>▌</a:t>
            </a:r>
            <a:r>
              <a:rPr lang="ko-KR" altLang="en-US" sz="700" b="1" smtClean="0">
                <a:solidFill>
                  <a:schemeClr val="bg1"/>
                </a:solidFill>
                <a:latin typeface="+mj-ea"/>
                <a:ea typeface="+mj-ea"/>
              </a:rPr>
              <a:t>펜타온</a:t>
            </a:r>
            <a:r>
              <a:rPr lang="ko-KR" altLang="en-US" sz="700" b="1" i="0" u="none" strike="noStrike" cap="none" smtClean="0">
                <a:solidFill>
                  <a:schemeClr val="bg1"/>
                </a:solidFill>
                <a:latin typeface="+mj-ea"/>
                <a:ea typeface="+mj-ea"/>
                <a:sym typeface="Arial"/>
              </a:rPr>
              <a:t> 정보</a:t>
            </a:r>
            <a:endParaRPr sz="7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1351105103"/>
              </p:ext>
            </p:extLst>
          </p:nvPr>
        </p:nvGraphicFramePr>
        <p:xfrm>
          <a:off x="8385974" y="826614"/>
          <a:ext cx="2324900" cy="24020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상품고시정보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화면설계서 참조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check box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선택시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input box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에 아래 문구 호출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</a:b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“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상품 상세 설명에 상품 고시 정보 기재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”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ko-KR" altLang="en-US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4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SEO 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설정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메타 태그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기능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 검색엔진 상품 검색 키워드 설정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ㅇ 구현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input box</a:t>
                      </a:r>
                      <a:b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ㅇ 입력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 텍스트 입력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ㅇ 구분자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 콤마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(,)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이미지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Alt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텍스트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기능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 검색엔진 이미지 검색 키워드 설정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ㅇ 구현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input box</a:t>
                      </a:r>
                      <a:b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ㅇ 입력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 텍스트 입력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ㅇ 구분자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N/A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29767729"/>
                  </a:ext>
                </a:extLst>
              </a:tr>
            </a:tbl>
          </a:graphicData>
        </a:graphic>
      </p:graphicFrame>
      <p:sp>
        <p:nvSpPr>
          <p:cNvPr id="106" name="Google Shape;106;p21"/>
          <p:cNvSpPr/>
          <p:nvPr/>
        </p:nvSpPr>
        <p:spPr>
          <a:xfrm>
            <a:off x="189242" y="860104"/>
            <a:ext cx="8217900" cy="778575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상품상세 팝업</a:t>
            </a:r>
            <a:endParaRPr/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공통</a:t>
            </a:r>
            <a:endParaRPr/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박동혁</a:t>
            </a:r>
            <a:endParaRPr/>
          </a:p>
        </p:txBody>
      </p:sp>
      <p:sp>
        <p:nvSpPr>
          <p:cNvPr id="13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상품번호를 클릭하면 호출되는 상품상세 윈도우 팝업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694;p44"/>
          <p:cNvSpPr/>
          <p:nvPr/>
        </p:nvSpPr>
        <p:spPr>
          <a:xfrm>
            <a:off x="189242" y="1244396"/>
            <a:ext cx="5672841" cy="7555080"/>
          </a:xfrm>
          <a:prstGeom prst="roundRect">
            <a:avLst>
              <a:gd name="adj" fmla="val 520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Google Shape;1695;p44"/>
          <p:cNvGraphicFramePr/>
          <p:nvPr>
            <p:extLst/>
          </p:nvPr>
        </p:nvGraphicFramePr>
        <p:xfrm>
          <a:off x="252415" y="1244396"/>
          <a:ext cx="554649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5546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</a:t>
                      </a:r>
                      <a:r>
                        <a:rPr lang="ko-KR" altLang="en-US" sz="800" b="1" u="none" strike="noStrike" cap="none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1" u="none" strike="noStrike" cap="none" smtClean="0"/>
                        <a:t>상품상세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Google Shape;1695;p44"/>
          <p:cNvGraphicFramePr/>
          <p:nvPr>
            <p:extLst/>
          </p:nvPr>
        </p:nvGraphicFramePr>
        <p:xfrm>
          <a:off x="5497987" y="1244396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Google Shape;58;p20"/>
          <p:cNvSpPr/>
          <p:nvPr/>
        </p:nvSpPr>
        <p:spPr>
          <a:xfrm>
            <a:off x="252416" y="1604206"/>
            <a:ext cx="5546493" cy="141024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상품상세는 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OK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플라자에 등록되어 있는 상품정보를 보여줍니다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 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상품설명과 상품이미지는 실제 고객에게 보여지는 내용으로 있고 없고의 차이는 판매 매출에 영향을 많이 받습니다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 </a:t>
            </a:r>
            <a:b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(OK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플라자 운영사에서 공급사에 대한 평가실적 요소로 사용될 수 있습니다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공급사에서는 자사의 공급재고여부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최소구매수량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이미지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물류입고 포장수량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설명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동의어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상품참고 첨부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공사 견적서 등을 수정 하실 수 있습니다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상품 첫 이미지는 대표이미지로 등록되어 구매자의 상품리스트 및 상품상세에서 가장 먼저 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Display 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됩니다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 (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이미지는 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5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개까지 가능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물류입고 포장수량은 물류센터에서 포장에 대한 개수를 확인할 때 필요한 정보입니다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동의어는 상품검색 시 다른 단어로도 검색이 될 수 있게 도움되는 기능입니다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 </a:t>
            </a:r>
            <a:b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예를 들어 상품명 볼펜에 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[ballpen] 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또는 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볼 펜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으로 동의어를 등록하였을 경우 해당 단어로도 조회가 가능하게 합니다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첨부파일은 상품에 대한 부가 내용 확인용으로 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OK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플라자 운영사에서 확인합니다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견적서는 공사 참조용으로 구매자의 상품상세에서 보여집니다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단가변경요청과 단종요청은 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OK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플라자 운영사에서 내용 확인 후 내부 승인과정을 거쳐서 처리되어 거부될 수 있습니다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18" name="Google Shape;57;p20"/>
          <p:cNvSpPr txBox="1"/>
          <p:nvPr/>
        </p:nvSpPr>
        <p:spPr>
          <a:xfrm>
            <a:off x="252415" y="3088861"/>
            <a:ext cx="121353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i="0" u="none" strike="noStrike" cap="none" smtClean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/>
              </a:rPr>
              <a:t>▌</a:t>
            </a:r>
            <a:r>
              <a:rPr lang="ko-KR" altLang="en-US" sz="700" b="1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상품일반 정보</a:t>
            </a:r>
            <a:endParaRPr sz="70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769765"/>
              </p:ext>
            </p:extLst>
          </p:nvPr>
        </p:nvGraphicFramePr>
        <p:xfrm>
          <a:off x="293588" y="3330838"/>
          <a:ext cx="5476969" cy="15001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969">
                  <a:extLst>
                    <a:ext uri="{9D8B030D-6E8A-4147-A177-3AD203B41FA5}">
                      <a16:colId xmlns:a16="http://schemas.microsoft.com/office/drawing/2014/main" val="1104455046"/>
                    </a:ext>
                  </a:extLst>
                </a:gridCol>
                <a:gridCol w="1642066">
                  <a:extLst>
                    <a:ext uri="{9D8B030D-6E8A-4147-A177-3AD203B41FA5}">
                      <a16:colId xmlns:a16="http://schemas.microsoft.com/office/drawing/2014/main" val="433711865"/>
                    </a:ext>
                  </a:extLst>
                </a:gridCol>
                <a:gridCol w="231791">
                  <a:extLst>
                    <a:ext uri="{9D8B030D-6E8A-4147-A177-3AD203B41FA5}">
                      <a16:colId xmlns:a16="http://schemas.microsoft.com/office/drawing/2014/main" val="35225621"/>
                    </a:ext>
                  </a:extLst>
                </a:gridCol>
                <a:gridCol w="761286">
                  <a:extLst>
                    <a:ext uri="{9D8B030D-6E8A-4147-A177-3AD203B41FA5}">
                      <a16:colId xmlns:a16="http://schemas.microsoft.com/office/drawing/2014/main" val="2161936343"/>
                    </a:ext>
                  </a:extLst>
                </a:gridCol>
                <a:gridCol w="1956857">
                  <a:extLst>
                    <a:ext uri="{9D8B030D-6E8A-4147-A177-3AD203B41FA5}">
                      <a16:colId xmlns:a16="http://schemas.microsoft.com/office/drawing/2014/main" val="1355153500"/>
                    </a:ext>
                  </a:extLst>
                </a:gridCol>
              </a:tblGrid>
              <a:tr h="20921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ko-KR" altLang="en-US" sz="70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카테고리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전기</a:t>
                      </a: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통신 </a:t>
                      </a: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통신함</a:t>
                      </a: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기구물 </a:t>
                      </a: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랙</a:t>
                      </a: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단자함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4607694"/>
                  </a:ext>
                </a:extLst>
              </a:tr>
              <a:tr h="30811"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9089145"/>
                  </a:ext>
                </a:extLst>
              </a:tr>
              <a:tr h="1888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공용화 </a:t>
                      </a: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IJP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466777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4287524"/>
                  </a:ext>
                </a:extLst>
              </a:tr>
              <a:tr h="1888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상품규격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4C,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강화플라스틱 </a:t>
                      </a: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(SKT),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여장판 </a:t>
                      </a: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개</a:t>
                      </a: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인입구 </a:t>
                      </a: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6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구 </a:t>
                      </a: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W:200 D:65 H:305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총중량</a:t>
                      </a: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(KG,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할증포함</a:t>
                      </a: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):1.5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실중량</a:t>
                      </a: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(KG):1.4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3210922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228374"/>
                  </a:ext>
                </a:extLst>
              </a:tr>
              <a:tr h="1888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213543215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과세구분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과세 </a:t>
                      </a: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10%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435814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353707"/>
                  </a:ext>
                </a:extLst>
              </a:tr>
              <a:tr h="1888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정연백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주문단위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개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7246861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510057"/>
                  </a:ext>
                </a:extLst>
              </a:tr>
              <a:tr h="1888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추가구성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● 예   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●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아니오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7108420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091442"/>
                  </a:ext>
                </a:extLst>
              </a:tr>
              <a:tr h="1888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상품구분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●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지정   ● 일반  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●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공구  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●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안전  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●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KCS  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●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보안</a:t>
                      </a: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●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등록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6912666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52415" y="3306580"/>
            <a:ext cx="5546493" cy="153616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52415" y="5209009"/>
            <a:ext cx="5546493" cy="351126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Google Shape;213;p21"/>
          <p:cNvSpPr/>
          <p:nvPr/>
        </p:nvSpPr>
        <p:spPr>
          <a:xfrm>
            <a:off x="2437157" y="8377333"/>
            <a:ext cx="455672" cy="173417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1700;p44"/>
          <p:cNvSpPr/>
          <p:nvPr/>
        </p:nvSpPr>
        <p:spPr>
          <a:xfrm>
            <a:off x="2952439" y="8376538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43" y="935628"/>
            <a:ext cx="5810629" cy="320459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663" y="1261902"/>
            <a:ext cx="125950" cy="5510331"/>
          </a:xfrm>
          <a:prstGeom prst="rect">
            <a:avLst/>
          </a:prstGeom>
        </p:spPr>
      </p:pic>
      <p:sp>
        <p:nvSpPr>
          <p:cNvPr id="119" name="Google Shape;57;p20"/>
          <p:cNvSpPr txBox="1"/>
          <p:nvPr/>
        </p:nvSpPr>
        <p:spPr>
          <a:xfrm>
            <a:off x="1026757" y="5004848"/>
            <a:ext cx="773690" cy="20001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i="0" u="none" strike="noStrike" cap="none" smtClean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/>
              </a:rPr>
              <a:t>▌ </a:t>
            </a:r>
            <a:r>
              <a:rPr lang="ko-KR" altLang="en-US" sz="700" b="1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펜타온 정보</a:t>
            </a:r>
            <a:endParaRPr sz="70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0" name="Google Shape;57;p20"/>
          <p:cNvSpPr txBox="1"/>
          <p:nvPr/>
        </p:nvSpPr>
        <p:spPr>
          <a:xfrm>
            <a:off x="252209" y="5002650"/>
            <a:ext cx="813062" cy="2000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/>
              </a:rPr>
              <a:t>▌</a:t>
            </a:r>
            <a:r>
              <a:rPr lang="ko-KR" altLang="en-US" sz="700" b="1" smtClean="0">
                <a:solidFill>
                  <a:schemeClr val="bg1"/>
                </a:solidFill>
                <a:latin typeface="+mj-ea"/>
                <a:ea typeface="+mj-ea"/>
              </a:rPr>
              <a:t>상품관리</a:t>
            </a:r>
            <a:r>
              <a:rPr lang="ko-KR" altLang="en-US" sz="700" b="1" i="0" u="none" strike="noStrike" cap="none" smtClean="0">
                <a:solidFill>
                  <a:schemeClr val="bg1"/>
                </a:solidFill>
                <a:latin typeface="+mj-ea"/>
                <a:ea typeface="+mj-ea"/>
                <a:sym typeface="Arial"/>
              </a:rPr>
              <a:t> 정보</a:t>
            </a:r>
            <a:endParaRPr sz="700">
              <a:solidFill>
                <a:schemeClr val="bg1"/>
              </a:solidFill>
              <a:latin typeface="+mj-ea"/>
              <a:ea typeface="+mj-ea"/>
            </a:endParaRPr>
          </a:p>
        </p:txBody>
      </p:sp>
      <p:graphicFrame>
        <p:nvGraphicFramePr>
          <p:cNvPr id="121" name="표 120">
            <a:extLst>
              <a:ext uri="{FF2B5EF4-FFF2-40B4-BE49-F238E27FC236}">
                <a16:creationId xmlns:a16="http://schemas.microsoft.com/office/drawing/2014/main" id="{6B111BCF-F9F8-C349-F439-705593C72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273988"/>
              </p:ext>
            </p:extLst>
          </p:nvPr>
        </p:nvGraphicFramePr>
        <p:xfrm>
          <a:off x="293588" y="5800588"/>
          <a:ext cx="5419647" cy="1330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750">
                  <a:extLst>
                    <a:ext uri="{9D8B030D-6E8A-4147-A177-3AD203B41FA5}">
                      <a16:colId xmlns:a16="http://schemas.microsoft.com/office/drawing/2014/main" val="3808428673"/>
                    </a:ext>
                  </a:extLst>
                </a:gridCol>
                <a:gridCol w="3989897">
                  <a:extLst>
                    <a:ext uri="{9D8B030D-6E8A-4147-A177-3AD203B41FA5}">
                      <a16:colId xmlns:a16="http://schemas.microsoft.com/office/drawing/2014/main" val="3040250925"/>
                    </a:ext>
                  </a:extLst>
                </a:gridCol>
              </a:tblGrid>
              <a:tr h="258885">
                <a:tc>
                  <a:txBody>
                    <a:bodyPr/>
                    <a:lstStyle/>
                    <a:p>
                      <a:pPr marL="36000" indent="0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품명 및 모델명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343820"/>
                  </a:ext>
                </a:extLst>
              </a:tr>
              <a:tr h="258885">
                <a:tc>
                  <a:txBody>
                    <a:bodyPr/>
                    <a:lstStyle/>
                    <a:p>
                      <a:pPr marL="36000" indent="0" latinLnBrk="1"/>
                      <a:r>
                        <a:rPr lang="ko-KR" altLang="en-US" sz="6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법에 의한 인증</a:t>
                      </a:r>
                      <a:r>
                        <a:rPr lang="en-US" altLang="ko-KR" sz="6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6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허가 등을 받았음을 </a:t>
                      </a:r>
                      <a:r>
                        <a:rPr lang="en-US" altLang="ko-KR" sz="6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/>
                      </a:r>
                      <a:br>
                        <a:rPr lang="en-US" altLang="ko-KR" sz="6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</a:br>
                      <a:r>
                        <a:rPr lang="ko-KR" altLang="en-US" sz="6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확인 할 수 있는 경우 그에 대한 사항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801270"/>
                  </a:ext>
                </a:extLst>
              </a:tr>
              <a:tr h="258885">
                <a:tc>
                  <a:txBody>
                    <a:bodyPr/>
                    <a:lstStyle/>
                    <a:p>
                      <a:pPr marL="36000" indent="0"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제조국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또는 원산지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617305"/>
                  </a:ext>
                </a:extLst>
              </a:tr>
              <a:tr h="258885"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제조자 </a:t>
                      </a:r>
                      <a:endParaRPr lang="en-US" altLang="ko-KR" sz="600" b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36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수입품의 경우 수입자를 함께 표기</a:t>
                      </a:r>
                      <a:r>
                        <a:rPr lang="en-US" altLang="ko-KR" sz="6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112719"/>
                  </a:ext>
                </a:extLst>
              </a:tr>
              <a:tr h="295080"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A/S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책임자와 전화번호 또는 </a:t>
                      </a:r>
                      <a:r>
                        <a:rPr lang="ko-KR" altLang="en-US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소비자 </a:t>
                      </a:r>
                      <a:r>
                        <a:rPr lang="en-US" altLang="ko-KR" sz="6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/>
                      </a:r>
                      <a:br>
                        <a:rPr lang="en-US" altLang="ko-KR" sz="6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</a:br>
                      <a:r>
                        <a:rPr lang="ko-KR" altLang="en-US" sz="6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상담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관련 전화번호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909376"/>
                  </a:ext>
                </a:extLst>
              </a:tr>
            </a:tbl>
          </a:graphicData>
        </a:graphic>
      </p:graphicFrame>
      <p:sp>
        <p:nvSpPr>
          <p:cNvPr id="123" name="모서리가 둥근 직사각형 122">
            <a:extLst>
              <a:ext uri="{FF2B5EF4-FFF2-40B4-BE49-F238E27FC236}">
                <a16:creationId xmlns:a16="http://schemas.microsoft.com/office/drawing/2014/main" id="{DF0A7F3D-70E4-6CFF-D7D2-54753EEFD9B0}"/>
              </a:ext>
            </a:extLst>
          </p:cNvPr>
          <p:cNvSpPr/>
          <p:nvPr/>
        </p:nvSpPr>
        <p:spPr>
          <a:xfrm>
            <a:off x="272410" y="5530746"/>
            <a:ext cx="108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고시 정보</a:t>
            </a:r>
            <a:endParaRPr kumimoji="1"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82B848C5-EDFF-B0D6-77A7-92E7635C34A6}"/>
              </a:ext>
            </a:extLst>
          </p:cNvPr>
          <p:cNvSpPr/>
          <p:nvPr/>
        </p:nvSpPr>
        <p:spPr>
          <a:xfrm>
            <a:off x="1272321" y="5520286"/>
            <a:ext cx="3058554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상세 설명에 상품 고시 정보가 기재되어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5" name="그림 124" descr="상징, 화이트, 그래픽, 폰트이(가) 표시된 사진&#10;&#10;자동 생성된 설명">
            <a:extLst>
              <a:ext uri="{FF2B5EF4-FFF2-40B4-BE49-F238E27FC236}">
                <a16:creationId xmlns:a16="http://schemas.microsoft.com/office/drawing/2014/main" id="{5C8494B6-8010-6EAE-23CD-2EEB14217D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370" y="5601286"/>
            <a:ext cx="108000" cy="108000"/>
          </a:xfrm>
          <a:prstGeom prst="rect">
            <a:avLst/>
          </a:prstGeom>
        </p:spPr>
      </p:pic>
      <p:sp>
        <p:nvSpPr>
          <p:cNvPr id="129" name="모서리가 둥근 직사각형 128">
            <a:extLst>
              <a:ext uri="{FF2B5EF4-FFF2-40B4-BE49-F238E27FC236}">
                <a16:creationId xmlns:a16="http://schemas.microsoft.com/office/drawing/2014/main" id="{FEC9FC51-2DCA-78DD-B565-E445FB185E0C}"/>
              </a:ext>
            </a:extLst>
          </p:cNvPr>
          <p:cNvSpPr/>
          <p:nvPr/>
        </p:nvSpPr>
        <p:spPr>
          <a:xfrm>
            <a:off x="1786388" y="5848266"/>
            <a:ext cx="3878529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0" name="모서리가 둥근 직사각형 129">
            <a:extLst>
              <a:ext uri="{FF2B5EF4-FFF2-40B4-BE49-F238E27FC236}">
                <a16:creationId xmlns:a16="http://schemas.microsoft.com/office/drawing/2014/main" id="{97CBC3E0-B558-5DD8-5099-EA37F537D6AE}"/>
              </a:ext>
            </a:extLst>
          </p:cNvPr>
          <p:cNvSpPr/>
          <p:nvPr/>
        </p:nvSpPr>
        <p:spPr>
          <a:xfrm>
            <a:off x="1786388" y="6357907"/>
            <a:ext cx="3878529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1" name="모서리가 둥근 직사각형 130">
            <a:extLst>
              <a:ext uri="{FF2B5EF4-FFF2-40B4-BE49-F238E27FC236}">
                <a16:creationId xmlns:a16="http://schemas.microsoft.com/office/drawing/2014/main" id="{A35DFBEF-D6C8-A551-5E3E-12D8AF832B55}"/>
              </a:ext>
            </a:extLst>
          </p:cNvPr>
          <p:cNvSpPr/>
          <p:nvPr/>
        </p:nvSpPr>
        <p:spPr>
          <a:xfrm>
            <a:off x="1786388" y="6891026"/>
            <a:ext cx="3878529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2" name="모서리가 둥근 직사각형 131">
            <a:extLst>
              <a:ext uri="{FF2B5EF4-FFF2-40B4-BE49-F238E27FC236}">
                <a16:creationId xmlns:a16="http://schemas.microsoft.com/office/drawing/2014/main" id="{7F112A85-32EC-A105-1489-18724117AB3A}"/>
              </a:ext>
            </a:extLst>
          </p:cNvPr>
          <p:cNvSpPr/>
          <p:nvPr/>
        </p:nvSpPr>
        <p:spPr>
          <a:xfrm>
            <a:off x="1786388" y="6104249"/>
            <a:ext cx="3878529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3" name="모서리가 둥근 직사각형 132">
            <a:extLst>
              <a:ext uri="{FF2B5EF4-FFF2-40B4-BE49-F238E27FC236}">
                <a16:creationId xmlns:a16="http://schemas.microsoft.com/office/drawing/2014/main" id="{62147D20-C6C0-6B82-21C3-0C6CFAC73E41}"/>
              </a:ext>
            </a:extLst>
          </p:cNvPr>
          <p:cNvSpPr/>
          <p:nvPr/>
        </p:nvSpPr>
        <p:spPr>
          <a:xfrm>
            <a:off x="1786388" y="6623192"/>
            <a:ext cx="3878529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CD36568F-0912-05D5-4862-49B203DBE54A}"/>
              </a:ext>
            </a:extLst>
          </p:cNvPr>
          <p:cNvSpPr/>
          <p:nvPr/>
        </p:nvSpPr>
        <p:spPr>
          <a:xfrm>
            <a:off x="205293" y="546897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smtClean="0">
                <a:latin typeface="+mn-ea"/>
              </a:rPr>
              <a:t>1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89243" y="953625"/>
            <a:ext cx="5810629" cy="581860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모서리가 둥근 직사각형 138">
            <a:extLst>
              <a:ext uri="{FF2B5EF4-FFF2-40B4-BE49-F238E27FC236}">
                <a16:creationId xmlns:a16="http://schemas.microsoft.com/office/drawing/2014/main" id="{DF0A7F3D-70E4-6CFF-D7D2-54753EEFD9B0}"/>
              </a:ext>
            </a:extLst>
          </p:cNvPr>
          <p:cNvSpPr/>
          <p:nvPr/>
        </p:nvSpPr>
        <p:spPr>
          <a:xfrm>
            <a:off x="272410" y="7194649"/>
            <a:ext cx="1453199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상품 </a:t>
            </a:r>
            <a:r>
              <a:rPr kumimoji="1" lang="en-US" altLang="ko-KR" sz="7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SEO </a:t>
            </a:r>
            <a:r>
              <a:rPr kumimoji="1" lang="ko-KR" altLang="en-US" sz="7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  <a:endParaRPr kumimoji="1" lang="ko-KR" altLang="en-US" sz="7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023269"/>
              </p:ext>
            </p:extLst>
          </p:nvPr>
        </p:nvGraphicFramePr>
        <p:xfrm>
          <a:off x="293588" y="7451312"/>
          <a:ext cx="5419647" cy="701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142">
                  <a:extLst>
                    <a:ext uri="{9D8B030D-6E8A-4147-A177-3AD203B41FA5}">
                      <a16:colId xmlns:a16="http://schemas.microsoft.com/office/drawing/2014/main" val="2310366554"/>
                    </a:ext>
                  </a:extLst>
                </a:gridCol>
                <a:gridCol w="4451505">
                  <a:extLst>
                    <a:ext uri="{9D8B030D-6E8A-4147-A177-3AD203B41FA5}">
                      <a16:colId xmlns:a16="http://schemas.microsoft.com/office/drawing/2014/main" val="222916172"/>
                    </a:ext>
                  </a:extLst>
                </a:gridCol>
              </a:tblGrid>
              <a:tr h="350534">
                <a:tc>
                  <a:txBody>
                    <a:bodyPr/>
                    <a:lstStyle/>
                    <a:p>
                      <a:pPr marL="36000" indent="0" latinLnBrk="1"/>
                      <a:r>
                        <a:rPr lang="ko-KR" altLang="en-US" sz="6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메타 태그 </a:t>
                      </a:r>
                      <a:r>
                        <a:rPr lang="en-US" altLang="ko-KR" sz="6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(keywords)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219996"/>
                  </a:ext>
                </a:extLst>
              </a:tr>
              <a:tr h="350534">
                <a:tc>
                  <a:txBody>
                    <a:bodyPr/>
                    <a:lstStyle/>
                    <a:p>
                      <a:pPr marL="36000" indent="0" latinLnBrk="1"/>
                      <a:r>
                        <a:rPr lang="ko-KR" altLang="en-US" sz="6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</a:t>
                      </a:r>
                      <a:r>
                        <a:rPr lang="en-US" altLang="ko-KR" sz="6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6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이미지 </a:t>
                      </a:r>
                      <a:r>
                        <a:rPr lang="en-US" altLang="ko-KR" sz="6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Alt </a:t>
                      </a:r>
                      <a:r>
                        <a:rPr lang="ko-KR" altLang="en-US" sz="6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텍스트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79387"/>
                  </a:ext>
                </a:extLst>
              </a:tr>
            </a:tbl>
          </a:graphicData>
        </a:graphic>
      </p:graphicFrame>
      <p:sp>
        <p:nvSpPr>
          <p:cNvPr id="140" name="모서리가 둥근 직사각형 139">
            <a:extLst>
              <a:ext uri="{FF2B5EF4-FFF2-40B4-BE49-F238E27FC236}">
                <a16:creationId xmlns:a16="http://schemas.microsoft.com/office/drawing/2014/main" id="{42620CC6-AC14-52D3-5CB9-37E1158C97D9}"/>
              </a:ext>
            </a:extLst>
          </p:cNvPr>
          <p:cNvSpPr/>
          <p:nvPr/>
        </p:nvSpPr>
        <p:spPr>
          <a:xfrm>
            <a:off x="1331146" y="7493871"/>
            <a:ext cx="4312507" cy="27324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선택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 구글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 네이버와 같은 검색엔진에서 상품 검색을 위한 키워드 입니다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</a:rPr>
              <a:t>.</a:t>
            </a: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권장 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 키워드는 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</a:rPr>
              <a:t>4~5</a:t>
            </a: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개 정도의 단어를 콤마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</a:rPr>
              <a:t>(,)</a:t>
            </a: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로 구분하여  입력해 주세요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</a:rPr>
              <a:t>.)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1" name="모서리가 둥근 직사각형 140">
            <a:extLst>
              <a:ext uri="{FF2B5EF4-FFF2-40B4-BE49-F238E27FC236}">
                <a16:creationId xmlns:a16="http://schemas.microsoft.com/office/drawing/2014/main" id="{ACB85DFD-EA86-0F50-4717-90451EB41ABC}"/>
              </a:ext>
            </a:extLst>
          </p:cNvPr>
          <p:cNvSpPr/>
          <p:nvPr/>
        </p:nvSpPr>
        <p:spPr>
          <a:xfrm>
            <a:off x="1331146" y="7835926"/>
            <a:ext cx="4312507" cy="28103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선택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</a:rPr>
              <a:t>Alt </a:t>
            </a: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텍스트는 해당 상품을 표현할 수 있는 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</a:rPr>
              <a:t>~</a:t>
            </a: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 개 정도의 단어로 입력해 주세요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CD36568F-0912-05D5-4862-49B203DBE54A}"/>
              </a:ext>
            </a:extLst>
          </p:cNvPr>
          <p:cNvSpPr/>
          <p:nvPr/>
        </p:nvSpPr>
        <p:spPr>
          <a:xfrm>
            <a:off x="180129" y="718207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smtClean="0">
                <a:latin typeface="+mn-ea"/>
              </a:rPr>
              <a:t>4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E5373810-3E9A-E3D3-8F67-62263B98338D}"/>
              </a:ext>
            </a:extLst>
          </p:cNvPr>
          <p:cNvSpPr/>
          <p:nvPr/>
        </p:nvSpPr>
        <p:spPr>
          <a:xfrm>
            <a:off x="283783" y="5256611"/>
            <a:ext cx="3602367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묶음배송여부        </a:t>
            </a:r>
            <a:r>
              <a:rPr kumimoji="1"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◯ </a:t>
            </a:r>
            <a:r>
              <a:rPr kumimoji="1"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   </a:t>
            </a:r>
            <a:r>
              <a:rPr kumimoji="1"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🔘 </a:t>
            </a:r>
            <a:r>
              <a:rPr kumimoji="1"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  <a:endParaRPr kumimoji="1"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99603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1886827937"/>
              </p:ext>
            </p:extLst>
          </p:nvPr>
        </p:nvGraphicFramePr>
        <p:xfrm>
          <a:off x="8385974" y="826614"/>
          <a:ext cx="2324900" cy="32033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상품상세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공급사에서 주문번호를 클릭할 경우 공통으로 호출되는 윈도우 팝업 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상품일반 정보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상품이 관리되는 일반정보이고 수정이 불가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상품관리 정보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공급사에서 상품정보를 수정할 수 있는 정보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 변경 레이어 팝업 호출하여 수동으로 재고를 관리할 수 있음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4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상품옵션 정보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옵션정보를 확인하고 단가변경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단종 요청할 수 있는 기능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공통옵션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가격에 영향이 없는 옵션</a:t>
                      </a:r>
                      <a:endParaRPr lang="en-US" altLang="ko-KR" sz="700" u="none" strike="noStrike" cap="none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규격옵션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가격에 영향이 있는 옵션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옵션마다 단가관리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옵션마다 단가변경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단종 요청을 할 수 있음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옵션마다 재고수량을 변경할 수 있음</a:t>
                      </a:r>
                      <a:endParaRPr lang="en-US" altLang="ko-KR" sz="700" u="none" strike="noStrike" cap="none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단가변경요청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단종요청 시 상품담당자에게 문자 발송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단가변경요청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[XXXXX]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상품 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[XXXXXXX]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가변경요청을 하였습니다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  <a:b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단종요청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[XXXXX]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상품 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[XXXXXXX]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단종요청을 하였습니다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500103444"/>
                  </a:ext>
                </a:extLst>
              </a:tr>
            </a:tbl>
          </a:graphicData>
        </a:graphic>
      </p:graphicFrame>
      <p:sp>
        <p:nvSpPr>
          <p:cNvPr id="106" name="Google Shape;106;p21"/>
          <p:cNvSpPr/>
          <p:nvPr/>
        </p:nvSpPr>
        <p:spPr>
          <a:xfrm>
            <a:off x="211519" y="866757"/>
            <a:ext cx="8217900" cy="778575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상품상세 팝업</a:t>
            </a:r>
            <a:endParaRPr/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공통</a:t>
            </a:r>
            <a:endParaRPr/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박동혁</a:t>
            </a:r>
            <a:endParaRPr/>
          </a:p>
        </p:txBody>
      </p:sp>
      <p:sp>
        <p:nvSpPr>
          <p:cNvPr id="13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상품번호를 클릭하면 호출되는 상품상세 윈도우 팝업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694;p44"/>
          <p:cNvSpPr/>
          <p:nvPr/>
        </p:nvSpPr>
        <p:spPr>
          <a:xfrm>
            <a:off x="189242" y="1244395"/>
            <a:ext cx="5672841" cy="8941595"/>
          </a:xfrm>
          <a:prstGeom prst="roundRect">
            <a:avLst>
              <a:gd name="adj" fmla="val 520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Google Shape;1695;p44"/>
          <p:cNvGraphicFramePr/>
          <p:nvPr>
            <p:extLst>
              <p:ext uri="{D42A27DB-BD31-4B8C-83A1-F6EECF244321}">
                <p14:modId xmlns:p14="http://schemas.microsoft.com/office/powerpoint/2010/main" val="3623168636"/>
              </p:ext>
            </p:extLst>
          </p:nvPr>
        </p:nvGraphicFramePr>
        <p:xfrm>
          <a:off x="252415" y="1244396"/>
          <a:ext cx="554649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5546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</a:t>
                      </a:r>
                      <a:r>
                        <a:rPr lang="ko-KR" altLang="en-US" sz="800" b="1" u="none" strike="noStrike" cap="none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옵션</a:t>
                      </a:r>
                      <a:r>
                        <a:rPr lang="ko-KR" altLang="en-US" sz="800" b="1" u="none" strike="noStrike" cap="none" smtClean="0"/>
                        <a:t>상품상세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Google Shape;1695;p44"/>
          <p:cNvGraphicFramePr/>
          <p:nvPr>
            <p:extLst/>
          </p:nvPr>
        </p:nvGraphicFramePr>
        <p:xfrm>
          <a:off x="5497987" y="1244396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Google Shape;58;p20"/>
          <p:cNvSpPr/>
          <p:nvPr/>
        </p:nvSpPr>
        <p:spPr>
          <a:xfrm>
            <a:off x="252416" y="1604206"/>
            <a:ext cx="5546493" cy="157423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옵션상품상세는 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OK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플라자에 등록되어 있는 상품정보를 보여줍니다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 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상품설명과 상품이미지는 실제 고객에게 보여지는 내용으로 있고 없고의 차이는 판매 매출에 영향을 많이 받습니다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 </a:t>
            </a:r>
            <a:b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(OK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플라자 운영사에서 공급사에 대한 평가실적 요소로 사용될 수 있습니다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공급사에서는 자사의 공급재고여부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최소구매수량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이미지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설명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동의어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상품참고 첨부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공사 견적서 등을 수정 하실 수 있습니다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상품 첫 이미지는 대표이미지로 등록되어 구매자의 상품리스트 및 상품상세에서 가장 먼저 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Display 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됩니다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 (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이미지는 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5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개까지 가능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동의어는 상품검색 시 다른 단어로도 검색이 될 수 있게 도움되는 기능입니다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 </a:t>
            </a:r>
            <a:b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예를 들어 상품명 볼펜에 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[ballpen] 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또는 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볼 펜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으로 동의어를 등록하였을 경우 해당 단어로도 조회가 가능하게 합니다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첨부파일은 상품에 대한 부가 내용 확인용으로 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OK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플라자 운영사에서 확인합니다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견적서는 공사 참조용으로 구매자의 상품상세에서 보여집니다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상품의 옵션정보는 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상품옵션 정보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탭을 클릭하여 확인하실 수 있습니다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옵션의 단가변경요청과 단종요청은 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OK</a:t>
            </a: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플라자 운영사에서 내용 확인 후 내부 승인과정을 거쳐서 처리되어 거부될 수 있습니다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규격옵션은 옵션에 따라 단가가 달라지는데 옵션이 추가될 경우 상품관리의 신규상품등록요청 기능을 이용하시거나 담당자에게 직접 연락해 주십시오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공통옵션은 옵션이 다르다 하더라도 단가에는 동일한 옵션을 의미합니다</a:t>
            </a:r>
            <a:r>
              <a:rPr lang="en-US" altLang="ko-KR" sz="70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18" name="Google Shape;57;p20"/>
          <p:cNvSpPr txBox="1"/>
          <p:nvPr/>
        </p:nvSpPr>
        <p:spPr>
          <a:xfrm>
            <a:off x="252415" y="3266069"/>
            <a:ext cx="121353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i="0" u="none" strike="noStrike" cap="none" smtClean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/>
              </a:rPr>
              <a:t>▌</a:t>
            </a:r>
            <a:r>
              <a:rPr lang="ko-KR" altLang="en-US" sz="700" b="1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상품일반 정보</a:t>
            </a:r>
            <a:endParaRPr sz="70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107680"/>
              </p:ext>
            </p:extLst>
          </p:nvPr>
        </p:nvGraphicFramePr>
        <p:xfrm>
          <a:off x="293588" y="3493865"/>
          <a:ext cx="5476969" cy="1328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969">
                  <a:extLst>
                    <a:ext uri="{9D8B030D-6E8A-4147-A177-3AD203B41FA5}">
                      <a16:colId xmlns:a16="http://schemas.microsoft.com/office/drawing/2014/main" val="1104455046"/>
                    </a:ext>
                  </a:extLst>
                </a:gridCol>
                <a:gridCol w="1642066">
                  <a:extLst>
                    <a:ext uri="{9D8B030D-6E8A-4147-A177-3AD203B41FA5}">
                      <a16:colId xmlns:a16="http://schemas.microsoft.com/office/drawing/2014/main" val="433711865"/>
                    </a:ext>
                  </a:extLst>
                </a:gridCol>
                <a:gridCol w="231791">
                  <a:extLst>
                    <a:ext uri="{9D8B030D-6E8A-4147-A177-3AD203B41FA5}">
                      <a16:colId xmlns:a16="http://schemas.microsoft.com/office/drawing/2014/main" val="35225621"/>
                    </a:ext>
                  </a:extLst>
                </a:gridCol>
                <a:gridCol w="761286">
                  <a:extLst>
                    <a:ext uri="{9D8B030D-6E8A-4147-A177-3AD203B41FA5}">
                      <a16:colId xmlns:a16="http://schemas.microsoft.com/office/drawing/2014/main" val="2161936343"/>
                    </a:ext>
                  </a:extLst>
                </a:gridCol>
                <a:gridCol w="1956857">
                  <a:extLst>
                    <a:ext uri="{9D8B030D-6E8A-4147-A177-3AD203B41FA5}">
                      <a16:colId xmlns:a16="http://schemas.microsoft.com/office/drawing/2014/main" val="1355153500"/>
                    </a:ext>
                  </a:extLst>
                </a:gridCol>
              </a:tblGrid>
              <a:tr h="2161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ko-KR" altLang="en-US" sz="700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카테고리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전기</a:t>
                      </a: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통신 </a:t>
                      </a: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통신함</a:t>
                      </a: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기구물 </a:t>
                      </a: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랙</a:t>
                      </a: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단자함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4607694"/>
                  </a:ext>
                </a:extLst>
              </a:tr>
              <a:tr h="31825"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9089145"/>
                  </a:ext>
                </a:extLst>
              </a:tr>
              <a:tr h="19507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공용화 </a:t>
                      </a: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IJP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466777"/>
                  </a:ext>
                </a:extLst>
              </a:tr>
              <a:tr h="26236"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4287524"/>
                  </a:ext>
                </a:extLst>
              </a:tr>
              <a:tr h="19507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상품규격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4C,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강화플라스틱 </a:t>
                      </a: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(SKT),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여장판 </a:t>
                      </a: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개</a:t>
                      </a: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인입구 </a:t>
                      </a: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6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구 </a:t>
                      </a: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W:200 D:65 H:305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총중량</a:t>
                      </a: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(KG,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할증포함</a:t>
                      </a: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):1.5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실중량</a:t>
                      </a: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(KG):1.4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3210922"/>
                  </a:ext>
                </a:extLst>
              </a:tr>
              <a:tr h="26236"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228374"/>
                  </a:ext>
                </a:extLst>
              </a:tr>
              <a:tr h="19507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213543215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과세구분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과세 </a:t>
                      </a: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10%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435814"/>
                  </a:ext>
                </a:extLst>
              </a:tr>
              <a:tr h="26236"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353707"/>
                  </a:ext>
                </a:extLst>
              </a:tr>
              <a:tr h="19507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정연백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주문단위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개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7246861"/>
                  </a:ext>
                </a:extLst>
              </a:tr>
              <a:tr h="26236"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091442"/>
                  </a:ext>
                </a:extLst>
              </a:tr>
              <a:tr h="19507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상품구분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●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지정   ● 일반  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●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공구  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●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안전  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●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KCS  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●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보안</a:t>
                      </a: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●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등록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6912666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252415" y="3442486"/>
            <a:ext cx="5546493" cy="140025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Google Shape;57;p20"/>
          <p:cNvSpPr txBox="1"/>
          <p:nvPr/>
        </p:nvSpPr>
        <p:spPr>
          <a:xfrm>
            <a:off x="252415" y="5005468"/>
            <a:ext cx="813062" cy="20001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i="0" u="none" strike="noStrike" cap="none" smtClean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/>
              </a:rPr>
              <a:t>▌</a:t>
            </a:r>
            <a:r>
              <a:rPr lang="ko-KR" altLang="en-US" sz="700" b="1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상품관리 정보</a:t>
            </a:r>
            <a:endParaRPr sz="70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003635"/>
              </p:ext>
            </p:extLst>
          </p:nvPr>
        </p:nvGraphicFramePr>
        <p:xfrm>
          <a:off x="286500" y="5247445"/>
          <a:ext cx="5496951" cy="44718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181">
                  <a:extLst>
                    <a:ext uri="{9D8B030D-6E8A-4147-A177-3AD203B41FA5}">
                      <a16:colId xmlns:a16="http://schemas.microsoft.com/office/drawing/2014/main" val="1104455046"/>
                    </a:ext>
                  </a:extLst>
                </a:gridCol>
                <a:gridCol w="545218">
                  <a:extLst>
                    <a:ext uri="{9D8B030D-6E8A-4147-A177-3AD203B41FA5}">
                      <a16:colId xmlns:a16="http://schemas.microsoft.com/office/drawing/2014/main" val="433711865"/>
                    </a:ext>
                  </a:extLst>
                </a:gridCol>
                <a:gridCol w="211171">
                  <a:extLst>
                    <a:ext uri="{9D8B030D-6E8A-4147-A177-3AD203B41FA5}">
                      <a16:colId xmlns:a16="http://schemas.microsoft.com/office/drawing/2014/main" val="1767946206"/>
                    </a:ext>
                  </a:extLst>
                </a:gridCol>
                <a:gridCol w="61400">
                  <a:extLst>
                    <a:ext uri="{9D8B030D-6E8A-4147-A177-3AD203B41FA5}">
                      <a16:colId xmlns:a16="http://schemas.microsoft.com/office/drawing/2014/main" val="2223211137"/>
                    </a:ext>
                  </a:extLst>
                </a:gridCol>
                <a:gridCol w="97400">
                  <a:extLst>
                    <a:ext uri="{9D8B030D-6E8A-4147-A177-3AD203B41FA5}">
                      <a16:colId xmlns:a16="http://schemas.microsoft.com/office/drawing/2014/main" val="1108455675"/>
                    </a:ext>
                  </a:extLst>
                </a:gridCol>
                <a:gridCol w="647246">
                  <a:extLst>
                    <a:ext uri="{9D8B030D-6E8A-4147-A177-3AD203B41FA5}">
                      <a16:colId xmlns:a16="http://schemas.microsoft.com/office/drawing/2014/main" val="3182271139"/>
                    </a:ext>
                  </a:extLst>
                </a:gridCol>
                <a:gridCol w="137973">
                  <a:extLst>
                    <a:ext uri="{9D8B030D-6E8A-4147-A177-3AD203B41FA5}">
                      <a16:colId xmlns:a16="http://schemas.microsoft.com/office/drawing/2014/main" val="17950981"/>
                    </a:ext>
                  </a:extLst>
                </a:gridCol>
                <a:gridCol w="97400">
                  <a:extLst>
                    <a:ext uri="{9D8B030D-6E8A-4147-A177-3AD203B41FA5}">
                      <a16:colId xmlns:a16="http://schemas.microsoft.com/office/drawing/2014/main" val="3756002442"/>
                    </a:ext>
                  </a:extLst>
                </a:gridCol>
                <a:gridCol w="97400">
                  <a:extLst>
                    <a:ext uri="{9D8B030D-6E8A-4147-A177-3AD203B41FA5}">
                      <a16:colId xmlns:a16="http://schemas.microsoft.com/office/drawing/2014/main" val="4006984486"/>
                    </a:ext>
                  </a:extLst>
                </a:gridCol>
                <a:gridCol w="507179">
                  <a:extLst>
                    <a:ext uri="{9D8B030D-6E8A-4147-A177-3AD203B41FA5}">
                      <a16:colId xmlns:a16="http://schemas.microsoft.com/office/drawing/2014/main" val="2136038604"/>
                    </a:ext>
                  </a:extLst>
                </a:gridCol>
                <a:gridCol w="172798">
                  <a:extLst>
                    <a:ext uri="{9D8B030D-6E8A-4147-A177-3AD203B41FA5}">
                      <a16:colId xmlns:a16="http://schemas.microsoft.com/office/drawing/2014/main" val="1214826173"/>
                    </a:ext>
                  </a:extLst>
                </a:gridCol>
                <a:gridCol w="97400">
                  <a:extLst>
                    <a:ext uri="{9D8B030D-6E8A-4147-A177-3AD203B41FA5}">
                      <a16:colId xmlns:a16="http://schemas.microsoft.com/office/drawing/2014/main" val="1042456803"/>
                    </a:ext>
                  </a:extLst>
                </a:gridCol>
                <a:gridCol w="152756">
                  <a:extLst>
                    <a:ext uri="{9D8B030D-6E8A-4147-A177-3AD203B41FA5}">
                      <a16:colId xmlns:a16="http://schemas.microsoft.com/office/drawing/2014/main" val="777044047"/>
                    </a:ext>
                  </a:extLst>
                </a:gridCol>
                <a:gridCol w="336326">
                  <a:extLst>
                    <a:ext uri="{9D8B030D-6E8A-4147-A177-3AD203B41FA5}">
                      <a16:colId xmlns:a16="http://schemas.microsoft.com/office/drawing/2014/main" val="1355153500"/>
                    </a:ext>
                  </a:extLst>
                </a:gridCol>
                <a:gridCol w="153679">
                  <a:extLst>
                    <a:ext uri="{9D8B030D-6E8A-4147-A177-3AD203B41FA5}">
                      <a16:colId xmlns:a16="http://schemas.microsoft.com/office/drawing/2014/main" val="268069864"/>
                    </a:ext>
                  </a:extLst>
                </a:gridCol>
                <a:gridCol w="132220">
                  <a:extLst>
                    <a:ext uri="{9D8B030D-6E8A-4147-A177-3AD203B41FA5}">
                      <a16:colId xmlns:a16="http://schemas.microsoft.com/office/drawing/2014/main" val="685365738"/>
                    </a:ext>
                  </a:extLst>
                </a:gridCol>
                <a:gridCol w="97400">
                  <a:extLst>
                    <a:ext uri="{9D8B030D-6E8A-4147-A177-3AD203B41FA5}">
                      <a16:colId xmlns:a16="http://schemas.microsoft.com/office/drawing/2014/main" val="2684786309"/>
                    </a:ext>
                  </a:extLst>
                </a:gridCol>
                <a:gridCol w="375981">
                  <a:extLst>
                    <a:ext uri="{9D8B030D-6E8A-4147-A177-3AD203B41FA5}">
                      <a16:colId xmlns:a16="http://schemas.microsoft.com/office/drawing/2014/main" val="2360528660"/>
                    </a:ext>
                  </a:extLst>
                </a:gridCol>
                <a:gridCol w="120348">
                  <a:extLst>
                    <a:ext uri="{9D8B030D-6E8A-4147-A177-3AD203B41FA5}">
                      <a16:colId xmlns:a16="http://schemas.microsoft.com/office/drawing/2014/main" val="2245415639"/>
                    </a:ext>
                  </a:extLst>
                </a:gridCol>
                <a:gridCol w="317138">
                  <a:extLst>
                    <a:ext uri="{9D8B030D-6E8A-4147-A177-3AD203B41FA5}">
                      <a16:colId xmlns:a16="http://schemas.microsoft.com/office/drawing/2014/main" val="2972740354"/>
                    </a:ext>
                  </a:extLst>
                </a:gridCol>
                <a:gridCol w="97400">
                  <a:extLst>
                    <a:ext uri="{9D8B030D-6E8A-4147-A177-3AD203B41FA5}">
                      <a16:colId xmlns:a16="http://schemas.microsoft.com/office/drawing/2014/main" val="4050281581"/>
                    </a:ext>
                  </a:extLst>
                </a:gridCol>
                <a:gridCol w="235937">
                  <a:extLst>
                    <a:ext uri="{9D8B030D-6E8A-4147-A177-3AD203B41FA5}">
                      <a16:colId xmlns:a16="http://schemas.microsoft.com/office/drawing/2014/main" val="444214584"/>
                    </a:ext>
                  </a:extLst>
                </a:gridCol>
              </a:tblGrid>
              <a:tr h="189528">
                <a:tc>
                  <a:txBody>
                    <a:bodyPr/>
                    <a:lstStyle/>
                    <a:p>
                      <a:pPr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납품소요일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5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 </a:t>
                      </a: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최소주문수량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1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435814"/>
                  </a:ext>
                </a:extLst>
              </a:tr>
              <a:tr h="33332">
                <a:tc gridSpan="22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353707"/>
                  </a:ext>
                </a:extLst>
              </a:tr>
              <a:tr h="1834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5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 재고관리</a:t>
                      </a:r>
                      <a:endParaRPr lang="ko-KR" altLang="en-US" sz="65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● 예    ○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아니오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제조사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빛샘전기주식회사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246861"/>
                  </a:ext>
                </a:extLst>
              </a:tr>
              <a:tr h="0">
                <a:tc gridSpan="22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022526"/>
                  </a:ext>
                </a:extLst>
              </a:tr>
              <a:tr h="19752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동의어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701981"/>
                  </a:ext>
                </a:extLst>
              </a:tr>
              <a:tr h="0">
                <a:tc gridSpan="22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510057"/>
                  </a:ext>
                </a:extLst>
              </a:tr>
              <a:tr h="8423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상품이미지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7200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3600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7200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7200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7200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7200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7200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108420"/>
                  </a:ext>
                </a:extLst>
              </a:tr>
              <a:tr h="33332">
                <a:tc gridSpan="22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091442"/>
                  </a:ext>
                </a:extLst>
              </a:tr>
              <a:tr h="24793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상품설명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12666"/>
                  </a:ext>
                </a:extLst>
              </a:tr>
              <a:tr h="0">
                <a:tc gridSpan="22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47901"/>
                  </a:ext>
                </a:extLst>
              </a:tr>
              <a:tr h="21834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첨부파일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u="sng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아마트공사 이미지</a:t>
                      </a:r>
                      <a:r>
                        <a:rPr lang="en-US" altLang="ko-KR" sz="700" u="sng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.jpg</a:t>
                      </a:r>
                      <a:r>
                        <a:rPr lang="en-US" altLang="ko-KR" sz="700" u="none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1" u="none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X</a:t>
                      </a:r>
                      <a:r>
                        <a:rPr lang="en-US" altLang="ko-KR" sz="700" b="1" u="none" baseline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700" b="0" u="sng" baseline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아파트공사관련문서</a:t>
                      </a:r>
                      <a:r>
                        <a:rPr lang="en-US" altLang="ko-KR" sz="700" b="0" u="sng" baseline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.zip</a:t>
                      </a:r>
                      <a:r>
                        <a:rPr lang="en-US" altLang="ko-KR" sz="700" b="0" u="none" baseline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1" u="none" baseline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700" b="1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153049"/>
                  </a:ext>
                </a:extLst>
              </a:tr>
              <a:tr h="21834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견적서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u="sng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아마트견적서</a:t>
                      </a:r>
                      <a:r>
                        <a:rPr lang="en-US" altLang="ko-KR" sz="700" u="sng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.xlms</a:t>
                      </a:r>
                      <a:r>
                        <a:rPr lang="en-US" altLang="ko-KR" sz="700" u="none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1" u="none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9360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52415" y="5209008"/>
            <a:ext cx="5546493" cy="452761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399374" y="6127746"/>
            <a:ext cx="498260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580" y="5930635"/>
            <a:ext cx="700906" cy="590036"/>
          </a:xfrm>
          <a:prstGeom prst="rect">
            <a:avLst/>
          </a:prstGeom>
        </p:spPr>
      </p:pic>
      <p:sp>
        <p:nvSpPr>
          <p:cNvPr id="26" name="Google Shape;214;p21"/>
          <p:cNvSpPr/>
          <p:nvPr/>
        </p:nvSpPr>
        <p:spPr>
          <a:xfrm>
            <a:off x="1371656" y="6584479"/>
            <a:ext cx="311230" cy="130291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9198" y="5930635"/>
            <a:ext cx="689195" cy="622497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572" y="5930635"/>
            <a:ext cx="714994" cy="60189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357" y="5930635"/>
            <a:ext cx="714994" cy="60189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489" y="5930635"/>
            <a:ext cx="714994" cy="601895"/>
          </a:xfrm>
          <a:prstGeom prst="rect">
            <a:avLst/>
          </a:prstGeom>
        </p:spPr>
      </p:pic>
      <p:sp>
        <p:nvSpPr>
          <p:cNvPr id="31" name="Google Shape;214;p21"/>
          <p:cNvSpPr/>
          <p:nvPr/>
        </p:nvSpPr>
        <p:spPr>
          <a:xfrm>
            <a:off x="2148824" y="6584479"/>
            <a:ext cx="311230" cy="130291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214;p21"/>
          <p:cNvSpPr/>
          <p:nvPr/>
        </p:nvSpPr>
        <p:spPr>
          <a:xfrm>
            <a:off x="2925992" y="6584479"/>
            <a:ext cx="311230" cy="130291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214;p21"/>
          <p:cNvSpPr/>
          <p:nvPr/>
        </p:nvSpPr>
        <p:spPr>
          <a:xfrm>
            <a:off x="3703160" y="6584479"/>
            <a:ext cx="311230" cy="130291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214;p21"/>
          <p:cNvSpPr/>
          <p:nvPr/>
        </p:nvSpPr>
        <p:spPr>
          <a:xfrm>
            <a:off x="4480328" y="6584479"/>
            <a:ext cx="311230" cy="130291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68580" y="6821003"/>
            <a:ext cx="4544655" cy="2413211"/>
            <a:chOff x="1168580" y="6821003"/>
            <a:chExt cx="4544655" cy="241321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68580" y="6821003"/>
              <a:ext cx="4544655" cy="2413211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5091006" y="8909228"/>
              <a:ext cx="559981" cy="2268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84222" y="9326932"/>
            <a:ext cx="281255" cy="141693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84222" y="9532952"/>
            <a:ext cx="281255" cy="141693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13;p21"/>
          <p:cNvSpPr/>
          <p:nvPr/>
        </p:nvSpPr>
        <p:spPr>
          <a:xfrm>
            <a:off x="2430067" y="9864762"/>
            <a:ext cx="455672" cy="173417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1700;p44"/>
          <p:cNvSpPr/>
          <p:nvPr/>
        </p:nvSpPr>
        <p:spPr>
          <a:xfrm>
            <a:off x="2945349" y="9863967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243" y="935628"/>
            <a:ext cx="5810629" cy="320459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7663" y="1261902"/>
            <a:ext cx="125950" cy="5510331"/>
          </a:xfrm>
          <a:prstGeom prst="rect">
            <a:avLst/>
          </a:prstGeom>
        </p:spPr>
      </p:pic>
      <p:sp>
        <p:nvSpPr>
          <p:cNvPr id="126" name="Google Shape;797;p30"/>
          <p:cNvSpPr/>
          <p:nvPr/>
        </p:nvSpPr>
        <p:spPr>
          <a:xfrm>
            <a:off x="-11995" y="131817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797;p30"/>
          <p:cNvSpPr/>
          <p:nvPr/>
        </p:nvSpPr>
        <p:spPr>
          <a:xfrm>
            <a:off x="-39833" y="312053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797;p30"/>
          <p:cNvSpPr/>
          <p:nvPr/>
        </p:nvSpPr>
        <p:spPr>
          <a:xfrm>
            <a:off x="-11995" y="495491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57;p20"/>
          <p:cNvSpPr txBox="1"/>
          <p:nvPr/>
        </p:nvSpPr>
        <p:spPr>
          <a:xfrm>
            <a:off x="1065477" y="5001942"/>
            <a:ext cx="813062" cy="2000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/>
              </a:rPr>
              <a:t>▌</a:t>
            </a:r>
            <a:r>
              <a:rPr lang="ko-KR" altLang="en-US" sz="700" b="1" i="0" u="none" strike="noStrike" cap="none" smtClean="0">
                <a:solidFill>
                  <a:schemeClr val="bg1"/>
                </a:solidFill>
                <a:latin typeface="+mj-ea"/>
                <a:ea typeface="+mj-ea"/>
                <a:sym typeface="Arial"/>
              </a:rPr>
              <a:t>상품옵션 정보</a:t>
            </a:r>
            <a:endParaRPr sz="7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0" name="Google Shape;1694;p44"/>
          <p:cNvSpPr/>
          <p:nvPr/>
        </p:nvSpPr>
        <p:spPr>
          <a:xfrm>
            <a:off x="6202739" y="4252686"/>
            <a:ext cx="5672841" cy="5933304"/>
          </a:xfrm>
          <a:prstGeom prst="roundRect">
            <a:avLst>
              <a:gd name="adj" fmla="val 520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31340" y="4383314"/>
            <a:ext cx="400110" cy="7186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mtClean="0">
                <a:solidFill>
                  <a:schemeClr val="bg1">
                    <a:lumMod val="65000"/>
                  </a:schemeClr>
                </a:solidFill>
              </a:rPr>
              <a:t>.........</a:t>
            </a:r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1" name="Google Shape;57;p20"/>
          <p:cNvSpPr txBox="1"/>
          <p:nvPr/>
        </p:nvSpPr>
        <p:spPr>
          <a:xfrm>
            <a:off x="7059361" y="5009024"/>
            <a:ext cx="813062" cy="20001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i="0" u="none" strike="noStrike" cap="none" smtClean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/>
              </a:rPr>
              <a:t>▌</a:t>
            </a:r>
            <a:r>
              <a:rPr lang="ko-KR" altLang="en-US" sz="700" b="1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상품옵션 정보</a:t>
            </a:r>
            <a:endParaRPr sz="70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6245698" y="5212076"/>
            <a:ext cx="5546493" cy="452761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Google Shape;213;p21"/>
          <p:cNvSpPr/>
          <p:nvPr/>
        </p:nvSpPr>
        <p:spPr>
          <a:xfrm>
            <a:off x="8472967" y="9867830"/>
            <a:ext cx="455672" cy="173417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700;p44"/>
          <p:cNvSpPr/>
          <p:nvPr/>
        </p:nvSpPr>
        <p:spPr>
          <a:xfrm>
            <a:off x="8988249" y="9867035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57;p20"/>
          <p:cNvSpPr txBox="1"/>
          <p:nvPr/>
        </p:nvSpPr>
        <p:spPr>
          <a:xfrm>
            <a:off x="6246299" y="5005010"/>
            <a:ext cx="813062" cy="2000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/>
              </a:rPr>
              <a:t>▌</a:t>
            </a:r>
            <a:r>
              <a:rPr lang="ko-KR" altLang="en-US" sz="700" b="1" i="0" u="none" strike="noStrike" cap="none" smtClean="0">
                <a:solidFill>
                  <a:schemeClr val="bg1"/>
                </a:solidFill>
                <a:latin typeface="+mj-ea"/>
                <a:ea typeface="+mj-ea"/>
                <a:sym typeface="Arial"/>
              </a:rPr>
              <a:t>상품관리 정보</a:t>
            </a:r>
            <a:endParaRPr sz="7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6" name="Google Shape;57;p20"/>
          <p:cNvSpPr txBox="1"/>
          <p:nvPr/>
        </p:nvSpPr>
        <p:spPr>
          <a:xfrm>
            <a:off x="6343126" y="5292693"/>
            <a:ext cx="121353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● 공통옵션</a:t>
            </a:r>
            <a:endParaRPr sz="70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47" name="표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904602"/>
              </p:ext>
            </p:extLst>
          </p:nvPr>
        </p:nvGraphicFramePr>
        <p:xfrm>
          <a:off x="6351217" y="5497845"/>
          <a:ext cx="5238261" cy="601549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324936">
                  <a:extLst>
                    <a:ext uri="{9D8B030D-6E8A-4147-A177-3AD203B41FA5}">
                      <a16:colId xmlns:a16="http://schemas.microsoft.com/office/drawing/2014/main" val="3572323857"/>
                    </a:ext>
                  </a:extLst>
                </a:gridCol>
                <a:gridCol w="988769">
                  <a:extLst>
                    <a:ext uri="{9D8B030D-6E8A-4147-A177-3AD203B41FA5}">
                      <a16:colId xmlns:a16="http://schemas.microsoft.com/office/drawing/2014/main" val="2736887268"/>
                    </a:ext>
                  </a:extLst>
                </a:gridCol>
                <a:gridCol w="3924556">
                  <a:extLst>
                    <a:ext uri="{9D8B030D-6E8A-4147-A177-3AD203B41FA5}">
                      <a16:colId xmlns:a16="http://schemas.microsoft.com/office/drawing/2014/main" val="2716456364"/>
                    </a:ext>
                  </a:extLst>
                </a:gridCol>
              </a:tblGrid>
              <a:tr h="2002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 smtClean="0"/>
                        <a:t>순번</a:t>
                      </a:r>
                      <a:endParaRPr sz="6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 smtClean="0"/>
                        <a:t>옵션명</a:t>
                      </a:r>
                      <a:endParaRPr sz="6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 smtClean="0"/>
                        <a:t>옵션값</a:t>
                      </a:r>
                      <a:endParaRPr sz="6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452624"/>
                  </a:ext>
                </a:extLst>
              </a:tr>
              <a:tr h="200628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색상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블랙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: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베이지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212462"/>
                  </a:ext>
                </a:extLst>
              </a:tr>
              <a:tr h="200628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모양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둥근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: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사각형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: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마름모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043585"/>
                  </a:ext>
                </a:extLst>
              </a:tr>
            </a:tbl>
          </a:graphicData>
        </a:graphic>
      </p:graphicFrame>
      <p:sp>
        <p:nvSpPr>
          <p:cNvPr id="148" name="직사각형 147"/>
          <p:cNvSpPr/>
          <p:nvPr/>
        </p:nvSpPr>
        <p:spPr>
          <a:xfrm>
            <a:off x="6339203" y="5497847"/>
            <a:ext cx="5382018" cy="93724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Google Shape;57;p20"/>
          <p:cNvSpPr txBox="1"/>
          <p:nvPr/>
        </p:nvSpPr>
        <p:spPr>
          <a:xfrm>
            <a:off x="6343125" y="6499778"/>
            <a:ext cx="121353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● 규격옵션</a:t>
            </a:r>
            <a:endParaRPr sz="70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50" name="표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638675"/>
              </p:ext>
            </p:extLst>
          </p:nvPr>
        </p:nvGraphicFramePr>
        <p:xfrm>
          <a:off x="6351216" y="6704930"/>
          <a:ext cx="5238264" cy="2206573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644997">
                  <a:extLst>
                    <a:ext uri="{9D8B030D-6E8A-4147-A177-3AD203B41FA5}">
                      <a16:colId xmlns:a16="http://schemas.microsoft.com/office/drawing/2014/main" val="3572323857"/>
                    </a:ext>
                  </a:extLst>
                </a:gridCol>
                <a:gridCol w="964019">
                  <a:extLst>
                    <a:ext uri="{9D8B030D-6E8A-4147-A177-3AD203B41FA5}">
                      <a16:colId xmlns:a16="http://schemas.microsoft.com/office/drawing/2014/main" val="2736887268"/>
                    </a:ext>
                  </a:extLst>
                </a:gridCol>
                <a:gridCol w="623776">
                  <a:extLst>
                    <a:ext uri="{9D8B030D-6E8A-4147-A177-3AD203B41FA5}">
                      <a16:colId xmlns:a16="http://schemas.microsoft.com/office/drawing/2014/main" val="2716456364"/>
                    </a:ext>
                  </a:extLst>
                </a:gridCol>
                <a:gridCol w="1190848">
                  <a:extLst>
                    <a:ext uri="{9D8B030D-6E8A-4147-A177-3AD203B41FA5}">
                      <a16:colId xmlns:a16="http://schemas.microsoft.com/office/drawing/2014/main" val="1758976838"/>
                    </a:ext>
                  </a:extLst>
                </a:gridCol>
                <a:gridCol w="680483">
                  <a:extLst>
                    <a:ext uri="{9D8B030D-6E8A-4147-A177-3AD203B41FA5}">
                      <a16:colId xmlns:a16="http://schemas.microsoft.com/office/drawing/2014/main" val="4261346708"/>
                    </a:ext>
                  </a:extLst>
                </a:gridCol>
                <a:gridCol w="1134141">
                  <a:extLst>
                    <a:ext uri="{9D8B030D-6E8A-4147-A177-3AD203B41FA5}">
                      <a16:colId xmlns:a16="http://schemas.microsoft.com/office/drawing/2014/main" val="2617241015"/>
                    </a:ext>
                  </a:extLst>
                </a:gridCol>
              </a:tblGrid>
              <a:tr h="2002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 smtClean="0"/>
                        <a:t>옵션코드</a:t>
                      </a:r>
                      <a:endParaRPr sz="6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 smtClean="0"/>
                        <a:t>옵션</a:t>
                      </a:r>
                      <a:r>
                        <a:rPr lang="en-US" altLang="ko-KR" sz="600" b="1" u="none" strike="noStrike" cap="none" smtClean="0"/>
                        <a:t>(</a:t>
                      </a:r>
                      <a:r>
                        <a:rPr lang="ko-KR" altLang="en-US" sz="600" b="1" u="none" strike="noStrike" cap="none" smtClean="0"/>
                        <a:t>규격</a:t>
                      </a:r>
                      <a:r>
                        <a:rPr lang="en-US" altLang="ko-KR" sz="600" b="1" u="none" strike="noStrike" cap="none" smtClean="0"/>
                        <a:t>)</a:t>
                      </a:r>
                      <a:endParaRPr sz="6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 smtClean="0"/>
                        <a:t>단가</a:t>
                      </a:r>
                      <a:endParaRPr sz="6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 smtClean="0"/>
                        <a:t>재고</a:t>
                      </a:r>
                      <a:endParaRPr sz="6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452624"/>
                  </a:ext>
                </a:extLst>
              </a:tr>
              <a:tr h="2006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12234512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230m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70,000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212462"/>
                  </a:ext>
                </a:extLst>
              </a:tr>
              <a:tr h="2006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12234513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235m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71,000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043585"/>
                  </a:ext>
                </a:extLst>
              </a:tr>
              <a:tr h="2006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12234514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240m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72,000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464961"/>
                  </a:ext>
                </a:extLst>
              </a:tr>
              <a:tr h="2006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12234515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245m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73,000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67831"/>
                  </a:ext>
                </a:extLst>
              </a:tr>
              <a:tr h="2006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12234516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250m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74,000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999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115562"/>
                  </a:ext>
                </a:extLst>
              </a:tr>
              <a:tr h="2006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12234517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255m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75,000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998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087592"/>
                  </a:ext>
                </a:extLst>
              </a:tr>
              <a:tr h="2006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12234518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260m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76,000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997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774911"/>
                  </a:ext>
                </a:extLst>
              </a:tr>
              <a:tr h="2006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12234519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265m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77,000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993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020201"/>
                  </a:ext>
                </a:extLst>
              </a:tr>
              <a:tr h="2006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12234520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270m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78,000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990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833495"/>
                  </a:ext>
                </a:extLst>
              </a:tr>
              <a:tr h="2006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12234521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275m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79,000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744700"/>
                  </a:ext>
                </a:extLst>
              </a:tr>
            </a:tbl>
          </a:graphicData>
        </a:graphic>
      </p:graphicFrame>
      <p:sp>
        <p:nvSpPr>
          <p:cNvPr id="151" name="직사각형 150"/>
          <p:cNvSpPr/>
          <p:nvPr/>
        </p:nvSpPr>
        <p:spPr>
          <a:xfrm>
            <a:off x="6339202" y="6704931"/>
            <a:ext cx="5382018" cy="293427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8630094" y="6927879"/>
            <a:ext cx="602895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단가변경요청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214;p21"/>
          <p:cNvSpPr/>
          <p:nvPr/>
        </p:nvSpPr>
        <p:spPr>
          <a:xfrm>
            <a:off x="9265736" y="6942055"/>
            <a:ext cx="455672" cy="130291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단종요청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8630094" y="7131767"/>
            <a:ext cx="602895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단가변경요청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214;p21"/>
          <p:cNvSpPr/>
          <p:nvPr/>
        </p:nvSpPr>
        <p:spPr>
          <a:xfrm>
            <a:off x="9265736" y="7145943"/>
            <a:ext cx="455672" cy="130291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단종요청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8630094" y="7328692"/>
            <a:ext cx="602895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단가변경요청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214;p21"/>
          <p:cNvSpPr/>
          <p:nvPr/>
        </p:nvSpPr>
        <p:spPr>
          <a:xfrm>
            <a:off x="9265736" y="7342868"/>
            <a:ext cx="455672" cy="130291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단종요청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8630094" y="7525617"/>
            <a:ext cx="602895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단가변경요청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214;p21"/>
          <p:cNvSpPr/>
          <p:nvPr/>
        </p:nvSpPr>
        <p:spPr>
          <a:xfrm>
            <a:off x="9265736" y="7539793"/>
            <a:ext cx="455672" cy="130291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단종요청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8630094" y="7730726"/>
            <a:ext cx="602895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단가변경요청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214;p21"/>
          <p:cNvSpPr/>
          <p:nvPr/>
        </p:nvSpPr>
        <p:spPr>
          <a:xfrm>
            <a:off x="9265736" y="7744902"/>
            <a:ext cx="455672" cy="130291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단종요청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8630094" y="7927538"/>
            <a:ext cx="602895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단가변경요청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214;p21"/>
          <p:cNvSpPr/>
          <p:nvPr/>
        </p:nvSpPr>
        <p:spPr>
          <a:xfrm>
            <a:off x="9265736" y="7941714"/>
            <a:ext cx="455672" cy="130291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단종요청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8630094" y="8140103"/>
            <a:ext cx="602895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단가변경요청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214;p21"/>
          <p:cNvSpPr/>
          <p:nvPr/>
        </p:nvSpPr>
        <p:spPr>
          <a:xfrm>
            <a:off x="9265736" y="8154279"/>
            <a:ext cx="455672" cy="130291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단종요청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8630094" y="8333069"/>
            <a:ext cx="602895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단가변경요청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214;p21"/>
          <p:cNvSpPr/>
          <p:nvPr/>
        </p:nvSpPr>
        <p:spPr>
          <a:xfrm>
            <a:off x="9265736" y="8347245"/>
            <a:ext cx="455672" cy="130291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단종요청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8630094" y="8518057"/>
            <a:ext cx="602895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단가변경요청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214;p21"/>
          <p:cNvSpPr/>
          <p:nvPr/>
        </p:nvSpPr>
        <p:spPr>
          <a:xfrm>
            <a:off x="9265736" y="8532233"/>
            <a:ext cx="455672" cy="130291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단종요청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8630094" y="8723166"/>
            <a:ext cx="602895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단가변경요청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214;p21"/>
          <p:cNvSpPr/>
          <p:nvPr/>
        </p:nvSpPr>
        <p:spPr>
          <a:xfrm>
            <a:off x="9265736" y="8737342"/>
            <a:ext cx="455672" cy="130291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단종요청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10474051" y="6927879"/>
            <a:ext cx="602895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재고수량변경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214;p21"/>
          <p:cNvSpPr/>
          <p:nvPr/>
        </p:nvSpPr>
        <p:spPr>
          <a:xfrm>
            <a:off x="11109693" y="6942055"/>
            <a:ext cx="455672" cy="130291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이력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10474051" y="7131767"/>
            <a:ext cx="602895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재고수량변경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214;p21"/>
          <p:cNvSpPr/>
          <p:nvPr/>
        </p:nvSpPr>
        <p:spPr>
          <a:xfrm>
            <a:off x="11109693" y="7145943"/>
            <a:ext cx="455672" cy="130291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500"/>
            </a:pPr>
            <a:r>
              <a:rPr lang="ko-KR" altLang="en-US" sz="600">
                <a:solidFill>
                  <a:schemeClr val="dk1"/>
                </a:solidFill>
              </a:rPr>
              <a:t>이력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10474051" y="7328692"/>
            <a:ext cx="602895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재고수량변경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214;p21"/>
          <p:cNvSpPr/>
          <p:nvPr/>
        </p:nvSpPr>
        <p:spPr>
          <a:xfrm>
            <a:off x="11109693" y="7342868"/>
            <a:ext cx="455672" cy="130291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500"/>
            </a:pPr>
            <a:r>
              <a:rPr lang="ko-KR" altLang="en-US" sz="600">
                <a:solidFill>
                  <a:schemeClr val="dk1"/>
                </a:solidFill>
              </a:rPr>
              <a:t>이력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10474051" y="7525617"/>
            <a:ext cx="602895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재고수량변경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214;p21"/>
          <p:cNvSpPr/>
          <p:nvPr/>
        </p:nvSpPr>
        <p:spPr>
          <a:xfrm>
            <a:off x="11109693" y="7539793"/>
            <a:ext cx="455672" cy="130291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500"/>
            </a:pPr>
            <a:r>
              <a:rPr lang="ko-KR" altLang="en-US" sz="600">
                <a:solidFill>
                  <a:schemeClr val="dk1"/>
                </a:solidFill>
              </a:rPr>
              <a:t>이력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10474051" y="7730726"/>
            <a:ext cx="602895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재고수량변경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214;p21"/>
          <p:cNvSpPr/>
          <p:nvPr/>
        </p:nvSpPr>
        <p:spPr>
          <a:xfrm>
            <a:off x="11109693" y="7744902"/>
            <a:ext cx="455672" cy="130291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500"/>
            </a:pPr>
            <a:r>
              <a:rPr lang="ko-KR" altLang="en-US" sz="600">
                <a:solidFill>
                  <a:schemeClr val="dk1"/>
                </a:solidFill>
              </a:rPr>
              <a:t>이력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10474051" y="7927538"/>
            <a:ext cx="602895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재고수량변경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214;p21"/>
          <p:cNvSpPr/>
          <p:nvPr/>
        </p:nvSpPr>
        <p:spPr>
          <a:xfrm>
            <a:off x="11109693" y="7941714"/>
            <a:ext cx="455672" cy="130291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500"/>
            </a:pPr>
            <a:r>
              <a:rPr lang="ko-KR" altLang="en-US" sz="600">
                <a:solidFill>
                  <a:schemeClr val="dk1"/>
                </a:solidFill>
              </a:rPr>
              <a:t>이력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10474051" y="8140103"/>
            <a:ext cx="602895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재고수량변경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214;p21"/>
          <p:cNvSpPr/>
          <p:nvPr/>
        </p:nvSpPr>
        <p:spPr>
          <a:xfrm>
            <a:off x="11109693" y="8154279"/>
            <a:ext cx="455672" cy="130291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500"/>
            </a:pPr>
            <a:r>
              <a:rPr lang="ko-KR" altLang="en-US" sz="600">
                <a:solidFill>
                  <a:schemeClr val="dk1"/>
                </a:solidFill>
              </a:rPr>
              <a:t>이력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10474051" y="8333069"/>
            <a:ext cx="602895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재고수량변경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214;p21"/>
          <p:cNvSpPr/>
          <p:nvPr/>
        </p:nvSpPr>
        <p:spPr>
          <a:xfrm>
            <a:off x="11109693" y="8347245"/>
            <a:ext cx="455672" cy="130291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500"/>
            </a:pPr>
            <a:r>
              <a:rPr lang="ko-KR" altLang="en-US" sz="600">
                <a:solidFill>
                  <a:schemeClr val="dk1"/>
                </a:solidFill>
              </a:rPr>
              <a:t>이력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10474051" y="8518057"/>
            <a:ext cx="602895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재고수량변경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214;p21"/>
          <p:cNvSpPr/>
          <p:nvPr/>
        </p:nvSpPr>
        <p:spPr>
          <a:xfrm>
            <a:off x="11109693" y="8532233"/>
            <a:ext cx="455672" cy="130291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500"/>
            </a:pPr>
            <a:r>
              <a:rPr lang="ko-KR" altLang="en-US" sz="600">
                <a:solidFill>
                  <a:schemeClr val="dk1"/>
                </a:solidFill>
              </a:rPr>
              <a:t>이력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10474051" y="8723166"/>
            <a:ext cx="602895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재고수량변경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214;p21"/>
          <p:cNvSpPr/>
          <p:nvPr/>
        </p:nvSpPr>
        <p:spPr>
          <a:xfrm>
            <a:off x="11109693" y="8737342"/>
            <a:ext cx="455672" cy="130291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>
              <a:buSzPts val="500"/>
            </a:pPr>
            <a:r>
              <a:rPr lang="ko-KR" altLang="en-US" sz="600">
                <a:solidFill>
                  <a:schemeClr val="dk1"/>
                </a:solidFill>
              </a:rPr>
              <a:t>이력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797;p30"/>
          <p:cNvSpPr/>
          <p:nvPr/>
        </p:nvSpPr>
        <p:spPr>
          <a:xfrm>
            <a:off x="7018945" y="486171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189243" y="953625"/>
            <a:ext cx="5810629" cy="581860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181444" y="4991820"/>
            <a:ext cx="5684562" cy="5194169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>
            <a:off x="6206851" y="4991820"/>
            <a:ext cx="5684562" cy="5187638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Google Shape;57;p20"/>
          <p:cNvSpPr txBox="1"/>
          <p:nvPr/>
        </p:nvSpPr>
        <p:spPr>
          <a:xfrm>
            <a:off x="1891269" y="5005487"/>
            <a:ext cx="813062" cy="2000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/>
              </a:rPr>
              <a:t>▌</a:t>
            </a:r>
            <a:r>
              <a:rPr lang="ko-KR" altLang="en-US" sz="700" b="1" smtClean="0">
                <a:solidFill>
                  <a:schemeClr val="bg1"/>
                </a:solidFill>
                <a:latin typeface="+mj-ea"/>
                <a:ea typeface="+mj-ea"/>
              </a:rPr>
              <a:t>펜타온</a:t>
            </a:r>
            <a:r>
              <a:rPr lang="ko-KR" altLang="en-US" sz="700" b="1" i="0" u="none" strike="noStrike" cap="none" smtClean="0">
                <a:solidFill>
                  <a:schemeClr val="bg1"/>
                </a:solidFill>
                <a:latin typeface="+mj-ea"/>
                <a:ea typeface="+mj-ea"/>
                <a:sym typeface="Arial"/>
              </a:rPr>
              <a:t> 정보</a:t>
            </a:r>
            <a:endParaRPr sz="7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0" name="Google Shape;57;p20"/>
          <p:cNvSpPr txBox="1"/>
          <p:nvPr/>
        </p:nvSpPr>
        <p:spPr>
          <a:xfrm>
            <a:off x="7880679" y="5011849"/>
            <a:ext cx="813062" cy="20001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/>
              </a:rPr>
              <a:t>▌</a:t>
            </a:r>
            <a:r>
              <a:rPr lang="ko-KR" altLang="en-US" sz="700" b="1" smtClean="0">
                <a:solidFill>
                  <a:schemeClr val="bg1"/>
                </a:solidFill>
                <a:latin typeface="+mj-ea"/>
                <a:ea typeface="+mj-ea"/>
              </a:rPr>
              <a:t>펜타온</a:t>
            </a:r>
            <a:r>
              <a:rPr lang="ko-KR" altLang="en-US" sz="700" b="1" i="0" u="none" strike="noStrike" cap="none" smtClean="0">
                <a:solidFill>
                  <a:schemeClr val="bg1"/>
                </a:solidFill>
                <a:latin typeface="+mj-ea"/>
                <a:ea typeface="+mj-ea"/>
                <a:sym typeface="Arial"/>
              </a:rPr>
              <a:t> 정보</a:t>
            </a:r>
            <a:endParaRPr sz="7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7067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2436076478"/>
              </p:ext>
            </p:extLst>
          </p:nvPr>
        </p:nvGraphicFramePr>
        <p:xfrm>
          <a:off x="8385974" y="826614"/>
          <a:ext cx="2324900" cy="130920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일반인수증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공급사가 구매사에게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보내는 인수증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물류인수증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공급사가 물류센터에게 보내는 인수증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반품인수증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구매사가 공급사에게 보내는 반품 인수증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500103444"/>
                  </a:ext>
                </a:extLst>
              </a:tr>
            </a:tbl>
          </a:graphicData>
        </a:graphic>
      </p:graphicFrame>
      <p:sp>
        <p:nvSpPr>
          <p:cNvPr id="106" name="Google Shape;106;p21"/>
          <p:cNvSpPr/>
          <p:nvPr/>
        </p:nvSpPr>
        <p:spPr>
          <a:xfrm>
            <a:off x="112282" y="782348"/>
            <a:ext cx="8217900" cy="930505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인수증 팝업</a:t>
            </a:r>
            <a:endParaRPr/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공통</a:t>
            </a:r>
            <a:endParaRPr/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박동혁</a:t>
            </a:r>
            <a:endParaRPr/>
          </a:p>
        </p:txBody>
      </p:sp>
      <p:sp>
        <p:nvSpPr>
          <p:cNvPr id="13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일반 인수증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물류 인수증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반품인수증 출력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65" y="948798"/>
            <a:ext cx="5862229" cy="4404038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913" y="5434876"/>
            <a:ext cx="5840882" cy="435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8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2886</TotalTime>
  <Words>1730</Words>
  <Application>Microsoft Office PowerPoint</Application>
  <PresentationFormat>사용자 지정</PresentationFormat>
  <Paragraphs>624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Nanum Gothic</vt:lpstr>
      <vt:lpstr>맑은 고딕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kang james</cp:lastModifiedBy>
  <cp:revision>120</cp:revision>
  <dcterms:modified xsi:type="dcterms:W3CDTF">2025-01-21T09:24:03Z</dcterms:modified>
</cp:coreProperties>
</file>