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9" r:id="rId2"/>
    <p:sldId id="290" r:id="rId3"/>
    <p:sldId id="291" r:id="rId4"/>
    <p:sldId id="256" r:id="rId5"/>
    <p:sldId id="292" r:id="rId6"/>
    <p:sldId id="294" r:id="rId7"/>
    <p:sldId id="296" r:id="rId8"/>
    <p:sldId id="316" r:id="rId9"/>
    <p:sldId id="312" r:id="rId10"/>
    <p:sldId id="313" r:id="rId11"/>
    <p:sldId id="314" r:id="rId12"/>
    <p:sldId id="315" r:id="rId13"/>
    <p:sldId id="295" r:id="rId14"/>
    <p:sldId id="293" r:id="rId15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2" autoAdjust="0"/>
    <p:restoredTop sz="93904" autoAdjust="0"/>
  </p:normalViewPr>
  <p:slideViewPr>
    <p:cSldViewPr snapToGrid="0">
      <p:cViewPr varScale="1">
        <p:scale>
          <a:sx n="104" d="100"/>
          <a:sy n="104" d="100"/>
        </p:scale>
        <p:origin x="114" y="-372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59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91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05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2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11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3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58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23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32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37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/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473085770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메인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37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5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" altLang="ko-KR" sz="663" dirty="0">
                <a:latin typeface="+mj-ea"/>
                <a:ea typeface="+mj-ea"/>
              </a:rPr>
              <a:t>popup</a:t>
            </a:r>
            <a:endParaRPr lang="en" altLang="ko-KR"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5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  <a:ea typeface="+mj-ea"/>
              </a:rPr>
              <a:t>팬타온</a:t>
            </a:r>
            <a:r>
              <a:rPr lang="ko-KR" altLang="en-US" sz="663" dirty="0">
                <a:latin typeface="+mj-ea"/>
                <a:ea typeface="+mj-ea"/>
              </a:rPr>
              <a:t> 판매자 약관 동의 및 철회 안내</a:t>
            </a: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1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sz="1706" dirty="0">
              <a:latin typeface="+mj-ea"/>
              <a:ea typeface="+mj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A331BFC-188A-F0C3-74F7-71E66F4B849D}"/>
              </a:ext>
            </a:extLst>
          </p:cNvPr>
          <p:cNvSpPr/>
          <p:nvPr/>
        </p:nvSpPr>
        <p:spPr>
          <a:xfrm>
            <a:off x="397644" y="3803194"/>
            <a:ext cx="4941721" cy="335096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1141AC-3207-24C3-698A-7C44E7A9CD01}"/>
              </a:ext>
            </a:extLst>
          </p:cNvPr>
          <p:cNvGraphicFramePr>
            <a:graphicFrameLocks noGrp="1"/>
          </p:cNvGraphicFramePr>
          <p:nvPr/>
        </p:nvGraphicFramePr>
        <p:xfrm>
          <a:off x="604062" y="3833558"/>
          <a:ext cx="459367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8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479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9A18E60-D1B4-E4D2-45A3-0126040BBB21}"/>
              </a:ext>
            </a:extLst>
          </p:cNvPr>
          <p:cNvSpPr/>
          <p:nvPr/>
        </p:nvSpPr>
        <p:spPr>
          <a:xfrm>
            <a:off x="604062" y="4310105"/>
            <a:ext cx="4593675" cy="231346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32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</a:t>
            </a:r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전자금융거래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개인정보처리방침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25087" indent="-325087" algn="ctr">
              <a:buAutoNum type="arabicPeriod"/>
            </a:pPr>
            <a:endParaRPr kumimoji="1" lang="ko-KR" altLang="en-US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7F0E74B0-D74E-93E3-4821-07A93C76F149}"/>
              </a:ext>
            </a:extLst>
          </p:cNvPr>
          <p:cNvSpPr/>
          <p:nvPr/>
        </p:nvSpPr>
        <p:spPr>
          <a:xfrm>
            <a:off x="2979538" y="6916297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54C01FC1-8128-4C67-8D83-387E14CF9DA0}"/>
              </a:ext>
            </a:extLst>
          </p:cNvPr>
          <p:cNvSpPr/>
          <p:nvPr/>
        </p:nvSpPr>
        <p:spPr>
          <a:xfrm>
            <a:off x="2595382" y="6916297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동의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8BBF7F0D-4C68-ABBE-2F11-7A6E5F541DE8}"/>
              </a:ext>
            </a:extLst>
          </p:cNvPr>
          <p:cNvGraphicFramePr>
            <a:graphicFrameLocks noGrp="1"/>
          </p:cNvGraphicFramePr>
          <p:nvPr/>
        </p:nvGraphicFramePr>
        <p:xfrm>
          <a:off x="8500552" y="924705"/>
          <a:ext cx="1941546" cy="4185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914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53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약관보기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닫기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약관은 아래 내용을 포함한다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전자금융거래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개인정보처리방침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상기 약관은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팬택씨앤아이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에서 제공 받는다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등록 완료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</a:tbl>
          </a:graphicData>
        </a:graphic>
      </p:graphicFrame>
      <p:sp>
        <p:nvSpPr>
          <p:cNvPr id="85" name="Google Shape;1694;p44">
            <a:extLst>
              <a:ext uri="{FF2B5EF4-FFF2-40B4-BE49-F238E27FC236}">
                <a16:creationId xmlns:a16="http://schemas.microsoft.com/office/drawing/2014/main" id="{E5D58E17-EE4A-1319-5C7C-D7CBE7C16B81}"/>
              </a:ext>
            </a:extLst>
          </p:cNvPr>
          <p:cNvSpPr/>
          <p:nvPr/>
        </p:nvSpPr>
        <p:spPr>
          <a:xfrm>
            <a:off x="872442" y="7437864"/>
            <a:ext cx="3053045" cy="142799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060058D9-AC6D-A87D-C335-7AF359CDF218}"/>
              </a:ext>
            </a:extLst>
          </p:cNvPr>
          <p:cNvSpPr/>
          <p:nvPr/>
        </p:nvSpPr>
        <p:spPr>
          <a:xfrm>
            <a:off x="2392964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8" name="Google Shape;1694;p44">
            <a:extLst>
              <a:ext uri="{FF2B5EF4-FFF2-40B4-BE49-F238E27FC236}">
                <a16:creationId xmlns:a16="http://schemas.microsoft.com/office/drawing/2014/main" id="{AE7411D0-D325-FB49-B5EE-2F5988610F4B}"/>
              </a:ext>
            </a:extLst>
          </p:cNvPr>
          <p:cNvSpPr/>
          <p:nvPr/>
        </p:nvSpPr>
        <p:spPr>
          <a:xfrm>
            <a:off x="1016928" y="7938628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약관을 모두 확인하였으며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약관 내용에 동의하십니까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2F8462DB-A107-A423-1EBC-B2875F8D2C84}"/>
              </a:ext>
            </a:extLst>
          </p:cNvPr>
          <p:cNvSpPr/>
          <p:nvPr/>
        </p:nvSpPr>
        <p:spPr>
          <a:xfrm>
            <a:off x="1984096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92E14AE2-BA5A-F792-DE71-23AB5FE801A6}"/>
              </a:ext>
            </a:extLst>
          </p:cNvPr>
          <p:cNvCxnSpPr>
            <a:cxnSpLocks/>
            <a:stCxn id="82" idx="1"/>
            <a:endCxn id="91" idx="0"/>
          </p:cNvCxnSpPr>
          <p:nvPr/>
        </p:nvCxnSpPr>
        <p:spPr>
          <a:xfrm rot="10800000" flipV="1">
            <a:off x="2411262" y="7001623"/>
            <a:ext cx="184122" cy="47100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EC347725-7FFB-CFFC-BAA0-AC057A178295}"/>
              </a:ext>
            </a:extLst>
          </p:cNvPr>
          <p:cNvGraphicFramePr>
            <a:graphicFrameLocks noGrp="1"/>
          </p:cNvGraphicFramePr>
          <p:nvPr/>
        </p:nvGraphicFramePr>
        <p:xfrm>
          <a:off x="1016928" y="7472633"/>
          <a:ext cx="278866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5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247715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 동의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92" name="Google Shape;1694;p44">
            <a:extLst>
              <a:ext uri="{FF2B5EF4-FFF2-40B4-BE49-F238E27FC236}">
                <a16:creationId xmlns:a16="http://schemas.microsoft.com/office/drawing/2014/main" id="{C9F37A06-6CDD-68A5-9A14-FECDD8E0BE33}"/>
              </a:ext>
            </a:extLst>
          </p:cNvPr>
          <p:cNvSpPr/>
          <p:nvPr/>
        </p:nvSpPr>
        <p:spPr>
          <a:xfrm>
            <a:off x="4287864" y="7428641"/>
            <a:ext cx="3053045" cy="142799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Google Shape;1694;p44">
            <a:extLst>
              <a:ext uri="{FF2B5EF4-FFF2-40B4-BE49-F238E27FC236}">
                <a16:creationId xmlns:a16="http://schemas.microsoft.com/office/drawing/2014/main" id="{A3D59712-2555-0CF2-FE9B-5156C42F83DB}"/>
              </a:ext>
            </a:extLst>
          </p:cNvPr>
          <p:cNvSpPr/>
          <p:nvPr/>
        </p:nvSpPr>
        <p:spPr>
          <a:xfrm>
            <a:off x="4432351" y="7929406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판매자로 등록되었습니다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A49DA4A1-168A-FFC8-BF3A-244F6588BDDA}"/>
              </a:ext>
            </a:extLst>
          </p:cNvPr>
          <p:cNvSpPr/>
          <p:nvPr/>
        </p:nvSpPr>
        <p:spPr>
          <a:xfrm>
            <a:off x="5643732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CD2EFFA4-B7B1-5B18-FFFF-701E60B950A0}"/>
              </a:ext>
            </a:extLst>
          </p:cNvPr>
          <p:cNvCxnSpPr>
            <a:cxnSpLocks/>
            <a:stCxn id="89" idx="2"/>
            <a:endCxn id="92" idx="2"/>
          </p:cNvCxnSpPr>
          <p:nvPr/>
        </p:nvCxnSpPr>
        <p:spPr>
          <a:xfrm rot="16200000" flipH="1">
            <a:off x="3893168" y="6935416"/>
            <a:ext cx="182799" cy="3659637"/>
          </a:xfrm>
          <a:prstGeom prst="bentConnector3">
            <a:avLst>
              <a:gd name="adj1" fmla="val 2185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B2897F43-E7F7-6222-6FA5-EF6398BBBC2C}"/>
              </a:ext>
            </a:extLst>
          </p:cNvPr>
          <p:cNvGraphicFramePr>
            <a:graphicFrameLocks noGrp="1"/>
          </p:cNvGraphicFramePr>
          <p:nvPr/>
        </p:nvGraphicFramePr>
        <p:xfrm>
          <a:off x="1882560" y="1495979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922130416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4137163545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409904274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60086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86891571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10818061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☑️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2024-11-25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9037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B3AA5C2C-696E-9863-D1B8-C17F46B6D0D9}"/>
              </a:ext>
            </a:extLst>
          </p:cNvPr>
          <p:cNvGraphicFramePr>
            <a:graphicFrameLocks noGrp="1"/>
          </p:cNvGraphicFramePr>
          <p:nvPr/>
        </p:nvGraphicFramePr>
        <p:xfrm>
          <a:off x="1882560" y="3285752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922130416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4137163545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409904274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60086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86891571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10818061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▢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9037"/>
                  </a:ext>
                </a:extLst>
              </a:tr>
            </a:tbl>
          </a:graphicData>
        </a:graphic>
      </p:graphicFrame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D3B1BAA8-3E64-8E55-F751-1CD8FBC61DC2}"/>
              </a:ext>
            </a:extLst>
          </p:cNvPr>
          <p:cNvSpPr/>
          <p:nvPr/>
        </p:nvSpPr>
        <p:spPr>
          <a:xfrm>
            <a:off x="2921416" y="3287633"/>
            <a:ext cx="176132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EF922067-10DF-6679-3C99-2B0752226F17}"/>
              </a:ext>
            </a:extLst>
          </p:cNvPr>
          <p:cNvCxnSpPr>
            <a:cxnSpLocks/>
            <a:stCxn id="98" idx="2"/>
            <a:endCxn id="4" idx="0"/>
          </p:cNvCxnSpPr>
          <p:nvPr/>
        </p:nvCxnSpPr>
        <p:spPr>
          <a:xfrm rot="5400000">
            <a:off x="2795779" y="3619856"/>
            <a:ext cx="318825" cy="108582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341533B6-4057-9914-ECFC-D3C6C21C9C09}"/>
              </a:ext>
            </a:extLst>
          </p:cNvPr>
          <p:cNvSpPr/>
          <p:nvPr/>
        </p:nvSpPr>
        <p:spPr>
          <a:xfrm>
            <a:off x="4224469" y="3286827"/>
            <a:ext cx="373600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E361B993-F6DE-A1AE-AECE-B6BF643C30FD}"/>
              </a:ext>
            </a:extLst>
          </p:cNvPr>
          <p:cNvCxnSpPr>
            <a:cxnSpLocks/>
            <a:stCxn id="100" idx="2"/>
            <a:endCxn id="4" idx="0"/>
          </p:cNvCxnSpPr>
          <p:nvPr/>
        </p:nvCxnSpPr>
        <p:spPr>
          <a:xfrm rot="5400000">
            <a:off x="3496270" y="2918559"/>
            <a:ext cx="319630" cy="151037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Google Shape;1694;p44">
            <a:extLst>
              <a:ext uri="{FF2B5EF4-FFF2-40B4-BE49-F238E27FC236}">
                <a16:creationId xmlns:a16="http://schemas.microsoft.com/office/drawing/2014/main" id="{B1BF1F1E-A1A6-1DD0-7FE7-3DF899375FE3}"/>
              </a:ext>
            </a:extLst>
          </p:cNvPr>
          <p:cNvSpPr/>
          <p:nvPr/>
        </p:nvSpPr>
        <p:spPr>
          <a:xfrm>
            <a:off x="3313717" y="1942056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" name="Google Shape;1694;p44">
            <a:extLst>
              <a:ext uri="{FF2B5EF4-FFF2-40B4-BE49-F238E27FC236}">
                <a16:creationId xmlns:a16="http://schemas.microsoft.com/office/drawing/2014/main" id="{6BCFF1C8-1AB0-C2BF-8023-F2A49FD91099}"/>
              </a:ext>
            </a:extLst>
          </p:cNvPr>
          <p:cNvSpPr/>
          <p:nvPr/>
        </p:nvSpPr>
        <p:spPr>
          <a:xfrm>
            <a:off x="3458203" y="2108144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 약관 철회 및 </a:t>
            </a: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팬타온에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 중단은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 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(1600-3280)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운영사담당자 에게 문의해 주세요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393681DC-2ECC-111B-CE0D-64047E21A860}"/>
              </a:ext>
            </a:extLst>
          </p:cNvPr>
          <p:cNvSpPr/>
          <p:nvPr/>
        </p:nvSpPr>
        <p:spPr>
          <a:xfrm>
            <a:off x="4669584" y="268730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8977952A-588A-FD26-866B-E4E91BF2B510}"/>
              </a:ext>
            </a:extLst>
          </p:cNvPr>
          <p:cNvSpPr/>
          <p:nvPr/>
        </p:nvSpPr>
        <p:spPr>
          <a:xfrm>
            <a:off x="2953833" y="1497523"/>
            <a:ext cx="176132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EF60E31C-DD44-54BD-DBCA-EBB777E9D6C9}"/>
              </a:ext>
            </a:extLst>
          </p:cNvPr>
          <p:cNvCxnSpPr>
            <a:cxnSpLocks/>
            <a:stCxn id="105" idx="2"/>
            <a:endCxn id="102" idx="1"/>
          </p:cNvCxnSpPr>
          <p:nvPr/>
        </p:nvCxnSpPr>
        <p:spPr>
          <a:xfrm rot="16200000" flipH="1">
            <a:off x="2795762" y="1970760"/>
            <a:ext cx="764089" cy="27181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2D4A5422-0DC2-FA1E-9514-10E075226E82}"/>
              </a:ext>
            </a:extLst>
          </p:cNvPr>
          <p:cNvSpPr/>
          <p:nvPr/>
        </p:nvSpPr>
        <p:spPr>
          <a:xfrm>
            <a:off x="169013" y="922148"/>
            <a:ext cx="1375620" cy="48673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 여부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725" indent="-216725">
              <a:buAutoNum type="arabicPeriod"/>
            </a:pP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약관 동의 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725" indent="-216725">
              <a:buAutoNum type="arabicPeriod"/>
            </a:pP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: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미동의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E8BC31B7-0828-DFF2-2583-4C692043DA37}"/>
              </a:ext>
            </a:extLst>
          </p:cNvPr>
          <p:cNvSpPr/>
          <p:nvPr/>
        </p:nvSpPr>
        <p:spPr>
          <a:xfrm>
            <a:off x="1043102" y="1457095"/>
            <a:ext cx="776114" cy="30594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9D7B13F8-4D3F-045C-E9D1-D91493BE49B7}"/>
              </a:ext>
            </a:extLst>
          </p:cNvPr>
          <p:cNvSpPr/>
          <p:nvPr/>
        </p:nvSpPr>
        <p:spPr>
          <a:xfrm>
            <a:off x="1043102" y="3246868"/>
            <a:ext cx="776114" cy="30594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72C3C039-D53C-4A77-C73E-3476A1A97483}"/>
              </a:ext>
            </a:extLst>
          </p:cNvPr>
          <p:cNvCxnSpPr>
            <a:cxnSpLocks/>
            <a:stCxn id="107" idx="2"/>
            <a:endCxn id="108" idx="1"/>
          </p:cNvCxnSpPr>
          <p:nvPr/>
        </p:nvCxnSpPr>
        <p:spPr>
          <a:xfrm rot="16200000" flipH="1">
            <a:off x="849373" y="1416338"/>
            <a:ext cx="201180" cy="1862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6E96D7FC-E243-6264-1617-7BB19519B047}"/>
              </a:ext>
            </a:extLst>
          </p:cNvPr>
          <p:cNvCxnSpPr>
            <a:cxnSpLocks/>
            <a:stCxn id="107" idx="2"/>
            <a:endCxn id="109" idx="1"/>
          </p:cNvCxnSpPr>
          <p:nvPr/>
        </p:nvCxnSpPr>
        <p:spPr>
          <a:xfrm rot="16200000" flipH="1">
            <a:off x="-45514" y="2311225"/>
            <a:ext cx="1990953" cy="1862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id="{AA75B5B4-2A6D-349E-084C-4F1F48B9852C}"/>
              </a:ext>
            </a:extLst>
          </p:cNvPr>
          <p:cNvSpPr/>
          <p:nvPr/>
        </p:nvSpPr>
        <p:spPr>
          <a:xfrm>
            <a:off x="218916" y="3803194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E2A6510-3B63-FF78-6DCA-F7A2ED9187E5}"/>
              </a:ext>
            </a:extLst>
          </p:cNvPr>
          <p:cNvSpPr/>
          <p:nvPr/>
        </p:nvSpPr>
        <p:spPr>
          <a:xfrm>
            <a:off x="2415924" y="6820286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C113F88-BD39-833B-6109-20D34E015CEE}"/>
              </a:ext>
            </a:extLst>
          </p:cNvPr>
          <p:cNvSpPr/>
          <p:nvPr/>
        </p:nvSpPr>
        <p:spPr>
          <a:xfrm>
            <a:off x="2868505" y="1733399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FEDD91D4-D9E9-BC50-6425-4C54C5BD8713}"/>
              </a:ext>
            </a:extLst>
          </p:cNvPr>
          <p:cNvSpPr/>
          <p:nvPr/>
        </p:nvSpPr>
        <p:spPr>
          <a:xfrm>
            <a:off x="5520811" y="3778984"/>
            <a:ext cx="4941721" cy="335096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FC18092E-8E8C-71EC-2683-3CD7E293946B}"/>
              </a:ext>
            </a:extLst>
          </p:cNvPr>
          <p:cNvGraphicFramePr>
            <a:graphicFrameLocks noGrp="1"/>
          </p:cNvGraphicFramePr>
          <p:nvPr/>
        </p:nvGraphicFramePr>
        <p:xfrm>
          <a:off x="5727229" y="3809348"/>
          <a:ext cx="459367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8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479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A43A14ED-9873-6FC0-A1CB-7D0E17F0BFDD}"/>
              </a:ext>
            </a:extLst>
          </p:cNvPr>
          <p:cNvSpPr/>
          <p:nvPr/>
        </p:nvSpPr>
        <p:spPr>
          <a:xfrm>
            <a:off x="5727229" y="4285894"/>
            <a:ext cx="4593675" cy="231346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32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</a:t>
            </a:r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전자금융거래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개인정보처리방침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25087" indent="-325087" algn="ctr">
              <a:buAutoNum type="arabicPeriod"/>
            </a:pPr>
            <a:endParaRPr kumimoji="1" lang="ko-KR" altLang="en-US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48E27B29-FDD3-9BB4-DA99-2CA706CB13EE}"/>
              </a:ext>
            </a:extLst>
          </p:cNvPr>
          <p:cNvSpPr/>
          <p:nvPr/>
        </p:nvSpPr>
        <p:spPr>
          <a:xfrm>
            <a:off x="7709745" y="6905612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C77C06A-E05D-9185-3805-5327279251D7}"/>
              </a:ext>
            </a:extLst>
          </p:cNvPr>
          <p:cNvSpPr/>
          <p:nvPr/>
        </p:nvSpPr>
        <p:spPr>
          <a:xfrm>
            <a:off x="5482219" y="3747082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34" name="모서리가 둥근 직사각형 133">
            <a:extLst>
              <a:ext uri="{FF2B5EF4-FFF2-40B4-BE49-F238E27FC236}">
                <a16:creationId xmlns:a16="http://schemas.microsoft.com/office/drawing/2014/main" id="{A454EA00-AD21-B6C4-0331-7D64E15B7875}"/>
              </a:ext>
            </a:extLst>
          </p:cNvPr>
          <p:cNvSpPr/>
          <p:nvPr/>
        </p:nvSpPr>
        <p:spPr>
          <a:xfrm>
            <a:off x="4224469" y="1482808"/>
            <a:ext cx="373600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F844FE87-316A-49E5-D6DF-968C6859A043}"/>
              </a:ext>
            </a:extLst>
          </p:cNvPr>
          <p:cNvCxnSpPr>
            <a:cxnSpLocks/>
            <a:stCxn id="134" idx="0"/>
            <a:endCxn id="128" idx="0"/>
          </p:cNvCxnSpPr>
          <p:nvPr/>
        </p:nvCxnSpPr>
        <p:spPr>
          <a:xfrm rot="16200000" flipH="1">
            <a:off x="5054397" y="839680"/>
            <a:ext cx="2326540" cy="3612797"/>
          </a:xfrm>
          <a:prstGeom prst="bentConnector3">
            <a:avLst>
              <a:gd name="adj1" fmla="val -9316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7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8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" altLang="ko-KR" sz="663" dirty="0">
                <a:latin typeface="+mj-ea"/>
                <a:ea typeface="+mj-ea"/>
              </a:rPr>
              <a:t>popup</a:t>
            </a:r>
            <a:endParaRPr lang="en" altLang="ko-KR"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8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배송 정보 입력</a:t>
            </a:r>
            <a:endParaRPr lang="ko-KR" altLang="en-US"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4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lang="ko-KR" altLang="en-US" sz="1706" dirty="0">
              <a:latin typeface="+mj-ea"/>
              <a:ea typeface="+mj-ea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5A767F9-2583-178C-4D50-E2837DDD6BB2}"/>
              </a:ext>
            </a:extLst>
          </p:cNvPr>
          <p:cNvSpPr/>
          <p:nvPr/>
        </p:nvSpPr>
        <p:spPr>
          <a:xfrm>
            <a:off x="672608" y="1001875"/>
            <a:ext cx="6826165" cy="14312729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24192B-F32E-B387-37B9-0163803DC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2887"/>
              </p:ext>
            </p:extLst>
          </p:nvPr>
        </p:nvGraphicFramePr>
        <p:xfrm>
          <a:off x="8465865" y="901961"/>
          <a:ext cx="1941546" cy="110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914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3491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방법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 직접 전달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써머스솔루션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배송비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묶음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발송지가 동일한 주문을 묶음 배송한다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묶음 배송 가능 여부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무료배송 적용 금액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 적용 금액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지정한 금액 이상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무료배송 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도서산간 추가 배송비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추가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도서산간 지역 추가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 배송비를 합산하여 청구한다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제주도 및 도서산간 지역 기준표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및 샘플 다운로드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샘플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 업로드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기준표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우편번호 오름차순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62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598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상품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불가능한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상품군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 사유 고지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685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74511"/>
                  </a:ext>
                </a:extLst>
              </a:tr>
              <a:tr h="982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우편번호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연동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개발팀에서 지정한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우체국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상세주소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6516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관련 전화번호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지정한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문의를 처리할 수 있는 전화번호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각 번호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식별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dash(-)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자동입력처리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21006"/>
                  </a:ext>
                </a:extLst>
              </a:tr>
              <a:tr h="47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E-Mail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응대를 위한 이메일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549876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가능시간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응대를 위한 가능시간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158385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모두 입력되었을 경우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필수 항목을 입력해 주세요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저장하지 않고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팝업닫힘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4114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FDFD80-8FE5-9942-358C-BF0ABFC06BC4}"/>
              </a:ext>
            </a:extLst>
          </p:cNvPr>
          <p:cNvGraphicFramePr>
            <a:graphicFrameLocks noGrp="1"/>
          </p:cNvGraphicFramePr>
          <p:nvPr/>
        </p:nvGraphicFramePr>
        <p:xfrm>
          <a:off x="754865" y="1032243"/>
          <a:ext cx="6664504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30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1204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상세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0C8C62B-3685-1708-C92B-E36A8B682AAA}"/>
              </a:ext>
            </a:extLst>
          </p:cNvPr>
          <p:cNvGraphicFramePr>
            <a:graphicFrameLocks noGrp="1"/>
          </p:cNvGraphicFramePr>
          <p:nvPr/>
        </p:nvGraphicFramePr>
        <p:xfrm>
          <a:off x="769133" y="1471205"/>
          <a:ext cx="6664506" cy="47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751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3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기본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배송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3842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AFE399-471E-30D0-2DFF-4ED1D9B78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03023"/>
              </p:ext>
            </p:extLst>
          </p:nvPr>
        </p:nvGraphicFramePr>
        <p:xfrm>
          <a:off x="769134" y="1930735"/>
          <a:ext cx="6664508" cy="1318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4508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31853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9" name="Google Shape;1694;p44">
            <a:extLst>
              <a:ext uri="{FF2B5EF4-FFF2-40B4-BE49-F238E27FC236}">
                <a16:creationId xmlns:a16="http://schemas.microsoft.com/office/drawing/2014/main" id="{5AC4F842-52AB-E132-F356-9EE6058F03A7}"/>
              </a:ext>
            </a:extLst>
          </p:cNvPr>
          <p:cNvSpPr/>
          <p:nvPr/>
        </p:nvSpPr>
        <p:spPr>
          <a:xfrm>
            <a:off x="833669" y="4250712"/>
            <a:ext cx="6532726" cy="314220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93E6EC-2900-F4E9-AF1E-E5C7975AD7DF}"/>
              </a:ext>
            </a:extLst>
          </p:cNvPr>
          <p:cNvGraphicFramePr>
            <a:graphicFrameLocks noGrp="1"/>
          </p:cNvGraphicFramePr>
          <p:nvPr/>
        </p:nvGraphicFramePr>
        <p:xfrm>
          <a:off x="851547" y="2389667"/>
          <a:ext cx="6507480" cy="11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85866560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43303681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77062204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배송방법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선택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묶음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적용 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이상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구매시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 추가 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9542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39968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A73BEDC-DAB4-F9C8-7C34-6C1FF32A8147}"/>
              </a:ext>
            </a:extLst>
          </p:cNvPr>
          <p:cNvSpPr/>
          <p:nvPr/>
        </p:nvSpPr>
        <p:spPr>
          <a:xfrm>
            <a:off x="1003992" y="1954929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배송 정보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A8EB5DE-642A-B910-ED1A-2A76BF0BA89A}"/>
              </a:ext>
            </a:extLst>
          </p:cNvPr>
          <p:cNvSpPr/>
          <p:nvPr/>
        </p:nvSpPr>
        <p:spPr>
          <a:xfrm>
            <a:off x="989386" y="3627443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제주도 및 도서산간 지역 기준표 </a:t>
            </a:r>
            <a:r>
              <a:rPr kumimoji="1" lang="en-US" altLang="ko-KR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663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E8B8AB8-B531-657C-41F1-8B475E9099D2}"/>
              </a:ext>
            </a:extLst>
          </p:cNvPr>
          <p:cNvSpPr/>
          <p:nvPr/>
        </p:nvSpPr>
        <p:spPr>
          <a:xfrm>
            <a:off x="845075" y="3832276"/>
            <a:ext cx="6506526" cy="40169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계약 택배사에서 제공하는 도서산간 지역 기준표를 샘플파일에 맞추어 등록해주세요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 지역 기준표는 우편번호 기준입니다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 지역 기준표는 일괄 업로드만 지원합니다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C2752A5-56DE-5E0D-8385-FFEE59F0597B}"/>
              </a:ext>
            </a:extLst>
          </p:cNvPr>
          <p:cNvSpPr/>
          <p:nvPr/>
        </p:nvSpPr>
        <p:spPr>
          <a:xfrm>
            <a:off x="1953136" y="2422120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선택해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2BF07A3-1B20-235A-9E56-7D21CC0404F5}"/>
              </a:ext>
            </a:extLst>
          </p:cNvPr>
          <p:cNvSpPr/>
          <p:nvPr/>
        </p:nvSpPr>
        <p:spPr>
          <a:xfrm>
            <a:off x="5212263" y="2430753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선택해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9C9ADF6-B16C-522C-7AB9-642611E504FB}"/>
              </a:ext>
            </a:extLst>
          </p:cNvPr>
          <p:cNvSpPr/>
          <p:nvPr/>
        </p:nvSpPr>
        <p:spPr>
          <a:xfrm>
            <a:off x="1952697" y="2648249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2F01D55F-236D-EE88-F052-FD4DC4E2C2FA}"/>
              </a:ext>
            </a:extLst>
          </p:cNvPr>
          <p:cNvSpPr/>
          <p:nvPr/>
        </p:nvSpPr>
        <p:spPr>
          <a:xfrm>
            <a:off x="5212263" y="2862270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B331E44B-0786-4790-6941-B34113DB6575}"/>
              </a:ext>
            </a:extLst>
          </p:cNvPr>
          <p:cNvSpPr/>
          <p:nvPr/>
        </p:nvSpPr>
        <p:spPr>
          <a:xfrm>
            <a:off x="5212263" y="3102324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ED28BF8-3B14-89D2-2C3A-E38ED6E9D710}"/>
              </a:ext>
            </a:extLst>
          </p:cNvPr>
          <p:cNvSpPr/>
          <p:nvPr/>
        </p:nvSpPr>
        <p:spPr>
          <a:xfrm>
            <a:off x="5212263" y="3334129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0585B3A-4394-146D-A356-84835051626D}"/>
              </a:ext>
            </a:extLst>
          </p:cNvPr>
          <p:cNvSpPr/>
          <p:nvPr/>
        </p:nvSpPr>
        <p:spPr>
          <a:xfrm>
            <a:off x="6614227" y="4326434"/>
            <a:ext cx="572649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일괄업로드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1195F6F-D8FF-1B0F-AB7E-07456E5D94B5}"/>
              </a:ext>
            </a:extLst>
          </p:cNvPr>
          <p:cNvGraphicFramePr>
            <a:graphicFrameLocks noGrp="1"/>
          </p:cNvGraphicFramePr>
          <p:nvPr/>
        </p:nvGraphicFramePr>
        <p:xfrm>
          <a:off x="989386" y="4542019"/>
          <a:ext cx="6200988" cy="250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804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2262097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2021087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도서산간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4709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100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8914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5710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63006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930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38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9755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28520"/>
                  </a:ext>
                </a:extLst>
              </a:tr>
            </a:tbl>
          </a:graphicData>
        </a:graphic>
      </p:graphicFrame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1704272-C1B6-8941-6BC3-439906AF4364}"/>
              </a:ext>
            </a:extLst>
          </p:cNvPr>
          <p:cNvSpPr/>
          <p:nvPr/>
        </p:nvSpPr>
        <p:spPr>
          <a:xfrm>
            <a:off x="860928" y="4318024"/>
            <a:ext cx="630326" cy="1706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663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1B59B16-27BA-F24E-3085-D4BB135DF982}"/>
              </a:ext>
            </a:extLst>
          </p:cNvPr>
          <p:cNvGrpSpPr/>
          <p:nvPr/>
        </p:nvGrpSpPr>
        <p:grpSpPr>
          <a:xfrm>
            <a:off x="3032339" y="7142003"/>
            <a:ext cx="1995783" cy="176438"/>
            <a:chOff x="19175035" y="-2703341"/>
            <a:chExt cx="2105082" cy="186100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E23FB36C-3815-307C-4F1C-7221082550AB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F1AEA43D-6066-61F2-5435-3AC2E476CCBF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F8827C60-0F3B-65B7-373E-636F4140420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043997E3-596F-BD88-6471-592D0E3CEE6C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57829288-22D5-3AF2-48A5-D87B4704257C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474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1BDD42B-E4E2-0A98-CCD5-21051412FDD4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3C805621-BD95-8DE9-2273-596899BB414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639ADDD-D822-5F03-3D43-E3D5CCA5C34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A223B76F-0EED-B142-87A5-3B480667B4D3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5C1CFFEB-ADD9-2CCD-B0B0-A6818CC7A06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C9BAEF-C4AE-B37C-11A4-5E45491E0A0F}"/>
              </a:ext>
            </a:extLst>
          </p:cNvPr>
          <p:cNvSpPr/>
          <p:nvPr/>
        </p:nvSpPr>
        <p:spPr>
          <a:xfrm>
            <a:off x="1495963" y="4318024"/>
            <a:ext cx="630326" cy="1706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D9D166A-D45B-72A4-E98E-9A30274DA72F}"/>
              </a:ext>
            </a:extLst>
          </p:cNvPr>
          <p:cNvSpPr/>
          <p:nvPr/>
        </p:nvSpPr>
        <p:spPr>
          <a:xfrm>
            <a:off x="847230" y="2157560"/>
            <a:ext cx="6506526" cy="2114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배송비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묶음배송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무료배송 정책은 상품별로 수정할 수 있습니다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5F5B4BA-CF06-492B-1C0E-67B17960AFB6}"/>
              </a:ext>
            </a:extLst>
          </p:cNvPr>
          <p:cNvSpPr/>
          <p:nvPr/>
        </p:nvSpPr>
        <p:spPr>
          <a:xfrm>
            <a:off x="3812014" y="3849293"/>
            <a:ext cx="572649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샘플다운로드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D03F571-7AF9-5412-5C62-DAA26543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80238"/>
              </p:ext>
            </p:extLst>
          </p:nvPr>
        </p:nvGraphicFramePr>
        <p:xfrm>
          <a:off x="858913" y="7999044"/>
          <a:ext cx="6507481" cy="707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474">
                  <a:extLst>
                    <a:ext uri="{9D8B030D-6E8A-4147-A177-3AD203B41FA5}">
                      <a16:colId xmlns:a16="http://schemas.microsoft.com/office/drawing/2014/main" val="140077984"/>
                    </a:ext>
                  </a:extLst>
                </a:gridCol>
                <a:gridCol w="1309144">
                  <a:extLst>
                    <a:ext uri="{9D8B030D-6E8A-4147-A177-3AD203B41FA5}">
                      <a16:colId xmlns:a16="http://schemas.microsoft.com/office/drawing/2014/main" val="3115573780"/>
                    </a:ext>
                  </a:extLst>
                </a:gridCol>
                <a:gridCol w="926213">
                  <a:extLst>
                    <a:ext uri="{9D8B030D-6E8A-4147-A177-3AD203B41FA5}">
                      <a16:colId xmlns:a16="http://schemas.microsoft.com/office/drawing/2014/main" val="4061056215"/>
                    </a:ext>
                  </a:extLst>
                </a:gridCol>
                <a:gridCol w="1258031">
                  <a:extLst>
                    <a:ext uri="{9D8B030D-6E8A-4147-A177-3AD203B41FA5}">
                      <a16:colId xmlns:a16="http://schemas.microsoft.com/office/drawing/2014/main" val="3811322080"/>
                    </a:ext>
                  </a:extLst>
                </a:gridCol>
                <a:gridCol w="845209">
                  <a:extLst>
                    <a:ext uri="{9D8B030D-6E8A-4147-A177-3AD203B41FA5}">
                      <a16:colId xmlns:a16="http://schemas.microsoft.com/office/drawing/2014/main" val="334569514"/>
                    </a:ext>
                  </a:extLst>
                </a:gridCol>
                <a:gridCol w="1316410">
                  <a:extLst>
                    <a:ext uri="{9D8B030D-6E8A-4147-A177-3AD203B41FA5}">
                      <a16:colId xmlns:a16="http://schemas.microsoft.com/office/drawing/2014/main" val="4237944611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취소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5973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6005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631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23980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423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0912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556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945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가능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0004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1926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8631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4268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804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0543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2494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7894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6539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4746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3422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17674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6473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1207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4039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8567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1727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3024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8347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39933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상세 주소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206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5F5F5"/>
                          </a:highlight>
                        </a:rPr>
                        <a:t>E-mail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F5F5F5"/>
                        </a:highlight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3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고객문의 가능 시간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452704"/>
                  </a:ext>
                </a:extLst>
              </a:tr>
            </a:tbl>
          </a:graphicData>
        </a:graphic>
      </p:graphicFrame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505400-06D9-C6D2-A5F3-E22C5C5E11C3}"/>
              </a:ext>
            </a:extLst>
          </p:cNvPr>
          <p:cNvSpPr/>
          <p:nvPr/>
        </p:nvSpPr>
        <p:spPr>
          <a:xfrm>
            <a:off x="1761039" y="8053281"/>
            <a:ext cx="5460850" cy="75946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주문 취소는 결재 완료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,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 상품 준비 상태만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br>
              <a:rPr lang="en-US" altLang="ko-KR" sz="569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단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, 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제작품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/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비표준품 및 수입품의 경우에는 결재 완료 상태만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주문 취소는 결제 완료된 주문의 전체 취소만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 </a:t>
            </a:r>
            <a:br>
              <a:rPr lang="en-US" altLang="ko-KR" sz="569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부분 결제 취소는 불가능합니다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배송이 시작된 주문은 취소가 불가능합니다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 상품 수령 후 반품 신청을 해주세요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endParaRPr kumimoji="1" lang="ko-KR" altLang="en-US" sz="66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36CC10AC-58DC-75DE-E968-3F9845730A52}"/>
              </a:ext>
            </a:extLst>
          </p:cNvPr>
          <p:cNvSpPr/>
          <p:nvPr/>
        </p:nvSpPr>
        <p:spPr>
          <a:xfrm>
            <a:off x="981976" y="7720009"/>
            <a:ext cx="1023925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EA0A6AF-B4DD-0181-472F-47BBC61F5470}"/>
              </a:ext>
            </a:extLst>
          </p:cNvPr>
          <p:cNvGraphicFramePr>
            <a:graphicFrameLocks noGrp="1"/>
          </p:cNvGraphicFramePr>
          <p:nvPr/>
        </p:nvGraphicFramePr>
        <p:xfrm>
          <a:off x="1761040" y="11890693"/>
          <a:ext cx="5452853" cy="1250703"/>
        </p:xfrm>
        <a:graphic>
          <a:graphicData uri="http://schemas.openxmlformats.org/drawingml/2006/table">
            <a:tbl>
              <a:tblPr/>
              <a:tblGrid>
                <a:gridCol w="1385375">
                  <a:extLst>
                    <a:ext uri="{9D8B030D-6E8A-4147-A177-3AD203B41FA5}">
                      <a16:colId xmlns:a16="http://schemas.microsoft.com/office/drawing/2014/main" val="270057103"/>
                    </a:ext>
                  </a:extLst>
                </a:gridCol>
                <a:gridCol w="4067478">
                  <a:extLst>
                    <a:ext uri="{9D8B030D-6E8A-4147-A177-3AD203B41FA5}">
                      <a16:colId xmlns:a16="http://schemas.microsoft.com/office/drawing/2014/main" val="4207182476"/>
                    </a:ext>
                  </a:extLst>
                </a:gridCol>
              </a:tblGrid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냉동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냉장상품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배송 시 온도 유지가 필요한 상품이 출고된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147566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전자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가전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PC/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가구 등 설치 상품 잉크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토너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설치 또는 사용 후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액정있는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상품의 전원을 켠 경우 포함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시리얼 넘버 유출로 내장된 소프트웨어 가치가 감소한 경우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및 제품 라벨이 손상되거나 제품 외부에 불필요한 낙서를 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033872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약품류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탱크로리 입고 대상 상품이 출고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06938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의류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잡화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TAG)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라벨 및 상품 훼손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구성품 누락으로 상품의 가치가 현저히 감소한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99728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화장품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위생용품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개인 기호에 따른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2887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CD/DVD/BOOK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복제가 가능한 상품의 포장 등을 훼손한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98454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지류상품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배송을 위하여 상품 포장상태 훼손이 불가피한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복사용지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색지류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시트지류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아스테이지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90011"/>
                  </a:ext>
                </a:extLst>
              </a:tr>
            </a:tbl>
          </a:graphicData>
        </a:graphic>
      </p:graphicFrame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A0F93EE-8750-B817-8D8D-CCE91E321C39}"/>
              </a:ext>
            </a:extLst>
          </p:cNvPr>
          <p:cNvSpPr/>
          <p:nvPr/>
        </p:nvSpPr>
        <p:spPr>
          <a:xfrm>
            <a:off x="2014329" y="7709724"/>
            <a:ext cx="2899750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아래는 예시 문구입니다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내부 정책에 맞게 수정해 주세요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5CD8DF9-9241-83AB-BDC1-A8C0412F8566}"/>
              </a:ext>
            </a:extLst>
          </p:cNvPr>
          <p:cNvSpPr/>
          <p:nvPr/>
        </p:nvSpPr>
        <p:spPr>
          <a:xfrm>
            <a:off x="1766462" y="8949399"/>
            <a:ext cx="5455428" cy="82903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택배를 이용한 배송 상품의 반품 비용</a:t>
            </a:r>
            <a:b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일반 배송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000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도서산간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6,000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원</a:t>
            </a:r>
            <a:b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663" dirty="0" err="1">
                <a:solidFill>
                  <a:schemeClr val="bg1">
                    <a:lumMod val="50000"/>
                  </a:schemeClr>
                </a:solidFill>
              </a:rPr>
              <a:t>부피물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수입품의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해당 상품의 실제 배송비가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제품하자가 아닌 고객의 변심에 따른 반품 또는 교환의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배송비는 구매자에게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변심에 따른 교환의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왕복 배송비가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0D7C7E3C-89B8-507C-FBD1-6EE5861FAE1C}"/>
              </a:ext>
            </a:extLst>
          </p:cNvPr>
          <p:cNvSpPr/>
          <p:nvPr/>
        </p:nvSpPr>
        <p:spPr>
          <a:xfrm>
            <a:off x="1769056" y="10539620"/>
            <a:ext cx="5452834" cy="99551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반품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교환 가능 기간이 지난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제작 상품의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상품의 제작이 이미 진행된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책임 있는 사유로 상품 등이 </a:t>
            </a:r>
            <a:r>
              <a:rPr kumimoji="1" lang="ko-KR" altLang="en-US" sz="663" dirty="0" err="1">
                <a:solidFill>
                  <a:schemeClr val="bg1">
                    <a:lumMod val="50000"/>
                  </a:schemeClr>
                </a:solidFill>
              </a:rPr>
              <a:t>멸실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또는 훼손된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상품의 내용을 확인하기 위하여 포장 등을 훼손한 경우는 제외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포장을 개봉하였거나 포장이 훼손되어 상품가치가 현저히 상실된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사용 또는 일부 소비에 의하여 상품의 가치가 현저히 감소한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라벨이 떨어진 의류 또는 태그가 떨어진 브랜드 상품 등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시간의 경과에 의하여 재판매가 곤란할 정도로 상품 등의 가치가 현저히 감소한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복제가 가능한 상품 등의 포장을 훼손한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(CD, DVD, Game, 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도서 등의 포장 개봉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66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C905727B-EDA1-8090-7366-7098CF0D3F6A}"/>
              </a:ext>
            </a:extLst>
          </p:cNvPr>
          <p:cNvSpPr/>
          <p:nvPr/>
        </p:nvSpPr>
        <p:spPr>
          <a:xfrm>
            <a:off x="1769056" y="9853865"/>
            <a:ext cx="5452834" cy="61679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단순 변심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 수령일로부터 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일 이내 접수 가능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재화 등의 내용이 표시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광고 내용과 다르거나  계약 내용과 다르게 이행된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 수령일로부터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개월 이내 및 그 사실을 안 날 또는 알 수 있었던 날부터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46D0CD43-1E21-E04C-1BF9-D848C60FA375}"/>
              </a:ext>
            </a:extLst>
          </p:cNvPr>
          <p:cNvSpPr/>
          <p:nvPr/>
        </p:nvSpPr>
        <p:spPr>
          <a:xfrm>
            <a:off x="1761039" y="13299155"/>
            <a:ext cx="5452834" cy="106107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 중 발생한 하자의 환불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수리 등은 공정거래위원회 소비자분쟁해결기준에 준하여 처리됩니다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b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브랜드 </a:t>
            </a:r>
            <a:r>
              <a:rPr lang="en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AS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센터로 문의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반품 승인 없이 제품을 보내는 경우 정상적인 반품 절차 진행이 어렵습니다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 시 고객님의 귀책사유로 인해 수거가 지연될 경우에는 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교환이 제한될 수 있습니다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일부 수입품 및 제작품의 경우는 주문 전 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 가능여부를 담당자에게 문의해 주세요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신용카드 결제의 경우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전체 반품만 가능합니다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부분 반품 불가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09DA83B0-A35C-43BC-7A3A-0BD87956CC28}"/>
              </a:ext>
            </a:extLst>
          </p:cNvPr>
          <p:cNvSpPr/>
          <p:nvPr/>
        </p:nvSpPr>
        <p:spPr>
          <a:xfrm>
            <a:off x="1769037" y="11650638"/>
            <a:ext cx="3055780" cy="20428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교환이 제한되는 상품군과 사유입니다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4FD0BC0-6C0E-6AA3-DD8E-9A8BB9B2E48D}"/>
              </a:ext>
            </a:extLst>
          </p:cNvPr>
          <p:cNvGrpSpPr/>
          <p:nvPr/>
        </p:nvGrpSpPr>
        <p:grpSpPr>
          <a:xfrm>
            <a:off x="1769036" y="14423414"/>
            <a:ext cx="2116488" cy="170654"/>
            <a:chOff x="3407643" y="2433197"/>
            <a:chExt cx="2232397" cy="180000"/>
          </a:xfrm>
          <a:solidFill>
            <a:schemeClr val="bg1"/>
          </a:solidFill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F80C620-DA8A-3FAE-B825-C9758201208A}"/>
                </a:ext>
              </a:extLst>
            </p:cNvPr>
            <p:cNvSpPr/>
            <p:nvPr/>
          </p:nvSpPr>
          <p:spPr>
            <a:xfrm>
              <a:off x="3407643" y="2433197"/>
              <a:ext cx="1872398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86586B6-BF74-343A-BE9A-C4C53CE0A28B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3" name="그림 52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9CBF8D2F-95E3-3789-6037-668E8A909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706DD61-220F-3D04-840A-E1369848003E}"/>
              </a:ext>
            </a:extLst>
          </p:cNvPr>
          <p:cNvSpPr/>
          <p:nvPr/>
        </p:nvSpPr>
        <p:spPr>
          <a:xfrm>
            <a:off x="5222838" y="14415296"/>
            <a:ext cx="1991035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상세 주소를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07B4E37-6113-05A5-85D6-AE80327FB1C8}"/>
              </a:ext>
            </a:extLst>
          </p:cNvPr>
          <p:cNvSpPr/>
          <p:nvPr/>
        </p:nvSpPr>
        <p:spPr>
          <a:xfrm>
            <a:off x="1769036" y="14646758"/>
            <a:ext cx="2116488" cy="17816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숫자만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CFB98FE-9A07-F385-CB26-CBC6ACB2765F}"/>
              </a:ext>
            </a:extLst>
          </p:cNvPr>
          <p:cNvSpPr/>
          <p:nvPr/>
        </p:nvSpPr>
        <p:spPr>
          <a:xfrm>
            <a:off x="677802" y="775238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4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26025D9-535C-4875-89D9-AE5557AC409C}"/>
              </a:ext>
            </a:extLst>
          </p:cNvPr>
          <p:cNvSpPr/>
          <p:nvPr/>
        </p:nvSpPr>
        <p:spPr>
          <a:xfrm>
            <a:off x="660911" y="1165063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5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A0D3929-9B5F-5E5A-5E01-6FC40B076CC8}"/>
              </a:ext>
            </a:extLst>
          </p:cNvPr>
          <p:cNvSpPr/>
          <p:nvPr/>
        </p:nvSpPr>
        <p:spPr>
          <a:xfrm>
            <a:off x="654429" y="1321382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6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35367E0-F0F2-0BB1-6883-D66EDDA18365}"/>
              </a:ext>
            </a:extLst>
          </p:cNvPr>
          <p:cNvSpPr/>
          <p:nvPr/>
        </p:nvSpPr>
        <p:spPr>
          <a:xfrm>
            <a:off x="636104" y="14397337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7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F42597D-DDFA-0D9D-AFBD-58E584B0FEDC}"/>
              </a:ext>
            </a:extLst>
          </p:cNvPr>
          <p:cNvSpPr/>
          <p:nvPr/>
        </p:nvSpPr>
        <p:spPr>
          <a:xfrm>
            <a:off x="657660" y="14638335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8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0F4D4777-41B0-194D-ABCD-20144B9006D0}"/>
              </a:ext>
            </a:extLst>
          </p:cNvPr>
          <p:cNvSpPr/>
          <p:nvPr/>
        </p:nvSpPr>
        <p:spPr>
          <a:xfrm>
            <a:off x="4149338" y="1516518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BA680452-8F78-AC5D-6358-EB96D0232913}"/>
              </a:ext>
            </a:extLst>
          </p:cNvPr>
          <p:cNvSpPr/>
          <p:nvPr/>
        </p:nvSpPr>
        <p:spPr>
          <a:xfrm>
            <a:off x="3740470" y="1516518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4A8F2BF-2A12-DC3C-B928-862C1DCC935A}"/>
              </a:ext>
            </a:extLst>
          </p:cNvPr>
          <p:cNvSpPr/>
          <p:nvPr/>
        </p:nvSpPr>
        <p:spPr>
          <a:xfrm>
            <a:off x="690645" y="199739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5276731-E8BC-0556-35A9-4056203C3C26}"/>
              </a:ext>
            </a:extLst>
          </p:cNvPr>
          <p:cNvSpPr/>
          <p:nvPr/>
        </p:nvSpPr>
        <p:spPr>
          <a:xfrm>
            <a:off x="695434" y="3651010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8EC7A1B-36A3-B611-8FA1-F2B58734F7D9}"/>
              </a:ext>
            </a:extLst>
          </p:cNvPr>
          <p:cNvSpPr/>
          <p:nvPr/>
        </p:nvSpPr>
        <p:spPr>
          <a:xfrm>
            <a:off x="1867370" y="1378742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8" name="Google Shape;1694;p44">
            <a:extLst>
              <a:ext uri="{FF2B5EF4-FFF2-40B4-BE49-F238E27FC236}">
                <a16:creationId xmlns:a16="http://schemas.microsoft.com/office/drawing/2014/main" id="{8FFED74F-7148-0AAA-202D-4887DB7F49E7}"/>
              </a:ext>
            </a:extLst>
          </p:cNvPr>
          <p:cNvSpPr/>
          <p:nvPr/>
        </p:nvSpPr>
        <p:spPr>
          <a:xfrm>
            <a:off x="7703422" y="12710486"/>
            <a:ext cx="3053045" cy="11768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F77171DD-3820-8195-A780-D136DB9810E9}"/>
              </a:ext>
            </a:extLst>
          </p:cNvPr>
          <p:cNvSpPr/>
          <p:nvPr/>
        </p:nvSpPr>
        <p:spPr>
          <a:xfrm>
            <a:off x="9223946" y="1353009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Google Shape;1694;p44">
            <a:extLst>
              <a:ext uri="{FF2B5EF4-FFF2-40B4-BE49-F238E27FC236}">
                <a16:creationId xmlns:a16="http://schemas.microsoft.com/office/drawing/2014/main" id="{FAFC6C85-A9F7-2469-E4AC-3F70D3024697}"/>
              </a:ext>
            </a:extLst>
          </p:cNvPr>
          <p:cNvSpPr/>
          <p:nvPr/>
        </p:nvSpPr>
        <p:spPr>
          <a:xfrm>
            <a:off x="7847909" y="12960150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하시겠습니까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5F047FB-66CA-714C-E62E-23071338C5D3}"/>
              </a:ext>
            </a:extLst>
          </p:cNvPr>
          <p:cNvSpPr/>
          <p:nvPr/>
        </p:nvSpPr>
        <p:spPr>
          <a:xfrm>
            <a:off x="8815078" y="1353009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0A3DA9D8-42CA-DAA5-E1CB-A99E2AFA5DC0}"/>
              </a:ext>
            </a:extLst>
          </p:cNvPr>
          <p:cNvSpPr/>
          <p:nvPr/>
        </p:nvSpPr>
        <p:spPr>
          <a:xfrm>
            <a:off x="7703422" y="14144295"/>
            <a:ext cx="3053045" cy="131982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Google Shape;1694;p44">
            <a:extLst>
              <a:ext uri="{FF2B5EF4-FFF2-40B4-BE49-F238E27FC236}">
                <a16:creationId xmlns:a16="http://schemas.microsoft.com/office/drawing/2014/main" id="{4DAC880F-7189-90FA-580C-52594D54CFD1}"/>
              </a:ext>
            </a:extLst>
          </p:cNvPr>
          <p:cNvSpPr/>
          <p:nvPr/>
        </p:nvSpPr>
        <p:spPr>
          <a:xfrm>
            <a:off x="7847909" y="1453689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9793231B-33F1-0DED-31DC-F20C4BDE6C13}"/>
              </a:ext>
            </a:extLst>
          </p:cNvPr>
          <p:cNvSpPr/>
          <p:nvPr/>
        </p:nvSpPr>
        <p:spPr>
          <a:xfrm>
            <a:off x="9059290" y="1511606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85637737-0F31-275C-B475-3C6C730190FD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rot="16200000" flipH="1">
            <a:off x="8883368" y="13797719"/>
            <a:ext cx="448940" cy="24421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E89C09EA-F169-5158-135F-C49300395C39}"/>
              </a:ext>
            </a:extLst>
          </p:cNvPr>
          <p:cNvCxnSpPr>
            <a:cxnSpLocks/>
            <a:stCxn id="62" idx="0"/>
            <a:endCxn id="68" idx="1"/>
          </p:cNvCxnSpPr>
          <p:nvPr/>
        </p:nvCxnSpPr>
        <p:spPr>
          <a:xfrm rot="5400000" flipH="1" flipV="1">
            <a:off x="4874145" y="12335912"/>
            <a:ext cx="1866257" cy="379229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53">
            <a:extLst>
              <a:ext uri="{FF2B5EF4-FFF2-40B4-BE49-F238E27FC236}">
                <a16:creationId xmlns:a16="http://schemas.microsoft.com/office/drawing/2014/main" id="{44BAE20D-7AEA-4FD7-F9D3-95ADF977829E}"/>
              </a:ext>
            </a:extLst>
          </p:cNvPr>
          <p:cNvSpPr/>
          <p:nvPr/>
        </p:nvSpPr>
        <p:spPr>
          <a:xfrm>
            <a:off x="5222838" y="14636489"/>
            <a:ext cx="1991035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이메일 주소를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54">
            <a:extLst>
              <a:ext uri="{FF2B5EF4-FFF2-40B4-BE49-F238E27FC236}">
                <a16:creationId xmlns:a16="http://schemas.microsoft.com/office/drawing/2014/main" id="{DE224197-4C67-7A75-181D-BB365496C4FA}"/>
              </a:ext>
            </a:extLst>
          </p:cNvPr>
          <p:cNvSpPr/>
          <p:nvPr/>
        </p:nvSpPr>
        <p:spPr>
          <a:xfrm>
            <a:off x="1769036" y="14867985"/>
            <a:ext cx="2116488" cy="17816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문의가능 시간을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5D16946-7F25-24A9-BC1F-BF8BC96DB0BA}"/>
              </a:ext>
            </a:extLst>
          </p:cNvPr>
          <p:cNvSpPr/>
          <p:nvPr/>
        </p:nvSpPr>
        <p:spPr>
          <a:xfrm>
            <a:off x="4234665" y="1464675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9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85789A3-98C5-3DB7-2F18-4514B349122C}"/>
              </a:ext>
            </a:extLst>
          </p:cNvPr>
          <p:cNvSpPr/>
          <p:nvPr/>
        </p:nvSpPr>
        <p:spPr>
          <a:xfrm>
            <a:off x="660911" y="14856867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10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A623817-4306-3316-D28F-D69EA66EE6ED}"/>
              </a:ext>
            </a:extLst>
          </p:cNvPr>
          <p:cNvSpPr/>
          <p:nvPr/>
        </p:nvSpPr>
        <p:spPr>
          <a:xfrm>
            <a:off x="4030231" y="15252717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11</a:t>
            </a:r>
            <a:endParaRPr kumimoji="1" lang="ko-KR" altLang="en-US" sz="66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63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6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" altLang="ko-KR" sz="663" dirty="0">
                <a:latin typeface="+mj-ea"/>
                <a:ea typeface="+mj-ea"/>
              </a:rPr>
              <a:t>popup</a:t>
            </a:r>
            <a:endParaRPr lang="en" altLang="ko-KR"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6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도서산간 지역 기준표 샘플 다운로드</a:t>
            </a:r>
            <a:endParaRPr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2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lang="ko-KR" altLang="en-US" sz="1706" dirty="0"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C27A1F0-52D6-4048-D13C-DA6F5A240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39646"/>
              </p:ext>
            </p:extLst>
          </p:nvPr>
        </p:nvGraphicFramePr>
        <p:xfrm>
          <a:off x="8497766" y="902846"/>
          <a:ext cx="1941546" cy="1521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504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도서산간 지역 기준표 샘플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 다운로드 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제주도 및 도서산간 지역 기준표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7C3104-ADDF-385A-07CA-6DCA5F2511B4}"/>
              </a:ext>
            </a:extLst>
          </p:cNvPr>
          <p:cNvGraphicFramePr>
            <a:graphicFrameLocks noGrp="1"/>
          </p:cNvGraphicFramePr>
          <p:nvPr/>
        </p:nvGraphicFramePr>
        <p:xfrm>
          <a:off x="1490931" y="1847332"/>
          <a:ext cx="6200989" cy="273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44">
                  <a:extLst>
                    <a:ext uri="{9D8B030D-6E8A-4147-A177-3AD203B41FA5}">
                      <a16:colId xmlns:a16="http://schemas.microsoft.com/office/drawing/2014/main" val="138095321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707882904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466395574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449873310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781716023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731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제주도 및 도서산간 지역 기준표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* 계약된 택배사에서 제공하는 도서산간 지역 기준표를 기준으로 작성해주세요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FF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* 우편번호 별로 제주 지역 또는 제주 외 도서산간 지역을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Y/N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으로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구분하여 주세요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지역과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그외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지역은 추가 배송비가 다르게 적용됩니다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FF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우편 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외 도서산간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4709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100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8914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5710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930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38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9755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2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20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73146419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메인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사용자 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0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774089159"/>
              </p:ext>
            </p:extLst>
          </p:nvPr>
        </p:nvGraphicFramePr>
        <p:xfrm>
          <a:off x="8385974" y="826614"/>
          <a:ext cx="2324900" cy="18600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사용자관리 및 공급사정보 클릭 시 보안 상 공동인증서를 거쳐 다음단계 진행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관리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공급사의 정상인 사용자 리스트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사용자명 클릭 시 사용자 상세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등록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 사용자등록 페이어 팝업 호출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사용자관리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사용자관리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68074" y="830692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213" y="5308693"/>
              <a:ext cx="2393146" cy="143590"/>
            </a:xfrm>
            <a:prstGeom prst="rect">
              <a:avLst/>
            </a:prstGeom>
          </p:spPr>
        </p:pic>
        <p:sp>
          <p:nvSpPr>
            <p:cNvPr id="116" name="직사각형 115"/>
            <p:cNvSpPr/>
            <p:nvPr/>
          </p:nvSpPr>
          <p:spPr>
            <a:xfrm>
              <a:off x="3640128" y="5296365"/>
              <a:ext cx="404812" cy="165015"/>
            </a:xfrm>
            <a:prstGeom prst="rect">
              <a:avLst/>
            </a:prstGeom>
            <a:solidFill>
              <a:srgbClr val="F5F5F5"/>
            </a:solidFill>
            <a:ln w="12700">
              <a:solidFill>
                <a:srgbClr val="F5F5F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5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자재혁신제안</a:t>
              </a: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171265" y="874463"/>
              <a:ext cx="6102945" cy="4767285"/>
              <a:chOff x="171265" y="874463"/>
              <a:chExt cx="6102945" cy="4767285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171265" y="874463"/>
                <a:ext cx="6102945" cy="4767285"/>
                <a:chOff x="171265" y="874463"/>
                <a:chExt cx="6102945" cy="4767285"/>
              </a:xfrm>
            </p:grpSpPr>
            <p:grpSp>
              <p:nvGrpSpPr>
                <p:cNvPr id="138" name="그룹 137"/>
                <p:cNvGrpSpPr/>
                <p:nvPr/>
              </p:nvGrpSpPr>
              <p:grpSpPr>
                <a:xfrm>
                  <a:off x="171265" y="874463"/>
                  <a:ext cx="6102945" cy="4767285"/>
                  <a:chOff x="171265" y="874463"/>
                  <a:chExt cx="6102945" cy="4767285"/>
                </a:xfrm>
              </p:grpSpPr>
              <p:pic>
                <p:nvPicPr>
                  <p:cNvPr id="140" name="그림 13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71265" y="874463"/>
                    <a:ext cx="6102945" cy="4767285"/>
                  </a:xfrm>
                  <a:prstGeom prst="rect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pic>
                <p:nvPicPr>
                  <p:cNvPr id="141" name="그림 14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638918" y="3855066"/>
                    <a:ext cx="574649" cy="98398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4037" y="1414121"/>
                  <a:ext cx="3472890" cy="1116589"/>
                </a:xfrm>
                <a:prstGeom prst="rect">
                  <a:avLst/>
                </a:prstGeom>
                <a:ln>
                  <a:noFill/>
                  <a:prstDash val="dash"/>
                </a:ln>
              </p:spPr>
            </p:pic>
          </p:grpSp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7319" y="5312238"/>
                <a:ext cx="2393146" cy="143590"/>
              </a:xfrm>
              <a:prstGeom prst="rect">
                <a:avLst/>
              </a:prstGeom>
            </p:spPr>
          </p:pic>
          <p:sp>
            <p:nvSpPr>
              <p:cNvPr id="137" name="직사각형 136"/>
              <p:cNvSpPr/>
              <p:nvPr/>
            </p:nvSpPr>
            <p:spPr>
              <a:xfrm>
                <a:off x="3640128" y="5303455"/>
                <a:ext cx="404812" cy="165015"/>
              </a:xfrm>
              <a:prstGeom prst="rect">
                <a:avLst/>
              </a:prstGeom>
              <a:solidFill>
                <a:srgbClr val="F5F5F5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5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자재혁신제안</a:t>
                </a: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4331114" y="4458070"/>
              <a:ext cx="1155285" cy="1780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sz="800"/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10523" y="4484010"/>
              <a:ext cx="540223" cy="130504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8582" y="4445557"/>
              <a:ext cx="305583" cy="203077"/>
            </a:xfrm>
            <a:prstGeom prst="rect">
              <a:avLst/>
            </a:prstGeom>
          </p:spPr>
        </p:pic>
        <p:sp>
          <p:nvSpPr>
            <p:cNvPr id="133" name="타원 132"/>
            <p:cNvSpPr/>
            <p:nvPr/>
          </p:nvSpPr>
          <p:spPr>
            <a:xfrm>
              <a:off x="2254102" y="2414862"/>
              <a:ext cx="63795" cy="72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2378150" y="2414862"/>
              <a:ext cx="63795" cy="6831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Google Shape;1694;p44"/>
          <p:cNvSpPr/>
          <p:nvPr/>
        </p:nvSpPr>
        <p:spPr>
          <a:xfrm>
            <a:off x="2892938" y="1486691"/>
            <a:ext cx="5466483" cy="454850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695;p44"/>
          <p:cNvGraphicFramePr/>
          <p:nvPr>
            <p:extLst>
              <p:ext uri="{D42A27DB-BD31-4B8C-83A1-F6EECF244321}">
                <p14:modId xmlns:p14="http://schemas.microsoft.com/office/powerpoint/2010/main" val="2657115160"/>
              </p:ext>
            </p:extLst>
          </p:nvPr>
        </p:nvGraphicFramePr>
        <p:xfrm>
          <a:off x="3023567" y="1587231"/>
          <a:ext cx="5208264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20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Google Shape;58;p20"/>
          <p:cNvSpPr/>
          <p:nvPr/>
        </p:nvSpPr>
        <p:spPr>
          <a:xfrm>
            <a:off x="3023567" y="1942386"/>
            <a:ext cx="5208263" cy="21302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공급 사용자를 등록 및 수정할 수 있는 화면입니다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60" name="Google Shape;1695;p44"/>
          <p:cNvGraphicFramePr/>
          <p:nvPr>
            <p:extLst>
              <p:ext uri="{D42A27DB-BD31-4B8C-83A1-F6EECF244321}">
                <p14:modId xmlns:p14="http://schemas.microsoft.com/office/powerpoint/2010/main" val="2712804899"/>
              </p:ext>
            </p:extLst>
          </p:nvPr>
        </p:nvGraphicFramePr>
        <p:xfrm>
          <a:off x="7993062" y="157199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oogle Shape;1696;p44"/>
          <p:cNvGraphicFramePr/>
          <p:nvPr>
            <p:extLst>
              <p:ext uri="{D42A27DB-BD31-4B8C-83A1-F6EECF244321}">
                <p14:modId xmlns:p14="http://schemas.microsoft.com/office/powerpoint/2010/main" val="10805341"/>
              </p:ext>
            </p:extLst>
          </p:nvPr>
        </p:nvGraphicFramePr>
        <p:xfrm>
          <a:off x="3054613" y="2302315"/>
          <a:ext cx="41563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217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473166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사용자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2" name="그림 1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2192" y="2275534"/>
            <a:ext cx="381740" cy="188181"/>
          </a:xfrm>
          <a:prstGeom prst="rect">
            <a:avLst/>
          </a:prstGeom>
        </p:spPr>
      </p:pic>
      <p:sp>
        <p:nvSpPr>
          <p:cNvPr id="163" name="직사각형 162"/>
          <p:cNvSpPr/>
          <p:nvPr/>
        </p:nvSpPr>
        <p:spPr>
          <a:xfrm>
            <a:off x="3023567" y="2230685"/>
            <a:ext cx="5208263" cy="3094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32443"/>
              </p:ext>
            </p:extLst>
          </p:nvPr>
        </p:nvGraphicFramePr>
        <p:xfrm>
          <a:off x="3038079" y="2838754"/>
          <a:ext cx="5160366" cy="186176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95161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602026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347330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559982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822251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  <a:gridCol w="1119963">
                  <a:extLst>
                    <a:ext uri="{9D8B030D-6E8A-4147-A177-3AD203B41FA5}">
                      <a16:colId xmlns:a16="http://schemas.microsoft.com/office/drawing/2014/main" val="786623370"/>
                    </a:ext>
                  </a:extLst>
                </a:gridCol>
                <a:gridCol w="704816">
                  <a:extLst>
                    <a:ext uri="{9D8B030D-6E8A-4147-A177-3AD203B41FA5}">
                      <a16:colId xmlns:a16="http://schemas.microsoft.com/office/drawing/2014/main" val="221572595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사용자명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직급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전화번호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휴대폰번호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이메일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등록일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홍길동</a:t>
                      </a:r>
                      <a:endParaRPr lang="en-US" altLang="ko-KR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대표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Hong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02-1234-4112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010-1122-1125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2021-11-21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이순신</a:t>
                      </a:r>
                      <a:endParaRPr 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과장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Lee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010-1122-1124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james@bitcube.co.kr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2021-11-21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강감찬</a:t>
                      </a:r>
                      <a:endParaRPr lang="en-US" altLang="ko-KR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kang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010-1122-1127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2021-11-21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168" name="그림 167"/>
          <p:cNvPicPr>
            <a:picLocks noChangeAspect="1"/>
          </p:cNvPicPr>
          <p:nvPr/>
        </p:nvPicPr>
        <p:blipFill rotWithShape="1">
          <a:blip r:embed="rId10"/>
          <a:srcRect l="31182" t="9477" r="26159" b="-1278"/>
          <a:stretch/>
        </p:blipFill>
        <p:spPr>
          <a:xfrm>
            <a:off x="3003604" y="5487483"/>
            <a:ext cx="5214794" cy="138278"/>
          </a:xfrm>
          <a:prstGeom prst="rect">
            <a:avLst/>
          </a:prstGeom>
        </p:spPr>
      </p:pic>
      <p:sp>
        <p:nvSpPr>
          <p:cNvPr id="169" name="직사각형 168"/>
          <p:cNvSpPr/>
          <p:nvPr/>
        </p:nvSpPr>
        <p:spPr>
          <a:xfrm>
            <a:off x="3029520" y="2838339"/>
            <a:ext cx="5168925" cy="27874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Google Shape;1700;p44"/>
          <p:cNvSpPr/>
          <p:nvPr/>
        </p:nvSpPr>
        <p:spPr>
          <a:xfrm>
            <a:off x="5419056" y="5740235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1518" y="1463081"/>
            <a:ext cx="2839831" cy="25221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1" name="Google Shape;1700;p44"/>
          <p:cNvSpPr/>
          <p:nvPr/>
        </p:nvSpPr>
        <p:spPr>
          <a:xfrm>
            <a:off x="7622358" y="262709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사용자 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꺾인 연결선 171"/>
          <p:cNvCxnSpPr>
            <a:endCxn id="9" idx="0"/>
          </p:cNvCxnSpPr>
          <p:nvPr/>
        </p:nvCxnSpPr>
        <p:spPr>
          <a:xfrm rot="10800000" flipV="1">
            <a:off x="1348399" y="960369"/>
            <a:ext cx="3784377" cy="502711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endCxn id="157" idx="0"/>
          </p:cNvCxnSpPr>
          <p:nvPr/>
        </p:nvCxnSpPr>
        <p:spPr>
          <a:xfrm flipV="1">
            <a:off x="2327645" y="1486691"/>
            <a:ext cx="3298535" cy="2047536"/>
          </a:xfrm>
          <a:prstGeom prst="bentConnector4">
            <a:avLst>
              <a:gd name="adj1" fmla="val 8569"/>
              <a:gd name="adj2" fmla="val 111165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359241" y="7806493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75" name="Google Shape;1694;p44"/>
          <p:cNvSpPr/>
          <p:nvPr/>
        </p:nvSpPr>
        <p:spPr>
          <a:xfrm>
            <a:off x="73993" y="4357529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Google Shape;1695;p44"/>
          <p:cNvGraphicFramePr/>
          <p:nvPr>
            <p:extLst>
              <p:ext uri="{D42A27DB-BD31-4B8C-83A1-F6EECF244321}">
                <p14:modId xmlns:p14="http://schemas.microsoft.com/office/powerpoint/2010/main" val="2966808158"/>
              </p:ext>
            </p:extLst>
          </p:nvPr>
        </p:nvGraphicFramePr>
        <p:xfrm>
          <a:off x="217322" y="4458070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7" name="Google Shape;58;p20"/>
          <p:cNvSpPr/>
          <p:nvPr/>
        </p:nvSpPr>
        <p:spPr>
          <a:xfrm>
            <a:off x="208055" y="4813225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178" name="Google Shape;1695;p44"/>
          <p:cNvGraphicFramePr/>
          <p:nvPr>
            <p:extLst>
              <p:ext uri="{D42A27DB-BD31-4B8C-83A1-F6EECF244321}">
                <p14:modId xmlns:p14="http://schemas.microsoft.com/office/powerpoint/2010/main" val="735224074"/>
              </p:ext>
            </p:extLst>
          </p:nvPr>
        </p:nvGraphicFramePr>
        <p:xfrm>
          <a:off x="3794407" y="444283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oogle Shape;1696;p44"/>
          <p:cNvGraphicFramePr/>
          <p:nvPr>
            <p:extLst>
              <p:ext uri="{D42A27DB-BD31-4B8C-83A1-F6EECF244321}">
                <p14:modId xmlns:p14="http://schemas.microsoft.com/office/powerpoint/2010/main" val="275105101"/>
              </p:ext>
            </p:extLst>
          </p:nvPr>
        </p:nvGraphicFramePr>
        <p:xfrm>
          <a:off x="365616" y="5295920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696;p44"/>
          <p:cNvGraphicFramePr/>
          <p:nvPr>
            <p:extLst>
              <p:ext uri="{D42A27DB-BD31-4B8C-83A1-F6EECF244321}">
                <p14:modId xmlns:p14="http://schemas.microsoft.com/office/powerpoint/2010/main" val="1966516019"/>
              </p:ext>
            </p:extLst>
          </p:nvPr>
        </p:nvGraphicFramePr>
        <p:xfrm>
          <a:off x="365616" y="5510101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696;p44"/>
          <p:cNvGraphicFramePr/>
          <p:nvPr>
            <p:extLst>
              <p:ext uri="{D42A27DB-BD31-4B8C-83A1-F6EECF244321}">
                <p14:modId xmlns:p14="http://schemas.microsoft.com/office/powerpoint/2010/main" val="3600129230"/>
              </p:ext>
            </p:extLst>
          </p:nvPr>
        </p:nvGraphicFramePr>
        <p:xfrm>
          <a:off x="365616" y="5724282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696;p44"/>
          <p:cNvGraphicFramePr/>
          <p:nvPr>
            <p:extLst>
              <p:ext uri="{D42A27DB-BD31-4B8C-83A1-F6EECF244321}">
                <p14:modId xmlns:p14="http://schemas.microsoft.com/office/powerpoint/2010/main" val="729301819"/>
              </p:ext>
            </p:extLst>
          </p:nvPr>
        </p:nvGraphicFramePr>
        <p:xfrm>
          <a:off x="365616" y="593846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37265" y="5942265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2025647" y="5943571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5" name="Google Shape;1696;p44"/>
          <p:cNvGraphicFramePr/>
          <p:nvPr>
            <p:extLst>
              <p:ext uri="{D42A27DB-BD31-4B8C-83A1-F6EECF244321}">
                <p14:modId xmlns:p14="http://schemas.microsoft.com/office/powerpoint/2010/main" val="1603044554"/>
              </p:ext>
            </p:extLst>
          </p:nvPr>
        </p:nvGraphicFramePr>
        <p:xfrm>
          <a:off x="365616" y="6152644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6" name="Google Shape;1696;p44"/>
          <p:cNvGraphicFramePr/>
          <p:nvPr>
            <p:extLst>
              <p:ext uri="{D42A27DB-BD31-4B8C-83A1-F6EECF244321}">
                <p14:modId xmlns:p14="http://schemas.microsoft.com/office/powerpoint/2010/main" val="322230675"/>
              </p:ext>
            </p:extLst>
          </p:nvPr>
        </p:nvGraphicFramePr>
        <p:xfrm>
          <a:off x="365616" y="636682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7" name="Google Shape;1696;p44"/>
          <p:cNvGraphicFramePr/>
          <p:nvPr>
            <p:extLst>
              <p:ext uri="{D42A27DB-BD31-4B8C-83A1-F6EECF244321}">
                <p14:modId xmlns:p14="http://schemas.microsoft.com/office/powerpoint/2010/main" val="2968637078"/>
              </p:ext>
            </p:extLst>
          </p:nvPr>
        </p:nvGraphicFramePr>
        <p:xfrm>
          <a:off x="365616" y="658100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8" name="Google Shape;1696;p44"/>
          <p:cNvGraphicFramePr/>
          <p:nvPr>
            <p:extLst>
              <p:ext uri="{D42A27DB-BD31-4B8C-83A1-F6EECF244321}">
                <p14:modId xmlns:p14="http://schemas.microsoft.com/office/powerpoint/2010/main" val="1594812651"/>
              </p:ext>
            </p:extLst>
          </p:nvPr>
        </p:nvGraphicFramePr>
        <p:xfrm>
          <a:off x="365616" y="6795184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9" name="Google Shape;1696;p44"/>
          <p:cNvGraphicFramePr/>
          <p:nvPr>
            <p:extLst>
              <p:ext uri="{D42A27DB-BD31-4B8C-83A1-F6EECF244321}">
                <p14:modId xmlns:p14="http://schemas.microsoft.com/office/powerpoint/2010/main" val="307552379"/>
              </p:ext>
            </p:extLst>
          </p:nvPr>
        </p:nvGraphicFramePr>
        <p:xfrm>
          <a:off x="365400" y="7007901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0" name="Google Shape;1696;p44"/>
          <p:cNvGraphicFramePr/>
          <p:nvPr>
            <p:extLst>
              <p:ext uri="{D42A27DB-BD31-4B8C-83A1-F6EECF244321}">
                <p14:modId xmlns:p14="http://schemas.microsoft.com/office/powerpoint/2010/main" val="1522701160"/>
              </p:ext>
            </p:extLst>
          </p:nvPr>
        </p:nvGraphicFramePr>
        <p:xfrm>
          <a:off x="359241" y="7792984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1" name="직사각형 190"/>
          <p:cNvSpPr/>
          <p:nvPr/>
        </p:nvSpPr>
        <p:spPr>
          <a:xfrm>
            <a:off x="192308" y="5231067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Google Shape;1700;p44"/>
          <p:cNvSpPr/>
          <p:nvPr/>
        </p:nvSpPr>
        <p:spPr>
          <a:xfrm>
            <a:off x="2149764" y="8771926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681472" y="8756750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581223" y="8755045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301829" y="7844669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97" name="Google Shape;1694;p44"/>
          <p:cNvSpPr/>
          <p:nvPr/>
        </p:nvSpPr>
        <p:spPr>
          <a:xfrm>
            <a:off x="6016581" y="4395705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695;p44"/>
          <p:cNvGraphicFramePr/>
          <p:nvPr>
            <p:extLst>
              <p:ext uri="{D42A27DB-BD31-4B8C-83A1-F6EECF244321}">
                <p14:modId xmlns:p14="http://schemas.microsoft.com/office/powerpoint/2010/main" val="1250314125"/>
              </p:ext>
            </p:extLst>
          </p:nvPr>
        </p:nvGraphicFramePr>
        <p:xfrm>
          <a:off x="6159910" y="4496246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" name="Google Shape;58;p20"/>
          <p:cNvSpPr/>
          <p:nvPr/>
        </p:nvSpPr>
        <p:spPr>
          <a:xfrm>
            <a:off x="6150643" y="4851401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아이디 입력 후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중복확인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버튼을 클릭 해야 다음단계로 진행할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00" name="Google Shape;1695;p44"/>
          <p:cNvGraphicFramePr/>
          <p:nvPr>
            <p:extLst>
              <p:ext uri="{D42A27DB-BD31-4B8C-83A1-F6EECF244321}">
                <p14:modId xmlns:p14="http://schemas.microsoft.com/office/powerpoint/2010/main" val="2604778100"/>
              </p:ext>
            </p:extLst>
          </p:nvPr>
        </p:nvGraphicFramePr>
        <p:xfrm>
          <a:off x="9736995" y="448100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Google Shape;1696;p44"/>
          <p:cNvGraphicFramePr/>
          <p:nvPr>
            <p:extLst>
              <p:ext uri="{D42A27DB-BD31-4B8C-83A1-F6EECF244321}">
                <p14:modId xmlns:p14="http://schemas.microsoft.com/office/powerpoint/2010/main" val="1133517431"/>
              </p:ext>
            </p:extLst>
          </p:nvPr>
        </p:nvGraphicFramePr>
        <p:xfrm>
          <a:off x="6308204" y="5334096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Google Shape;1696;p44"/>
          <p:cNvGraphicFramePr/>
          <p:nvPr>
            <p:extLst>
              <p:ext uri="{D42A27DB-BD31-4B8C-83A1-F6EECF244321}">
                <p14:modId xmlns:p14="http://schemas.microsoft.com/office/powerpoint/2010/main" val="2788926521"/>
              </p:ext>
            </p:extLst>
          </p:nvPr>
        </p:nvGraphicFramePr>
        <p:xfrm>
          <a:off x="6308204" y="5548277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3" name="Google Shape;1696;p44"/>
          <p:cNvGraphicFramePr/>
          <p:nvPr>
            <p:extLst>
              <p:ext uri="{D42A27DB-BD31-4B8C-83A1-F6EECF244321}">
                <p14:modId xmlns:p14="http://schemas.microsoft.com/office/powerpoint/2010/main" val="1388428202"/>
              </p:ext>
            </p:extLst>
          </p:nvPr>
        </p:nvGraphicFramePr>
        <p:xfrm>
          <a:off x="6308204" y="5762458"/>
          <a:ext cx="237315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(5~15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4" name="Google Shape;1696;p44"/>
          <p:cNvGraphicFramePr/>
          <p:nvPr>
            <p:extLst>
              <p:ext uri="{D42A27DB-BD31-4B8C-83A1-F6EECF244321}">
                <p14:modId xmlns:p14="http://schemas.microsoft.com/office/powerpoint/2010/main" val="528039324"/>
              </p:ext>
            </p:extLst>
          </p:nvPr>
        </p:nvGraphicFramePr>
        <p:xfrm>
          <a:off x="6308204" y="5976639"/>
          <a:ext cx="237315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7" name="Google Shape;1696;p44"/>
          <p:cNvGraphicFramePr/>
          <p:nvPr>
            <p:extLst>
              <p:ext uri="{D42A27DB-BD31-4B8C-83A1-F6EECF244321}">
                <p14:modId xmlns:p14="http://schemas.microsoft.com/office/powerpoint/2010/main" val="2998706082"/>
              </p:ext>
            </p:extLst>
          </p:nvPr>
        </p:nvGraphicFramePr>
        <p:xfrm>
          <a:off x="6308204" y="6386763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숫자만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oogle Shape;1696;p44"/>
          <p:cNvGraphicFramePr/>
          <p:nvPr>
            <p:extLst>
              <p:ext uri="{D42A27DB-BD31-4B8C-83A1-F6EECF244321}">
                <p14:modId xmlns:p14="http://schemas.microsoft.com/office/powerpoint/2010/main" val="3635252069"/>
              </p:ext>
            </p:extLst>
          </p:nvPr>
        </p:nvGraphicFramePr>
        <p:xfrm>
          <a:off x="6308204" y="6600944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9" name="Google Shape;1696;p44"/>
          <p:cNvGraphicFramePr/>
          <p:nvPr>
            <p:extLst>
              <p:ext uri="{D42A27DB-BD31-4B8C-83A1-F6EECF244321}">
                <p14:modId xmlns:p14="http://schemas.microsoft.com/office/powerpoint/2010/main" val="1739519955"/>
              </p:ext>
            </p:extLst>
          </p:nvPr>
        </p:nvGraphicFramePr>
        <p:xfrm>
          <a:off x="6308204" y="681512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sample@okplaza.co.kr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형태로 입력</a:t>
                      </a:r>
                      <a:endParaRPr lang="ko-KR" altLang="en-US" sz="700" b="0" i="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1" name="Google Shape;1696;p44"/>
          <p:cNvGraphicFramePr/>
          <p:nvPr>
            <p:extLst>
              <p:ext uri="{D42A27DB-BD31-4B8C-83A1-F6EECF244321}">
                <p14:modId xmlns:p14="http://schemas.microsoft.com/office/powerpoint/2010/main" val="2410294795"/>
              </p:ext>
            </p:extLst>
          </p:nvPr>
        </p:nvGraphicFramePr>
        <p:xfrm>
          <a:off x="6307988" y="7046077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2" name="Google Shape;1696;p44"/>
          <p:cNvGraphicFramePr/>
          <p:nvPr>
            <p:extLst>
              <p:ext uri="{D42A27DB-BD31-4B8C-83A1-F6EECF244321}">
                <p14:modId xmlns:p14="http://schemas.microsoft.com/office/powerpoint/2010/main" val="646325454"/>
              </p:ext>
            </p:extLst>
          </p:nvPr>
        </p:nvGraphicFramePr>
        <p:xfrm>
          <a:off x="6301829" y="7831160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3" name="직사각형 212"/>
          <p:cNvSpPr/>
          <p:nvPr/>
        </p:nvSpPr>
        <p:spPr>
          <a:xfrm>
            <a:off x="6134896" y="5269243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Google Shape;1700;p44"/>
          <p:cNvSpPr/>
          <p:nvPr/>
        </p:nvSpPr>
        <p:spPr>
          <a:xfrm>
            <a:off x="8092352" y="881010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624060" y="8794926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8" name="Google Shape;1696;p44"/>
          <p:cNvGraphicFramePr/>
          <p:nvPr>
            <p:extLst>
              <p:ext uri="{D42A27DB-BD31-4B8C-83A1-F6EECF244321}">
                <p14:modId xmlns:p14="http://schemas.microsoft.com/office/powerpoint/2010/main" val="1043962939"/>
              </p:ext>
            </p:extLst>
          </p:nvPr>
        </p:nvGraphicFramePr>
        <p:xfrm>
          <a:off x="6308204" y="6187492"/>
          <a:ext cx="237315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722238" y="5769850"/>
            <a:ext cx="567497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중복확인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" name="꺾인 연결선 219"/>
          <p:cNvCxnSpPr>
            <a:endCxn id="175" idx="0"/>
          </p:cNvCxnSpPr>
          <p:nvPr/>
        </p:nvCxnSpPr>
        <p:spPr>
          <a:xfrm rot="10800000" flipV="1">
            <a:off x="2117381" y="3577599"/>
            <a:ext cx="1548665" cy="779930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171" idx="2"/>
            <a:endCxn id="197" idx="0"/>
          </p:cNvCxnSpPr>
          <p:nvPr/>
        </p:nvCxnSpPr>
        <p:spPr>
          <a:xfrm rot="16200000" flipH="1">
            <a:off x="7173523" y="3509259"/>
            <a:ext cx="1610963" cy="1619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Google Shape;797;p30"/>
          <p:cNvSpPr/>
          <p:nvPr/>
        </p:nvSpPr>
        <p:spPr>
          <a:xfrm>
            <a:off x="-52492" y="132947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797;p30"/>
          <p:cNvSpPr/>
          <p:nvPr/>
        </p:nvSpPr>
        <p:spPr>
          <a:xfrm>
            <a:off x="2894234" y="15353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54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924779534"/>
              </p:ext>
            </p:extLst>
          </p:nvPr>
        </p:nvGraphicFramePr>
        <p:xfrm>
          <a:off x="8385974" y="826614"/>
          <a:ext cx="2324900" cy="49822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메인배너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전용 특판 기획전 배너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구매사 전환 처리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이미 전환처리가 된 공급사는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 [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접속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전환처리가 안된 공급사는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 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 안함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&amp;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상세페이지 제작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Service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새창으로 상세페이지 제작신청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google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통신자재 오픈소싱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공고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현황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주문현황의 조회 기간은 주문일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년전일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당일까지의 기간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접수대기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주문접수 대상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출하대기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 상태의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배송처리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화면으로 이동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 상태의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주문진척도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인수대기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 상태의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{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주문인수대기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정산대기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계산서 미발행 인수된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주문이력조회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계산서 발행여부는 미발행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기간은 주문일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년전일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당일까지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주문취소요청 건수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주문진척도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건수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반품신청현황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물류반환요청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물류재고 물품을 반환 요청한 건수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통합물류센터의 반환현황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탭으로 이동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반환요청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 접근 시 주문취소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요청 건수가 한건 이라도 있으면 레이어팝업 호출</a:t>
                      </a: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레이어 팝업 호출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18" y="721996"/>
            <a:ext cx="1774077" cy="576193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sp>
        <p:nvSpPr>
          <p:cNvPr id="15" name="타원 14"/>
          <p:cNvSpPr/>
          <p:nvPr/>
        </p:nvSpPr>
        <p:spPr>
          <a:xfrm>
            <a:off x="7355042" y="1201109"/>
            <a:ext cx="47930" cy="54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259353" y="1199035"/>
            <a:ext cx="47930" cy="5132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694;p44"/>
          <p:cNvSpPr/>
          <p:nvPr/>
        </p:nvSpPr>
        <p:spPr>
          <a:xfrm>
            <a:off x="6301432" y="1395271"/>
            <a:ext cx="2115922" cy="12912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1695;p44"/>
          <p:cNvGraphicFramePr/>
          <p:nvPr>
            <p:extLst>
              <p:ext uri="{D42A27DB-BD31-4B8C-83A1-F6EECF244321}">
                <p14:modId xmlns:p14="http://schemas.microsoft.com/office/powerpoint/2010/main" val="3705709286"/>
              </p:ext>
            </p:extLst>
          </p:nvPr>
        </p:nvGraphicFramePr>
        <p:xfrm>
          <a:off x="6362074" y="1495810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구매사 전환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5;p44"/>
          <p:cNvGraphicFramePr/>
          <p:nvPr>
            <p:extLst>
              <p:ext uri="{D42A27DB-BD31-4B8C-83A1-F6EECF244321}">
                <p14:modId xmlns:p14="http://schemas.microsoft.com/office/powerpoint/2010/main" val="2860898296"/>
              </p:ext>
            </p:extLst>
          </p:nvPr>
        </p:nvGraphicFramePr>
        <p:xfrm>
          <a:off x="8152830" y="149581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58;p20"/>
          <p:cNvSpPr/>
          <p:nvPr/>
        </p:nvSpPr>
        <p:spPr>
          <a:xfrm>
            <a:off x="6362075" y="1850327"/>
            <a:ext cx="1985934" cy="48548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특판 기획전 사용을 위해서는 구매사 전환이 필요합니다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전환 시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 구매 약정에 동의해야 하며 약정동의 시 공동인증서 확인이 필요합니다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3" name="Google Shape;1700;p44"/>
          <p:cNvSpPr/>
          <p:nvPr/>
        </p:nvSpPr>
        <p:spPr>
          <a:xfrm>
            <a:off x="6794921" y="2398386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구매사 전환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700;p44"/>
          <p:cNvSpPr/>
          <p:nvPr/>
        </p:nvSpPr>
        <p:spPr>
          <a:xfrm>
            <a:off x="7512311" y="2389918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561" y="2766471"/>
            <a:ext cx="2152960" cy="115578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4" name="타원 43"/>
          <p:cNvSpPr/>
          <p:nvPr/>
        </p:nvSpPr>
        <p:spPr>
          <a:xfrm>
            <a:off x="7325928" y="3861162"/>
            <a:ext cx="47930" cy="54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230239" y="3859088"/>
            <a:ext cx="47930" cy="5132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Google Shape;1694;p44"/>
          <p:cNvSpPr/>
          <p:nvPr/>
        </p:nvSpPr>
        <p:spPr>
          <a:xfrm>
            <a:off x="6272318" y="4055322"/>
            <a:ext cx="2115922" cy="205791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1695;p44"/>
          <p:cNvGraphicFramePr/>
          <p:nvPr>
            <p:extLst>
              <p:ext uri="{D42A27DB-BD31-4B8C-83A1-F6EECF244321}">
                <p14:modId xmlns:p14="http://schemas.microsoft.com/office/powerpoint/2010/main" val="1324066588"/>
              </p:ext>
            </p:extLst>
          </p:nvPr>
        </p:nvGraphicFramePr>
        <p:xfrm>
          <a:off x="6332960" y="4155863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주문취소</a:t>
                      </a:r>
                      <a:r>
                        <a:rPr lang="en-US" altLang="ko-KR" sz="800" b="1" u="none" strike="noStrike" cap="none"/>
                        <a:t>/</a:t>
                      </a:r>
                      <a:r>
                        <a:rPr lang="ko-KR" altLang="en-US" sz="800" b="1" u="none" strike="noStrike" cap="none"/>
                        <a:t>반품 요청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1695;p44"/>
          <p:cNvGraphicFramePr/>
          <p:nvPr>
            <p:extLst>
              <p:ext uri="{D42A27DB-BD31-4B8C-83A1-F6EECF244321}">
                <p14:modId xmlns:p14="http://schemas.microsoft.com/office/powerpoint/2010/main" val="14255938"/>
              </p:ext>
            </p:extLst>
          </p:nvPr>
        </p:nvGraphicFramePr>
        <p:xfrm>
          <a:off x="8123716" y="415586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Google Shape;58;p20"/>
          <p:cNvSpPr/>
          <p:nvPr/>
        </p:nvSpPr>
        <p:spPr>
          <a:xfrm>
            <a:off x="6332961" y="4521130"/>
            <a:ext cx="1985934" cy="36475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아래 건수는 주문 예외 요청 현황입니다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건 수 존재 시 바로가기를 통해 내용확인 및 신속한 조치를 협조 요청드립니다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sp>
        <p:nvSpPr>
          <p:cNvPr id="51" name="Google Shape;1700;p44"/>
          <p:cNvSpPr/>
          <p:nvPr/>
        </p:nvSpPr>
        <p:spPr>
          <a:xfrm>
            <a:off x="7145245" y="580140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95560"/>
              </p:ext>
            </p:extLst>
          </p:nvPr>
        </p:nvGraphicFramePr>
        <p:xfrm>
          <a:off x="6391293" y="4991775"/>
          <a:ext cx="1892162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433">
                  <a:extLst>
                    <a:ext uri="{9D8B030D-6E8A-4147-A177-3AD203B41FA5}">
                      <a16:colId xmlns:a16="http://schemas.microsoft.com/office/drawing/2014/main" val="2030684746"/>
                    </a:ext>
                  </a:extLst>
                </a:gridCol>
                <a:gridCol w="517453">
                  <a:extLst>
                    <a:ext uri="{9D8B030D-6E8A-4147-A177-3AD203B41FA5}">
                      <a16:colId xmlns:a16="http://schemas.microsoft.com/office/drawing/2014/main" val="207860786"/>
                    </a:ext>
                  </a:extLst>
                </a:gridCol>
                <a:gridCol w="649276">
                  <a:extLst>
                    <a:ext uri="{9D8B030D-6E8A-4147-A177-3AD203B41FA5}">
                      <a16:colId xmlns:a16="http://schemas.microsoft.com/office/drawing/2014/main" val="1610088786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marL="108000" indent="-10800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주문취소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     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바로가기</a:t>
                      </a:r>
                      <a:endParaRPr lang="ko-KR" altLang="en-US" sz="6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96189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94400"/>
              </p:ext>
            </p:extLst>
          </p:nvPr>
        </p:nvGraphicFramePr>
        <p:xfrm>
          <a:off x="6394842" y="5207970"/>
          <a:ext cx="1892162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972">
                  <a:extLst>
                    <a:ext uri="{9D8B030D-6E8A-4147-A177-3AD203B41FA5}">
                      <a16:colId xmlns:a16="http://schemas.microsoft.com/office/drawing/2014/main" val="2030684746"/>
                    </a:ext>
                  </a:extLst>
                </a:gridCol>
                <a:gridCol w="513914">
                  <a:extLst>
                    <a:ext uri="{9D8B030D-6E8A-4147-A177-3AD203B41FA5}">
                      <a16:colId xmlns:a16="http://schemas.microsoft.com/office/drawing/2014/main" val="207860786"/>
                    </a:ext>
                  </a:extLst>
                </a:gridCol>
                <a:gridCol w="649276">
                  <a:extLst>
                    <a:ext uri="{9D8B030D-6E8A-4147-A177-3AD203B41FA5}">
                      <a16:colId xmlns:a16="http://schemas.microsoft.com/office/drawing/2014/main" val="1610088786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marL="108000" indent="-10800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반품요청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     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바로가기</a:t>
                      </a:r>
                      <a:endParaRPr lang="ko-KR" altLang="en-US" sz="6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96189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60281"/>
              </p:ext>
            </p:extLst>
          </p:nvPr>
        </p:nvGraphicFramePr>
        <p:xfrm>
          <a:off x="6397926" y="5430757"/>
          <a:ext cx="1892162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065">
                  <a:extLst>
                    <a:ext uri="{9D8B030D-6E8A-4147-A177-3AD203B41FA5}">
                      <a16:colId xmlns:a16="http://schemas.microsoft.com/office/drawing/2014/main" val="2030684746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7860786"/>
                    </a:ext>
                  </a:extLst>
                </a:gridCol>
                <a:gridCol w="649276">
                  <a:extLst>
                    <a:ext uri="{9D8B030D-6E8A-4147-A177-3AD203B41FA5}">
                      <a16:colId xmlns:a16="http://schemas.microsoft.com/office/drawing/2014/main" val="1610088786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marL="108000" indent="-10800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물류반환요청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     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바로가기</a:t>
                      </a:r>
                      <a:endParaRPr lang="ko-KR" altLang="en-US" sz="6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96189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6354986" y="4963423"/>
            <a:ext cx="1956821" cy="6907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Google Shape;1694;p44"/>
          <p:cNvSpPr/>
          <p:nvPr/>
        </p:nvSpPr>
        <p:spPr>
          <a:xfrm>
            <a:off x="1781543" y="5777378"/>
            <a:ext cx="4286104" cy="387698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5;p44"/>
          <p:cNvGraphicFramePr/>
          <p:nvPr>
            <p:extLst>
              <p:ext uri="{D42A27DB-BD31-4B8C-83A1-F6EECF244321}">
                <p14:modId xmlns:p14="http://schemas.microsoft.com/office/powerpoint/2010/main" val="3750209562"/>
              </p:ext>
            </p:extLst>
          </p:nvPr>
        </p:nvGraphicFramePr>
        <p:xfrm>
          <a:off x="1842185" y="5877919"/>
          <a:ext cx="415768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5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담당자 안내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58;p20"/>
          <p:cNvSpPr/>
          <p:nvPr/>
        </p:nvSpPr>
        <p:spPr>
          <a:xfrm>
            <a:off x="1842185" y="6243186"/>
            <a:ext cx="4151725" cy="36475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통신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방재자재 공급 관련문의는 전국대표 전화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“1600-3280”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또는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OK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플라자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&gt;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고객센터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&gt; “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고객의 소리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”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게시판을 통하여 문의해 주십시오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온라인 문의는 실시간 현황 공유를 통해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24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시간 이내에 회신 드리도록 하겠습니다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65" name="Google Shape;1700;p44"/>
          <p:cNvSpPr/>
          <p:nvPr/>
        </p:nvSpPr>
        <p:spPr>
          <a:xfrm>
            <a:off x="3771972" y="933754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1695;p44"/>
          <p:cNvGraphicFramePr/>
          <p:nvPr>
            <p:extLst>
              <p:ext uri="{D42A27DB-BD31-4B8C-83A1-F6EECF244321}">
                <p14:modId xmlns:p14="http://schemas.microsoft.com/office/powerpoint/2010/main" val="1449950363"/>
              </p:ext>
            </p:extLst>
          </p:nvPr>
        </p:nvGraphicFramePr>
        <p:xfrm>
          <a:off x="5778663" y="585905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그림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185" y="6695717"/>
            <a:ext cx="4151725" cy="251860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213" y="5308693"/>
            <a:ext cx="2393146" cy="14359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3640128" y="5296365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grpSp>
          <p:nvGrpSpPr>
            <p:cNvPr id="11" name="그룹 10"/>
            <p:cNvGrpSpPr/>
            <p:nvPr/>
          </p:nvGrpSpPr>
          <p:grpSpPr>
            <a:xfrm>
              <a:off x="171265" y="874463"/>
              <a:ext cx="6102945" cy="4767285"/>
              <a:chOff x="171265" y="874463"/>
              <a:chExt cx="6102945" cy="476728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71265" y="874463"/>
                <a:ext cx="6102945" cy="4767285"/>
                <a:chOff x="171265" y="874463"/>
                <a:chExt cx="6102945" cy="4767285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265" y="874463"/>
                  <a:ext cx="6102945" cy="4767285"/>
                </a:xfrm>
                <a:prstGeom prst="rect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38918" y="3855066"/>
                  <a:ext cx="574649" cy="983987"/>
                </a:xfrm>
                <a:prstGeom prst="rect">
                  <a:avLst/>
                </a:prstGeom>
              </p:spPr>
            </p:pic>
          </p:grp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037" y="1414121"/>
                <a:ext cx="3472890" cy="1116589"/>
              </a:xfrm>
              <a:prstGeom prst="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</p:pic>
        </p:grp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7319" y="5312238"/>
              <a:ext cx="2393146" cy="143590"/>
            </a:xfrm>
            <a:prstGeom prst="rect">
              <a:avLst/>
            </a:prstGeom>
          </p:spPr>
        </p:pic>
        <p:sp>
          <p:nvSpPr>
            <p:cNvPr id="76" name="직사각형 75"/>
            <p:cNvSpPr/>
            <p:nvPr/>
          </p:nvSpPr>
          <p:spPr>
            <a:xfrm>
              <a:off x="3640128" y="5303455"/>
              <a:ext cx="404812" cy="165015"/>
            </a:xfrm>
            <a:prstGeom prst="rect">
              <a:avLst/>
            </a:prstGeom>
            <a:solidFill>
              <a:srgbClr val="F5F5F5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5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자재혁신제안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331114" y="4458070"/>
            <a:ext cx="1155285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80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523" y="4484010"/>
            <a:ext cx="540223" cy="13050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8582" y="4445557"/>
            <a:ext cx="305583" cy="203077"/>
          </a:xfrm>
          <a:prstGeom prst="rect">
            <a:avLst/>
          </a:prstGeom>
        </p:spPr>
      </p:pic>
      <p:sp>
        <p:nvSpPr>
          <p:cNvPr id="70" name="Google Shape;797;p30"/>
          <p:cNvSpPr/>
          <p:nvPr/>
        </p:nvSpPr>
        <p:spPr>
          <a:xfrm>
            <a:off x="4132850" y="432678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54102" y="2414862"/>
            <a:ext cx="63795" cy="722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78150" y="2414862"/>
            <a:ext cx="63795" cy="6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797;p30"/>
          <p:cNvSpPr/>
          <p:nvPr/>
        </p:nvSpPr>
        <p:spPr>
          <a:xfrm>
            <a:off x="522178" y="133551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꺾인 연결선 7"/>
          <p:cNvCxnSpPr>
            <a:stCxn id="3" idx="0"/>
            <a:endCxn id="4" idx="1"/>
          </p:cNvCxnSpPr>
          <p:nvPr/>
        </p:nvCxnSpPr>
        <p:spPr>
          <a:xfrm rot="5400000" flipH="1" flipV="1">
            <a:off x="4190686" y="-810111"/>
            <a:ext cx="404028" cy="4044436"/>
          </a:xfrm>
          <a:prstGeom prst="bent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18" idx="1"/>
          </p:cNvCxnSpPr>
          <p:nvPr/>
        </p:nvCxnSpPr>
        <p:spPr>
          <a:xfrm>
            <a:off x="1488770" y="1978785"/>
            <a:ext cx="4812662" cy="62098"/>
          </a:xfrm>
          <a:prstGeom prst="bentConnector3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797;p30"/>
          <p:cNvSpPr/>
          <p:nvPr/>
        </p:nvSpPr>
        <p:spPr>
          <a:xfrm>
            <a:off x="5005574" y="10417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797;p30"/>
          <p:cNvSpPr/>
          <p:nvPr/>
        </p:nvSpPr>
        <p:spPr>
          <a:xfrm>
            <a:off x="4218786" y="135007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꺾인 연결선 38"/>
          <p:cNvCxnSpPr>
            <a:endCxn id="38" idx="1"/>
          </p:cNvCxnSpPr>
          <p:nvPr/>
        </p:nvCxnSpPr>
        <p:spPr>
          <a:xfrm rot="16200000" flipH="1">
            <a:off x="4842385" y="1908186"/>
            <a:ext cx="1545313" cy="1327040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227421" y="2093070"/>
            <a:ext cx="1348630" cy="103290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797;p30"/>
          <p:cNvSpPr/>
          <p:nvPr/>
        </p:nvSpPr>
        <p:spPr>
          <a:xfrm>
            <a:off x="4134810" y="216100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97;p30"/>
          <p:cNvSpPr/>
          <p:nvPr/>
        </p:nvSpPr>
        <p:spPr>
          <a:xfrm>
            <a:off x="6246966" y="399134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꺾인 연결선 79"/>
          <p:cNvCxnSpPr>
            <a:endCxn id="62" idx="0"/>
          </p:cNvCxnSpPr>
          <p:nvPr/>
        </p:nvCxnSpPr>
        <p:spPr>
          <a:xfrm rot="5400000">
            <a:off x="3764665" y="4796056"/>
            <a:ext cx="1141253" cy="8213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endCxn id="62" idx="0"/>
          </p:cNvCxnSpPr>
          <p:nvPr/>
        </p:nvCxnSpPr>
        <p:spPr>
          <a:xfrm>
            <a:off x="3111795" y="5400556"/>
            <a:ext cx="812800" cy="376822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112202260"/>
              </p:ext>
            </p:extLst>
          </p:nvPr>
        </p:nvGraphicFramePr>
        <p:xfrm>
          <a:off x="8385974" y="826614"/>
          <a:ext cx="2324900" cy="18885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물품공급 기본계약서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품질관리 기준서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윤리서약서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 양식으로 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소리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소리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(Q&amp;A)]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현황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윈도우 팝업 호추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무단수집거부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레이어 팝업 호출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 풋터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265" y="874463"/>
              <a:ext cx="6102945" cy="476728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037" y="1414121"/>
              <a:ext cx="3472890" cy="1116589"/>
            </a:xfrm>
            <a:prstGeom prst="rect">
              <a:avLst/>
            </a:prstGeom>
            <a:ln>
              <a:noFill/>
              <a:prstDash val="dash"/>
            </a:ln>
          </p:spPr>
        </p:pic>
      </p:grpSp>
      <p:sp>
        <p:nvSpPr>
          <p:cNvPr id="6" name="타원 5"/>
          <p:cNvSpPr/>
          <p:nvPr/>
        </p:nvSpPr>
        <p:spPr>
          <a:xfrm>
            <a:off x="2254102" y="2414862"/>
            <a:ext cx="63795" cy="722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78150" y="2414862"/>
            <a:ext cx="63795" cy="6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918" y="3855066"/>
            <a:ext cx="574649" cy="98398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331114" y="4458070"/>
            <a:ext cx="1155285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80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523" y="4484010"/>
            <a:ext cx="540223" cy="13050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582" y="4445557"/>
            <a:ext cx="305583" cy="203077"/>
          </a:xfrm>
          <a:prstGeom prst="rect">
            <a:avLst/>
          </a:prstGeom>
        </p:spPr>
      </p:pic>
      <p:sp>
        <p:nvSpPr>
          <p:cNvPr id="62" name="Google Shape;1694;p44"/>
          <p:cNvSpPr/>
          <p:nvPr/>
        </p:nvSpPr>
        <p:spPr>
          <a:xfrm>
            <a:off x="2364" y="5777377"/>
            <a:ext cx="5186327" cy="435190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5;p44"/>
          <p:cNvGraphicFramePr/>
          <p:nvPr>
            <p:extLst>
              <p:ext uri="{D42A27DB-BD31-4B8C-83A1-F6EECF244321}">
                <p14:modId xmlns:p14="http://schemas.microsoft.com/office/powerpoint/2010/main" val="3180018882"/>
              </p:ext>
            </p:extLst>
          </p:nvPr>
        </p:nvGraphicFramePr>
        <p:xfrm>
          <a:off x="63007" y="5877919"/>
          <a:ext cx="5019830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01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약관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58;p20"/>
          <p:cNvSpPr/>
          <p:nvPr/>
        </p:nvSpPr>
        <p:spPr>
          <a:xfrm>
            <a:off x="63006" y="6243186"/>
            <a:ext cx="5030870" cy="29336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아래는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플라자와 당사간에 계약된 약관입니다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출력버튼을 이용하면 계약정보를 출력하실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69" name="Google Shape;1695;p44"/>
          <p:cNvGraphicFramePr/>
          <p:nvPr>
            <p:extLst>
              <p:ext uri="{D42A27DB-BD31-4B8C-83A1-F6EECF244321}">
                <p14:modId xmlns:p14="http://schemas.microsoft.com/office/powerpoint/2010/main" val="499433964"/>
              </p:ext>
            </p:extLst>
          </p:nvPr>
        </p:nvGraphicFramePr>
        <p:xfrm>
          <a:off x="4877225" y="587769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Google Shape;49;p20"/>
          <p:cNvSpPr txBox="1"/>
          <p:nvPr/>
        </p:nvSpPr>
        <p:spPr>
          <a:xfrm>
            <a:off x="63006" y="6597039"/>
            <a:ext cx="206091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FF0000"/>
                </a:solidFill>
              </a:rPr>
              <a:t>2016-02-18 </a:t>
            </a:r>
            <a:r>
              <a:rPr lang="ko-KR" altLang="en-US" sz="600">
                <a:solidFill>
                  <a:srgbClr val="FF0000"/>
                </a:solidFill>
              </a:rPr>
              <a:t>계약 체결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61" name="Google Shape;1700;p44"/>
          <p:cNvSpPr/>
          <p:nvPr/>
        </p:nvSpPr>
        <p:spPr>
          <a:xfrm>
            <a:off x="2380851" y="9859067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0014" y="6601457"/>
            <a:ext cx="312822" cy="171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55" y="6797053"/>
            <a:ext cx="4979821" cy="2980795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8000" y="5289278"/>
            <a:ext cx="1270469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72"/>
          <p:cNvCxnSpPr>
            <a:stCxn id="72" idx="2"/>
            <a:endCxn id="62" idx="0"/>
          </p:cNvCxnSpPr>
          <p:nvPr/>
        </p:nvCxnSpPr>
        <p:spPr>
          <a:xfrm rot="16200000" flipH="1">
            <a:off x="2082839" y="5264688"/>
            <a:ext cx="323084" cy="70229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9213" y="5308693"/>
            <a:ext cx="2393146" cy="14359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6320" y="5809721"/>
            <a:ext cx="3731371" cy="265067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3" name="꺾인 연결선 82"/>
          <p:cNvCxnSpPr>
            <a:stCxn id="85" idx="2"/>
            <a:endCxn id="26" idx="0"/>
          </p:cNvCxnSpPr>
          <p:nvPr/>
        </p:nvCxnSpPr>
        <p:spPr>
          <a:xfrm rot="16200000" flipH="1">
            <a:off x="4771665" y="3419380"/>
            <a:ext cx="344794" cy="44358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797;p30"/>
          <p:cNvSpPr/>
          <p:nvPr/>
        </p:nvSpPr>
        <p:spPr>
          <a:xfrm>
            <a:off x="1173386" y="514268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542113" y="5299912"/>
            <a:ext cx="368011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797;p30"/>
          <p:cNvSpPr/>
          <p:nvPr/>
        </p:nvSpPr>
        <p:spPr>
          <a:xfrm>
            <a:off x="2595527" y="512516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6458" y="2867023"/>
            <a:ext cx="4146828" cy="207894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3640128" y="5303455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33" name="Google Shape;797;p30"/>
          <p:cNvSpPr/>
          <p:nvPr/>
        </p:nvSpPr>
        <p:spPr>
          <a:xfrm>
            <a:off x="4052800" y="516056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꺾인 연결선 33"/>
          <p:cNvCxnSpPr>
            <a:stCxn id="32" idx="0"/>
            <a:endCxn id="31" idx="1"/>
          </p:cNvCxnSpPr>
          <p:nvPr/>
        </p:nvCxnSpPr>
        <p:spPr>
          <a:xfrm rot="5400000" flipH="1" flipV="1">
            <a:off x="3186016" y="4563013"/>
            <a:ext cx="1396960" cy="83924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2988" y="2764465"/>
            <a:ext cx="3198574" cy="298925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8" name="직사각형 37"/>
          <p:cNvSpPr/>
          <p:nvPr/>
        </p:nvSpPr>
        <p:spPr>
          <a:xfrm>
            <a:off x="4607542" y="5445055"/>
            <a:ext cx="489822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8" idx="0"/>
            <a:endCxn id="9" idx="1"/>
          </p:cNvCxnSpPr>
          <p:nvPr/>
        </p:nvCxnSpPr>
        <p:spPr>
          <a:xfrm rot="5400000" flipH="1" flipV="1">
            <a:off x="6074738" y="3036806"/>
            <a:ext cx="1185964" cy="3630535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797;p30"/>
          <p:cNvSpPr/>
          <p:nvPr/>
        </p:nvSpPr>
        <p:spPr>
          <a:xfrm>
            <a:off x="4476952" y="536326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22800" y="5445056"/>
            <a:ext cx="489822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00075" y="5711236"/>
            <a:ext cx="1564400" cy="106129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5" name="꺾인 연결선 44"/>
          <p:cNvCxnSpPr>
            <a:stCxn id="43" idx="3"/>
            <a:endCxn id="12" idx="1"/>
          </p:cNvCxnSpPr>
          <p:nvPr/>
        </p:nvCxnSpPr>
        <p:spPr>
          <a:xfrm>
            <a:off x="5612622" y="5527564"/>
            <a:ext cx="3687453" cy="7143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797;p30"/>
          <p:cNvSpPr/>
          <p:nvPr/>
        </p:nvSpPr>
        <p:spPr>
          <a:xfrm>
            <a:off x="5556782" y="529144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6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0449807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메인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로그인 사용자 정보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3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564285731"/>
              </p:ext>
            </p:extLst>
          </p:nvPr>
        </p:nvGraphicFramePr>
        <p:xfrm>
          <a:off x="8385974" y="826614"/>
          <a:ext cx="2324900" cy="1807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상세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사용자명 클릭 시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 사용자의 비밀번호입력을 받아 확인 후 상세화면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1-1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1-2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초기화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1-3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사용여부를 종료처리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탈퇴처리 후 로그아웃 처리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로그인 사용자 정보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로그인 사용자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" y="874463"/>
            <a:ext cx="6102945" cy="4767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7" y="1414121"/>
            <a:ext cx="3472890" cy="1116589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6" name="타원 5"/>
          <p:cNvSpPr/>
          <p:nvPr/>
        </p:nvSpPr>
        <p:spPr>
          <a:xfrm>
            <a:off x="1023269" y="2195121"/>
            <a:ext cx="63795" cy="722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47317" y="2195121"/>
            <a:ext cx="63795" cy="6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385" y="4961363"/>
            <a:ext cx="2393146" cy="14359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579358" y="4762544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35" name="Google Shape;1694;p44"/>
          <p:cNvSpPr/>
          <p:nvPr/>
        </p:nvSpPr>
        <p:spPr>
          <a:xfrm>
            <a:off x="93707" y="1507163"/>
            <a:ext cx="2115922" cy="13916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Google Shape;1695;p44"/>
          <p:cNvGraphicFramePr/>
          <p:nvPr>
            <p:extLst>
              <p:ext uri="{D42A27DB-BD31-4B8C-83A1-F6EECF244321}">
                <p14:modId xmlns:p14="http://schemas.microsoft.com/office/powerpoint/2010/main" val="3389334293"/>
              </p:ext>
            </p:extLst>
          </p:nvPr>
        </p:nvGraphicFramePr>
        <p:xfrm>
          <a:off x="154349" y="1607702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비밀번호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oogle Shape;1695;p44"/>
          <p:cNvGraphicFramePr/>
          <p:nvPr>
            <p:extLst>
              <p:ext uri="{D42A27DB-BD31-4B8C-83A1-F6EECF244321}">
                <p14:modId xmlns:p14="http://schemas.microsoft.com/office/powerpoint/2010/main" val="3771280341"/>
              </p:ext>
            </p:extLst>
          </p:nvPr>
        </p:nvGraphicFramePr>
        <p:xfrm>
          <a:off x="1945105" y="160770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Google Shape;58;p20"/>
          <p:cNvSpPr/>
          <p:nvPr/>
        </p:nvSpPr>
        <p:spPr>
          <a:xfrm>
            <a:off x="154350" y="1962219"/>
            <a:ext cx="1985934" cy="30121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보안을 위해 로그인 사용자의 암호를 입력해 주셔야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40" name="Google Shape;1700;p44"/>
          <p:cNvSpPr/>
          <p:nvPr/>
        </p:nvSpPr>
        <p:spPr>
          <a:xfrm>
            <a:off x="1205352" y="260104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7060" y="2585866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 인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5113"/>
              </p:ext>
            </p:extLst>
          </p:nvPr>
        </p:nvGraphicFramePr>
        <p:xfrm>
          <a:off x="232318" y="2318567"/>
          <a:ext cx="1748227" cy="18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70">
                  <a:extLst>
                    <a:ext uri="{9D8B030D-6E8A-4147-A177-3AD203B41FA5}">
                      <a16:colId xmlns:a16="http://schemas.microsoft.com/office/drawing/2014/main" val="4126720225"/>
                    </a:ext>
                  </a:extLst>
                </a:gridCol>
                <a:gridCol w="1209757">
                  <a:extLst>
                    <a:ext uri="{9D8B030D-6E8A-4147-A177-3AD203B41FA5}">
                      <a16:colId xmlns:a16="http://schemas.microsoft.com/office/drawing/2014/main" val="1790632229"/>
                    </a:ext>
                  </a:extLst>
                </a:gridCol>
              </a:tblGrid>
              <a:tr h="1865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7612942"/>
                  </a:ext>
                </a:extLst>
              </a:tr>
            </a:tbl>
          </a:graphicData>
        </a:graphic>
      </p:graphicFrame>
      <p:sp>
        <p:nvSpPr>
          <p:cNvPr id="43" name="Google Shape;1694;p44"/>
          <p:cNvSpPr/>
          <p:nvPr/>
        </p:nvSpPr>
        <p:spPr>
          <a:xfrm>
            <a:off x="2294110" y="1313580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>
            <p:extLst>
              <p:ext uri="{D42A27DB-BD31-4B8C-83A1-F6EECF244321}">
                <p14:modId xmlns:p14="http://schemas.microsoft.com/office/powerpoint/2010/main" val="2943228370"/>
              </p:ext>
            </p:extLst>
          </p:nvPr>
        </p:nvGraphicFramePr>
        <p:xfrm>
          <a:off x="2437439" y="1414121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58;p20"/>
          <p:cNvSpPr/>
          <p:nvPr/>
        </p:nvSpPr>
        <p:spPr>
          <a:xfrm>
            <a:off x="2428172" y="1769276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46" name="Google Shape;1695;p44"/>
          <p:cNvGraphicFramePr/>
          <p:nvPr>
            <p:extLst>
              <p:ext uri="{D42A27DB-BD31-4B8C-83A1-F6EECF244321}">
                <p14:modId xmlns:p14="http://schemas.microsoft.com/office/powerpoint/2010/main" val="425955522"/>
              </p:ext>
            </p:extLst>
          </p:nvPr>
        </p:nvGraphicFramePr>
        <p:xfrm>
          <a:off x="6014524" y="139888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oogle Shape;1696;p44"/>
          <p:cNvGraphicFramePr/>
          <p:nvPr>
            <p:extLst>
              <p:ext uri="{D42A27DB-BD31-4B8C-83A1-F6EECF244321}">
                <p14:modId xmlns:p14="http://schemas.microsoft.com/office/powerpoint/2010/main" val="2476822970"/>
              </p:ext>
            </p:extLst>
          </p:nvPr>
        </p:nvGraphicFramePr>
        <p:xfrm>
          <a:off x="2585733" y="2251971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1696;p44"/>
          <p:cNvGraphicFramePr/>
          <p:nvPr>
            <p:extLst>
              <p:ext uri="{D42A27DB-BD31-4B8C-83A1-F6EECF244321}">
                <p14:modId xmlns:p14="http://schemas.microsoft.com/office/powerpoint/2010/main" val="2401420079"/>
              </p:ext>
            </p:extLst>
          </p:nvPr>
        </p:nvGraphicFramePr>
        <p:xfrm>
          <a:off x="2585733" y="2466152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oogle Shape;1696;p44"/>
          <p:cNvGraphicFramePr/>
          <p:nvPr>
            <p:extLst>
              <p:ext uri="{D42A27DB-BD31-4B8C-83A1-F6EECF244321}">
                <p14:modId xmlns:p14="http://schemas.microsoft.com/office/powerpoint/2010/main" val="381613912"/>
              </p:ext>
            </p:extLst>
          </p:nvPr>
        </p:nvGraphicFramePr>
        <p:xfrm>
          <a:off x="2585733" y="268033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oogle Shape;1696;p44"/>
          <p:cNvGraphicFramePr/>
          <p:nvPr>
            <p:extLst>
              <p:ext uri="{D42A27DB-BD31-4B8C-83A1-F6EECF244321}">
                <p14:modId xmlns:p14="http://schemas.microsoft.com/office/powerpoint/2010/main" val="858220045"/>
              </p:ext>
            </p:extLst>
          </p:nvPr>
        </p:nvGraphicFramePr>
        <p:xfrm>
          <a:off x="2585733" y="2894514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457382" y="2898316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245764" y="2899622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696;p44"/>
          <p:cNvGraphicFramePr/>
          <p:nvPr>
            <p:extLst>
              <p:ext uri="{D42A27DB-BD31-4B8C-83A1-F6EECF244321}">
                <p14:modId xmlns:p14="http://schemas.microsoft.com/office/powerpoint/2010/main" val="811381237"/>
              </p:ext>
            </p:extLst>
          </p:nvPr>
        </p:nvGraphicFramePr>
        <p:xfrm>
          <a:off x="2585733" y="3108695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1696;p44"/>
          <p:cNvGraphicFramePr/>
          <p:nvPr>
            <p:extLst>
              <p:ext uri="{D42A27DB-BD31-4B8C-83A1-F6EECF244321}">
                <p14:modId xmlns:p14="http://schemas.microsoft.com/office/powerpoint/2010/main" val="2708437308"/>
              </p:ext>
            </p:extLst>
          </p:nvPr>
        </p:nvGraphicFramePr>
        <p:xfrm>
          <a:off x="2585733" y="332287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1696;p44"/>
          <p:cNvGraphicFramePr/>
          <p:nvPr>
            <p:extLst>
              <p:ext uri="{D42A27DB-BD31-4B8C-83A1-F6EECF244321}">
                <p14:modId xmlns:p14="http://schemas.microsoft.com/office/powerpoint/2010/main" val="2522666018"/>
              </p:ext>
            </p:extLst>
          </p:nvPr>
        </p:nvGraphicFramePr>
        <p:xfrm>
          <a:off x="2585733" y="3537057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1696;p44"/>
          <p:cNvGraphicFramePr/>
          <p:nvPr>
            <p:extLst>
              <p:ext uri="{D42A27DB-BD31-4B8C-83A1-F6EECF244321}">
                <p14:modId xmlns:p14="http://schemas.microsoft.com/office/powerpoint/2010/main" val="2627884351"/>
              </p:ext>
            </p:extLst>
          </p:nvPr>
        </p:nvGraphicFramePr>
        <p:xfrm>
          <a:off x="2585733" y="375123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1696;p44"/>
          <p:cNvGraphicFramePr/>
          <p:nvPr>
            <p:extLst>
              <p:ext uri="{D42A27DB-BD31-4B8C-83A1-F6EECF244321}">
                <p14:modId xmlns:p14="http://schemas.microsoft.com/office/powerpoint/2010/main" val="1276010475"/>
              </p:ext>
            </p:extLst>
          </p:nvPr>
        </p:nvGraphicFramePr>
        <p:xfrm>
          <a:off x="2585517" y="3963952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1696;p44"/>
          <p:cNvGraphicFramePr/>
          <p:nvPr>
            <p:extLst>
              <p:ext uri="{D42A27DB-BD31-4B8C-83A1-F6EECF244321}">
                <p14:modId xmlns:p14="http://schemas.microsoft.com/office/powerpoint/2010/main" val="2718714848"/>
              </p:ext>
            </p:extLst>
          </p:nvPr>
        </p:nvGraphicFramePr>
        <p:xfrm>
          <a:off x="2579358" y="4749035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2412425" y="2187118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1700;p44"/>
          <p:cNvSpPr/>
          <p:nvPr/>
        </p:nvSpPr>
        <p:spPr>
          <a:xfrm>
            <a:off x="4369881" y="572797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01589" y="5712801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801340" y="5711096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4;p44"/>
          <p:cNvSpPr/>
          <p:nvPr/>
        </p:nvSpPr>
        <p:spPr>
          <a:xfrm>
            <a:off x="6519804" y="2674050"/>
            <a:ext cx="2865201" cy="177035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1695;p44"/>
          <p:cNvGraphicFramePr/>
          <p:nvPr>
            <p:extLst>
              <p:ext uri="{D42A27DB-BD31-4B8C-83A1-F6EECF244321}">
                <p14:modId xmlns:p14="http://schemas.microsoft.com/office/powerpoint/2010/main" val="1736406257"/>
              </p:ext>
            </p:extLst>
          </p:nvPr>
        </p:nvGraphicFramePr>
        <p:xfrm>
          <a:off x="6655264" y="2792265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비밀번호 초기화 </a:t>
                      </a:r>
                      <a:r>
                        <a:rPr lang="en-US" altLang="ko-KR" sz="800" b="1" u="none" strike="noStrike" cap="none"/>
                        <a:t>SMS</a:t>
                      </a:r>
                      <a:r>
                        <a:rPr lang="en-US" altLang="ko-KR" sz="800" b="1" u="none" strike="noStrike" cap="none" baseline="0"/>
                        <a:t> </a:t>
                      </a:r>
                      <a:r>
                        <a:rPr lang="ko-KR" altLang="en-US" sz="800" b="1" u="none" strike="noStrike" cap="none" baseline="0"/>
                        <a:t>전송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1695;p44"/>
          <p:cNvGraphicFramePr/>
          <p:nvPr>
            <p:extLst>
              <p:ext uri="{D42A27DB-BD31-4B8C-83A1-F6EECF244321}">
                <p14:modId xmlns:p14="http://schemas.microsoft.com/office/powerpoint/2010/main" val="2542480063"/>
              </p:ext>
            </p:extLst>
          </p:nvPr>
        </p:nvGraphicFramePr>
        <p:xfrm>
          <a:off x="9048589" y="277702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Google Shape;58;p20"/>
          <p:cNvSpPr/>
          <p:nvPr/>
        </p:nvSpPr>
        <p:spPr>
          <a:xfrm>
            <a:off x="6650630" y="3168459"/>
            <a:ext cx="2585519" cy="41333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회원님의 등록된 휴대폰번호로 시스템에서 생성한 비밀번호를 전송합니다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로그인 후 비밀번호를 변경 후 서비스를 이용해 주십시오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en-US" altLang="ko-KR" sz="60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89" name="Google Shape;1700;p44"/>
          <p:cNvSpPr/>
          <p:nvPr/>
        </p:nvSpPr>
        <p:spPr>
          <a:xfrm>
            <a:off x="8168593" y="406039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79876" y="4052311"/>
            <a:ext cx="755339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전송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1694;p44"/>
          <p:cNvSpPr/>
          <p:nvPr/>
        </p:nvSpPr>
        <p:spPr>
          <a:xfrm>
            <a:off x="6537968" y="4523855"/>
            <a:ext cx="2865201" cy="27272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1695;p44"/>
          <p:cNvGraphicFramePr/>
          <p:nvPr>
            <p:extLst>
              <p:ext uri="{D42A27DB-BD31-4B8C-83A1-F6EECF244321}">
                <p14:modId xmlns:p14="http://schemas.microsoft.com/office/powerpoint/2010/main" val="3938207898"/>
              </p:ext>
            </p:extLst>
          </p:nvPr>
        </p:nvGraphicFramePr>
        <p:xfrm>
          <a:off x="6673428" y="4642070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비밀번호 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1695;p44"/>
          <p:cNvGraphicFramePr/>
          <p:nvPr>
            <p:extLst>
              <p:ext uri="{D42A27DB-BD31-4B8C-83A1-F6EECF244321}">
                <p14:modId xmlns:p14="http://schemas.microsoft.com/office/powerpoint/2010/main" val="3148335557"/>
              </p:ext>
            </p:extLst>
          </p:nvPr>
        </p:nvGraphicFramePr>
        <p:xfrm>
          <a:off x="9066753" y="462683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58;p20"/>
          <p:cNvSpPr/>
          <p:nvPr/>
        </p:nvSpPr>
        <p:spPr>
          <a:xfrm>
            <a:off x="6668794" y="5018263"/>
            <a:ext cx="2585519" cy="90026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회원님의 개인정보 보호를 위해서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180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일 이상 비밀번호를 변경하지 않은 경우 비밀번호를 변경하실 수 있도록 권고하고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 변경을 부탁드립니다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비밀번호는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8~12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자의 영문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특수문자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숫자가 포함된 조합으로 만드셔야 합니다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생일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주민등록번호 등 타인이 알아내기 쉬운 비밀번호 사용을 자제해 주십시오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연속된 알파벳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숫자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(abcd, 5678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등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이나 키보드상의 연속된 배열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(asdf, qwerty)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등으로 구성된 비밀번호 사용을 자제해 주십시오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96" name="Google Shape;1696;p44"/>
          <p:cNvGraphicFramePr/>
          <p:nvPr>
            <p:extLst>
              <p:ext uri="{D42A27DB-BD31-4B8C-83A1-F6EECF244321}">
                <p14:modId xmlns:p14="http://schemas.microsoft.com/office/powerpoint/2010/main" val="4171183997"/>
              </p:ext>
            </p:extLst>
          </p:nvPr>
        </p:nvGraphicFramePr>
        <p:xfrm>
          <a:off x="6664011" y="6067379"/>
          <a:ext cx="247688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2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현재 비밀번호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1696;p44"/>
          <p:cNvGraphicFramePr/>
          <p:nvPr>
            <p:extLst>
              <p:ext uri="{D42A27DB-BD31-4B8C-83A1-F6EECF244321}">
                <p14:modId xmlns:p14="http://schemas.microsoft.com/office/powerpoint/2010/main" val="3784774807"/>
              </p:ext>
            </p:extLst>
          </p:nvPr>
        </p:nvGraphicFramePr>
        <p:xfrm>
          <a:off x="6668665" y="6306227"/>
          <a:ext cx="247223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16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새로운 비밀번호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oogle Shape;1696;p44"/>
          <p:cNvGraphicFramePr/>
          <p:nvPr>
            <p:extLst>
              <p:ext uri="{D42A27DB-BD31-4B8C-83A1-F6EECF244321}">
                <p14:modId xmlns:p14="http://schemas.microsoft.com/office/powerpoint/2010/main" val="904996338"/>
              </p:ext>
            </p:extLst>
          </p:nvPr>
        </p:nvGraphicFramePr>
        <p:xfrm>
          <a:off x="6678496" y="6535500"/>
          <a:ext cx="246240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0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새로운 비밀번호 확인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Google Shape;1700;p44"/>
          <p:cNvSpPr/>
          <p:nvPr/>
        </p:nvSpPr>
        <p:spPr>
          <a:xfrm>
            <a:off x="8186757" y="694510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98040" y="6937016"/>
            <a:ext cx="755339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664011" y="5974712"/>
            <a:ext cx="2617990" cy="836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Google Shape;58;p20"/>
          <p:cNvSpPr/>
          <p:nvPr/>
        </p:nvSpPr>
        <p:spPr>
          <a:xfrm>
            <a:off x="6641523" y="3661243"/>
            <a:ext cx="2585519" cy="348962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600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비밀번호를 초기화한 후 시스템에서 생성한 비밀번호를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SMS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로 받아보시겠습니까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?</a:t>
            </a:r>
          </a:p>
        </p:txBody>
      </p:sp>
      <p:cxnSp>
        <p:nvCxnSpPr>
          <p:cNvPr id="121" name="꺾인 연결선 120"/>
          <p:cNvCxnSpPr>
            <a:endCxn id="35" idx="0"/>
          </p:cNvCxnSpPr>
          <p:nvPr/>
        </p:nvCxnSpPr>
        <p:spPr>
          <a:xfrm rot="10800000" flipV="1">
            <a:off x="1151668" y="928577"/>
            <a:ext cx="3413244" cy="578586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42" idx="3"/>
            <a:endCxn id="43" idx="0"/>
          </p:cNvCxnSpPr>
          <p:nvPr/>
        </p:nvCxnSpPr>
        <p:spPr>
          <a:xfrm flipV="1">
            <a:off x="1163428" y="1313580"/>
            <a:ext cx="3174069" cy="1366583"/>
          </a:xfrm>
          <a:prstGeom prst="bentConnector4">
            <a:avLst>
              <a:gd name="adj1" fmla="val 17811"/>
              <a:gd name="adj2" fmla="val 116728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4" idx="3"/>
            <a:endCxn id="78" idx="0"/>
          </p:cNvCxnSpPr>
          <p:nvPr/>
        </p:nvCxnSpPr>
        <p:spPr>
          <a:xfrm flipV="1">
            <a:off x="5351656" y="2674050"/>
            <a:ext cx="2600749" cy="303503"/>
          </a:xfrm>
          <a:prstGeom prst="bentConnector4">
            <a:avLst>
              <a:gd name="adj1" fmla="val 22458"/>
              <a:gd name="adj2" fmla="val 175321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53" idx="2"/>
            <a:endCxn id="92" idx="0"/>
          </p:cNvCxnSpPr>
          <p:nvPr/>
        </p:nvCxnSpPr>
        <p:spPr>
          <a:xfrm rot="16200000" flipH="1">
            <a:off x="5167972" y="1721257"/>
            <a:ext cx="1469677" cy="413551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Google Shape;797;p30"/>
          <p:cNvSpPr/>
          <p:nvPr/>
        </p:nvSpPr>
        <p:spPr>
          <a:xfrm>
            <a:off x="2344196" y="132160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797;p30"/>
          <p:cNvSpPr/>
          <p:nvPr/>
        </p:nvSpPr>
        <p:spPr>
          <a:xfrm>
            <a:off x="3368032" y="282689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797;p30"/>
          <p:cNvSpPr/>
          <p:nvPr/>
        </p:nvSpPr>
        <p:spPr>
          <a:xfrm>
            <a:off x="5284595" y="27650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797;p30"/>
          <p:cNvSpPr/>
          <p:nvPr/>
        </p:nvSpPr>
        <p:spPr>
          <a:xfrm>
            <a:off x="5735076" y="560429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1-3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694;p44"/>
          <p:cNvSpPr/>
          <p:nvPr/>
        </p:nvSpPr>
        <p:spPr>
          <a:xfrm>
            <a:off x="-161153" y="4741363"/>
            <a:ext cx="2865201" cy="2103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695;p44"/>
          <p:cNvGraphicFramePr/>
          <p:nvPr/>
        </p:nvGraphicFramePr>
        <p:xfrm>
          <a:off x="-25693" y="4859578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탈퇴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" name="Google Shape;1695;p44"/>
          <p:cNvGraphicFramePr/>
          <p:nvPr/>
        </p:nvGraphicFramePr>
        <p:xfrm>
          <a:off x="2367632" y="484434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" name="Google Shape;58;p20"/>
          <p:cNvSpPr/>
          <p:nvPr/>
        </p:nvSpPr>
        <p:spPr>
          <a:xfrm>
            <a:off x="-30327" y="5235771"/>
            <a:ext cx="2585519" cy="57743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탈퇴 시 탈퇴사유를 입력해 주시면 사용자 이력관리에 도움이 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탈퇴하는 즉시 로그인이 필요한 컨텐츠 및 서비스를 이용하실수 없습니다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탈퇴처리 후 자동으로 서비스 로그아웃 됩니다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143" name="Google Shape;1696;p44"/>
          <p:cNvGraphicFramePr/>
          <p:nvPr/>
        </p:nvGraphicFramePr>
        <p:xfrm>
          <a:off x="-41337" y="5910513"/>
          <a:ext cx="2582856" cy="436295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7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29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탈퇴사유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" name="Google Shape;1700;p44"/>
          <p:cNvSpPr/>
          <p:nvPr/>
        </p:nvSpPr>
        <p:spPr>
          <a:xfrm>
            <a:off x="1376970" y="651906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05630" y="6509377"/>
            <a:ext cx="609012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탈퇴처리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" name="꺾인 연결선 145"/>
          <p:cNvCxnSpPr>
            <a:stCxn id="77" idx="1"/>
            <a:endCxn id="139" idx="0"/>
          </p:cNvCxnSpPr>
          <p:nvPr/>
        </p:nvCxnSpPr>
        <p:spPr>
          <a:xfrm rot="10800000">
            <a:off x="1271448" y="4741363"/>
            <a:ext cx="4529892" cy="1064030"/>
          </a:xfrm>
          <a:prstGeom prst="bentConnector4">
            <a:avLst>
              <a:gd name="adj1" fmla="val 34187"/>
              <a:gd name="adj2" fmla="val 121484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583541607"/>
              </p:ext>
            </p:extLst>
          </p:nvPr>
        </p:nvGraphicFramePr>
        <p:xfrm>
          <a:off x="8385974" y="826614"/>
          <a:ext cx="2324900" cy="13527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동의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개인정보 동의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윈도우 팝업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로그인 사용자 정보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개인정보동의 및 저장처리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" y="874463"/>
            <a:ext cx="6102945" cy="4767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7" y="1414121"/>
            <a:ext cx="3472890" cy="1116589"/>
          </a:xfrm>
          <a:prstGeom prst="rect">
            <a:avLst/>
          </a:prstGeom>
          <a:ln>
            <a:noFill/>
            <a:prstDash val="dash"/>
          </a:ln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385" y="4961363"/>
            <a:ext cx="2393146" cy="14359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579358" y="4762544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43" name="Google Shape;1694;p44"/>
          <p:cNvSpPr/>
          <p:nvPr/>
        </p:nvSpPr>
        <p:spPr>
          <a:xfrm>
            <a:off x="2294110" y="1313580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/>
        </p:nvGraphicFramePr>
        <p:xfrm>
          <a:off x="2437439" y="1414121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58;p20"/>
          <p:cNvSpPr/>
          <p:nvPr/>
        </p:nvSpPr>
        <p:spPr>
          <a:xfrm>
            <a:off x="2428172" y="1769276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46" name="Google Shape;1695;p44"/>
          <p:cNvGraphicFramePr/>
          <p:nvPr/>
        </p:nvGraphicFramePr>
        <p:xfrm>
          <a:off x="6014524" y="139888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oogle Shape;1696;p44"/>
          <p:cNvGraphicFramePr/>
          <p:nvPr/>
        </p:nvGraphicFramePr>
        <p:xfrm>
          <a:off x="2585733" y="2251971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1696;p44"/>
          <p:cNvGraphicFramePr/>
          <p:nvPr/>
        </p:nvGraphicFramePr>
        <p:xfrm>
          <a:off x="2585733" y="2466152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oogle Shape;1696;p44"/>
          <p:cNvGraphicFramePr/>
          <p:nvPr/>
        </p:nvGraphicFramePr>
        <p:xfrm>
          <a:off x="2585733" y="268033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oogle Shape;1696;p44"/>
          <p:cNvGraphicFramePr/>
          <p:nvPr/>
        </p:nvGraphicFramePr>
        <p:xfrm>
          <a:off x="2585733" y="2894514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457382" y="2898316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245764" y="2899622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696;p44"/>
          <p:cNvGraphicFramePr/>
          <p:nvPr/>
        </p:nvGraphicFramePr>
        <p:xfrm>
          <a:off x="2585733" y="3108695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1696;p44"/>
          <p:cNvGraphicFramePr/>
          <p:nvPr/>
        </p:nvGraphicFramePr>
        <p:xfrm>
          <a:off x="2585733" y="332287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1696;p44"/>
          <p:cNvGraphicFramePr/>
          <p:nvPr/>
        </p:nvGraphicFramePr>
        <p:xfrm>
          <a:off x="2585733" y="3537057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1696;p44"/>
          <p:cNvGraphicFramePr/>
          <p:nvPr/>
        </p:nvGraphicFramePr>
        <p:xfrm>
          <a:off x="2585733" y="375123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1696;p44"/>
          <p:cNvGraphicFramePr/>
          <p:nvPr/>
        </p:nvGraphicFramePr>
        <p:xfrm>
          <a:off x="2585517" y="3963952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1696;p44"/>
          <p:cNvGraphicFramePr/>
          <p:nvPr/>
        </p:nvGraphicFramePr>
        <p:xfrm>
          <a:off x="2579358" y="4749035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2412425" y="2187118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1700;p44"/>
          <p:cNvSpPr/>
          <p:nvPr/>
        </p:nvSpPr>
        <p:spPr>
          <a:xfrm>
            <a:off x="4369881" y="572797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01589" y="5712801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801340" y="5711096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10;p21"/>
          <p:cNvSpPr/>
          <p:nvPr/>
        </p:nvSpPr>
        <p:spPr>
          <a:xfrm>
            <a:off x="171265" y="3365917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211;p21"/>
          <p:cNvSpPr txBox="1"/>
          <p:nvPr/>
        </p:nvSpPr>
        <p:spPr>
          <a:xfrm>
            <a:off x="214406" y="3563371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/>
              <a:t>입력 정보를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212;p21"/>
          <p:cNvGraphicFramePr/>
          <p:nvPr/>
        </p:nvGraphicFramePr>
        <p:xfrm>
          <a:off x="305191" y="371388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Google Shape;214;p21"/>
          <p:cNvSpPr/>
          <p:nvPr/>
        </p:nvSpPr>
        <p:spPr>
          <a:xfrm>
            <a:off x="1228507" y="391890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10832" y="3925569"/>
            <a:ext cx="352370" cy="1558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" name="Google Shape;176;p21"/>
          <p:cNvCxnSpPr>
            <a:stCxn id="76" idx="1"/>
            <a:endCxn id="103" idx="0"/>
          </p:cNvCxnSpPr>
          <p:nvPr/>
        </p:nvCxnSpPr>
        <p:spPr>
          <a:xfrm rot="10800000">
            <a:off x="1152237" y="3365918"/>
            <a:ext cx="2749352" cy="2441181"/>
          </a:xfrm>
          <a:prstGeom prst="bentConnector4">
            <a:avLst>
              <a:gd name="adj1" fmla="val 32160"/>
              <a:gd name="adj2" fmla="val 10936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7" name="Google Shape;797;p30"/>
          <p:cNvSpPr/>
          <p:nvPr/>
        </p:nvSpPr>
        <p:spPr>
          <a:xfrm>
            <a:off x="4201929" y="38537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694;p44"/>
          <p:cNvSpPr/>
          <p:nvPr/>
        </p:nvSpPr>
        <p:spPr>
          <a:xfrm>
            <a:off x="6435543" y="2776298"/>
            <a:ext cx="4745451" cy="38133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695;p44"/>
          <p:cNvGraphicFramePr/>
          <p:nvPr>
            <p:extLst>
              <p:ext uri="{D42A27DB-BD31-4B8C-83A1-F6EECF244321}">
                <p14:modId xmlns:p14="http://schemas.microsoft.com/office/powerpoint/2010/main" val="524778019"/>
              </p:ext>
            </p:extLst>
          </p:nvPr>
        </p:nvGraphicFramePr>
        <p:xfrm>
          <a:off x="6571003" y="2894514"/>
          <a:ext cx="446484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6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개인정보 동의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oogle Shape;1695;p44"/>
          <p:cNvGraphicFramePr/>
          <p:nvPr>
            <p:extLst>
              <p:ext uri="{D42A27DB-BD31-4B8C-83A1-F6EECF244321}">
                <p14:modId xmlns:p14="http://schemas.microsoft.com/office/powerpoint/2010/main" val="603894129"/>
              </p:ext>
            </p:extLst>
          </p:nvPr>
        </p:nvGraphicFramePr>
        <p:xfrm>
          <a:off x="10807634" y="287927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003" y="3261207"/>
            <a:ext cx="4403722" cy="2951083"/>
          </a:xfrm>
          <a:prstGeom prst="rect">
            <a:avLst/>
          </a:prstGeom>
        </p:spPr>
      </p:pic>
      <p:sp>
        <p:nvSpPr>
          <p:cNvPr id="135" name="Google Shape;1700;p44"/>
          <p:cNvSpPr/>
          <p:nvPr/>
        </p:nvSpPr>
        <p:spPr>
          <a:xfrm>
            <a:off x="8504699" y="631426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꺾인 연결선 135"/>
          <p:cNvCxnSpPr>
            <a:endCxn id="131" idx="0"/>
          </p:cNvCxnSpPr>
          <p:nvPr/>
        </p:nvCxnSpPr>
        <p:spPr>
          <a:xfrm flipV="1">
            <a:off x="4212721" y="2776298"/>
            <a:ext cx="4595548" cy="1059508"/>
          </a:xfrm>
          <a:prstGeom prst="bentConnector4">
            <a:avLst>
              <a:gd name="adj1" fmla="val 24185"/>
              <a:gd name="adj2" fmla="val 121576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9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50070107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메인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공급사 상세 정보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21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2294956970"/>
              </p:ext>
            </p:extLst>
          </p:nvPr>
        </p:nvGraphicFramePr>
        <p:xfrm>
          <a:off x="8385974" y="826614"/>
          <a:ext cx="2324900" cy="1672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유틸리티 메뉴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공급사 정보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공동 인증서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popup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호출한다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공동 인증서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API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연동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한국전자인증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popup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인증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완료시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상세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페이지 참조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메인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/>
              <a:t>utility menu </a:t>
            </a:r>
            <a:r>
              <a:rPr lang="en-US" altLang="ko-KR" sz="700" dirty="0"/>
              <a:t>&gt;</a:t>
            </a:r>
            <a:r>
              <a:rPr lang="ko-KR" altLang="en-US" sz="700" dirty="0"/>
              <a:t> 공급사 정보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" y="874463"/>
            <a:ext cx="6102945" cy="4767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7" y="1414121"/>
            <a:ext cx="3472890" cy="1116589"/>
          </a:xfrm>
          <a:prstGeom prst="rect">
            <a:avLst/>
          </a:prstGeom>
          <a:ln>
            <a:noFill/>
            <a:prstDash val="dash"/>
          </a:ln>
        </p:spPr>
      </p:pic>
      <p:cxnSp>
        <p:nvCxnSpPr>
          <p:cNvPr id="136" name="꺾인 연결선 135"/>
          <p:cNvCxnSpPr>
            <a:cxnSpLocks/>
            <a:stCxn id="5" idx="3"/>
            <a:endCxn id="7" idx="0"/>
          </p:cNvCxnSpPr>
          <p:nvPr/>
        </p:nvCxnSpPr>
        <p:spPr>
          <a:xfrm>
            <a:off x="5070088" y="943063"/>
            <a:ext cx="2683501" cy="1987991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39F00F9-5D59-F0E6-5E1B-1307F4F27458}"/>
              </a:ext>
            </a:extLst>
          </p:cNvPr>
          <p:cNvSpPr/>
          <p:nvPr/>
        </p:nvSpPr>
        <p:spPr>
          <a:xfrm>
            <a:off x="4777595" y="853193"/>
            <a:ext cx="292493" cy="179740"/>
          </a:xfrm>
          <a:prstGeom prst="roundRect">
            <a:avLst/>
          </a:prstGeom>
          <a:solidFill>
            <a:srgbClr val="5B9BD5">
              <a:alpha val="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FB10A3-67FC-D9DE-F4D2-CCDD077B4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673" y="2931054"/>
            <a:ext cx="2839831" cy="25221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5459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526923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-US" altLang="ko-KR" sz="663" dirty="0">
                <a:latin typeface="+mj-ea"/>
                <a:ea typeface="+mj-ea"/>
              </a:rPr>
              <a:t>popup</a:t>
            </a:r>
            <a:endParaRPr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526923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>
                <a:latin typeface="+mj-ea"/>
              </a:rPr>
              <a:t>공급사 기본 정보 및 </a:t>
            </a:r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판매자 약관 동의</a:t>
            </a:r>
            <a:endParaRPr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525319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lang="ko-KR" altLang="en-US" sz="1706" dirty="0">
              <a:latin typeface="+mj-ea"/>
              <a:ea typeface="+mj-ea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773B1C6-93FC-11DB-05AD-F3BAB2089492}"/>
              </a:ext>
            </a:extLst>
          </p:cNvPr>
          <p:cNvSpPr/>
          <p:nvPr/>
        </p:nvSpPr>
        <p:spPr>
          <a:xfrm>
            <a:off x="871487" y="922273"/>
            <a:ext cx="6826165" cy="647287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5D5FE-B0BE-ABF7-F9EE-D7CE7B624003}"/>
              </a:ext>
            </a:extLst>
          </p:cNvPr>
          <p:cNvGraphicFramePr>
            <a:graphicFrameLocks noGrp="1"/>
          </p:cNvGraphicFramePr>
          <p:nvPr/>
        </p:nvGraphicFramePr>
        <p:xfrm>
          <a:off x="8490934" y="855085"/>
          <a:ext cx="1941546" cy="3918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504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기존과 동일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59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및 약관보기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선택으로 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미동의 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유지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check box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약관보기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배송정보 영역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약관 동의일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일자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미동의시 공란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F74CBC-86F2-314F-48E1-D9A71480BC4B}"/>
              </a:ext>
            </a:extLst>
          </p:cNvPr>
          <p:cNvGraphicFramePr>
            <a:graphicFrameLocks noGrp="1"/>
          </p:cNvGraphicFramePr>
          <p:nvPr/>
        </p:nvGraphicFramePr>
        <p:xfrm>
          <a:off x="953744" y="952641"/>
          <a:ext cx="6664504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30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1204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상세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55FB21-13D1-FC1B-A641-A1B5D823B144}"/>
              </a:ext>
            </a:extLst>
          </p:cNvPr>
          <p:cNvGraphicFramePr>
            <a:graphicFrameLocks noGrp="1"/>
          </p:cNvGraphicFramePr>
          <p:nvPr/>
        </p:nvGraphicFramePr>
        <p:xfrm>
          <a:off x="953743" y="1360757"/>
          <a:ext cx="6664506" cy="47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751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3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기본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배송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3842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C0EFEB6-5D17-E04B-9332-DA4A6C6F1264}"/>
              </a:ext>
            </a:extLst>
          </p:cNvPr>
          <p:cNvGraphicFramePr>
            <a:graphicFrameLocks noGrp="1"/>
          </p:cNvGraphicFramePr>
          <p:nvPr/>
        </p:nvGraphicFramePr>
        <p:xfrm>
          <a:off x="953745" y="1841432"/>
          <a:ext cx="6664508" cy="515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4508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51573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5148C4A-8FBE-5B3B-0D2A-1123E0EC6D23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2590943"/>
          <a:ext cx="6507480" cy="68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법인사업자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사업자등록번호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123-45-67891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단체명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대표자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개업연월일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법인등록번호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ED8500A-9D37-C5EB-7F40-5CD575E9A7B3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2369008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VEN000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운영상태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최초생성일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2024-11-24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(2024-11-25)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49CA94D-A565-384A-FF50-7F4F80A581F1}"/>
              </a:ext>
            </a:extLst>
          </p:cNvPr>
          <p:cNvSpPr/>
          <p:nvPr/>
        </p:nvSpPr>
        <p:spPr>
          <a:xfrm>
            <a:off x="2144000" y="2855725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테스트공급사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8B5CDEF-DB60-BA41-50A1-B96141D59A84}"/>
              </a:ext>
            </a:extLst>
          </p:cNvPr>
          <p:cNvSpPr/>
          <p:nvPr/>
        </p:nvSpPr>
        <p:spPr>
          <a:xfrm>
            <a:off x="5395128" y="2841764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김공급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9B6D53D-95E8-0496-7477-2F16913D0606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3275961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사업장 소재지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ADC1742-D432-F544-964D-63E46A7251DD}"/>
              </a:ext>
            </a:extLst>
          </p:cNvPr>
          <p:cNvSpPr/>
          <p:nvPr/>
        </p:nvSpPr>
        <p:spPr>
          <a:xfrm>
            <a:off x="2149160" y="3077613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080F877-E52A-836D-679F-4EFF51ECB322}"/>
              </a:ext>
            </a:extLst>
          </p:cNvPr>
          <p:cNvSpPr/>
          <p:nvPr/>
        </p:nvSpPr>
        <p:spPr>
          <a:xfrm>
            <a:off x="5400249" y="3078108"/>
            <a:ext cx="987940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5BF4DF0-4519-E8EF-0F8E-ACAD1C2F84B1}"/>
              </a:ext>
            </a:extLst>
          </p:cNvPr>
          <p:cNvSpPr/>
          <p:nvPr/>
        </p:nvSpPr>
        <p:spPr>
          <a:xfrm>
            <a:off x="6512114" y="3066258"/>
            <a:ext cx="987940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1234567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9CCDED9-2645-52A3-BECF-97012BB92116}"/>
              </a:ext>
            </a:extLst>
          </p:cNvPr>
          <p:cNvSpPr/>
          <p:nvPr/>
        </p:nvSpPr>
        <p:spPr>
          <a:xfrm>
            <a:off x="6403447" y="3089791"/>
            <a:ext cx="69398" cy="13110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50DF3B9-C1D1-C3F7-0B6E-AA28E9C9479E}"/>
              </a:ext>
            </a:extLst>
          </p:cNvPr>
          <p:cNvSpPr/>
          <p:nvPr/>
        </p:nvSpPr>
        <p:spPr>
          <a:xfrm>
            <a:off x="5399315" y="3297533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주소를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7FAE01F4-F8D7-7309-5FA5-65360C103819}"/>
              </a:ext>
            </a:extLst>
          </p:cNvPr>
          <p:cNvSpPr/>
          <p:nvPr/>
        </p:nvSpPr>
        <p:spPr>
          <a:xfrm>
            <a:off x="3254351" y="3299084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1B1615BB-C4C9-9AF4-3D38-E820536FD1D4}"/>
              </a:ext>
            </a:extLst>
          </p:cNvPr>
          <p:cNvSpPr/>
          <p:nvPr/>
        </p:nvSpPr>
        <p:spPr>
          <a:xfrm>
            <a:off x="2139749" y="3306079"/>
            <a:ext cx="769161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2AC13048-D23E-21C8-94E7-6DD6B417728D}"/>
              </a:ext>
            </a:extLst>
          </p:cNvPr>
          <p:cNvSpPr/>
          <p:nvPr/>
        </p:nvSpPr>
        <p:spPr>
          <a:xfrm>
            <a:off x="2941296" y="3309747"/>
            <a:ext cx="178692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🔍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C9C45A0-A1A6-C40D-AAAD-382DF958410E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3503304"/>
          <a:ext cx="6507480" cy="68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업태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업태 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업종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업종 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대표번화번호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대표팩스번호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</a:tbl>
          </a:graphicData>
        </a:graphic>
      </p:graphicFrame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F29F2AF-29ED-DD27-575C-B3ACDD3B8FC4}"/>
              </a:ext>
            </a:extLst>
          </p:cNvPr>
          <p:cNvSpPr/>
          <p:nvPr/>
        </p:nvSpPr>
        <p:spPr>
          <a:xfrm>
            <a:off x="2135894" y="3760151"/>
            <a:ext cx="1043554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수도권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EF198AD-40FD-6808-A34A-A65403E4A374}"/>
              </a:ext>
            </a:extLst>
          </p:cNvPr>
          <p:cNvGraphicFramePr>
            <a:graphicFrameLocks noGrp="1"/>
          </p:cNvGraphicFramePr>
          <p:nvPr/>
        </p:nvGraphicFramePr>
        <p:xfrm>
          <a:off x="2144000" y="4007692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421B0458-7122-FA62-AFA1-9B25880FC74A}"/>
              </a:ext>
            </a:extLst>
          </p:cNvPr>
          <p:cNvGraphicFramePr>
            <a:graphicFrameLocks noGrp="1"/>
          </p:cNvGraphicFramePr>
          <p:nvPr/>
        </p:nvGraphicFramePr>
        <p:xfrm>
          <a:off x="5402032" y="3765805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7202BFA-D7D4-5CA8-69AD-C53B5AE0B301}"/>
              </a:ext>
            </a:extLst>
          </p:cNvPr>
          <p:cNvGraphicFramePr>
            <a:graphicFrameLocks noGrp="1"/>
          </p:cNvGraphicFramePr>
          <p:nvPr/>
        </p:nvGraphicFramePr>
        <p:xfrm>
          <a:off x="5416930" y="3996024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D0473F-2DE8-0CD9-CED5-9CFE03529829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4183790"/>
          <a:ext cx="6507480" cy="91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운영형태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주요품목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대금지급조건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현금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(60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기업신용등급평가서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사업자등록증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회사소개서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39460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AAA+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기업신용등급평가일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</a:t>
                      </a:r>
                      <a:endParaRPr lang="ko-KR" altLang="en-US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기업신용등급유효기간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1604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기본계약체결일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</a:t>
                      </a:r>
                      <a:r>
                        <a:rPr lang="ko-KR" altLang="en-US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(B123456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품질계약체결일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 (Q123456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윤리경영서약일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 (E123456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18268"/>
                  </a:ext>
                </a:extLst>
              </a:tr>
            </a:tbl>
          </a:graphicData>
        </a:graphic>
      </p:graphicFrame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B7BEB70-9877-636A-F340-AB92179935A9}"/>
              </a:ext>
            </a:extLst>
          </p:cNvPr>
          <p:cNvSpPr/>
          <p:nvPr/>
        </p:nvSpPr>
        <p:spPr>
          <a:xfrm>
            <a:off x="2146504" y="4206888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유통사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7D3728E-5A7D-E88C-2395-CF429FC5A570}"/>
              </a:ext>
            </a:extLst>
          </p:cNvPr>
          <p:cNvSpPr/>
          <p:nvPr/>
        </p:nvSpPr>
        <p:spPr>
          <a:xfrm>
            <a:off x="4324430" y="4216963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테스트품목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D9D8E44-DE4C-893A-A254-6344ABF7824D}"/>
              </a:ext>
            </a:extLst>
          </p:cNvPr>
          <p:cNvSpPr/>
          <p:nvPr/>
        </p:nvSpPr>
        <p:spPr>
          <a:xfrm>
            <a:off x="183393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0F220231-3625-8714-10C2-73B8C2120BCE}"/>
              </a:ext>
            </a:extLst>
          </p:cNvPr>
          <p:cNvSpPr/>
          <p:nvPr/>
        </p:nvSpPr>
        <p:spPr>
          <a:xfrm>
            <a:off x="400373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C243ECC-A3CA-CBC5-1514-4479DFC1A42E}"/>
              </a:ext>
            </a:extLst>
          </p:cNvPr>
          <p:cNvSpPr/>
          <p:nvPr/>
        </p:nvSpPr>
        <p:spPr>
          <a:xfrm>
            <a:off x="617739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EC781FB-D2FE-DD8E-22EA-4E5A14C8ECA7}"/>
              </a:ext>
            </a:extLst>
          </p:cNvPr>
          <p:cNvSpPr/>
          <p:nvPr/>
        </p:nvSpPr>
        <p:spPr>
          <a:xfrm>
            <a:off x="2914141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0C5BBD32-9971-BD9F-EF10-9BCD042318D0}"/>
              </a:ext>
            </a:extLst>
          </p:cNvPr>
          <p:cNvSpPr/>
          <p:nvPr/>
        </p:nvSpPr>
        <p:spPr>
          <a:xfrm>
            <a:off x="5083941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EE90EDBA-D7DC-F8ED-A6F5-F23A836EA64F}"/>
              </a:ext>
            </a:extLst>
          </p:cNvPr>
          <p:cNvSpPr/>
          <p:nvPr/>
        </p:nvSpPr>
        <p:spPr>
          <a:xfrm>
            <a:off x="7257600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BADA9F0-1DC8-7FA4-45A4-13F161B31D5B}"/>
              </a:ext>
            </a:extLst>
          </p:cNvPr>
          <p:cNvSpPr/>
          <p:nvPr/>
        </p:nvSpPr>
        <p:spPr>
          <a:xfrm>
            <a:off x="6477421" y="4666868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16DD0A3-C6AC-64F4-B8F4-BD504EDDA172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5091780"/>
          <a:ext cx="6507480" cy="45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참고사항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종료사유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609210"/>
                  </a:ext>
                </a:extLst>
              </a:tr>
            </a:tbl>
          </a:graphicData>
        </a:graphic>
      </p:graphicFrame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B6F0B2E4-0E44-B336-8C14-E249E030FEE3}"/>
              </a:ext>
            </a:extLst>
          </p:cNvPr>
          <p:cNvSpPr/>
          <p:nvPr/>
        </p:nvSpPr>
        <p:spPr>
          <a:xfrm>
            <a:off x="2135893" y="5119048"/>
            <a:ext cx="536416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DAD107F3-B3C5-F85D-B052-6F78529207FB}"/>
              </a:ext>
            </a:extLst>
          </p:cNvPr>
          <p:cNvSpPr/>
          <p:nvPr/>
        </p:nvSpPr>
        <p:spPr>
          <a:xfrm>
            <a:off x="2135892" y="5346707"/>
            <a:ext cx="536416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16EB404-B616-5D9D-0A1C-F88E04778400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5549900"/>
          <a:ext cx="6507480" cy="13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영업담당자직위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회계담당자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회계담당자직위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회계담당자연락처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회계담당자이메일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024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세금계산서담당자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세금계산서담당연락처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71631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☑️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2024-11-25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909982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BC5A17F2-6306-AF4B-7A9C-C785D891EBB1}"/>
              </a:ext>
            </a:extLst>
          </p:cNvPr>
          <p:cNvGraphicFramePr>
            <a:graphicFrameLocks noGrp="1"/>
          </p:cNvGraphicFramePr>
          <p:nvPr/>
        </p:nvGraphicFramePr>
        <p:xfrm>
          <a:off x="2135294" y="5799380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9A590C3E-ACBC-6334-DBF2-75A7B8324419}"/>
              </a:ext>
            </a:extLst>
          </p:cNvPr>
          <p:cNvGraphicFramePr>
            <a:graphicFrameLocks noGrp="1"/>
          </p:cNvGraphicFramePr>
          <p:nvPr/>
        </p:nvGraphicFramePr>
        <p:xfrm>
          <a:off x="2144846" y="6249401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912371B8-CC95-F569-4B17-D82BBD623A74}"/>
              </a:ext>
            </a:extLst>
          </p:cNvPr>
          <p:cNvGraphicFramePr>
            <a:graphicFrameLocks noGrp="1"/>
          </p:cNvGraphicFramePr>
          <p:nvPr/>
        </p:nvGraphicFramePr>
        <p:xfrm>
          <a:off x="5408732" y="6479758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EB36E71-8DB5-D158-C721-ECB422CBB2B5}"/>
              </a:ext>
            </a:extLst>
          </p:cNvPr>
          <p:cNvGraphicFramePr>
            <a:graphicFrameLocks noGrp="1"/>
          </p:cNvGraphicFramePr>
          <p:nvPr/>
        </p:nvGraphicFramePr>
        <p:xfrm>
          <a:off x="5408732" y="6257823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33989DC-312E-C905-34C1-E3253F9240E1}"/>
              </a:ext>
            </a:extLst>
          </p:cNvPr>
          <p:cNvGraphicFramePr>
            <a:graphicFrameLocks noGrp="1"/>
          </p:cNvGraphicFramePr>
          <p:nvPr/>
        </p:nvGraphicFramePr>
        <p:xfrm>
          <a:off x="5394628" y="5799380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6FBEE77-46A2-D00E-E0E9-8CBF603A2CBC}"/>
              </a:ext>
            </a:extLst>
          </p:cNvPr>
          <p:cNvGraphicFramePr>
            <a:graphicFrameLocks noGrp="1"/>
          </p:cNvGraphicFramePr>
          <p:nvPr/>
        </p:nvGraphicFramePr>
        <p:xfrm>
          <a:off x="5394628" y="5586206"/>
          <a:ext cx="12537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34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2109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직접입력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3F4E534-5914-DA0F-459E-B775F94F9B57}"/>
              </a:ext>
            </a:extLst>
          </p:cNvPr>
          <p:cNvSpPr/>
          <p:nvPr/>
        </p:nvSpPr>
        <p:spPr>
          <a:xfrm>
            <a:off x="2130456" y="5574740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77CADB98-C5EC-EEB6-490A-DC6A7A19282C}"/>
              </a:ext>
            </a:extLst>
          </p:cNvPr>
          <p:cNvSpPr/>
          <p:nvPr/>
        </p:nvSpPr>
        <p:spPr>
          <a:xfrm>
            <a:off x="2130455" y="6023205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김회계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16065C3-A743-171C-20A2-817125BF694E}"/>
              </a:ext>
            </a:extLst>
          </p:cNvPr>
          <p:cNvGraphicFramePr>
            <a:graphicFrameLocks noGrp="1"/>
          </p:cNvGraphicFramePr>
          <p:nvPr/>
        </p:nvGraphicFramePr>
        <p:xfrm>
          <a:off x="5389428" y="6026622"/>
          <a:ext cx="12537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34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2109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직접입력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B058C9DD-86BB-A836-BA3F-6EAF6D4E576D}"/>
              </a:ext>
            </a:extLst>
          </p:cNvPr>
          <p:cNvSpPr/>
          <p:nvPr/>
        </p:nvSpPr>
        <p:spPr>
          <a:xfrm>
            <a:off x="2139749" y="6479758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FCC91725-6DEF-7E33-CF44-43F32B33F9DA}"/>
              </a:ext>
            </a:extLst>
          </p:cNvPr>
          <p:cNvSpPr/>
          <p:nvPr/>
        </p:nvSpPr>
        <p:spPr>
          <a:xfrm>
            <a:off x="1013967" y="6686497"/>
            <a:ext cx="6534281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73F504A7-5F28-BF25-830F-0BA7EC31FC76}"/>
              </a:ext>
            </a:extLst>
          </p:cNvPr>
          <p:cNvSpPr/>
          <p:nvPr/>
        </p:nvSpPr>
        <p:spPr>
          <a:xfrm>
            <a:off x="1011903" y="1714658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기본 정보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C0A1763C-FC5E-B52B-9006-FA68FCD44705}"/>
              </a:ext>
            </a:extLst>
          </p:cNvPr>
          <p:cNvSpPr/>
          <p:nvPr/>
        </p:nvSpPr>
        <p:spPr>
          <a:xfrm>
            <a:off x="4352129" y="7099697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C7271A84-98B4-6C3D-D26F-F99B13438821}"/>
              </a:ext>
            </a:extLst>
          </p:cNvPr>
          <p:cNvSpPr/>
          <p:nvPr/>
        </p:nvSpPr>
        <p:spPr>
          <a:xfrm>
            <a:off x="3943261" y="7099697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0FB630A-BE99-B94C-F2EB-93FA06D5773A}"/>
              </a:ext>
            </a:extLst>
          </p:cNvPr>
          <p:cNvSpPr/>
          <p:nvPr/>
        </p:nvSpPr>
        <p:spPr>
          <a:xfrm>
            <a:off x="837223" y="6686876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C6C7311-750F-91C0-FEF8-F75FAFD06E7B}"/>
              </a:ext>
            </a:extLst>
          </p:cNvPr>
          <p:cNvSpPr/>
          <p:nvPr/>
        </p:nvSpPr>
        <p:spPr>
          <a:xfrm>
            <a:off x="814792" y="2341993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D92732E-FFE0-D03E-B70E-2DA7555DEEC0}"/>
              </a:ext>
            </a:extLst>
          </p:cNvPr>
          <p:cNvSpPr/>
          <p:nvPr/>
        </p:nvSpPr>
        <p:spPr>
          <a:xfrm>
            <a:off x="834983" y="1391603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DB9CBAB9-4DD9-F0C5-AA17-2F0FA3FB7AC1}"/>
              </a:ext>
            </a:extLst>
          </p:cNvPr>
          <p:cNvSpPr/>
          <p:nvPr/>
        </p:nvSpPr>
        <p:spPr>
          <a:xfrm>
            <a:off x="4693439" y="7483589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DBB00841-CE79-0B8B-7327-15D7624604DC}"/>
              </a:ext>
            </a:extLst>
          </p:cNvPr>
          <p:cNvSpPr/>
          <p:nvPr/>
        </p:nvSpPr>
        <p:spPr>
          <a:xfrm>
            <a:off x="6213961" y="821961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Google Shape;1694;p44">
            <a:extLst>
              <a:ext uri="{FF2B5EF4-FFF2-40B4-BE49-F238E27FC236}">
                <a16:creationId xmlns:a16="http://schemas.microsoft.com/office/drawing/2014/main" id="{17521AB5-20F0-A88C-1ACF-2C747BB9AE9A}"/>
              </a:ext>
            </a:extLst>
          </p:cNvPr>
          <p:cNvSpPr/>
          <p:nvPr/>
        </p:nvSpPr>
        <p:spPr>
          <a:xfrm>
            <a:off x="4837925" y="764967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하시겠습니까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1A63AE36-1334-58D9-7BD5-F37EE0CCCB3B}"/>
              </a:ext>
            </a:extLst>
          </p:cNvPr>
          <p:cNvSpPr/>
          <p:nvPr/>
        </p:nvSpPr>
        <p:spPr>
          <a:xfrm>
            <a:off x="5805093" y="821961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6" name="Google Shape;1694;p44">
            <a:extLst>
              <a:ext uri="{FF2B5EF4-FFF2-40B4-BE49-F238E27FC236}">
                <a16:creationId xmlns:a16="http://schemas.microsoft.com/office/drawing/2014/main" id="{4158C14A-4B29-B031-FA95-C7E36756F9AF}"/>
              </a:ext>
            </a:extLst>
          </p:cNvPr>
          <p:cNvSpPr/>
          <p:nvPr/>
        </p:nvSpPr>
        <p:spPr>
          <a:xfrm>
            <a:off x="7843876" y="7483589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Google Shape;1694;p44">
            <a:extLst>
              <a:ext uri="{FF2B5EF4-FFF2-40B4-BE49-F238E27FC236}">
                <a16:creationId xmlns:a16="http://schemas.microsoft.com/office/drawing/2014/main" id="{F0E51A84-DD22-BD3C-7188-16EA56EA543B}"/>
              </a:ext>
            </a:extLst>
          </p:cNvPr>
          <p:cNvSpPr/>
          <p:nvPr/>
        </p:nvSpPr>
        <p:spPr>
          <a:xfrm>
            <a:off x="7988363" y="764967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AD9DA25E-B027-2925-5CE3-7F3BFA323BC9}"/>
              </a:ext>
            </a:extLst>
          </p:cNvPr>
          <p:cNvSpPr/>
          <p:nvPr/>
        </p:nvSpPr>
        <p:spPr>
          <a:xfrm>
            <a:off x="9199744" y="822884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8A8DC18-6617-B8C9-0A02-E2FB5CF7166C}"/>
              </a:ext>
            </a:extLst>
          </p:cNvPr>
          <p:cNvCxnSpPr>
            <a:cxnSpLocks/>
            <a:stCxn id="66" idx="2"/>
            <a:endCxn id="72" idx="1"/>
          </p:cNvCxnSpPr>
          <p:nvPr/>
        </p:nvCxnSpPr>
        <p:spPr>
          <a:xfrm rot="16200000" flipH="1">
            <a:off x="4021034" y="7357842"/>
            <a:ext cx="765286" cy="57952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615F14D6-EBB7-95D9-2AAE-6C6F6EDC5ADE}"/>
              </a:ext>
            </a:extLst>
          </p:cNvPr>
          <p:cNvCxnSpPr>
            <a:cxnSpLocks/>
            <a:stCxn id="75" idx="2"/>
            <a:endCxn id="76" idx="2"/>
          </p:cNvCxnSpPr>
          <p:nvPr/>
        </p:nvCxnSpPr>
        <p:spPr>
          <a:xfrm rot="16200000" flipH="1">
            <a:off x="7577061" y="6783568"/>
            <a:ext cx="192022" cy="3394652"/>
          </a:xfrm>
          <a:prstGeom prst="bentConnector3">
            <a:avLst>
              <a:gd name="adj1" fmla="val 212868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Google Shape;1694;p44">
            <a:extLst>
              <a:ext uri="{FF2B5EF4-FFF2-40B4-BE49-F238E27FC236}">
                <a16:creationId xmlns:a16="http://schemas.microsoft.com/office/drawing/2014/main" id="{61B335F8-B20D-7CCC-AAF5-2576D288F2F2}"/>
              </a:ext>
            </a:extLst>
          </p:cNvPr>
          <p:cNvSpPr/>
          <p:nvPr/>
        </p:nvSpPr>
        <p:spPr>
          <a:xfrm>
            <a:off x="999772" y="1958863"/>
            <a:ext cx="6534282" cy="3176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162543" indent="-162543">
              <a:buSzPts val="500"/>
              <a:buFont typeface="Arial" panose="020B0604020202020204" pitchFamily="34" charset="0"/>
              <a:buChar char="•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 약관 철회 및 </a:t>
            </a: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팬타온에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 중단은 고객센터 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(1600-3280)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운영사담당자 에게 문의해 주세요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640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6891</TotalTime>
  <Words>3741</Words>
  <Application>Microsoft Office PowerPoint</Application>
  <PresentationFormat>사용자 지정</PresentationFormat>
  <Paragraphs>853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Malgun Gothic Semilight</vt:lpstr>
      <vt:lpstr>Noto Sans Korean</vt:lpstr>
      <vt:lpstr>맑은 고딕</vt:lpstr>
      <vt:lpstr>맑은 고딕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3362</cp:lastModifiedBy>
  <cp:revision>167</cp:revision>
  <dcterms:modified xsi:type="dcterms:W3CDTF">2025-03-25T06:30:29Z</dcterms:modified>
</cp:coreProperties>
</file>