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290" r:id="rId3"/>
    <p:sldId id="291" r:id="rId4"/>
    <p:sldId id="256" r:id="rId5"/>
    <p:sldId id="292" r:id="rId6"/>
    <p:sldId id="294" r:id="rId7"/>
    <p:sldId id="296" r:id="rId8"/>
    <p:sldId id="316" r:id="rId9"/>
    <p:sldId id="312" r:id="rId10"/>
    <p:sldId id="313" r:id="rId11"/>
    <p:sldId id="314" r:id="rId12"/>
    <p:sldId id="315" r:id="rId13"/>
    <p:sldId id="295" r:id="rId14"/>
    <p:sldId id="293" r:id="rId15"/>
    <p:sldId id="317" r:id="rId16"/>
    <p:sldId id="318" r:id="rId1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5F5F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2" autoAdjust="0"/>
    <p:restoredTop sz="93904" autoAdjust="0"/>
  </p:normalViewPr>
  <p:slideViewPr>
    <p:cSldViewPr snapToGrid="0">
      <p:cViewPr varScale="1">
        <p:scale>
          <a:sx n="153" d="100"/>
          <a:sy n="153" d="100"/>
        </p:scale>
        <p:origin x="696" y="1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2025. 4. 10.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5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67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730857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  <a:ea typeface="+mj-ea"/>
              </a:rPr>
              <a:t>팬타온</a:t>
            </a:r>
            <a:r>
              <a:rPr lang="ko-KR" altLang="en-US" sz="663" dirty="0">
                <a:latin typeface="+mj-ea"/>
                <a:ea typeface="+mj-ea"/>
              </a:rPr>
              <a:t> 판매자 약관 동의 및 철회 안내</a:t>
            </a: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배송 정보 입력</a:t>
            </a:r>
            <a:endParaRPr lang="ko-KR" altLang="en-US"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2887"/>
              </p:ext>
            </p:extLst>
          </p:nvPr>
        </p:nvGraphicFramePr>
        <p:xfrm>
          <a:off x="8465865" y="901961"/>
          <a:ext cx="1941546" cy="110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  <a:tr h="4717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549876"/>
                  </a:ext>
                </a:extLst>
              </a:tr>
              <a:tr h="4618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가능시간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1583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저장하지 않고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팝업닫힘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4114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03023"/>
              </p:ext>
            </p:extLst>
          </p:nvPr>
        </p:nvGraphicFramePr>
        <p:xfrm>
          <a:off x="769134" y="1930735"/>
          <a:ext cx="6664508" cy="1318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18532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 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032339" y="714200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80238"/>
              </p:ext>
            </p:extLst>
          </p:nvPr>
        </p:nvGraphicFramePr>
        <p:xfrm>
          <a:off x="858913" y="7999044"/>
          <a:ext cx="6507481" cy="7073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5F5F5"/>
                          </a:highlight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5F5F5"/>
                        </a:highlight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45270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53">
            <a:extLst>
              <a:ext uri="{FF2B5EF4-FFF2-40B4-BE49-F238E27FC236}">
                <a16:creationId xmlns:a16="http://schemas.microsoft.com/office/drawing/2014/main" id="{44BAE20D-7AEA-4FD7-F9D3-95ADF977829E}"/>
              </a:ext>
            </a:extLst>
          </p:cNvPr>
          <p:cNvSpPr/>
          <p:nvPr/>
        </p:nvSpPr>
        <p:spPr>
          <a:xfrm>
            <a:off x="5222838" y="14636489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이메일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54">
            <a:extLst>
              <a:ext uri="{FF2B5EF4-FFF2-40B4-BE49-F238E27FC236}">
                <a16:creationId xmlns:a16="http://schemas.microsoft.com/office/drawing/2014/main" id="{DE224197-4C67-7A75-181D-BB365496C4FA}"/>
              </a:ext>
            </a:extLst>
          </p:cNvPr>
          <p:cNvSpPr/>
          <p:nvPr/>
        </p:nvSpPr>
        <p:spPr>
          <a:xfrm>
            <a:off x="1769036" y="14867985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문의가능 시간을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5D16946-7F25-24A9-BC1F-BF8BC96DB0BA}"/>
              </a:ext>
            </a:extLst>
          </p:cNvPr>
          <p:cNvSpPr/>
          <p:nvPr/>
        </p:nvSpPr>
        <p:spPr>
          <a:xfrm>
            <a:off x="4234665" y="1464675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9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85789A3-98C5-3DB7-2F18-4514B349122C}"/>
              </a:ext>
            </a:extLst>
          </p:cNvPr>
          <p:cNvSpPr/>
          <p:nvPr/>
        </p:nvSpPr>
        <p:spPr>
          <a:xfrm>
            <a:off x="660911" y="1485686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10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A623817-4306-3316-D28F-D69EA66EE6ED}"/>
              </a:ext>
            </a:extLst>
          </p:cNvPr>
          <p:cNvSpPr/>
          <p:nvPr/>
        </p:nvSpPr>
        <p:spPr>
          <a:xfrm>
            <a:off x="4030231" y="1525271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11</a:t>
            </a:r>
            <a:endParaRPr kumimoji="1" lang="ko-KR" altLang="en-US" sz="66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도서산간 지역 기준표 샘플 다운로드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9646"/>
              </p:ext>
            </p:extLst>
          </p:nvPr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지역 기준표 샘플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73146419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사용자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74089159"/>
              </p:ext>
            </p:extLst>
          </p:nvPr>
        </p:nvGraphicFramePr>
        <p:xfrm>
          <a:off x="8385974" y="826614"/>
          <a:ext cx="2324900" cy="1860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및 공급사정보 클릭 시 보안 상 공동인증서를 거쳐 다음단계 진행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정상인 사용자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클릭 시 사용자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사용자등록 페이어 팝업 호출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68074" y="830692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Google Shape;1694;p44"/>
          <p:cNvSpPr/>
          <p:nvPr/>
        </p:nvSpPr>
        <p:spPr>
          <a:xfrm>
            <a:off x="2892938" y="1486691"/>
            <a:ext cx="5466483" cy="45485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695;p44"/>
          <p:cNvGraphicFramePr/>
          <p:nvPr>
            <p:extLst>
              <p:ext uri="{D42A27DB-BD31-4B8C-83A1-F6EECF244321}">
                <p14:modId xmlns:p14="http://schemas.microsoft.com/office/powerpoint/2010/main" val="2657115160"/>
              </p:ext>
            </p:extLst>
          </p:nvPr>
        </p:nvGraphicFramePr>
        <p:xfrm>
          <a:off x="3023567" y="1587231"/>
          <a:ext cx="520826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58;p20"/>
          <p:cNvSpPr/>
          <p:nvPr/>
        </p:nvSpPr>
        <p:spPr>
          <a:xfrm>
            <a:off x="3023567" y="1942386"/>
            <a:ext cx="5208263" cy="2130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 사용자를 등록 및 수정할 수 있는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60" name="Google Shape;1695;p44"/>
          <p:cNvGraphicFramePr/>
          <p:nvPr>
            <p:extLst>
              <p:ext uri="{D42A27DB-BD31-4B8C-83A1-F6EECF244321}">
                <p14:modId xmlns:p14="http://schemas.microsoft.com/office/powerpoint/2010/main" val="2712804899"/>
              </p:ext>
            </p:extLst>
          </p:nvPr>
        </p:nvGraphicFramePr>
        <p:xfrm>
          <a:off x="7993062" y="15719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/>
          <p:cNvGraphicFramePr/>
          <p:nvPr>
            <p:extLst>
              <p:ext uri="{D42A27DB-BD31-4B8C-83A1-F6EECF244321}">
                <p14:modId xmlns:p14="http://schemas.microsoft.com/office/powerpoint/2010/main" val="10805341"/>
              </p:ext>
            </p:extLst>
          </p:nvPr>
        </p:nvGraphicFramePr>
        <p:xfrm>
          <a:off x="3054613" y="2302315"/>
          <a:ext cx="41563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17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473166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사용자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192" y="2275534"/>
            <a:ext cx="381740" cy="188181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3023567" y="2230685"/>
            <a:ext cx="5208263" cy="3094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2443"/>
              </p:ext>
            </p:extLst>
          </p:nvPr>
        </p:nvGraphicFramePr>
        <p:xfrm>
          <a:off x="3038079" y="2838754"/>
          <a:ext cx="516036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516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202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7330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82225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786623370"/>
                    </a:ext>
                  </a:extLst>
                </a:gridCol>
                <a:gridCol w="704816">
                  <a:extLst>
                    <a:ext uri="{9D8B030D-6E8A-4147-A177-3AD203B41FA5}">
                      <a16:colId xmlns:a16="http://schemas.microsoft.com/office/drawing/2014/main" val="2215725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직급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전화번호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휴대폰번호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이메일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홍길동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대표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Hong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02-1234-4112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010-1122-1125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이순신</a:t>
                      </a:r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과장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Lee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010-1122-1124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강감찬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kang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10"/>
          <a:srcRect l="31182" t="9477" r="26159" b="-1278"/>
          <a:stretch/>
        </p:blipFill>
        <p:spPr>
          <a:xfrm>
            <a:off x="3003604" y="5487483"/>
            <a:ext cx="5214794" cy="138278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3029520" y="2838339"/>
            <a:ext cx="5168925" cy="2787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Google Shape;1700;p44"/>
          <p:cNvSpPr/>
          <p:nvPr/>
        </p:nvSpPr>
        <p:spPr>
          <a:xfrm>
            <a:off x="5419056" y="57402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1518" y="1463081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1" name="Google Shape;1700;p44"/>
          <p:cNvSpPr/>
          <p:nvPr/>
        </p:nvSpPr>
        <p:spPr>
          <a:xfrm>
            <a:off x="7622358" y="26270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꺾인 연결선 171"/>
          <p:cNvCxnSpPr>
            <a:endCxn id="9" idx="0"/>
          </p:cNvCxnSpPr>
          <p:nvPr/>
        </p:nvCxnSpPr>
        <p:spPr>
          <a:xfrm rot="10800000" flipV="1">
            <a:off x="1348399" y="960369"/>
            <a:ext cx="3784377" cy="50271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endCxn id="157" idx="0"/>
          </p:cNvCxnSpPr>
          <p:nvPr/>
        </p:nvCxnSpPr>
        <p:spPr>
          <a:xfrm flipV="1">
            <a:off x="2327645" y="1486691"/>
            <a:ext cx="3298535" cy="2047536"/>
          </a:xfrm>
          <a:prstGeom prst="bentConnector4">
            <a:avLst>
              <a:gd name="adj1" fmla="val 8569"/>
              <a:gd name="adj2" fmla="val 11116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59241" y="7806493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5" name="Google Shape;1694;p44"/>
          <p:cNvSpPr/>
          <p:nvPr/>
        </p:nvSpPr>
        <p:spPr>
          <a:xfrm>
            <a:off x="73993" y="4357529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695;p44"/>
          <p:cNvGraphicFramePr/>
          <p:nvPr>
            <p:extLst>
              <p:ext uri="{D42A27DB-BD31-4B8C-83A1-F6EECF244321}">
                <p14:modId xmlns:p14="http://schemas.microsoft.com/office/powerpoint/2010/main" val="2966808158"/>
              </p:ext>
            </p:extLst>
          </p:nvPr>
        </p:nvGraphicFramePr>
        <p:xfrm>
          <a:off x="217322" y="445807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58;p20"/>
          <p:cNvSpPr/>
          <p:nvPr/>
        </p:nvSpPr>
        <p:spPr>
          <a:xfrm>
            <a:off x="208055" y="4813225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78" name="Google Shape;1695;p44"/>
          <p:cNvGraphicFramePr/>
          <p:nvPr>
            <p:extLst>
              <p:ext uri="{D42A27DB-BD31-4B8C-83A1-F6EECF244321}">
                <p14:modId xmlns:p14="http://schemas.microsoft.com/office/powerpoint/2010/main" val="735224074"/>
              </p:ext>
            </p:extLst>
          </p:nvPr>
        </p:nvGraphicFramePr>
        <p:xfrm>
          <a:off x="3794407" y="4442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/>
          <p:cNvGraphicFramePr/>
          <p:nvPr>
            <p:extLst>
              <p:ext uri="{D42A27DB-BD31-4B8C-83A1-F6EECF244321}">
                <p14:modId xmlns:p14="http://schemas.microsoft.com/office/powerpoint/2010/main" val="275105101"/>
              </p:ext>
            </p:extLst>
          </p:nvPr>
        </p:nvGraphicFramePr>
        <p:xfrm>
          <a:off x="365616" y="529592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/>
          <p:cNvGraphicFramePr/>
          <p:nvPr>
            <p:extLst>
              <p:ext uri="{D42A27DB-BD31-4B8C-83A1-F6EECF244321}">
                <p14:modId xmlns:p14="http://schemas.microsoft.com/office/powerpoint/2010/main" val="1966516019"/>
              </p:ext>
            </p:extLst>
          </p:nvPr>
        </p:nvGraphicFramePr>
        <p:xfrm>
          <a:off x="365616" y="5510101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3600129230"/>
              </p:ext>
            </p:extLst>
          </p:nvPr>
        </p:nvGraphicFramePr>
        <p:xfrm>
          <a:off x="365616" y="5724282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>
              <p:ext uri="{D42A27DB-BD31-4B8C-83A1-F6EECF244321}">
                <p14:modId xmlns:p14="http://schemas.microsoft.com/office/powerpoint/2010/main" val="729301819"/>
              </p:ext>
            </p:extLst>
          </p:nvPr>
        </p:nvGraphicFramePr>
        <p:xfrm>
          <a:off x="365616" y="593846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37265" y="5942265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025647" y="5943571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696;p44"/>
          <p:cNvGraphicFramePr/>
          <p:nvPr>
            <p:extLst>
              <p:ext uri="{D42A27DB-BD31-4B8C-83A1-F6EECF244321}">
                <p14:modId xmlns:p14="http://schemas.microsoft.com/office/powerpoint/2010/main" val="1603044554"/>
              </p:ext>
            </p:extLst>
          </p:nvPr>
        </p:nvGraphicFramePr>
        <p:xfrm>
          <a:off x="365616" y="6152644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696;p44"/>
          <p:cNvGraphicFramePr/>
          <p:nvPr>
            <p:extLst>
              <p:ext uri="{D42A27DB-BD31-4B8C-83A1-F6EECF244321}">
                <p14:modId xmlns:p14="http://schemas.microsoft.com/office/powerpoint/2010/main" val="322230675"/>
              </p:ext>
            </p:extLst>
          </p:nvPr>
        </p:nvGraphicFramePr>
        <p:xfrm>
          <a:off x="365616" y="63668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696;p44"/>
          <p:cNvGraphicFramePr/>
          <p:nvPr>
            <p:extLst>
              <p:ext uri="{D42A27DB-BD31-4B8C-83A1-F6EECF244321}">
                <p14:modId xmlns:p14="http://schemas.microsoft.com/office/powerpoint/2010/main" val="2968637078"/>
              </p:ext>
            </p:extLst>
          </p:nvPr>
        </p:nvGraphicFramePr>
        <p:xfrm>
          <a:off x="365616" y="658100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812651"/>
              </p:ext>
            </p:extLst>
          </p:nvPr>
        </p:nvGraphicFramePr>
        <p:xfrm>
          <a:off x="365616" y="679518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>
              <p:ext uri="{D42A27DB-BD31-4B8C-83A1-F6EECF244321}">
                <p14:modId xmlns:p14="http://schemas.microsoft.com/office/powerpoint/2010/main" val="307552379"/>
              </p:ext>
            </p:extLst>
          </p:nvPr>
        </p:nvGraphicFramePr>
        <p:xfrm>
          <a:off x="365400" y="7007901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701160"/>
              </p:ext>
            </p:extLst>
          </p:nvPr>
        </p:nvGraphicFramePr>
        <p:xfrm>
          <a:off x="359241" y="7792984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192308" y="5231067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700;p44"/>
          <p:cNvSpPr/>
          <p:nvPr/>
        </p:nvSpPr>
        <p:spPr>
          <a:xfrm>
            <a:off x="2149764" y="87719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681472" y="8756750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581223" y="8755045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301829" y="7844669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97" name="Google Shape;1694;p44"/>
          <p:cNvSpPr/>
          <p:nvPr/>
        </p:nvSpPr>
        <p:spPr>
          <a:xfrm>
            <a:off x="6016581" y="4395705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>
              <p:ext uri="{D42A27DB-BD31-4B8C-83A1-F6EECF244321}">
                <p14:modId xmlns:p14="http://schemas.microsoft.com/office/powerpoint/2010/main" val="1250314125"/>
              </p:ext>
            </p:extLst>
          </p:nvPr>
        </p:nvGraphicFramePr>
        <p:xfrm>
          <a:off x="6159910" y="449624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58;p20"/>
          <p:cNvSpPr/>
          <p:nvPr/>
        </p:nvSpPr>
        <p:spPr>
          <a:xfrm>
            <a:off x="6150643" y="485140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0" name="Google Shape;1695;p44"/>
          <p:cNvGraphicFramePr/>
          <p:nvPr>
            <p:extLst>
              <p:ext uri="{D42A27DB-BD31-4B8C-83A1-F6EECF244321}">
                <p14:modId xmlns:p14="http://schemas.microsoft.com/office/powerpoint/2010/main" val="2604778100"/>
              </p:ext>
            </p:extLst>
          </p:nvPr>
        </p:nvGraphicFramePr>
        <p:xfrm>
          <a:off x="9736995" y="448100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1696;p44"/>
          <p:cNvGraphicFramePr/>
          <p:nvPr>
            <p:extLst>
              <p:ext uri="{D42A27DB-BD31-4B8C-83A1-F6EECF244321}">
                <p14:modId xmlns:p14="http://schemas.microsoft.com/office/powerpoint/2010/main" val="1133517431"/>
              </p:ext>
            </p:extLst>
          </p:nvPr>
        </p:nvGraphicFramePr>
        <p:xfrm>
          <a:off x="6308204" y="5334096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8926521"/>
              </p:ext>
            </p:extLst>
          </p:nvPr>
        </p:nvGraphicFramePr>
        <p:xfrm>
          <a:off x="6308204" y="5548277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1696;p44"/>
          <p:cNvGraphicFramePr/>
          <p:nvPr>
            <p:extLst>
              <p:ext uri="{D42A27DB-BD31-4B8C-83A1-F6EECF244321}">
                <p14:modId xmlns:p14="http://schemas.microsoft.com/office/powerpoint/2010/main" val="1388428202"/>
              </p:ext>
            </p:extLst>
          </p:nvPr>
        </p:nvGraphicFramePr>
        <p:xfrm>
          <a:off x="6308204" y="5762458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1696;p44"/>
          <p:cNvGraphicFramePr/>
          <p:nvPr>
            <p:extLst>
              <p:ext uri="{D42A27DB-BD31-4B8C-83A1-F6EECF244321}">
                <p14:modId xmlns:p14="http://schemas.microsoft.com/office/powerpoint/2010/main" val="528039324"/>
              </p:ext>
            </p:extLst>
          </p:nvPr>
        </p:nvGraphicFramePr>
        <p:xfrm>
          <a:off x="6308204" y="5976639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1696;p44"/>
          <p:cNvGraphicFramePr/>
          <p:nvPr>
            <p:extLst>
              <p:ext uri="{D42A27DB-BD31-4B8C-83A1-F6EECF244321}">
                <p14:modId xmlns:p14="http://schemas.microsoft.com/office/powerpoint/2010/main" val="2998706082"/>
              </p:ext>
            </p:extLst>
          </p:nvPr>
        </p:nvGraphicFramePr>
        <p:xfrm>
          <a:off x="6308204" y="6386763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>
              <p:ext uri="{D42A27DB-BD31-4B8C-83A1-F6EECF244321}">
                <p14:modId xmlns:p14="http://schemas.microsoft.com/office/powerpoint/2010/main" val="3635252069"/>
              </p:ext>
            </p:extLst>
          </p:nvPr>
        </p:nvGraphicFramePr>
        <p:xfrm>
          <a:off x="6308204" y="660094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>
              <p:ext uri="{D42A27DB-BD31-4B8C-83A1-F6EECF244321}">
                <p14:modId xmlns:p14="http://schemas.microsoft.com/office/powerpoint/2010/main" val="1739519955"/>
              </p:ext>
            </p:extLst>
          </p:nvPr>
        </p:nvGraphicFramePr>
        <p:xfrm>
          <a:off x="6308204" y="68151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7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6;p44"/>
          <p:cNvGraphicFramePr/>
          <p:nvPr>
            <p:extLst>
              <p:ext uri="{D42A27DB-BD31-4B8C-83A1-F6EECF244321}">
                <p14:modId xmlns:p14="http://schemas.microsoft.com/office/powerpoint/2010/main" val="2410294795"/>
              </p:ext>
            </p:extLst>
          </p:nvPr>
        </p:nvGraphicFramePr>
        <p:xfrm>
          <a:off x="6307988" y="7046077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1696;p44"/>
          <p:cNvGraphicFramePr/>
          <p:nvPr>
            <p:extLst>
              <p:ext uri="{D42A27DB-BD31-4B8C-83A1-F6EECF244321}">
                <p14:modId xmlns:p14="http://schemas.microsoft.com/office/powerpoint/2010/main" val="646325454"/>
              </p:ext>
            </p:extLst>
          </p:nvPr>
        </p:nvGraphicFramePr>
        <p:xfrm>
          <a:off x="6301829" y="7831160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6134896" y="5269243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Google Shape;1700;p44"/>
          <p:cNvSpPr/>
          <p:nvPr/>
        </p:nvSpPr>
        <p:spPr>
          <a:xfrm>
            <a:off x="8092352" y="881010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24060" y="879492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1696;p44"/>
          <p:cNvGraphicFramePr/>
          <p:nvPr>
            <p:extLst>
              <p:ext uri="{D42A27DB-BD31-4B8C-83A1-F6EECF244321}">
                <p14:modId xmlns:p14="http://schemas.microsoft.com/office/powerpoint/2010/main" val="1043962939"/>
              </p:ext>
            </p:extLst>
          </p:nvPr>
        </p:nvGraphicFramePr>
        <p:xfrm>
          <a:off x="6308204" y="6187492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722238" y="5769850"/>
            <a:ext cx="567497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꺾인 연결선 219"/>
          <p:cNvCxnSpPr>
            <a:endCxn id="175" idx="0"/>
          </p:cNvCxnSpPr>
          <p:nvPr/>
        </p:nvCxnSpPr>
        <p:spPr>
          <a:xfrm rot="10800000" flipV="1">
            <a:off x="2117381" y="3577599"/>
            <a:ext cx="1548665" cy="77993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71" idx="2"/>
            <a:endCxn id="197" idx="0"/>
          </p:cNvCxnSpPr>
          <p:nvPr/>
        </p:nvCxnSpPr>
        <p:spPr>
          <a:xfrm rot="16200000" flipH="1">
            <a:off x="7173523" y="3509259"/>
            <a:ext cx="1610963" cy="1619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oogle Shape;797;p30"/>
          <p:cNvSpPr/>
          <p:nvPr/>
        </p:nvSpPr>
        <p:spPr>
          <a:xfrm>
            <a:off x="-52492" y="13294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797;p30"/>
          <p:cNvSpPr/>
          <p:nvPr/>
        </p:nvSpPr>
        <p:spPr>
          <a:xfrm>
            <a:off x="2894234" y="153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4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27463028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공통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퀵메뉴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76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311743173"/>
              </p:ext>
            </p:extLst>
          </p:nvPr>
        </p:nvGraphicFramePr>
        <p:xfrm>
          <a:off x="8385974" y="826614"/>
          <a:ext cx="2324900" cy="5513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퀵메뉴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영역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퀵메뉴는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아래와 같이 정의한다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반품신청현황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재고입고관리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재고관리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재고부족여부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(Y)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조회조건에 해당하는 건수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주문이력조회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 및 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반품처리요청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반품신청현황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조건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count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조회조건 과 조회기간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AND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조건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신규상품요청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상품관리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신규상품등록요청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button &gt;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상품등록요청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신규상품제안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자재혁신제안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 이동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을 통한 전자입찰 메인 사이트로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/>
              <a:t>퀵메뉴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/>
              <a:t>퀵메뉴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공통</a:t>
            </a:r>
            <a:endParaRPr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Google Shape;797;p30">
            <a:extLst>
              <a:ext uri="{FF2B5EF4-FFF2-40B4-BE49-F238E27FC236}">
                <a16:creationId xmlns:a16="http://schemas.microsoft.com/office/drawing/2014/main" id="{9264A821-3A6C-2608-6565-2D18ECE7C21C}"/>
              </a:ext>
            </a:extLst>
          </p:cNvPr>
          <p:cNvSpPr/>
          <p:nvPr/>
        </p:nvSpPr>
        <p:spPr>
          <a:xfrm>
            <a:off x="6213567" y="148730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39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24779534"/>
              </p:ext>
            </p:extLst>
          </p:nvPr>
        </p:nvGraphicFramePr>
        <p:xfrm>
          <a:off x="8385974" y="826614"/>
          <a:ext cx="2324900" cy="4982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전용 특판 기획전 배너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구매사 전환 처리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이미 전환처리가 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[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접속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전환처리가 안된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안함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제작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새창으로 상세페이지 제작신청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오픈소싱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현황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주문현황의 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당일까지의 기간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미발행 인수된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미발행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주문취소요청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건수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물류재고 물품을 반환 요청한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통합물류센터의 반환현황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탭으로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접근 시 주문취소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건수가 한건 이라도 있으면 레이어팝업 호출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8" y="721996"/>
            <a:ext cx="1774077" cy="57619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5" name="타원 14"/>
          <p:cNvSpPr/>
          <p:nvPr/>
        </p:nvSpPr>
        <p:spPr>
          <a:xfrm>
            <a:off x="7355042" y="1201109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59353" y="1199035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694;p44"/>
          <p:cNvSpPr/>
          <p:nvPr/>
        </p:nvSpPr>
        <p:spPr>
          <a:xfrm>
            <a:off x="6301432" y="1395271"/>
            <a:ext cx="2115922" cy="12912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3705709286"/>
              </p:ext>
            </p:extLst>
          </p:nvPr>
        </p:nvGraphicFramePr>
        <p:xfrm>
          <a:off x="6362074" y="1495810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전환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2860898296"/>
              </p:ext>
            </p:extLst>
          </p:nvPr>
        </p:nvGraphicFramePr>
        <p:xfrm>
          <a:off x="8152830" y="14958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6362075" y="1850327"/>
            <a:ext cx="1985934" cy="4854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특판 기획전 사용을 위해서는 구매사 전환이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전환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구매 약정에 동의해야 하며 약정동의 시 공동인증서 확인이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" name="Google Shape;1700;p44"/>
          <p:cNvSpPr/>
          <p:nvPr/>
        </p:nvSpPr>
        <p:spPr>
          <a:xfrm>
            <a:off x="6794921" y="239838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구매사 전환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00;p44"/>
          <p:cNvSpPr/>
          <p:nvPr/>
        </p:nvSpPr>
        <p:spPr>
          <a:xfrm>
            <a:off x="7512311" y="23899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1" y="2766471"/>
            <a:ext cx="2152960" cy="115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4" name="타원 43"/>
          <p:cNvSpPr/>
          <p:nvPr/>
        </p:nvSpPr>
        <p:spPr>
          <a:xfrm>
            <a:off x="7325928" y="3861162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30239" y="3859088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1694;p44"/>
          <p:cNvSpPr/>
          <p:nvPr/>
        </p:nvSpPr>
        <p:spPr>
          <a:xfrm>
            <a:off x="6272318" y="4055322"/>
            <a:ext cx="2115922" cy="205791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24066588"/>
              </p:ext>
            </p:extLst>
          </p:nvPr>
        </p:nvGraphicFramePr>
        <p:xfrm>
          <a:off x="6332960" y="415586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주문취소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반품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>
              <p:ext uri="{D42A27DB-BD31-4B8C-83A1-F6EECF244321}">
                <p14:modId xmlns:p14="http://schemas.microsoft.com/office/powerpoint/2010/main" val="14255938"/>
              </p:ext>
            </p:extLst>
          </p:nvPr>
        </p:nvGraphicFramePr>
        <p:xfrm>
          <a:off x="8123716" y="41558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6332961" y="4521130"/>
            <a:ext cx="1985934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건수는 주문 예외 요청 현황입니다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건 수 존재 시 바로가기를 통해 내용확인 및 신속한 조치를 협조 요청드립니다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1" name="Google Shape;1700;p44"/>
          <p:cNvSpPr/>
          <p:nvPr/>
        </p:nvSpPr>
        <p:spPr>
          <a:xfrm>
            <a:off x="7145245" y="580140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5560"/>
              </p:ext>
            </p:extLst>
          </p:nvPr>
        </p:nvGraphicFramePr>
        <p:xfrm>
          <a:off x="6391293" y="4991775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433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7453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주문취소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94400"/>
              </p:ext>
            </p:extLst>
          </p:nvPr>
        </p:nvGraphicFramePr>
        <p:xfrm>
          <a:off x="6394842" y="5207970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72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3914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281"/>
              </p:ext>
            </p:extLst>
          </p:nvPr>
        </p:nvGraphicFramePr>
        <p:xfrm>
          <a:off x="6397926" y="5430757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065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물류반환요청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354986" y="4963423"/>
            <a:ext cx="1956821" cy="6907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1694;p44"/>
          <p:cNvSpPr/>
          <p:nvPr/>
        </p:nvSpPr>
        <p:spPr>
          <a:xfrm>
            <a:off x="1781543" y="5777378"/>
            <a:ext cx="4286104" cy="38769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750209562"/>
              </p:ext>
            </p:extLst>
          </p:nvPr>
        </p:nvGraphicFramePr>
        <p:xfrm>
          <a:off x="1842185" y="5877919"/>
          <a:ext cx="4157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담당자 안내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1842185" y="6243186"/>
            <a:ext cx="4151725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통신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방재자재 공급 관련문의는 전국대표 전화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“1600-3280”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또는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고객센터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“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고객의 소리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”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게시판을 통하여 문의해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온라인 문의는 실시간 현황 공유를 통해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24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시간 이내에 회신 드리도록 하겠습니다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5" name="Google Shape;1700;p44"/>
          <p:cNvSpPr/>
          <p:nvPr/>
        </p:nvSpPr>
        <p:spPr>
          <a:xfrm>
            <a:off x="3771972" y="93375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449950363"/>
              </p:ext>
            </p:extLst>
          </p:nvPr>
        </p:nvGraphicFramePr>
        <p:xfrm>
          <a:off x="5778663" y="58590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85" y="6695717"/>
            <a:ext cx="4151725" cy="251860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640128" y="529636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grpSp>
          <p:nvGrpSpPr>
            <p:cNvPr id="11" name="그룹 10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65" y="874463"/>
                  <a:ext cx="6102945" cy="476728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918" y="3855066"/>
                  <a:ext cx="574649" cy="983987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37" y="1414121"/>
                <a:ext cx="3472890" cy="1116589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319" y="5312238"/>
              <a:ext cx="2393146" cy="143590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3640128" y="530345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70" name="Google Shape;797;p30"/>
          <p:cNvSpPr/>
          <p:nvPr/>
        </p:nvSpPr>
        <p:spPr>
          <a:xfrm>
            <a:off x="4132850" y="43267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97;p30"/>
          <p:cNvSpPr/>
          <p:nvPr/>
        </p:nvSpPr>
        <p:spPr>
          <a:xfrm>
            <a:off x="522178" y="13355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꺾인 연결선 7"/>
          <p:cNvCxnSpPr>
            <a:stCxn id="3" idx="0"/>
            <a:endCxn id="4" idx="1"/>
          </p:cNvCxnSpPr>
          <p:nvPr/>
        </p:nvCxnSpPr>
        <p:spPr>
          <a:xfrm rot="5400000" flipH="1" flipV="1">
            <a:off x="4190686" y="-810111"/>
            <a:ext cx="404028" cy="40444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8" idx="1"/>
          </p:cNvCxnSpPr>
          <p:nvPr/>
        </p:nvCxnSpPr>
        <p:spPr>
          <a:xfrm>
            <a:off x="1488770" y="1978785"/>
            <a:ext cx="4812662" cy="62098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97;p30"/>
          <p:cNvSpPr/>
          <p:nvPr/>
        </p:nvSpPr>
        <p:spPr>
          <a:xfrm>
            <a:off x="5005574" y="10417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218786" y="1350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842385" y="1908186"/>
            <a:ext cx="1545313" cy="132704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27421" y="2093070"/>
            <a:ext cx="1348630" cy="1032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4134810" y="21610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6246966" y="39913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꺾인 연결선 79"/>
          <p:cNvCxnSpPr>
            <a:endCxn id="62" idx="0"/>
          </p:cNvCxnSpPr>
          <p:nvPr/>
        </p:nvCxnSpPr>
        <p:spPr>
          <a:xfrm rot="5400000">
            <a:off x="3764665" y="4796056"/>
            <a:ext cx="1141253" cy="8213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62" idx="0"/>
          </p:cNvCxnSpPr>
          <p:nvPr/>
        </p:nvCxnSpPr>
        <p:spPr>
          <a:xfrm>
            <a:off x="3111795" y="5400556"/>
            <a:ext cx="812800" cy="376822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112202260"/>
              </p:ext>
            </p:extLst>
          </p:nvPr>
        </p:nvGraphicFramePr>
        <p:xfrm>
          <a:off x="8385974" y="826614"/>
          <a:ext cx="2324900" cy="1888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품질관리 기준서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양식으로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(Q&amp;A)]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호추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무단수집거부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 풋터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65" y="874463"/>
              <a:ext cx="6102945" cy="47672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37" y="1414121"/>
              <a:ext cx="3472890" cy="1116589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18" y="3855066"/>
            <a:ext cx="574649" cy="98398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2364" y="5777377"/>
            <a:ext cx="5186327" cy="435190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0018882"/>
              </p:ext>
            </p:extLst>
          </p:nvPr>
        </p:nvGraphicFramePr>
        <p:xfrm>
          <a:off x="63007" y="5877919"/>
          <a:ext cx="501983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약관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63006" y="6243186"/>
            <a:ext cx="5030870" cy="2933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플라자와 당사간에 계약된 약관입니다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출력버튼을 이용하면 계약정보를 출력하실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499433964"/>
              </p:ext>
            </p:extLst>
          </p:nvPr>
        </p:nvGraphicFramePr>
        <p:xfrm>
          <a:off x="4877225" y="58776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49;p20"/>
          <p:cNvSpPr txBox="1"/>
          <p:nvPr/>
        </p:nvSpPr>
        <p:spPr>
          <a:xfrm>
            <a:off x="63006" y="6597039"/>
            <a:ext cx="206091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FF0000"/>
                </a:solidFill>
              </a:rPr>
              <a:t>2016-02-18 </a:t>
            </a:r>
            <a:r>
              <a:rPr lang="ko-KR" altLang="en-US" sz="600">
                <a:solidFill>
                  <a:srgbClr val="FF0000"/>
                </a:solidFill>
              </a:rPr>
              <a:t>계약 체결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61" name="Google Shape;1700;p44"/>
          <p:cNvSpPr/>
          <p:nvPr/>
        </p:nvSpPr>
        <p:spPr>
          <a:xfrm>
            <a:off x="2380851" y="985906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14" y="6601457"/>
            <a:ext cx="312822" cy="171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55" y="6797053"/>
            <a:ext cx="4979821" cy="298079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8000" y="5289278"/>
            <a:ext cx="1270469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72" idx="2"/>
            <a:endCxn id="62" idx="0"/>
          </p:cNvCxnSpPr>
          <p:nvPr/>
        </p:nvCxnSpPr>
        <p:spPr>
          <a:xfrm rot="16200000" flipH="1">
            <a:off x="2082839" y="5264688"/>
            <a:ext cx="323084" cy="7022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20" y="5809721"/>
            <a:ext cx="3731371" cy="265067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3" name="꺾인 연결선 82"/>
          <p:cNvCxnSpPr>
            <a:stCxn id="85" idx="2"/>
            <a:endCxn id="26" idx="0"/>
          </p:cNvCxnSpPr>
          <p:nvPr/>
        </p:nvCxnSpPr>
        <p:spPr>
          <a:xfrm rot="16200000" flipH="1">
            <a:off x="4771665" y="3419380"/>
            <a:ext cx="344794" cy="4435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97;p30"/>
          <p:cNvSpPr/>
          <p:nvPr/>
        </p:nvSpPr>
        <p:spPr>
          <a:xfrm>
            <a:off x="1173386" y="5142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42113" y="5299912"/>
            <a:ext cx="368011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797;p30"/>
          <p:cNvSpPr/>
          <p:nvPr/>
        </p:nvSpPr>
        <p:spPr>
          <a:xfrm>
            <a:off x="2595527" y="51251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458" y="2867023"/>
            <a:ext cx="4146828" cy="2078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40128" y="530345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3" name="Google Shape;797;p30"/>
          <p:cNvSpPr/>
          <p:nvPr/>
        </p:nvSpPr>
        <p:spPr>
          <a:xfrm>
            <a:off x="4052800" y="51605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꺾인 연결선 33"/>
          <p:cNvCxnSpPr>
            <a:stCxn id="32" idx="0"/>
            <a:endCxn id="31" idx="1"/>
          </p:cNvCxnSpPr>
          <p:nvPr/>
        </p:nvCxnSpPr>
        <p:spPr>
          <a:xfrm rot="5400000" flipH="1" flipV="1">
            <a:off x="3186016" y="4563013"/>
            <a:ext cx="1396960" cy="8392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988" y="2764465"/>
            <a:ext cx="3198574" cy="298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607542" y="5445055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0"/>
            <a:endCxn id="9" idx="1"/>
          </p:cNvCxnSpPr>
          <p:nvPr/>
        </p:nvCxnSpPr>
        <p:spPr>
          <a:xfrm rot="5400000" flipH="1" flipV="1">
            <a:off x="6074738" y="3036806"/>
            <a:ext cx="1185964" cy="3630535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97;p30"/>
          <p:cNvSpPr/>
          <p:nvPr/>
        </p:nvSpPr>
        <p:spPr>
          <a:xfrm>
            <a:off x="4476952" y="5363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2800" y="5445056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0075" y="5711236"/>
            <a:ext cx="1564400" cy="10612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5" name="꺾인 연결선 44"/>
          <p:cNvCxnSpPr>
            <a:stCxn id="43" idx="3"/>
            <a:endCxn id="12" idx="1"/>
          </p:cNvCxnSpPr>
          <p:nvPr/>
        </p:nvCxnSpPr>
        <p:spPr>
          <a:xfrm>
            <a:off x="5612622" y="5527564"/>
            <a:ext cx="3687453" cy="7143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5556782" y="5291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로그인 사용자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" name="타원 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5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389334293"/>
              </p:ext>
            </p:extLst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3771280341"/>
              </p:ext>
            </p:extLst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0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113"/>
              </p:ext>
            </p:extLst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943228370"/>
              </p:ext>
            </p:extLst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425955522"/>
              </p:ext>
            </p:extLst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2476822970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401420079"/>
              </p:ext>
            </p:extLst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381613912"/>
              </p:ext>
            </p:extLst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8220045"/>
              </p:ext>
            </p:extLst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811381237"/>
              </p:ext>
            </p:extLst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>
            <p:extLst>
              <p:ext uri="{D42A27DB-BD31-4B8C-83A1-F6EECF244321}">
                <p14:modId xmlns:p14="http://schemas.microsoft.com/office/powerpoint/2010/main" val="2708437308"/>
              </p:ext>
            </p:extLst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522666018"/>
              </p:ext>
            </p:extLst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627884351"/>
              </p:ext>
            </p:extLst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1276010475"/>
              </p:ext>
            </p:extLst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>
            <p:extLst>
              <p:ext uri="{D42A27DB-BD31-4B8C-83A1-F6EECF244321}">
                <p14:modId xmlns:p14="http://schemas.microsoft.com/office/powerpoint/2010/main" val="2718714848"/>
              </p:ext>
            </p:extLst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1736406257"/>
              </p:ext>
            </p:extLst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초기화 </a:t>
                      </a:r>
                      <a:r>
                        <a:rPr lang="en-US" altLang="ko-KR" sz="800" b="1" u="none" strike="noStrike" cap="none"/>
                        <a:t>SMS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542480063"/>
              </p:ext>
            </p:extLst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938207898"/>
              </p:ext>
            </p:extLst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335557"/>
              </p:ext>
            </p:extLst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96" name="Google Shape;1696;p44"/>
          <p:cNvGraphicFramePr/>
          <p:nvPr>
            <p:extLst>
              <p:ext uri="{D42A27DB-BD31-4B8C-83A1-F6EECF244321}">
                <p14:modId xmlns:p14="http://schemas.microsoft.com/office/powerpoint/2010/main" val="4171183997"/>
              </p:ext>
            </p:extLst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3784774807"/>
              </p:ext>
            </p:extLst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6;p44"/>
          <p:cNvGraphicFramePr/>
          <p:nvPr>
            <p:extLst>
              <p:ext uri="{D42A27DB-BD31-4B8C-83A1-F6EECF244321}">
                <p14:modId xmlns:p14="http://schemas.microsoft.com/office/powerpoint/2010/main" val="904996338"/>
              </p:ext>
            </p:extLst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121" name="꺾인 연결선 120"/>
          <p:cNvCxnSpPr>
            <a:endCxn id="35" idx="0"/>
          </p:cNvCxnSpPr>
          <p:nvPr/>
        </p:nvCxnSpPr>
        <p:spPr>
          <a:xfrm rot="10800000" flipV="1">
            <a:off x="1151668" y="928577"/>
            <a:ext cx="3413244" cy="57858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2" idx="3"/>
            <a:endCxn id="43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4" idx="3"/>
            <a:endCxn id="78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3" idx="2"/>
            <a:endCxn id="92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695;p44"/>
          <p:cNvGraphicFramePr/>
          <p:nvPr/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695;p44"/>
          <p:cNvGraphicFramePr/>
          <p:nvPr/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43" name="Google Shape;1696;p44"/>
          <p:cNvGraphicFramePr/>
          <p:nvPr/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꺾인 연결선 145"/>
          <p:cNvCxnSpPr>
            <a:stCxn id="77" idx="1"/>
            <a:endCxn id="139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83541607"/>
              </p:ext>
            </p:extLst>
          </p:nvPr>
        </p:nvGraphicFramePr>
        <p:xfrm>
          <a:off x="8385974" y="826614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동의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개인정보 동의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윈도우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개인정보동의 및 저장처리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/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/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/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/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/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/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/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/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/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/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/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/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입력 정보를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212;p21"/>
          <p:cNvGraphicFramePr/>
          <p:nvPr/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76;p21"/>
          <p:cNvCxnSpPr>
            <a:stCxn id="76" idx="1"/>
            <a:endCxn id="10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695;p44"/>
          <p:cNvGraphicFramePr/>
          <p:nvPr>
            <p:extLst>
              <p:ext uri="{D42A27DB-BD31-4B8C-83A1-F6EECF244321}">
                <p14:modId xmlns:p14="http://schemas.microsoft.com/office/powerpoint/2010/main" val="524778019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603894129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135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꺾인 연결선 135"/>
          <p:cNvCxnSpPr>
            <a:endCxn id="131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007010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메인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공급사 상세 정보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294956970"/>
              </p:ext>
            </p:extLst>
          </p:nvPr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유틸리티 메뉴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 정보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한국전자인증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인증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참조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메인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utility menu </a:t>
            </a:r>
            <a:r>
              <a:rPr lang="en-US" altLang="ko-KR" sz="700" dirty="0"/>
              <a:t>&gt;</a:t>
            </a:r>
            <a:r>
              <a:rPr lang="ko-KR" altLang="en-US" sz="700" dirty="0"/>
              <a:t> 공급사 정보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136" name="꺾인 연결선 135"/>
          <p:cNvCxnSpPr>
            <a:cxnSpLocks/>
            <a:stCxn id="5" idx="3"/>
            <a:endCxn id="7" idx="0"/>
          </p:cNvCxnSpPr>
          <p:nvPr/>
        </p:nvCxnSpPr>
        <p:spPr>
          <a:xfrm>
            <a:off x="5070088" y="943063"/>
            <a:ext cx="2683501" cy="198799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9F00F9-5D59-F0E6-5E1B-1307F4F27458}"/>
              </a:ext>
            </a:extLst>
          </p:cNvPr>
          <p:cNvSpPr/>
          <p:nvPr/>
        </p:nvSpPr>
        <p:spPr>
          <a:xfrm>
            <a:off x="4777595" y="853193"/>
            <a:ext cx="292493" cy="179740"/>
          </a:xfrm>
          <a:prstGeom prst="roundRect">
            <a:avLst/>
          </a:prstGeom>
          <a:solidFill>
            <a:srgbClr val="5B9BD5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B10A3-67FC-D9DE-F4D2-CCDD077B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73" y="2931054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45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-US" altLang="ko-KR" sz="663" dirty="0">
                <a:latin typeface="+mj-ea"/>
                <a:ea typeface="+mj-ea"/>
              </a:rPr>
              <a:t>popup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>
                <a:latin typeface="+mj-ea"/>
              </a:rPr>
              <a:t>공급사 기본 정보 및 </a:t>
            </a:r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판매자 약관 동의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사업장 소재지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/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/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/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6950</TotalTime>
  <Words>3953</Words>
  <Application>Microsoft Macintosh PowerPoint</Application>
  <PresentationFormat>사용자 지정</PresentationFormat>
  <Paragraphs>872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Malgun Gothic</vt:lpstr>
      <vt:lpstr>Malgun Gothic</vt:lpstr>
      <vt:lpstr>Malgun Gothic Semilight</vt:lpstr>
      <vt:lpstr>Noto Sans Korean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170</cp:revision>
  <dcterms:modified xsi:type="dcterms:W3CDTF">2025-04-10T08:10:08Z</dcterms:modified>
</cp:coreProperties>
</file>