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1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567" autoAdjust="0"/>
  </p:normalViewPr>
  <p:slideViewPr>
    <p:cSldViewPr snapToGrid="0">
      <p:cViewPr varScale="1">
        <p:scale>
          <a:sx n="134" d="100"/>
          <a:sy n="134" d="100"/>
        </p:scale>
        <p:origin x="96" y="9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61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570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708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54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690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346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743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942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395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64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55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064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52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32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77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77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985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07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66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51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049283351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6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9107070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상품관리 </a:t>
                      </a:r>
                      <a:r>
                        <a:rPr lang="ko-KR" sz="1000" b="1" u="none" strike="noStrike" cap="none" dirty="0" smtClean="0"/>
                        <a:t>&gt; </a:t>
                      </a:r>
                      <a:r>
                        <a:rPr lang="ko-KR" altLang="en-US" sz="1000" b="1" u="none" strike="noStrike" cap="none" dirty="0" smtClean="0"/>
                        <a:t>상품관리</a:t>
                      </a:r>
                      <a:endParaRPr lang="en-US" altLang="ko-KR" sz="1000" b="1" u="none" strike="noStrike" cap="none" dirty="0" smtClean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3"/>
          <a:srcRect r="2208"/>
          <a:stretch/>
        </p:blipFill>
        <p:spPr>
          <a:xfrm>
            <a:off x="195778" y="956402"/>
            <a:ext cx="7889002" cy="3996671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25807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상품상세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클릭 시 상품상세 팝업 호출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공통팝업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화면설계의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상품상세 팝업을 참조 하십시오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정보 팝업 호출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적정재고정보 조회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</a:t>
                      </a: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수정값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세팅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산출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‘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ㅇ자동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수량 </a:t>
                      </a:r>
                      <a:r>
                        <a:rPr lang="en-US" altLang="ko-KR" sz="700" b="0" i="0" u="none" strike="noStrike" cap="none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inputbox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disable</a:t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ㅇ수동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수량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inputbox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활성화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작년도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평균 </a:t>
                      </a:r>
                      <a:r>
                        <a:rPr lang="ko-KR" altLang="en-US" sz="700" b="0" i="0" u="none" strike="noStrike" cap="none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제외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+ 20% </a:t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작년도 </a:t>
                      </a:r>
                      <a:r>
                        <a:rPr lang="ko-KR" altLang="en-US" sz="700" b="0" i="0" u="none" strike="noStrike" cap="none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주문건수가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없으면 최근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2,3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평균 </a:t>
                      </a:r>
                      <a:r>
                        <a:rPr lang="ko-KR" altLang="en-US" sz="700" b="0" i="0" u="none" strike="noStrike" cap="none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제외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+ 30%</a:t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내 평균 </a:t>
                      </a:r>
                      <a:r>
                        <a:rPr lang="ko-KR" altLang="en-US" sz="700" b="0" i="0" u="none" strike="noStrike" cap="none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주문수량이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없으면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재고관리 목록</a:t>
            </a:r>
            <a:endParaRPr lang="ko-KR" altLang="en-US" sz="80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err="1"/>
              <a:t>공급사에서</a:t>
            </a:r>
            <a:r>
              <a:rPr lang="ko-KR" altLang="en-US" sz="700"/>
              <a:t> 관리하는 상품의 재고 관리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상품관리 </a:t>
            </a:r>
            <a:r>
              <a:rPr lang="en-US" altLang="ko-KR" sz="700"/>
              <a:t>&gt;</a:t>
            </a:r>
            <a:r>
              <a:rPr lang="ko-KR" altLang="en-US" sz="700"/>
              <a:t> 재고관리</a:t>
            </a:r>
            <a:endParaRPr lang="ko-KR" altLang="en-US" sz="800"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3911" y="3679997"/>
            <a:ext cx="4719592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4" name="Google Shape;408;p26"/>
          <p:cNvCxnSpPr>
            <a:endCxn id="13" idx="0"/>
          </p:cNvCxnSpPr>
          <p:nvPr/>
        </p:nvCxnSpPr>
        <p:spPr>
          <a:xfrm>
            <a:off x="1015736" y="3428396"/>
            <a:ext cx="850149" cy="251601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797;p30"/>
          <p:cNvSpPr/>
          <p:nvPr/>
        </p:nvSpPr>
        <p:spPr>
          <a:xfrm>
            <a:off x="509623" y="332875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797;p30"/>
          <p:cNvSpPr/>
          <p:nvPr/>
        </p:nvSpPr>
        <p:spPr>
          <a:xfrm>
            <a:off x="4471439" y="34859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210;p21"/>
          <p:cNvSpPr/>
          <p:nvPr/>
        </p:nvSpPr>
        <p:spPr>
          <a:xfrm>
            <a:off x="5275167" y="7793075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13;p21"/>
          <p:cNvSpPr/>
          <p:nvPr/>
        </p:nvSpPr>
        <p:spPr>
          <a:xfrm>
            <a:off x="5748541" y="8355818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4;p21"/>
          <p:cNvSpPr/>
          <p:nvPr/>
        </p:nvSpPr>
        <p:spPr>
          <a:xfrm>
            <a:off x="6332409" y="8346063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10;p21"/>
          <p:cNvSpPr/>
          <p:nvPr/>
        </p:nvSpPr>
        <p:spPr>
          <a:xfrm>
            <a:off x="7600595" y="7765811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1;p21"/>
          <p:cNvSpPr txBox="1"/>
          <p:nvPr/>
        </p:nvSpPr>
        <p:spPr>
          <a:xfrm>
            <a:off x="7643736" y="7935129"/>
            <a:ext cx="1858183" cy="30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적정재고를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수동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[6] 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수량으로 변경하시겠습니까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" name="Google Shape;212;p21"/>
          <p:cNvGraphicFramePr/>
          <p:nvPr>
            <p:extLst/>
          </p:nvPr>
        </p:nvGraphicFramePr>
        <p:xfrm>
          <a:off x="7734521" y="8113778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Google Shape;213;p21"/>
          <p:cNvSpPr/>
          <p:nvPr/>
        </p:nvSpPr>
        <p:spPr>
          <a:xfrm>
            <a:off x="8073969" y="8328554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4;p21"/>
          <p:cNvSpPr/>
          <p:nvPr/>
        </p:nvSpPr>
        <p:spPr>
          <a:xfrm>
            <a:off x="8657837" y="8318799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1694;p44"/>
          <p:cNvSpPr/>
          <p:nvPr/>
        </p:nvSpPr>
        <p:spPr>
          <a:xfrm>
            <a:off x="5522453" y="4931556"/>
            <a:ext cx="5277309" cy="263654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694;p44"/>
          <p:cNvSpPr/>
          <p:nvPr/>
        </p:nvSpPr>
        <p:spPr>
          <a:xfrm>
            <a:off x="5522453" y="3826028"/>
            <a:ext cx="5277309" cy="291810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Google Shape;1695;p44"/>
          <p:cNvGraphicFramePr/>
          <p:nvPr>
            <p:extLst/>
          </p:nvPr>
        </p:nvGraphicFramePr>
        <p:xfrm>
          <a:off x="5614325" y="3903895"/>
          <a:ext cx="5081048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08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9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적정재고 변경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1695;p44"/>
          <p:cNvGraphicFramePr/>
          <p:nvPr>
            <p:extLst/>
          </p:nvPr>
        </p:nvGraphicFramePr>
        <p:xfrm>
          <a:off x="10448835" y="3911380"/>
          <a:ext cx="262039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62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Google Shape;58;p20"/>
          <p:cNvSpPr/>
          <p:nvPr/>
        </p:nvSpPr>
        <p:spPr>
          <a:xfrm>
            <a:off x="5614325" y="4227220"/>
            <a:ext cx="5081046" cy="69306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indent="-72000">
              <a:buSzPts val="600"/>
              <a:buFont typeface="Arial"/>
              <a:buChar char="•"/>
            </a:pPr>
            <a:r>
              <a:rPr lang="ko-KR" altLang="en-US" sz="60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적정재고를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산출 방법 및 적정재고 수량을 변경하는 팝업입니다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적정재고는 자동 또는 수동으로 관리합니다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b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</a:b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자동 관리 시 작년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3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개월 평균 판매수량에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20%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를 더해 계산됩니다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작년 판매 내역이 없는 경우 최근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2~3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개월 평균 판매수량에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30%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를 더해 산출됩니다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72000" indent="-72000">
              <a:buSzPts val="600"/>
              <a:buFont typeface="Arial"/>
              <a:buChar char="•"/>
            </a:pP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수동 관리 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적정재고 수량 입력창이 활성화되어 사용자가 직접 값을 입력할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5577521" y="4934769"/>
          <a:ext cx="1217917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917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</a:tblGrid>
              <a:tr h="174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▶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상품재고정보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sp>
        <p:nvSpPr>
          <p:cNvPr id="28" name="Google Shape;1700;p44"/>
          <p:cNvSpPr/>
          <p:nvPr/>
        </p:nvSpPr>
        <p:spPr>
          <a:xfrm>
            <a:off x="7435481" y="6452058"/>
            <a:ext cx="812175" cy="169543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적정재고 저장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700;p44"/>
          <p:cNvSpPr/>
          <p:nvPr/>
        </p:nvSpPr>
        <p:spPr>
          <a:xfrm>
            <a:off x="8329417" y="6441981"/>
            <a:ext cx="504297" cy="16954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Google Shape;63;p20"/>
          <p:cNvGraphicFramePr/>
          <p:nvPr>
            <p:extLst/>
          </p:nvPr>
        </p:nvGraphicFramePr>
        <p:xfrm>
          <a:off x="5642987" y="5115297"/>
          <a:ext cx="5011255" cy="924496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70872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025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281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667904">
                  <a:extLst>
                    <a:ext uri="{9D8B030D-6E8A-4147-A177-3AD203B41FA5}">
                      <a16:colId xmlns:a16="http://schemas.microsoft.com/office/drawing/2014/main" val="675859475"/>
                    </a:ext>
                  </a:extLst>
                </a:gridCol>
                <a:gridCol w="1044670">
                  <a:extLst>
                    <a:ext uri="{9D8B030D-6E8A-4147-A177-3AD203B41FA5}">
                      <a16:colId xmlns:a16="http://schemas.microsoft.com/office/drawing/2014/main" val="3952572846"/>
                    </a:ext>
                  </a:extLst>
                </a:gridCol>
                <a:gridCol w="882604">
                  <a:extLst>
                    <a:ext uri="{9D8B030D-6E8A-4147-A177-3AD203B41FA5}">
                      <a16:colId xmlns:a16="http://schemas.microsoft.com/office/drawing/2014/main" val="1840518403"/>
                    </a:ext>
                  </a:extLst>
                </a:gridCol>
              </a:tblGrid>
              <a:tr h="1895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 smtClean="0"/>
                        <a:t>상품코드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 smtClean="0"/>
                        <a:t>상품명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smtClean="0">
                          <a:latin typeface="+mn-ea"/>
                          <a:ea typeface="+mn-ea"/>
                        </a:rPr>
                        <a:t>상품규격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226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2116162</a:t>
                      </a: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lang="ko-KR" altLang="en-US" sz="7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일회용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덧신</a:t>
                      </a: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7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 (50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켤레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16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  <a:sym typeface="Arial"/>
                        </a:rPr>
                        <a:t>현재고</a:t>
                      </a: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  <a:sym typeface="Arial"/>
                        </a:rPr>
                        <a:t>(A)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적정재고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(B)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배송대기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(C)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과부족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(A-B-C)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 확보율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확보필요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수량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19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9,931</a:t>
                      </a:r>
                      <a:endParaRPr lang="en-US" altLang="ko-KR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9,925</a:t>
                      </a:r>
                      <a:endParaRPr lang="en-US" altLang="ko-KR" sz="70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165,517%</a:t>
                      </a:r>
                      <a:endParaRPr lang="en-US" altLang="ko-KR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602454" y="6095720"/>
          <a:ext cx="504153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375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1364385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  <a:gridCol w="272586">
                  <a:extLst>
                    <a:ext uri="{9D8B030D-6E8A-4147-A177-3AD203B41FA5}">
                      <a16:colId xmlns:a16="http://schemas.microsoft.com/office/drawing/2014/main" val="4252988453"/>
                    </a:ext>
                  </a:extLst>
                </a:gridCol>
                <a:gridCol w="1091799">
                  <a:extLst>
                    <a:ext uri="{9D8B030D-6E8A-4147-A177-3AD203B41FA5}">
                      <a16:colId xmlns:a16="http://schemas.microsoft.com/office/drawing/2014/main" val="493407151"/>
                    </a:ext>
                  </a:extLst>
                </a:gridCol>
                <a:gridCol w="1364385">
                  <a:extLst>
                    <a:ext uri="{9D8B030D-6E8A-4147-A177-3AD203B41FA5}">
                      <a16:colId xmlns:a16="http://schemas.microsoft.com/office/drawing/2014/main" val="688270696"/>
                    </a:ext>
                  </a:extLst>
                </a:gridCol>
              </a:tblGrid>
              <a:tr h="174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 산출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        ˅  </a:t>
                      </a: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 수량</a:t>
                      </a: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cxnSp>
        <p:nvCxnSpPr>
          <p:cNvPr id="36" name="Google Shape;408;p26"/>
          <p:cNvCxnSpPr>
            <a:endCxn id="23" idx="1"/>
          </p:cNvCxnSpPr>
          <p:nvPr/>
        </p:nvCxnSpPr>
        <p:spPr>
          <a:xfrm rot="16200000" flipH="1">
            <a:off x="4347714" y="4110340"/>
            <a:ext cx="1542150" cy="80732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Google Shape;211;p21"/>
          <p:cNvSpPr txBox="1"/>
          <p:nvPr/>
        </p:nvSpPr>
        <p:spPr>
          <a:xfrm>
            <a:off x="5318308" y="7990529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err="1" smtClean="0"/>
              <a:t>적정재고를</a:t>
            </a:r>
            <a:r>
              <a:rPr lang="ko-KR" altLang="en-US" sz="600" smtClean="0"/>
              <a:t> </a:t>
            </a:r>
            <a:r>
              <a:rPr lang="en-US" altLang="ko-KR" sz="600" smtClean="0"/>
              <a:t>[</a:t>
            </a:r>
            <a:r>
              <a:rPr lang="ko-KR" altLang="en-US" sz="600" smtClean="0"/>
              <a:t>자동</a:t>
            </a:r>
            <a:r>
              <a:rPr lang="en-US" altLang="ko-KR" sz="600" smtClean="0"/>
              <a:t>]</a:t>
            </a:r>
            <a:r>
              <a:rPr lang="ko-KR" altLang="en-US" sz="600" smtClean="0"/>
              <a:t>으로 변경하시겠습니까</a:t>
            </a:r>
            <a:r>
              <a:rPr lang="en-US" altLang="ko-KR" sz="600" smtClean="0"/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" name="Google Shape;212;p21"/>
          <p:cNvGraphicFramePr/>
          <p:nvPr>
            <p:extLst/>
          </p:nvPr>
        </p:nvGraphicFramePr>
        <p:xfrm>
          <a:off x="5409093" y="8141042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Google Shape;408;p26"/>
          <p:cNvCxnSpPr>
            <a:stCxn id="28" idx="1"/>
            <a:endCxn id="41" idx="1"/>
          </p:cNvCxnSpPr>
          <p:nvPr/>
        </p:nvCxnSpPr>
        <p:spPr>
          <a:xfrm rot="10800000" flipV="1">
            <a:off x="5275167" y="6536829"/>
            <a:ext cx="2160314" cy="1670011"/>
          </a:xfrm>
          <a:prstGeom prst="bentConnector3">
            <a:avLst>
              <a:gd name="adj1" fmla="val 110582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5602454" y="6915702"/>
          <a:ext cx="504153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375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1364385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  <a:gridCol w="272586">
                  <a:extLst>
                    <a:ext uri="{9D8B030D-6E8A-4147-A177-3AD203B41FA5}">
                      <a16:colId xmlns:a16="http://schemas.microsoft.com/office/drawing/2014/main" val="4252988453"/>
                    </a:ext>
                  </a:extLst>
                </a:gridCol>
                <a:gridCol w="1091799">
                  <a:extLst>
                    <a:ext uri="{9D8B030D-6E8A-4147-A177-3AD203B41FA5}">
                      <a16:colId xmlns:a16="http://schemas.microsoft.com/office/drawing/2014/main" val="493407151"/>
                    </a:ext>
                  </a:extLst>
                </a:gridCol>
                <a:gridCol w="1364385">
                  <a:extLst>
                    <a:ext uri="{9D8B030D-6E8A-4147-A177-3AD203B41FA5}">
                      <a16:colId xmlns:a16="http://schemas.microsoft.com/office/drawing/2014/main" val="688270696"/>
                    </a:ext>
                  </a:extLst>
                </a:gridCol>
              </a:tblGrid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 산출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수동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        ˅  </a:t>
                      </a: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 수량</a:t>
                      </a: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cxnSp>
        <p:nvCxnSpPr>
          <p:cNvPr id="53" name="Google Shape;408;p26"/>
          <p:cNvCxnSpPr>
            <a:stCxn id="56" idx="2"/>
            <a:endCxn id="48" idx="1"/>
          </p:cNvCxnSpPr>
          <p:nvPr/>
        </p:nvCxnSpPr>
        <p:spPr>
          <a:xfrm rot="5400000">
            <a:off x="7370950" y="7708957"/>
            <a:ext cx="700265" cy="240974"/>
          </a:xfrm>
          <a:prstGeom prst="bentConnector4">
            <a:avLst>
              <a:gd name="adj1" fmla="val 20456"/>
              <a:gd name="adj2" fmla="val 194865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" name="Google Shape;1700;p44"/>
          <p:cNvSpPr/>
          <p:nvPr/>
        </p:nvSpPr>
        <p:spPr>
          <a:xfrm>
            <a:off x="7435481" y="7309769"/>
            <a:ext cx="812175" cy="169543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적정재고 저장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1700;p44"/>
          <p:cNvSpPr/>
          <p:nvPr/>
        </p:nvSpPr>
        <p:spPr>
          <a:xfrm>
            <a:off x="8329417" y="7299692"/>
            <a:ext cx="504297" cy="16954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797;p30"/>
          <p:cNvSpPr/>
          <p:nvPr/>
        </p:nvSpPr>
        <p:spPr>
          <a:xfrm>
            <a:off x="5434501" y="610825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20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rcRect r="2208"/>
          <a:stretch/>
        </p:blipFill>
        <p:spPr>
          <a:xfrm>
            <a:off x="195778" y="956402"/>
            <a:ext cx="7889002" cy="3996671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16467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재고이력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재고이력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 호출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상품재고정보 조회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재고이력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한달전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처리구분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출고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조회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Data Row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10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재고관리 목록</a:t>
            </a:r>
            <a:endParaRPr lang="ko-KR" altLang="en-US" sz="80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err="1"/>
              <a:t>공급사에서</a:t>
            </a:r>
            <a:r>
              <a:rPr lang="ko-KR" altLang="en-US" sz="700"/>
              <a:t> 관리하는 상품의 재고 관리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상품관리 </a:t>
            </a:r>
            <a:r>
              <a:rPr lang="en-US" altLang="ko-KR" sz="700"/>
              <a:t>&gt;</a:t>
            </a:r>
            <a:r>
              <a:rPr lang="ko-KR" altLang="en-US" sz="700"/>
              <a:t> 재고관리</a:t>
            </a:r>
            <a:endParaRPr lang="ko-KR" altLang="en-US" sz="800"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sp>
        <p:nvSpPr>
          <p:cNvPr id="23" name="Google Shape;1694;p44"/>
          <p:cNvSpPr/>
          <p:nvPr/>
        </p:nvSpPr>
        <p:spPr>
          <a:xfrm>
            <a:off x="722422" y="1414948"/>
            <a:ext cx="5200076" cy="398704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Google Shape;1695;p44"/>
          <p:cNvGraphicFramePr/>
          <p:nvPr>
            <p:extLst/>
          </p:nvPr>
        </p:nvGraphicFramePr>
        <p:xfrm>
          <a:off x="814292" y="1515488"/>
          <a:ext cx="500668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00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err="1" smtClean="0"/>
                        <a:t>재고이력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1695;p44"/>
          <p:cNvGraphicFramePr/>
          <p:nvPr>
            <p:extLst/>
          </p:nvPr>
        </p:nvGraphicFramePr>
        <p:xfrm>
          <a:off x="5567609" y="1515488"/>
          <a:ext cx="258204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802422" y="1840833"/>
          <a:ext cx="203541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410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▶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상품재고정보</a:t>
                      </a:r>
                      <a:endParaRPr lang="en-US" altLang="ko-KR" sz="70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sp>
        <p:nvSpPr>
          <p:cNvPr id="29" name="Google Shape;1700;p44"/>
          <p:cNvSpPr/>
          <p:nvPr/>
        </p:nvSpPr>
        <p:spPr>
          <a:xfrm>
            <a:off x="3049709" y="5157288"/>
            <a:ext cx="496916" cy="14332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Google Shape;63;p20"/>
          <p:cNvGraphicFramePr/>
          <p:nvPr>
            <p:extLst/>
          </p:nvPr>
        </p:nvGraphicFramePr>
        <p:xfrm>
          <a:off x="842956" y="2019513"/>
          <a:ext cx="4937916" cy="829895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82617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78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55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658129">
                  <a:extLst>
                    <a:ext uri="{9D8B030D-6E8A-4147-A177-3AD203B41FA5}">
                      <a16:colId xmlns:a16="http://schemas.microsoft.com/office/drawing/2014/main" val="675859475"/>
                    </a:ext>
                  </a:extLst>
                </a:gridCol>
                <a:gridCol w="1029382">
                  <a:extLst>
                    <a:ext uri="{9D8B030D-6E8A-4147-A177-3AD203B41FA5}">
                      <a16:colId xmlns:a16="http://schemas.microsoft.com/office/drawing/2014/main" val="3952572846"/>
                    </a:ext>
                  </a:extLst>
                </a:gridCol>
                <a:gridCol w="869687">
                  <a:extLst>
                    <a:ext uri="{9D8B030D-6E8A-4147-A177-3AD203B41FA5}">
                      <a16:colId xmlns:a16="http://schemas.microsoft.com/office/drawing/2014/main" val="1840518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 smtClean="0"/>
                        <a:t>상품코드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 smtClean="0"/>
                        <a:t>상품명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smtClean="0">
                          <a:latin typeface="+mn-ea"/>
                          <a:ea typeface="+mn-ea"/>
                        </a:rPr>
                        <a:t>상품규격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2116162</a:t>
                      </a: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lang="ko-KR" altLang="en-US" sz="7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일회용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덧신</a:t>
                      </a: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7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 (50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켤레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  <a:sym typeface="Arial"/>
                        </a:rPr>
                        <a:t>현재고</a:t>
                      </a: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  <a:sym typeface="Arial"/>
                        </a:rPr>
                        <a:t>(A)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적정재고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(B)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배송대기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(C)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과부족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(A-B-C)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 확보율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확보필요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수량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9,931</a:t>
                      </a:r>
                      <a:endParaRPr lang="en-US" altLang="ko-KR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9,925</a:t>
                      </a:r>
                      <a:endParaRPr lang="en-US" altLang="ko-KR" sz="70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165,517%</a:t>
                      </a:r>
                      <a:endParaRPr lang="en-US" altLang="ko-KR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814293" y="3227833"/>
          <a:ext cx="4967748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678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962917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  <a:gridCol w="202501">
                  <a:extLst>
                    <a:ext uri="{9D8B030D-6E8A-4147-A177-3AD203B41FA5}">
                      <a16:colId xmlns:a16="http://schemas.microsoft.com/office/drawing/2014/main" val="1233213210"/>
                    </a:ext>
                  </a:extLst>
                </a:gridCol>
                <a:gridCol w="963617">
                  <a:extLst>
                    <a:ext uri="{9D8B030D-6E8A-4147-A177-3AD203B41FA5}">
                      <a16:colId xmlns:a16="http://schemas.microsoft.com/office/drawing/2014/main" val="2867386710"/>
                    </a:ext>
                  </a:extLst>
                </a:gridCol>
                <a:gridCol w="124828">
                  <a:extLst>
                    <a:ext uri="{9D8B030D-6E8A-4147-A177-3AD203B41FA5}">
                      <a16:colId xmlns:a16="http://schemas.microsoft.com/office/drawing/2014/main" val="4252988453"/>
                    </a:ext>
                  </a:extLst>
                </a:gridCol>
                <a:gridCol w="835318">
                  <a:extLst>
                    <a:ext uri="{9D8B030D-6E8A-4147-A177-3AD203B41FA5}">
                      <a16:colId xmlns:a16="http://schemas.microsoft.com/office/drawing/2014/main" val="493407151"/>
                    </a:ext>
                  </a:extLst>
                </a:gridCol>
                <a:gridCol w="1168889">
                  <a:extLst>
                    <a:ext uri="{9D8B030D-6E8A-4147-A177-3AD203B41FA5}">
                      <a16:colId xmlns:a16="http://schemas.microsoft.com/office/drawing/2014/main" val="688270696"/>
                    </a:ext>
                  </a:extLst>
                </a:gridCol>
              </a:tblGrid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일자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2024-10-12</a:t>
                      </a: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~</a:t>
                      </a: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2024-11-12</a:t>
                      </a: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처리구분</a:t>
                      </a:r>
                      <a:endParaRPr lang="ko-KR" altLang="en-US" sz="700" b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   ˅</a:t>
                      </a: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cxnSp>
        <p:nvCxnSpPr>
          <p:cNvPr id="36" name="Google Shape;408;p26"/>
          <p:cNvCxnSpPr>
            <a:endCxn id="23" idx="3"/>
          </p:cNvCxnSpPr>
          <p:nvPr/>
        </p:nvCxnSpPr>
        <p:spPr>
          <a:xfrm rot="10800000">
            <a:off x="5922498" y="3408471"/>
            <a:ext cx="1544336" cy="2258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814293" y="3046561"/>
          <a:ext cx="203541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410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▶ </a:t>
                      </a:r>
                      <a:r>
                        <a:rPr lang="ko-KR" altLang="en-US" sz="70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재고이력</a:t>
                      </a:r>
                      <a:endParaRPr lang="en-US" altLang="ko-KR" sz="70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pic>
        <p:nvPicPr>
          <p:cNvPr id="54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6758" y="3225241"/>
            <a:ext cx="197019" cy="188524"/>
          </a:xfrm>
          <a:prstGeom prst="rect">
            <a:avLst/>
          </a:prstGeom>
        </p:spPr>
      </p:pic>
      <p:pic>
        <p:nvPicPr>
          <p:cNvPr id="56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7942" y="3217989"/>
            <a:ext cx="197019" cy="188524"/>
          </a:xfrm>
          <a:prstGeom prst="rect">
            <a:avLst/>
          </a:prstGeom>
        </p:spPr>
      </p:pic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279627" y="3445682"/>
            <a:ext cx="501245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4750070" y="3449550"/>
            <a:ext cx="501421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02422" y="3673444"/>
          <a:ext cx="5022843" cy="1062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99769">
                  <a:extLst>
                    <a:ext uri="{9D8B030D-6E8A-4147-A177-3AD203B41FA5}">
                      <a16:colId xmlns:a16="http://schemas.microsoft.com/office/drawing/2014/main" val="1449242586"/>
                    </a:ext>
                  </a:extLst>
                </a:gridCol>
                <a:gridCol w="569741">
                  <a:extLst>
                    <a:ext uri="{9D8B030D-6E8A-4147-A177-3AD203B41FA5}">
                      <a16:colId xmlns:a16="http://schemas.microsoft.com/office/drawing/2014/main" val="911552373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724702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19866447"/>
                    </a:ext>
                  </a:extLst>
                </a:gridCol>
                <a:gridCol w="570789">
                  <a:extLst>
                    <a:ext uri="{9D8B030D-6E8A-4147-A177-3AD203B41FA5}">
                      <a16:colId xmlns:a16="http://schemas.microsoft.com/office/drawing/2014/main" val="3430177093"/>
                    </a:ext>
                  </a:extLst>
                </a:gridCol>
                <a:gridCol w="456153">
                  <a:extLst>
                    <a:ext uri="{9D8B030D-6E8A-4147-A177-3AD203B41FA5}">
                      <a16:colId xmlns:a16="http://schemas.microsoft.com/office/drawing/2014/main" val="3870987317"/>
                    </a:ext>
                  </a:extLst>
                </a:gridCol>
                <a:gridCol w="978945">
                  <a:extLst>
                    <a:ext uri="{9D8B030D-6E8A-4147-A177-3AD203B41FA5}">
                      <a16:colId xmlns:a16="http://schemas.microsoft.com/office/drawing/2014/main" val="3538865485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처리구분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처리수량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재고수량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처리자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94144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2024-11-12 14:03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smtClean="0">
                          <a:latin typeface="+mn-ea"/>
                          <a:ea typeface="+mn-ea"/>
                        </a:rPr>
                        <a:t>출고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smtClean="0">
                          <a:effectLst/>
                          <a:latin typeface="+mn-ea"/>
                          <a:ea typeface="+mn-ea"/>
                        </a:rPr>
                        <a:t>HNS2411050059</a:t>
                      </a:r>
                      <a:endParaRPr lang="en-US" sz="7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-6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9,925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smtClean="0">
                          <a:latin typeface="+mn-ea"/>
                          <a:ea typeface="+mn-ea"/>
                        </a:rPr>
                        <a:t>위중용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smtClean="0">
                          <a:latin typeface="+mn-ea"/>
                          <a:ea typeface="+mn-ea"/>
                        </a:rPr>
                        <a:t>재고수량</a:t>
                      </a:r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smtClean="0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9226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smtClean="0">
                          <a:effectLst/>
                          <a:latin typeface="+mn-ea"/>
                          <a:ea typeface="+mn-ea"/>
                        </a:rPr>
                        <a:t>2024-09-12 09:22</a:t>
                      </a:r>
                      <a:endParaRPr lang="en-US" altLang="ko-KR" sz="700" b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smtClean="0">
                          <a:latin typeface="+mn-ea"/>
                          <a:ea typeface="+mn-ea"/>
                        </a:rPr>
                        <a:t>출고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smtClean="0">
                          <a:effectLst/>
                          <a:latin typeface="+mn-ea"/>
                          <a:ea typeface="+mn-ea"/>
                        </a:rPr>
                        <a:t>HNS2409100014</a:t>
                      </a:r>
                      <a:endParaRPr lang="en-US" sz="7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-6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9,931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smtClean="0">
                          <a:latin typeface="+mn-ea"/>
                          <a:ea typeface="+mn-ea"/>
                        </a:rPr>
                        <a:t>위중용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smtClean="0">
                          <a:latin typeface="+mn-ea"/>
                          <a:ea typeface="+mn-ea"/>
                        </a:rPr>
                        <a:t>재고수량</a:t>
                      </a:r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smtClean="0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58079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effectLst/>
                          <a:latin typeface="+mn-ea"/>
                          <a:ea typeface="+mn-ea"/>
                        </a:rPr>
                        <a:t>2024-09-10 11:26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>
                          <a:effectLst/>
                          <a:latin typeface="+mn-ea"/>
                          <a:ea typeface="+mn-ea"/>
                        </a:rPr>
                        <a:t>출고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smtClean="0">
                          <a:effectLst/>
                          <a:latin typeface="+mn-ea"/>
                          <a:ea typeface="+mn-ea"/>
                        </a:rPr>
                        <a:t>SKB2409090006</a:t>
                      </a:r>
                      <a:endParaRPr lang="en-US" sz="7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-4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9,937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smtClean="0">
                          <a:effectLst/>
                          <a:latin typeface="+mn-ea"/>
                          <a:ea typeface="+mn-ea"/>
                        </a:rPr>
                        <a:t>위중용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smtClean="0">
                          <a:effectLst/>
                          <a:latin typeface="+mn-ea"/>
                          <a:ea typeface="+mn-ea"/>
                        </a:rPr>
                        <a:t>재고수량 </a:t>
                      </a:r>
                      <a:r>
                        <a:rPr lang="en-US" altLang="ko-KR" sz="700" b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 smtClean="0"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700" b="0" smtClean="0"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35063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effectLst/>
                          <a:latin typeface="+mn-ea"/>
                          <a:ea typeface="+mn-ea"/>
                        </a:rPr>
                        <a:t>2024-07-16 15:56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>
                          <a:effectLst/>
                          <a:latin typeface="+mn-ea"/>
                          <a:ea typeface="+mn-ea"/>
                        </a:rPr>
                        <a:t>입고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9,999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9,941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err="1" smtClean="0">
                          <a:effectLst/>
                          <a:latin typeface="+mn-ea"/>
                          <a:ea typeface="+mn-ea"/>
                        </a:rPr>
                        <a:t>김상인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smtClean="0">
                          <a:effectLst/>
                          <a:latin typeface="+mn-ea"/>
                          <a:ea typeface="+mn-ea"/>
                        </a:rPr>
                        <a:t>전산재고변경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431646"/>
                  </a:ext>
                </a:extLst>
              </a:tr>
            </a:tbl>
          </a:graphicData>
        </a:graphic>
      </p:graphicFrame>
      <p:sp>
        <p:nvSpPr>
          <p:cNvPr id="59" name="Google Shape;797;p30"/>
          <p:cNvSpPr/>
          <p:nvPr/>
        </p:nvSpPr>
        <p:spPr>
          <a:xfrm>
            <a:off x="7846920" y="346136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797;p30"/>
          <p:cNvSpPr/>
          <p:nvPr/>
        </p:nvSpPr>
        <p:spPr>
          <a:xfrm>
            <a:off x="678446" y="185101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797;p30"/>
          <p:cNvSpPr/>
          <p:nvPr/>
        </p:nvSpPr>
        <p:spPr>
          <a:xfrm>
            <a:off x="678446" y="306569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4;p20"/>
          <p:cNvGrpSpPr/>
          <p:nvPr/>
        </p:nvGrpSpPr>
        <p:grpSpPr>
          <a:xfrm>
            <a:off x="2534712" y="4850279"/>
            <a:ext cx="1575496" cy="167235"/>
            <a:chOff x="3326817" y="6019551"/>
            <a:chExt cx="1591287" cy="180000"/>
          </a:xfrm>
        </p:grpSpPr>
        <p:sp>
          <p:nvSpPr>
            <p:cNvPr id="63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7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758021" y="3447396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307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상품관리 </a:t>
                      </a:r>
                      <a:r>
                        <a:rPr 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상품 변경 요청 조회</a:t>
                      </a:r>
                      <a:endParaRPr lang="en-US" altLang="ko-KR" sz="1000" b="1" u="none" strike="noStrike" cap="none" smtClean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8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200934" y="897346"/>
            <a:ext cx="10447342" cy="471627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 변경 요청 조회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 변경 요청 내역을 확인하는 화면</a:t>
            </a: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/>
              <a:t>상품 변경 요청 조회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228232" y="1378865"/>
            <a:ext cx="10106874" cy="19532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/>
              <a:t>단가 </a:t>
            </a:r>
            <a:r>
              <a:rPr lang="ko-KR" altLang="en-US" sz="700"/>
              <a:t>변경 요청 및 단종 요청과 같은 상품 변경 요청의 이력을 조회하는 화면입니다</a:t>
            </a:r>
            <a:r>
              <a:rPr lang="en-US" altLang="ko-KR" sz="700" smtClean="0"/>
              <a:t>.</a:t>
            </a:r>
            <a:endParaRPr lang="en-US" sz="600">
              <a:solidFill>
                <a:schemeClr val="tx1"/>
              </a:solidFill>
            </a:endParaRPr>
          </a:p>
        </p:txBody>
      </p:sp>
      <p:graphicFrame>
        <p:nvGraphicFramePr>
          <p:cNvPr id="63" name="Google Shape;63;p20"/>
          <p:cNvGraphicFramePr/>
          <p:nvPr>
            <p:extLst/>
          </p:nvPr>
        </p:nvGraphicFramePr>
        <p:xfrm>
          <a:off x="234562" y="2763390"/>
          <a:ext cx="10100544" cy="22555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529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2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3712">
                  <a:extLst>
                    <a:ext uri="{9D8B030D-6E8A-4147-A177-3AD203B41FA5}">
                      <a16:colId xmlns:a16="http://schemas.microsoft.com/office/drawing/2014/main" val="2867090347"/>
                    </a:ext>
                  </a:extLst>
                </a:gridCol>
                <a:gridCol w="941424">
                  <a:extLst>
                    <a:ext uri="{9D8B030D-6E8A-4147-A177-3AD203B41FA5}">
                      <a16:colId xmlns:a16="http://schemas.microsoft.com/office/drawing/2014/main" val="4153384821"/>
                    </a:ext>
                  </a:extLst>
                </a:gridCol>
                <a:gridCol w="1262568">
                  <a:extLst>
                    <a:ext uri="{9D8B030D-6E8A-4147-A177-3AD203B41FA5}">
                      <a16:colId xmlns:a16="http://schemas.microsoft.com/office/drawing/2014/main" val="3590676304"/>
                    </a:ext>
                  </a:extLst>
                </a:gridCol>
                <a:gridCol w="1262568">
                  <a:extLst>
                    <a:ext uri="{9D8B030D-6E8A-4147-A177-3AD203B41FA5}">
                      <a16:colId xmlns:a16="http://schemas.microsoft.com/office/drawing/2014/main" val="572303381"/>
                    </a:ext>
                  </a:extLst>
                </a:gridCol>
                <a:gridCol w="1262568">
                  <a:extLst>
                    <a:ext uri="{9D8B030D-6E8A-4147-A177-3AD203B41FA5}">
                      <a16:colId xmlns:a16="http://schemas.microsoft.com/office/drawing/2014/main" val="3111109835"/>
                    </a:ext>
                  </a:extLst>
                </a:gridCol>
              </a:tblGrid>
              <a:tr h="20193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u="none" strike="noStrike" cap="none" smtClean="0">
                          <a:latin typeface="+mn-lt"/>
                          <a:ea typeface="+mn-ea"/>
                        </a:rPr>
                        <a:t>상품정보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err="1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상품구분</a:t>
                      </a:r>
                      <a:endParaRPr lang="ko-KR" altLang="en-US" sz="8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err="1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요청내용</a:t>
                      </a:r>
                      <a:endParaRPr lang="ko-KR" altLang="en-US" sz="8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요청사유</a:t>
                      </a:r>
                      <a:endParaRPr lang="ko-KR" altLang="en-US" sz="8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err="1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처리상태</a:t>
                      </a:r>
                      <a:endParaRPr lang="ko-KR" altLang="en-US" sz="8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err="1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처리내용</a:t>
                      </a:r>
                      <a:endParaRPr lang="ko-KR" altLang="en-US" sz="8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i="0" u="none" strike="noStrike" cap="none" err="1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승인내역</a:t>
                      </a:r>
                      <a:endParaRPr lang="ko-KR" altLang="en-US" sz="8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err="1" smtClean="0">
                          <a:latin typeface="+mn-lt"/>
                          <a:ea typeface="+mn-ea"/>
                        </a:rPr>
                        <a:t>요청자</a:t>
                      </a:r>
                      <a:r>
                        <a:rPr lang="en-US" altLang="ko-KR" sz="800" b="1" u="none" strike="noStrike" cap="none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1" u="none" strike="noStrike" cap="none" smtClean="0">
                          <a:latin typeface="+mn-lt"/>
                          <a:ea typeface="+mn-ea"/>
                        </a:rPr>
                        <a:t>요청일</a:t>
                      </a:r>
                      <a:r>
                        <a:rPr lang="en-US" altLang="ko-KR" sz="800" b="1" u="none" strike="noStrike" cap="none" smtClean="0">
                          <a:latin typeface="+mn-lt"/>
                          <a:ea typeface="+mn-ea"/>
                        </a:rPr>
                        <a:t>)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err="1" smtClean="0">
                          <a:latin typeface="+mn-lt"/>
                          <a:ea typeface="+mn-ea"/>
                        </a:rPr>
                        <a:t>승인자</a:t>
                      </a:r>
                      <a:r>
                        <a:rPr lang="en-US" altLang="ko-KR" sz="800" b="1" u="none" strike="noStrike" cap="none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1" u="none" strike="noStrike" cap="none" smtClean="0">
                          <a:latin typeface="+mn-lt"/>
                          <a:ea typeface="+mn-ea"/>
                        </a:rPr>
                        <a:t>결재일</a:t>
                      </a:r>
                      <a:r>
                        <a:rPr lang="en-US" altLang="ko-KR" sz="800" b="1" u="none" strike="noStrike" cap="none" smtClean="0">
                          <a:latin typeface="+mn-lt"/>
                          <a:ea typeface="+mn-ea"/>
                        </a:rPr>
                        <a:t>)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1" u="sng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투구형</a:t>
                      </a:r>
                      <a:r>
                        <a:rPr lang="ko-KR" altLang="en-US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안전모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(SK </a:t>
                      </a:r>
                      <a:r>
                        <a:rPr lang="ko-KR" altLang="en-US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ctr"/>
                      <a:r>
                        <a:rPr lang="ko-KR" altLang="en-US" sz="7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상품코드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 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10000003376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ctr"/>
                      <a:r>
                        <a:rPr lang="ko-KR" altLang="en-US" sz="7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코브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COVD-HF-001-1A </a:t>
                      </a:r>
                      <a:r>
                        <a:rPr lang="ko-KR" altLang="en-US" sz="7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투명창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백색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안전</a:t>
                      </a: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KCS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단가변경요청</a:t>
                      </a:r>
                      <a:b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6,000&gt;5,500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0" i="0" u="none" strike="noStrike" cap="none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구성품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변경으로 인하여 단가 변경 요청 드리게 되었습니다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위중용</a:t>
                      </a:r>
                      <a:b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(2024-11-11)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1" u="sng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블랙야크</a:t>
                      </a:r>
                      <a:r>
                        <a:rPr lang="ko-KR" altLang="en-US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S-</a:t>
                      </a:r>
                      <a:r>
                        <a:rPr lang="ko-KR" altLang="en-US" sz="700" b="1" u="sng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발열조끼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u="sng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배터리포함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ctr"/>
                      <a:r>
                        <a:rPr lang="ko-KR" altLang="en-US" sz="7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상품코드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 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2415673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ctr"/>
                      <a:r>
                        <a:rPr lang="ko-KR" altLang="en-US" sz="7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:95~110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색상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블랙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안전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단가변경요청</a:t>
                      </a:r>
                      <a:b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92,000&gt;88,000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단가인하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처리완료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위중용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(2024-11-06)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김승현</a:t>
                      </a:r>
                      <a:b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(2024-11-06)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1" u="sng">
                          <a:solidFill>
                            <a:schemeClr val="tx1"/>
                          </a:solidFill>
                          <a:effectLst/>
                        </a:rPr>
                        <a:t>안전화 </a:t>
                      </a:r>
                      <a:r>
                        <a:rPr lang="ko-KR" altLang="en-US" sz="700" b="1" u="sng" err="1">
                          <a:solidFill>
                            <a:schemeClr val="tx1"/>
                          </a:solidFill>
                          <a:effectLst/>
                        </a:rPr>
                        <a:t>블랙야크</a:t>
                      </a:r>
                      <a:r>
                        <a:rPr lang="ko-KR" altLang="en-US" sz="700" b="1" u="sng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</a:rPr>
                        <a:t>YAK-410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/>
                      <a:r>
                        <a:rPr lang="ko-KR" altLang="en-US" sz="700" b="1" err="1">
                          <a:solidFill>
                            <a:schemeClr val="tx1"/>
                          </a:solidFill>
                          <a:effectLst/>
                        </a:rPr>
                        <a:t>상품코드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</a:rPr>
                        <a:t>: 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</a:rPr>
                        <a:t>2318565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/>
                      <a:r>
                        <a:rPr lang="ko-KR" altLang="en-US" sz="700" b="1">
                          <a:solidFill>
                            <a:schemeClr val="tx1"/>
                          </a:solidFill>
                          <a:effectLst/>
                        </a:rPr>
                        <a:t>규격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</a:rPr>
                        <a:t>: 4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</a:rPr>
                        <a:t>인치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</a:rPr>
                        <a:t>240~285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안전</a:t>
                      </a:r>
                      <a:r>
                        <a:rPr lang="en-US" sz="700">
                          <a:effectLst/>
                        </a:rPr>
                        <a:t>KCS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단가변경요청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en-US" altLang="ko-KR" sz="700">
                          <a:effectLst/>
                        </a:rPr>
                        <a:t>56,000&gt;55,000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>
                          <a:effectLst/>
                        </a:rPr>
                        <a:t>단가인하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반려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[</a:t>
                      </a:r>
                      <a:r>
                        <a:rPr lang="ko-KR" altLang="en-US" sz="700">
                          <a:effectLst/>
                        </a:rPr>
                        <a:t>공급사요청</a:t>
                      </a:r>
                      <a:r>
                        <a:rPr lang="en-US" altLang="ko-KR" sz="700">
                          <a:effectLst/>
                        </a:rPr>
                        <a:t>] </a:t>
                      </a:r>
                      <a:r>
                        <a:rPr lang="ko-KR" altLang="en-US" sz="700">
                          <a:effectLst/>
                        </a:rPr>
                        <a:t>상품코드 </a:t>
                      </a:r>
                      <a:r>
                        <a:rPr lang="en-US" altLang="ko-KR" sz="700">
                          <a:effectLst/>
                        </a:rPr>
                        <a:t>2320460 </a:t>
                      </a:r>
                      <a:r>
                        <a:rPr lang="ko-KR" altLang="en-US" sz="700">
                          <a:effectLst/>
                        </a:rPr>
                        <a:t>중복 등록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위중용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en-US" altLang="ko-KR" sz="700">
                          <a:effectLst/>
                        </a:rPr>
                        <a:t>(2024-06-27)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err="1">
                          <a:effectLst/>
                        </a:rPr>
                        <a:t>이승학</a:t>
                      </a:r>
                      <a:r>
                        <a:rPr lang="ko-KR" altLang="en-US" sz="700">
                          <a:effectLst/>
                        </a:rPr>
                        <a:t/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en-US" altLang="ko-KR" sz="700">
                          <a:effectLst/>
                        </a:rPr>
                        <a:t>(2024-06-27)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48065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75158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724254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477741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424379" y="5224864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상품 변경 요청 조회</a:t>
                      </a:r>
                      <a:endParaRPr lang="en-US" altLang="ko-KR" sz="10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917250" y="2498450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610782"/>
            <a:ext cx="10106874" cy="83367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Google Shape;359;p26"/>
          <p:cNvGraphicFramePr/>
          <p:nvPr>
            <p:extLst/>
          </p:nvPr>
        </p:nvGraphicFramePr>
        <p:xfrm>
          <a:off x="387418" y="1665129"/>
          <a:ext cx="9587478" cy="678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85">
                  <a:extLst>
                    <a:ext uri="{9D8B030D-6E8A-4147-A177-3AD203B41FA5}">
                      <a16:colId xmlns:a16="http://schemas.microsoft.com/office/drawing/2014/main" val="2240323158"/>
                    </a:ext>
                  </a:extLst>
                </a:gridCol>
                <a:gridCol w="1076400">
                  <a:extLst>
                    <a:ext uri="{9D8B030D-6E8A-4147-A177-3AD203B41FA5}">
                      <a16:colId xmlns:a16="http://schemas.microsoft.com/office/drawing/2014/main" val="3126677331"/>
                    </a:ext>
                  </a:extLst>
                </a:gridCol>
                <a:gridCol w="918096">
                  <a:extLst>
                    <a:ext uri="{9D8B030D-6E8A-4147-A177-3AD203B41FA5}">
                      <a16:colId xmlns:a16="http://schemas.microsoft.com/office/drawing/2014/main" val="3164553534"/>
                    </a:ext>
                  </a:extLst>
                </a:gridCol>
                <a:gridCol w="1076400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90222">
                  <a:extLst>
                    <a:ext uri="{9D8B030D-6E8A-4147-A177-3AD203B41FA5}">
                      <a16:colId xmlns:a16="http://schemas.microsoft.com/office/drawing/2014/main" val="1607299503"/>
                    </a:ext>
                  </a:extLst>
                </a:gridCol>
                <a:gridCol w="1076633">
                  <a:extLst>
                    <a:ext uri="{9D8B030D-6E8A-4147-A177-3AD203B41FA5}">
                      <a16:colId xmlns:a16="http://schemas.microsoft.com/office/drawing/2014/main" val="3153032715"/>
                    </a:ext>
                  </a:extLst>
                </a:gridCol>
                <a:gridCol w="242979">
                  <a:extLst>
                    <a:ext uri="{9D8B030D-6E8A-4147-A177-3AD203B41FA5}">
                      <a16:colId xmlns:a16="http://schemas.microsoft.com/office/drawing/2014/main" val="734978132"/>
                    </a:ext>
                  </a:extLst>
                </a:gridCol>
                <a:gridCol w="915571">
                  <a:extLst>
                    <a:ext uri="{9D8B030D-6E8A-4147-A177-3AD203B41FA5}">
                      <a16:colId xmlns:a16="http://schemas.microsoft.com/office/drawing/2014/main" val="1621109476"/>
                    </a:ext>
                  </a:extLst>
                </a:gridCol>
                <a:gridCol w="915571">
                  <a:extLst>
                    <a:ext uri="{9D8B030D-6E8A-4147-A177-3AD203B41FA5}">
                      <a16:colId xmlns:a16="http://schemas.microsoft.com/office/drawing/2014/main" val="539593928"/>
                    </a:ext>
                  </a:extLst>
                </a:gridCol>
                <a:gridCol w="915571">
                  <a:extLst>
                    <a:ext uri="{9D8B030D-6E8A-4147-A177-3AD203B41FA5}">
                      <a16:colId xmlns:a16="http://schemas.microsoft.com/office/drawing/2014/main" val="3032988953"/>
                    </a:ext>
                  </a:extLst>
                </a:gridCol>
              </a:tblGrid>
              <a:tr h="20486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ym typeface="Arial"/>
                        </a:rPr>
                        <a:t>상품명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7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smtClean="0"/>
                        <a:t> 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err="1" smtClean="0">
                          <a:sym typeface="Arial"/>
                        </a:rPr>
                        <a:t>처리상태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ym typeface="Arial"/>
                        </a:rPr>
                        <a:t>전체</a:t>
                      </a:r>
                      <a:r>
                        <a:rPr lang="en-US" altLang="ko-KR" sz="700" u="none" strike="noStrike" cap="none" smtClean="0">
                          <a:sym typeface="Arial"/>
                        </a:rPr>
                        <a:t>                     ˅ </a:t>
                      </a: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1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1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2442583"/>
                  </a:ext>
                </a:extLst>
              </a:tr>
              <a:tr h="20486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규격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7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ym typeface="Arial"/>
                        </a:rPr>
                        <a:t>변경구분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ym typeface="Arial"/>
                        </a:rPr>
                        <a:t>전체</a:t>
                      </a:r>
                      <a:r>
                        <a:rPr lang="en-US" altLang="ko-KR" sz="700" u="none" strike="noStrike" cap="none" smtClean="0">
                          <a:sym typeface="Arial"/>
                        </a:rPr>
                        <a:t>                     ˅ </a:t>
                      </a: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0844596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413349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ym typeface="Arial"/>
                        </a:rPr>
                        <a:t>요청일</a:t>
                      </a:r>
                      <a:endParaRPr lang="en-US" altLang="ko-KR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ym typeface="Malgun Gothic"/>
                        </a:rPr>
                        <a:t>2023-11-12</a:t>
                      </a: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strike="noStrike" cap="none" smtClean="0">
                          <a:sym typeface="Arial"/>
                        </a:rPr>
                        <a:t>~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ym typeface="Malgun Gothic"/>
                        </a:rPr>
                        <a:t>2024-11-12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201166"/>
                  </a:ext>
                </a:extLst>
              </a:tr>
            </a:tbl>
          </a:graphicData>
        </a:graphic>
      </p:graphicFrame>
      <p:pic>
        <p:nvPicPr>
          <p:cNvPr id="32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1170" y="2155565"/>
            <a:ext cx="164242" cy="188524"/>
          </a:xfrm>
          <a:prstGeom prst="rect">
            <a:avLst/>
          </a:prstGeom>
        </p:spPr>
      </p:pic>
      <p:pic>
        <p:nvPicPr>
          <p:cNvPr id="33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0230" y="2155565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9542" y="255743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6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28232" y="2501910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49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20559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변경 요청 조회 화면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 변경 요청 내역을 확인하는 화면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조회조회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처리완료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endParaRPr lang="en-US" altLang="ko-KR" sz="70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like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변경구분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매입단가변경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700" b="0" i="0" u="none" strike="noStrike" cap="none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단종요청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일주일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및 </a:t>
                      </a: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 상세 팝업 호출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 변경 요청 내역을 확인하는 화면</a:t>
            </a: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56" y="946300"/>
            <a:ext cx="7751457" cy="3471879"/>
          </a:xfrm>
          <a:prstGeom prst="rect">
            <a:avLst/>
          </a:prstGeom>
        </p:spPr>
      </p:pic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 변경 요청 조회 목록</a:t>
            </a:r>
            <a:endParaRPr lang="ko-KR" altLang="en-US" sz="800"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상품관리 </a:t>
            </a:r>
            <a:r>
              <a:rPr lang="en-US" altLang="ko-KR" sz="700"/>
              <a:t>&gt;</a:t>
            </a:r>
            <a:r>
              <a:rPr lang="ko-KR" altLang="en-US" sz="700"/>
              <a:t> 상품 변경 요청 조회</a:t>
            </a:r>
            <a:endParaRPr lang="ko-KR" altLang="en-US" sz="800"/>
          </a:p>
        </p:txBody>
      </p:sp>
      <p:sp>
        <p:nvSpPr>
          <p:cNvPr id="9" name="Google Shape;797;p30"/>
          <p:cNvSpPr/>
          <p:nvPr/>
        </p:nvSpPr>
        <p:spPr>
          <a:xfrm>
            <a:off x="90447" y="103709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89454" y="144233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87780" y="236779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156" y="2122983"/>
            <a:ext cx="4719592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" name="Google Shape;408;p26"/>
          <p:cNvCxnSpPr>
            <a:endCxn id="14" idx="1"/>
          </p:cNvCxnSpPr>
          <p:nvPr/>
        </p:nvCxnSpPr>
        <p:spPr>
          <a:xfrm>
            <a:off x="975360" y="2682240"/>
            <a:ext cx="2359796" cy="180053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408;p26"/>
          <p:cNvCxnSpPr>
            <a:endCxn id="14" idx="1"/>
          </p:cNvCxnSpPr>
          <p:nvPr/>
        </p:nvCxnSpPr>
        <p:spPr>
          <a:xfrm>
            <a:off x="975360" y="2775899"/>
            <a:ext cx="2359796" cy="170688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271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상품관리 </a:t>
                      </a:r>
                      <a:r>
                        <a:rPr lang="en-US" altLang="ko-KR" sz="1000" b="1" u="none" strike="noStrike" cap="none" dirty="0" smtClean="0"/>
                        <a:t>&gt; </a:t>
                      </a:r>
                      <a:r>
                        <a:rPr lang="ko-KR" altLang="en-US" sz="1000" b="1" u="none" strike="noStrike" cap="none" dirty="0" smtClean="0"/>
                        <a:t>자재혁신제안 현황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48758" y="881537"/>
            <a:ext cx="10447342" cy="521911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자재혁신제안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자재혁신</a:t>
            </a:r>
            <a:r>
              <a:rPr lang="ko-KR" altLang="en-US" sz="700" dirty="0"/>
              <a:t> </a:t>
            </a:r>
            <a:r>
              <a:rPr lang="ko-KR" altLang="en-US" sz="700" dirty="0" err="1"/>
              <a:t>제안목록의</a:t>
            </a:r>
            <a:r>
              <a:rPr lang="ko-KR" altLang="en-US" sz="700" dirty="0"/>
              <a:t> 상세내용 및 </a:t>
            </a:r>
            <a:r>
              <a:rPr lang="ko-KR" altLang="en-US" sz="700" dirty="0" err="1"/>
              <a:t>제안등록을</a:t>
            </a:r>
            <a:r>
              <a:rPr lang="ko-KR" altLang="en-US" sz="700" dirty="0"/>
              <a:t> 위한 화면</a:t>
            </a: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자재혁신제안 </a:t>
            </a:r>
            <a:r>
              <a:rPr lang="ko-KR" altLang="en-US" sz="700" dirty="0" smtClean="0"/>
              <a:t>현황</a:t>
            </a:r>
            <a:endParaRPr dirty="0"/>
          </a:p>
        </p:txBody>
      </p:sp>
      <p:sp>
        <p:nvSpPr>
          <p:cNvPr id="58" name="Google Shape;58;p20"/>
          <p:cNvSpPr/>
          <p:nvPr/>
        </p:nvSpPr>
        <p:spPr>
          <a:xfrm>
            <a:off x="234555" y="1406614"/>
            <a:ext cx="10106874" cy="45306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smtClean="0">
                <a:solidFill>
                  <a:schemeClr val="dk1"/>
                </a:solidFill>
              </a:rPr>
              <a:t>자재혁신제안의 현황입니다</a:t>
            </a:r>
            <a:r>
              <a:rPr lang="en-US" altLang="ko-KR" sz="700" b="0" i="0" u="none" strike="noStrike" cap="none" dirty="0" smtClean="0">
                <a:solidFill>
                  <a:schemeClr val="dk1"/>
                </a:solidFill>
                <a:sym typeface="Arial"/>
              </a:rPr>
              <a:t>. </a:t>
            </a:r>
            <a:r>
              <a:rPr lang="ko-KR" altLang="en-US" sz="700" b="0" i="0" u="none" strike="noStrike" cap="none" dirty="0" smtClean="0">
                <a:solidFill>
                  <a:schemeClr val="dk1"/>
                </a:solidFill>
                <a:sym typeface="Arial"/>
              </a:rPr>
              <a:t>로그인한 사용자가 제안한 자재혁신제안 현황 목록을 보여줍니다</a:t>
            </a:r>
            <a:r>
              <a:rPr lang="en-US" altLang="ko-KR" sz="700" b="0" i="0" u="none" strike="noStrike" cap="none" dirty="0" smtClean="0">
                <a:solidFill>
                  <a:schemeClr val="dk1"/>
                </a:solidFill>
                <a:sym typeface="Arial"/>
              </a:rPr>
              <a:t>.</a:t>
            </a:r>
            <a:endParaRPr lang="en-US" altLang="ko-KR" sz="700" dirty="0" smtClean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smtClean="0">
                <a:solidFill>
                  <a:schemeClr val="dk1"/>
                </a:solidFill>
              </a:rPr>
              <a:t>처리 상태의 상태에 따라 제안한 제안 정보를 수정</a:t>
            </a:r>
            <a:r>
              <a:rPr lang="en-US" altLang="ko-KR" sz="700" dirty="0" smtClean="0">
                <a:solidFill>
                  <a:schemeClr val="dk1"/>
                </a:solidFill>
              </a:rPr>
              <a:t>, </a:t>
            </a:r>
            <a:r>
              <a:rPr lang="ko-KR" altLang="en-US" sz="700" dirty="0" smtClean="0">
                <a:solidFill>
                  <a:schemeClr val="dk1"/>
                </a:solidFill>
              </a:rPr>
              <a:t>삭제 처리 할 수 있습니다</a:t>
            </a:r>
            <a:r>
              <a:rPr lang="en-US" altLang="ko-KR" sz="700" dirty="0" smtClean="0">
                <a:solidFill>
                  <a:schemeClr val="dk1"/>
                </a:solidFill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dirty="0" smtClean="0"/>
              <a:t>제안한 </a:t>
            </a:r>
            <a:r>
              <a:rPr lang="ko-KR" altLang="en-US" sz="700" dirty="0" err="1" smtClean="0"/>
              <a:t>자재혁신</a:t>
            </a:r>
            <a:r>
              <a:rPr lang="ko-KR" altLang="en-US" sz="700" dirty="0" smtClean="0"/>
              <a:t> 목록은 </a:t>
            </a:r>
            <a:r>
              <a:rPr lang="ko-KR" altLang="en-US" sz="700" dirty="0" err="1" smtClean="0"/>
              <a:t>운영사에서</a:t>
            </a:r>
            <a:r>
              <a:rPr lang="ko-KR" altLang="en-US" sz="700" dirty="0" smtClean="0"/>
              <a:t> 검토 후 최종 적합 여부를 판단합니다</a:t>
            </a:r>
            <a:r>
              <a:rPr lang="en-US" altLang="ko-KR" sz="700" dirty="0" smtClean="0"/>
              <a:t>. 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dirty="0" smtClean="0"/>
              <a:t>처리 </a:t>
            </a:r>
            <a:r>
              <a:rPr lang="en-US" altLang="ko-KR" sz="700" dirty="0"/>
              <a:t>Process : </a:t>
            </a:r>
            <a:r>
              <a:rPr lang="ko-KR" altLang="en-US" sz="700" dirty="0" err="1" smtClean="0"/>
              <a:t>접수대기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&gt; </a:t>
            </a:r>
            <a:r>
              <a:rPr lang="ko-KR" altLang="en-US" sz="700" dirty="0" err="1"/>
              <a:t>검토중</a:t>
            </a:r>
            <a:r>
              <a:rPr lang="ko-KR" altLang="en-US" sz="700" dirty="0"/>
              <a:t> </a:t>
            </a:r>
            <a:r>
              <a:rPr lang="en-US" altLang="ko-KR" sz="700" dirty="0"/>
              <a:t>&gt; 1</a:t>
            </a:r>
            <a:r>
              <a:rPr lang="ko-KR" altLang="en-US" sz="700" dirty="0"/>
              <a:t>차 서류평가 </a:t>
            </a:r>
            <a:r>
              <a:rPr lang="en-US" altLang="ko-KR" sz="700" dirty="0"/>
              <a:t>&gt; </a:t>
            </a:r>
            <a:r>
              <a:rPr lang="ko-KR" altLang="en-US" sz="700" dirty="0"/>
              <a:t>최종 서류평가</a:t>
            </a:r>
            <a:endParaRPr sz="700" dirty="0"/>
          </a:p>
        </p:txBody>
      </p:sp>
      <p:graphicFrame>
        <p:nvGraphicFramePr>
          <p:cNvPr id="63" name="Google Shape;63;p20"/>
          <p:cNvGraphicFramePr/>
          <p:nvPr>
            <p:extLst>
              <p:ext uri="{D42A27DB-BD31-4B8C-83A1-F6EECF244321}">
                <p14:modId xmlns:p14="http://schemas.microsoft.com/office/powerpoint/2010/main" val="3021043614"/>
              </p:ext>
            </p:extLst>
          </p:nvPr>
        </p:nvGraphicFramePr>
        <p:xfrm>
          <a:off x="251054" y="2699324"/>
          <a:ext cx="10090374" cy="2898766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6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205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203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8250">
                  <a:extLst>
                    <a:ext uri="{9D8B030D-6E8A-4147-A177-3AD203B41FA5}">
                      <a16:colId xmlns:a16="http://schemas.microsoft.com/office/drawing/2014/main" val="3549104647"/>
                    </a:ext>
                  </a:extLst>
                </a:gridCol>
                <a:gridCol w="1128250">
                  <a:extLst>
                    <a:ext uri="{9D8B030D-6E8A-4147-A177-3AD203B41FA5}">
                      <a16:colId xmlns:a16="http://schemas.microsoft.com/office/drawing/2014/main" val="1565666402"/>
                    </a:ext>
                  </a:extLst>
                </a:gridCol>
              </a:tblGrid>
              <a:tr h="21140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latin typeface="+mj-ea"/>
                          <a:ea typeface="+mj-ea"/>
                        </a:rPr>
                        <a:t>접수번호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>
                          <a:latin typeface="+mj-ea"/>
                          <a:ea typeface="+mj-ea"/>
                        </a:rPr>
                        <a:t>제안정보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700" b="1" u="none" strike="noStrike" cap="none" dirty="0" smtClean="0">
                          <a:latin typeface="+mj-ea"/>
                          <a:ea typeface="+mj-ea"/>
                        </a:rPr>
                        <a:t>단계 검토의견</a:t>
                      </a:r>
                      <a:r>
                        <a:rPr lang="en-US" altLang="ko-KR" sz="700" b="1" u="none" strike="noStrike" cap="none" dirty="0" smtClean="0">
                          <a:latin typeface="+mj-ea"/>
                          <a:ea typeface="+mj-ea"/>
                        </a:rPr>
                        <a:t/>
                      </a:r>
                      <a:br>
                        <a:rPr lang="en-US" altLang="ko-KR" sz="700" b="1" u="none" strike="noStrike" cap="none" dirty="0" smtClean="0">
                          <a:latin typeface="+mj-ea"/>
                          <a:ea typeface="+mj-ea"/>
                        </a:rPr>
                      </a:br>
                      <a:r>
                        <a:rPr lang="en-US" altLang="ko-KR" sz="700" b="1" u="none" strike="noStrike" cap="none" dirty="0" smtClean="0">
                          <a:latin typeface="+mj-ea"/>
                          <a:ea typeface="+mj-ea"/>
                        </a:rPr>
                        <a:t>(1</a:t>
                      </a:r>
                      <a:r>
                        <a:rPr lang="ko-KR" altLang="en-US" sz="700" b="1" u="none" strike="noStrike" cap="none" dirty="0" smtClean="0">
                          <a:latin typeface="+mj-ea"/>
                          <a:ea typeface="+mj-ea"/>
                        </a:rPr>
                        <a:t>차</a:t>
                      </a:r>
                      <a:r>
                        <a:rPr lang="en-US" altLang="ko-KR" sz="700" b="1" u="none" strike="noStrike" cap="none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700" b="1" u="none" strike="noStrike" cap="none" dirty="0" smtClean="0">
                          <a:latin typeface="+mj-ea"/>
                          <a:ea typeface="+mj-ea"/>
                        </a:rPr>
                        <a:t>최종</a:t>
                      </a:r>
                      <a:r>
                        <a:rPr lang="en-US" altLang="ko-KR" sz="700" b="1" u="none" strike="noStrike" cap="none" dirty="0" smtClean="0">
                          <a:latin typeface="+mj-ea"/>
                          <a:ea typeface="+mj-ea"/>
                        </a:rPr>
                        <a:t>)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>
                          <a:latin typeface="+mj-ea"/>
                          <a:ea typeface="+mj-ea"/>
                        </a:rPr>
                        <a:t>처리상태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700" b="1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단계 검토결과</a:t>
                      </a:r>
                      <a:endParaRPr lang="en-US" altLang="ko-KR" sz="700" b="1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제안</a:t>
                      </a:r>
                      <a:endParaRPr lang="en-US" altLang="ko-KR" sz="700" b="1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latin typeface="+mj-ea"/>
                          <a:ea typeface="+mj-ea"/>
                        </a:rPr>
                        <a:t>접수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700" b="1" u="none" strike="noStrike" cap="none" dirty="0" smtClean="0">
                          <a:latin typeface="+mj-ea"/>
                          <a:ea typeface="+mj-ea"/>
                        </a:rPr>
                        <a:t>차 서류평가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latin typeface="+mj-ea"/>
                          <a:ea typeface="+mj-ea"/>
                        </a:rPr>
                        <a:t>최종서류평가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06303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449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sng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제안공고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1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제안대상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1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자재유형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접수대기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448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sng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자재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sng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제안서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접수대기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2024-10-01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u="sng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 smtClean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436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sng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혁신 상품 제안서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공용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일반</a:t>
                      </a: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1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제안이 적합합니다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최종 평가 진행 합니다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적합</a:t>
                      </a:r>
                      <a:endParaRPr lang="en-US" altLang="ko-KR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2024-09-01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접수자</a:t>
                      </a:r>
                      <a:endParaRPr 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평가자</a:t>
                      </a:r>
                      <a:endParaRPr 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421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sng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홍길동 제안서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공용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1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제안이 적합합니다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최종 서류평가 진행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1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최종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해당 제안을 최종 채택합니다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채택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2024-07-15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2024-08-03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접수자</a:t>
                      </a:r>
                      <a:endParaRPr 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2024-08-21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평가자</a:t>
                      </a:r>
                      <a:endParaRPr 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평가자</a:t>
                      </a:r>
                      <a:endParaRPr 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sng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인공용</a:t>
                      </a:r>
                      <a:r>
                        <a:rPr lang="ko-KR" altLang="en-US" sz="700" b="1" i="0" u="sng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원터치 천막 </a:t>
                      </a:r>
                      <a:r>
                        <a:rPr lang="ko-KR" altLang="en-US" sz="700" b="1" i="0" u="sng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신규상품</a:t>
                      </a:r>
                      <a:r>
                        <a:rPr lang="ko-KR" altLang="en-US" sz="700" b="1" i="0" u="sng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sng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등록요청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공용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1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제안이 부적합합니다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평가 종료합니다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부적합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2024-03-27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2024-04-01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접수자</a:t>
                      </a:r>
                      <a:endParaRPr 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2024-04-23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평가자</a:t>
                      </a:r>
                      <a:endParaRPr 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411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sng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Branch patch cord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공용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1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차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제안이 적합합니다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최종 서류평가 진행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1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최종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해당 제안을 최종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미채택합니다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미채택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2023-12-13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2024-01-01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접수자</a:t>
                      </a:r>
                      <a:endParaRPr 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2024-01-13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평가자</a:t>
                      </a:r>
                      <a:endParaRPr 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2024-01-31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평가자</a:t>
                      </a:r>
                      <a:endParaRPr 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82759" y="5760832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상품관리 </a:t>
                      </a:r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u="none" strike="noStrike" cap="none" dirty="0" smtClean="0"/>
                        <a:t>자재혁신제안 현황</a:t>
                      </a: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361412"/>
              </p:ext>
            </p:extLst>
          </p:nvPr>
        </p:nvGraphicFramePr>
        <p:xfrm>
          <a:off x="4160923" y="249293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8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34554" y="2438721"/>
            <a:ext cx="3960517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0000"/>
              </a:lnSpc>
              <a:buSzPts val="800"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 smtClean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 </a:t>
            </a:r>
            <a:r>
              <a:rPr lang="en-US" altLang="ko-KR" sz="700" b="1" dirty="0" smtClean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700" b="1" dirty="0" err="1" smtClean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접수대기</a:t>
            </a:r>
            <a:r>
              <a:rPr lang="ko-KR" altLang="en-US" sz="700" b="1" dirty="0" smtClean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 err="1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검토중</a:t>
            </a:r>
            <a:r>
              <a:rPr lang="ko-KR" altLang="en-US" sz="700" b="1" dirty="0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적합 </a:t>
            </a:r>
            <a:r>
              <a:rPr lang="en-US" altLang="ko-KR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부적합 </a:t>
            </a:r>
            <a:r>
              <a:rPr lang="en-US" altLang="ko-KR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채택 </a:t>
            </a:r>
            <a:r>
              <a:rPr lang="en-US" altLang="ko-KR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 err="1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미채택</a:t>
            </a:r>
            <a:r>
              <a:rPr lang="ko-KR" altLang="en-US" sz="700" b="1" dirty="0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 smtClean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ko-KR" altLang="en-US" sz="700" b="1" dirty="0" smtClean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923488"/>
            <a:ext cx="10106874" cy="41508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16432"/>
              </p:ext>
            </p:extLst>
          </p:nvPr>
        </p:nvGraphicFramePr>
        <p:xfrm>
          <a:off x="424237" y="2001335"/>
          <a:ext cx="7033880" cy="253378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2427556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1725019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09769818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77619895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2925483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53313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342536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9305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801313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8842792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55858994"/>
                    </a:ext>
                  </a:extLst>
                </a:gridCol>
              </a:tblGrid>
              <a:tr h="2533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제안일</a:t>
                      </a:r>
                      <a:endParaRPr lang="ko-KR" altLang="en-US" sz="7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2024-01-01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~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2024-11-12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제안명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처리상태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전체        </a:t>
                      </a:r>
                      <a:r>
                        <a:rPr lang="en-US" altLang="ko-KR" sz="700" dirty="0" smtClean="0"/>
                        <a:t>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800472"/>
                  </a:ext>
                </a:extLst>
              </a:tr>
            </a:tbl>
          </a:graphicData>
        </a:graphic>
      </p:graphicFrame>
      <p:pic>
        <p:nvPicPr>
          <p:cNvPr id="40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34085" y="2033762"/>
            <a:ext cx="164242" cy="188524"/>
          </a:xfrm>
          <a:prstGeom prst="rect">
            <a:avLst/>
          </a:prstGeom>
        </p:spPr>
      </p:pic>
      <p:pic>
        <p:nvPicPr>
          <p:cNvPr id="29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182162" y="2031896"/>
            <a:ext cx="164242" cy="188524"/>
          </a:xfrm>
          <a:prstGeom prst="rect">
            <a:avLst/>
          </a:prstGeom>
        </p:spPr>
      </p:pic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48753" y="2031827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744293" y="2455828"/>
            <a:ext cx="597135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▦ 제안하기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94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2370036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현황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자재혁신제안 목록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제안일은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현재일 기준 올해 전체 조회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(ex : 2024-01-01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~ 2024-11-12)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제안정보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제안명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등록한 제안 상세 팝업 호출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 평가 이후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공급사에서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지정 및 작성 처리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처리상태가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접수대기인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제안은 수정 및 삭제 가능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자재혁신제안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 smtClean="0"/>
              <a:t>자재혁신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제안목록의</a:t>
            </a:r>
            <a:r>
              <a:rPr lang="ko-KR" altLang="en-US" sz="700" dirty="0" smtClean="0"/>
              <a:t> 상세내용 및 </a:t>
            </a:r>
            <a:r>
              <a:rPr lang="ko-KR" altLang="en-US" sz="700" dirty="0" err="1" smtClean="0"/>
              <a:t>제안등록을</a:t>
            </a:r>
            <a:r>
              <a:rPr lang="ko-KR" altLang="en-US" sz="700" dirty="0" smtClean="0"/>
              <a:t> 위한 화면</a:t>
            </a:r>
            <a:endParaRPr lang="ko-KR" altLang="en-US" sz="700" dirty="0"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상품관리 </a:t>
            </a:r>
            <a:r>
              <a:rPr lang="en-US" altLang="ko-KR" sz="700" dirty="0"/>
              <a:t>&gt; </a:t>
            </a:r>
            <a:r>
              <a:rPr lang="ko-KR" altLang="en-US" sz="700" dirty="0"/>
              <a:t>자재혁신제안 공고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4" y="914492"/>
            <a:ext cx="8080995" cy="4051272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179085" y="96026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79085" y="160434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86705" y="22532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서동욱</a:t>
            </a:r>
            <a:endParaRPr sz="700" dirty="0"/>
          </a:p>
        </p:txBody>
      </p:sp>
    </p:spTree>
    <p:extLst>
      <p:ext uri="{BB962C8B-B14F-4D97-AF65-F5344CB8AC3E}">
        <p14:creationId xmlns:p14="http://schemas.microsoft.com/office/powerpoint/2010/main" val="13623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2237286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제안하기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정보를 등록하는 팝업 호출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제안정보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정보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상세화면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 호출 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 대기인 상태이면 ⑤ 영역에 수정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버튼이 활성화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운영사에서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작성한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 </a:t>
                      </a: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평가정보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부적합 상태로 진행되면 팝업에서 노출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최종평가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운영사에서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작성한 최종 </a:t>
                      </a: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평가정보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채택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미채택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상태로 진행되면 팝업에서 노출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자재혁신제안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자재혁신</a:t>
            </a:r>
            <a:r>
              <a:rPr lang="ko-KR" altLang="en-US" sz="700" dirty="0"/>
              <a:t> </a:t>
            </a:r>
            <a:r>
              <a:rPr lang="ko-KR" altLang="en-US" sz="700" dirty="0" err="1"/>
              <a:t>제안목록의</a:t>
            </a:r>
            <a:r>
              <a:rPr lang="ko-KR" altLang="en-US" sz="700" dirty="0"/>
              <a:t> 상세내용 및 </a:t>
            </a:r>
            <a:r>
              <a:rPr lang="ko-KR" altLang="en-US" sz="700" dirty="0" err="1"/>
              <a:t>제안등록을</a:t>
            </a:r>
            <a:r>
              <a:rPr lang="ko-KR" altLang="en-US" sz="700" dirty="0"/>
              <a:t> 위한 화면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4" y="914492"/>
            <a:ext cx="8080995" cy="4051272"/>
          </a:xfrm>
          <a:prstGeom prst="rect">
            <a:avLst/>
          </a:prstGeom>
        </p:spPr>
      </p:pic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상품관리 </a:t>
            </a:r>
            <a:r>
              <a:rPr lang="en-US" altLang="ko-KR" sz="700" dirty="0"/>
              <a:t>&gt; </a:t>
            </a:r>
            <a:r>
              <a:rPr lang="ko-KR" altLang="en-US" sz="700" dirty="0"/>
              <a:t>자재혁신제안 공고</a:t>
            </a:r>
            <a:endParaRPr lang="ko-KR" altLang="en-US" sz="800" dirty="0"/>
          </a:p>
        </p:txBody>
      </p:sp>
      <p:sp>
        <p:nvSpPr>
          <p:cNvPr id="9" name="Google Shape;797;p30"/>
          <p:cNvSpPr/>
          <p:nvPr/>
        </p:nvSpPr>
        <p:spPr>
          <a:xfrm>
            <a:off x="7484925" y="202162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696420" y="25496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서동욱</a:t>
            </a:r>
            <a:endParaRPr sz="7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893" y="2077800"/>
            <a:ext cx="2506853" cy="28940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95" y="2077800"/>
            <a:ext cx="2512754" cy="32279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38350" y="2019300"/>
            <a:ext cx="5262563" cy="335862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216944" y="4147900"/>
            <a:ext cx="2286000" cy="37171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16944" y="4519613"/>
            <a:ext cx="2286000" cy="2238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16944" y="2594944"/>
            <a:ext cx="480536" cy="1119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31611" y="2594943"/>
            <a:ext cx="480536" cy="1119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797;p30"/>
          <p:cNvSpPr/>
          <p:nvPr/>
        </p:nvSpPr>
        <p:spPr>
          <a:xfrm>
            <a:off x="2050621" y="396142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797;p30"/>
          <p:cNvSpPr/>
          <p:nvPr/>
        </p:nvSpPr>
        <p:spPr>
          <a:xfrm>
            <a:off x="2038350" y="436239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408;p26"/>
          <p:cNvCxnSpPr>
            <a:stCxn id="9" idx="4"/>
            <a:endCxn id="7" idx="3"/>
          </p:cNvCxnSpPr>
          <p:nvPr/>
        </p:nvCxnSpPr>
        <p:spPr>
          <a:xfrm rot="5400000">
            <a:off x="6675023" y="2804733"/>
            <a:ext cx="1519768" cy="267988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" name="Google Shape;408;p26"/>
          <p:cNvCxnSpPr>
            <a:stCxn id="10" idx="4"/>
            <a:endCxn id="7" idx="1"/>
          </p:cNvCxnSpPr>
          <p:nvPr/>
        </p:nvCxnSpPr>
        <p:spPr>
          <a:xfrm rot="16200000" flipH="1">
            <a:off x="913499" y="2573759"/>
            <a:ext cx="991749" cy="1257954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744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상품관리 </a:t>
                      </a:r>
                      <a:r>
                        <a:rPr lang="en-US" altLang="ko-KR" sz="1000" b="1" u="none" strike="noStrike" cap="none" dirty="0" smtClean="0"/>
                        <a:t>&gt; </a:t>
                      </a:r>
                      <a:r>
                        <a:rPr lang="ko-KR" altLang="en-US" sz="1000" b="1" u="none" strike="noStrike" cap="none" dirty="0" smtClean="0"/>
                        <a:t>자재혁신제안 공고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4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55944" y="897346"/>
            <a:ext cx="10264806" cy="649582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공급사에서 관리하는 상품 </a:t>
            </a:r>
            <a:r>
              <a:rPr lang="ko-KR" altLang="en-US" sz="700" dirty="0" smtClean="0"/>
              <a:t>목록 화면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smtClean="0"/>
              <a:t>상품관리</a:t>
            </a:r>
            <a:endParaRPr dirty="0"/>
          </a:p>
        </p:txBody>
      </p:sp>
      <p:sp>
        <p:nvSpPr>
          <p:cNvPr id="58" name="Google Shape;58;p20"/>
          <p:cNvSpPr/>
          <p:nvPr/>
        </p:nvSpPr>
        <p:spPr>
          <a:xfrm>
            <a:off x="263672" y="1378865"/>
            <a:ext cx="10106874" cy="41259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dirty="0" smtClean="0">
                <a:solidFill>
                  <a:schemeClr val="dk1"/>
                </a:solidFill>
                <a:sym typeface="Arial"/>
              </a:rPr>
              <a:t>당사에서 관리하는 상품의 정보를 조회하고 관리하는 화면입니다</a:t>
            </a:r>
            <a:r>
              <a:rPr lang="en-US" altLang="ko-KR" sz="700" b="0" i="0" u="none" strike="noStrike" cap="none" dirty="0" smtClean="0">
                <a:solidFill>
                  <a:schemeClr val="dk1"/>
                </a:solidFill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dirty="0" smtClean="0">
                <a:solidFill>
                  <a:schemeClr val="dk1"/>
                </a:solidFill>
                <a:sym typeface="Arial"/>
              </a:rPr>
              <a:t>상품명 또는 상품이미지를 클릭하면 </a:t>
            </a:r>
            <a:r>
              <a:rPr lang="ko-KR" altLang="en-US" sz="700" b="0" i="0" u="none" strike="noStrike" cap="none" dirty="0" err="1" smtClean="0">
                <a:solidFill>
                  <a:schemeClr val="dk1"/>
                </a:solidFill>
                <a:sym typeface="Arial"/>
              </a:rPr>
              <a:t>상품상세를</a:t>
            </a:r>
            <a:r>
              <a:rPr lang="ko-KR" altLang="en-US" sz="700" b="0" i="0" u="none" strike="noStrike" cap="none" dirty="0" smtClean="0">
                <a:solidFill>
                  <a:schemeClr val="dk1"/>
                </a:solidFill>
                <a:sym typeface="Arial"/>
              </a:rPr>
              <a:t> 보실 수 있으며 </a:t>
            </a:r>
            <a:r>
              <a:rPr lang="ko-KR" altLang="en-US" sz="700" b="0" i="0" u="none" strike="noStrike" cap="none" dirty="0" err="1" smtClean="0">
                <a:solidFill>
                  <a:schemeClr val="dk1"/>
                </a:solidFill>
                <a:sym typeface="Arial"/>
              </a:rPr>
              <a:t>납품소요일</a:t>
            </a:r>
            <a:r>
              <a:rPr lang="en-US" altLang="ko-KR" sz="700" b="0" i="0" u="none" strike="noStrike" cap="none" dirty="0" smtClean="0">
                <a:solidFill>
                  <a:schemeClr val="dk1"/>
                </a:solidFill>
                <a:sym typeface="Arial"/>
              </a:rPr>
              <a:t>, </a:t>
            </a:r>
            <a:r>
              <a:rPr lang="ko-KR" altLang="en-US" sz="700" b="0" i="0" u="none" strike="noStrike" cap="none" dirty="0" smtClean="0">
                <a:solidFill>
                  <a:schemeClr val="dk1"/>
                </a:solidFill>
                <a:sym typeface="Arial"/>
              </a:rPr>
              <a:t>최소주문수량</a:t>
            </a:r>
            <a:r>
              <a:rPr lang="en-US" altLang="ko-KR" sz="700" b="0" i="0" u="none" strike="noStrike" cap="none" dirty="0" smtClean="0">
                <a:solidFill>
                  <a:schemeClr val="dk1"/>
                </a:solidFill>
                <a:sym typeface="Arial"/>
              </a:rPr>
              <a:t>, </a:t>
            </a:r>
            <a:r>
              <a:rPr lang="ko-KR" altLang="en-US" sz="700" b="0" i="0" u="none" strike="noStrike" cap="none" dirty="0" smtClean="0">
                <a:solidFill>
                  <a:schemeClr val="dk1"/>
                </a:solidFill>
                <a:sym typeface="Arial"/>
              </a:rPr>
              <a:t>재고관리여부</a:t>
            </a:r>
            <a:r>
              <a:rPr lang="en-US" altLang="ko-KR" sz="700" b="0" i="0" u="none" strike="noStrike" cap="none" dirty="0" smtClean="0">
                <a:solidFill>
                  <a:schemeClr val="dk1"/>
                </a:solidFill>
                <a:sym typeface="Arial"/>
              </a:rPr>
              <a:t>, </a:t>
            </a:r>
            <a:r>
              <a:rPr lang="ko-KR" altLang="en-US" sz="700" b="0" i="0" u="none" strike="noStrike" cap="none" dirty="0" smtClean="0">
                <a:solidFill>
                  <a:schemeClr val="dk1"/>
                </a:solidFill>
                <a:sym typeface="Arial"/>
              </a:rPr>
              <a:t>재고수량변경 및 단가변경요청</a:t>
            </a:r>
            <a:r>
              <a:rPr lang="en-US" altLang="ko-KR" sz="700" b="0" i="0" u="none" strike="noStrike" cap="none" dirty="0" smtClean="0">
                <a:solidFill>
                  <a:schemeClr val="dk1"/>
                </a:solidFill>
                <a:sym typeface="Arial"/>
              </a:rPr>
              <a:t>(</a:t>
            </a:r>
            <a:r>
              <a:rPr lang="ko-KR" altLang="en-US" sz="700" b="0" i="0" u="none" strike="noStrike" cap="none" dirty="0" err="1" smtClean="0">
                <a:solidFill>
                  <a:schemeClr val="dk1"/>
                </a:solidFill>
                <a:sym typeface="Arial"/>
              </a:rPr>
              <a:t>단종요청</a:t>
            </a:r>
            <a:r>
              <a:rPr lang="en-US" altLang="ko-KR" sz="700" b="0" i="0" u="none" strike="noStrike" cap="none" dirty="0" smtClean="0">
                <a:solidFill>
                  <a:schemeClr val="dk1"/>
                </a:solidFill>
                <a:sym typeface="Arial"/>
              </a:rPr>
              <a:t>)</a:t>
            </a:r>
            <a:r>
              <a:rPr lang="ko-KR" altLang="en-US" sz="700" b="0" i="0" u="none" strike="noStrike" cap="none" dirty="0" smtClean="0">
                <a:solidFill>
                  <a:schemeClr val="dk1"/>
                </a:solidFill>
                <a:sym typeface="Arial"/>
              </a:rPr>
              <a:t>등을 하실 수 있습니다</a:t>
            </a:r>
            <a:r>
              <a:rPr lang="en-US" altLang="ko-KR" sz="700" b="0" i="0" u="none" strike="noStrike" cap="none" dirty="0" smtClean="0">
                <a:solidFill>
                  <a:schemeClr val="dk1"/>
                </a:solidFill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smtClean="0">
                <a:solidFill>
                  <a:schemeClr val="tx1"/>
                </a:solidFill>
              </a:rPr>
              <a:t>신규상품등록요청은 </a:t>
            </a:r>
            <a:r>
              <a:rPr lang="en-US" altLang="ko-KR" sz="700" dirty="0" smtClean="0">
                <a:solidFill>
                  <a:schemeClr val="tx1"/>
                </a:solidFill>
              </a:rPr>
              <a:t>OK</a:t>
            </a:r>
            <a:r>
              <a:rPr lang="ko-KR" altLang="en-US" sz="700" dirty="0" smtClean="0">
                <a:solidFill>
                  <a:schemeClr val="tx1"/>
                </a:solidFill>
              </a:rPr>
              <a:t>플라자에 등록되어 있지 않은 상품을 판매하기 위해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운영사에</a:t>
            </a:r>
            <a:r>
              <a:rPr lang="ko-KR" altLang="en-US" sz="700" dirty="0" smtClean="0">
                <a:solidFill>
                  <a:schemeClr val="tx1"/>
                </a:solidFill>
              </a:rPr>
              <a:t> 등록을 요청하는 기능입니다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.(</a:t>
            </a:r>
            <a:r>
              <a:rPr lang="ko-KR" altLang="en-US" sz="700" dirty="0" smtClean="0">
                <a:solidFill>
                  <a:schemeClr val="tx1"/>
                </a:solidFill>
              </a:rPr>
              <a:t>신규상품등록요청 내역은 당사에서 요청한 이력을 확인하실 수 있습니다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.)</a:t>
            </a:r>
            <a:endParaRPr 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63" name="Google Shape;63;p20"/>
          <p:cNvGraphicFramePr/>
          <p:nvPr>
            <p:extLst>
              <p:ext uri="{D42A27DB-BD31-4B8C-83A1-F6EECF244321}">
                <p14:modId xmlns:p14="http://schemas.microsoft.com/office/powerpoint/2010/main" val="4192378492"/>
              </p:ext>
            </p:extLst>
          </p:nvPr>
        </p:nvGraphicFramePr>
        <p:xfrm>
          <a:off x="242305" y="3440422"/>
          <a:ext cx="10078609" cy="31526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107662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18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8024">
                  <a:extLst>
                    <a:ext uri="{9D8B030D-6E8A-4147-A177-3AD203B41FA5}">
                      <a16:colId xmlns:a16="http://schemas.microsoft.com/office/drawing/2014/main" val="2295456730"/>
                    </a:ext>
                  </a:extLst>
                </a:gridCol>
                <a:gridCol w="950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9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4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latin typeface="+mn-ea"/>
                          <a:ea typeface="+mn-ea"/>
                        </a:rPr>
                        <a:t>상품구분</a:t>
                      </a:r>
                      <a:endParaRPr lang="en-US" altLang="ko-KR" sz="700" b="1" u="none" strike="noStrike" cap="none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latin typeface="+mn-ea"/>
                          <a:ea typeface="+mn-ea"/>
                        </a:rPr>
                        <a:t>상품유형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latin typeface="+mn-ea"/>
                          <a:ea typeface="+mn-ea"/>
                        </a:rPr>
                        <a:t>주문 상품 정보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단가</a:t>
                      </a:r>
                      <a:endParaRPr lang="en-US" altLang="ko-KR" sz="700" b="1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latin typeface="+mn-ea"/>
                          <a:ea typeface="+mn-ea"/>
                        </a:rPr>
                        <a:t>재고량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latin typeface="+mn-ea"/>
                          <a:ea typeface="+mn-ea"/>
                        </a:rPr>
                        <a:t>담당자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안전</a:t>
                      </a:r>
                      <a:endParaRPr lang="en-US" altLang="ko-KR" sz="7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단품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9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</a:t>
                      </a:r>
                      <a:r>
                        <a:rPr lang="en-US" altLang="ko-KR" sz="9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K2 </a:t>
                      </a:r>
                      <a:r>
                        <a:rPr lang="ko-KR" altLang="en-US" sz="9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슬림히트 발열조끼</a:t>
                      </a:r>
                      <a:r>
                        <a:rPr lang="en-US" altLang="ko-KR" sz="9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2(</a:t>
                      </a:r>
                      <a:r>
                        <a:rPr lang="ko-KR" altLang="en-US" sz="9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배터리포함</a:t>
                      </a:r>
                      <a:r>
                        <a:rPr lang="en-US" altLang="ko-KR" sz="9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sng" strike="noStrike" cap="none" smtClean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스카이필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PD20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LCD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디스플레이 고속 충전 보조배터리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2000mAh 22.5W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상품코드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2217836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제조사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케이투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표준납기일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5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영업일                       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최소주문수량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10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102,000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sz="70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김승현</a:t>
                      </a:r>
                      <a:endParaRPr lang="en-US" altLang="ko-KR" sz="70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(010-6283-4934)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9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지정</a:t>
                      </a:r>
                      <a:endParaRPr lang="en-US" altLang="ko-KR" sz="7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옵션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9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네파 파워스트레치 방한장갑</a:t>
                      </a:r>
                      <a:endParaRPr lang="en-US" altLang="ko-KR" sz="900" b="1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sng" strike="noStrike" cap="none" smtClean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네파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Safety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외펜 파워스트레치 장갑</a:t>
                      </a:r>
                      <a:endParaRPr lang="en-US" altLang="ko-KR" sz="7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상품코드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2217836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제조사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대일안전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표준납기일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3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영업일                       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최소주문수량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1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95,000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sz="70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846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김승현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(010-6283-4934)</a:t>
                      </a:r>
                      <a:endParaRPr lang="ko-KR" altLang="en-US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7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일반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단품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6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6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  <a:tr h="2496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57430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262257" y="6909504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46756"/>
              </p:ext>
            </p:extLst>
          </p:nvPr>
        </p:nvGraphicFramePr>
        <p:xfrm>
          <a:off x="255820" y="911522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상품관리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24931" y="2027717"/>
            <a:ext cx="50560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26843" y="2256683"/>
            <a:ext cx="50578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068839" y="3171754"/>
            <a:ext cx="1252074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▦ </a:t>
            </a:r>
            <a:r>
              <a:rPr lang="ko-KR" altLang="en-US" sz="700" b="1" dirty="0" err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신규상품등록요청내역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832371"/>
            <a:ext cx="10106874" cy="12521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Google Shape;359;p26"/>
          <p:cNvGraphicFramePr/>
          <p:nvPr>
            <p:extLst>
              <p:ext uri="{D42A27DB-BD31-4B8C-83A1-F6EECF244321}">
                <p14:modId xmlns:p14="http://schemas.microsoft.com/office/powerpoint/2010/main" val="4012517611"/>
              </p:ext>
            </p:extLst>
          </p:nvPr>
        </p:nvGraphicFramePr>
        <p:xfrm>
          <a:off x="420299" y="1863083"/>
          <a:ext cx="8976465" cy="121684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20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780757">
                  <a:extLst>
                    <a:ext uri="{9D8B030D-6E8A-4147-A177-3AD203B41FA5}">
                      <a16:colId xmlns:a16="http://schemas.microsoft.com/office/drawing/2014/main" val="3670917530"/>
                    </a:ext>
                  </a:extLst>
                </a:gridCol>
                <a:gridCol w="2109899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351947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782800">
                  <a:extLst>
                    <a:ext uri="{9D8B030D-6E8A-4147-A177-3AD203B41FA5}">
                      <a16:colId xmlns:a16="http://schemas.microsoft.com/office/drawing/2014/main" val="1177213975"/>
                    </a:ext>
                  </a:extLst>
                </a:gridCol>
                <a:gridCol w="2150419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  <a:sym typeface="Arial"/>
                        </a:rPr>
                        <a:t>상품명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 smtClean="0">
                          <a:latin typeface="+mn-ea"/>
                          <a:ea typeface="+mn-ea"/>
                        </a:rPr>
                        <a:t> 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latin typeface="+mn-ea"/>
                          <a:ea typeface="+mn-ea"/>
                          <a:sym typeface="Arial"/>
                        </a:rPr>
                        <a:t>상품코드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3">
                <a:tc gridSpan="8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1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5070237"/>
                  </a:ext>
                </a:extLst>
              </a:tr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latin typeface="+mn-ea"/>
                          <a:ea typeface="+mn-ea"/>
                          <a:sym typeface="Arial"/>
                        </a:rPr>
                        <a:t>규격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latin typeface="+mn-ea"/>
                          <a:ea typeface="+mn-ea"/>
                        </a:rPr>
                        <a:t>정상여부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latin typeface="+mn-ea"/>
                          <a:ea typeface="+mn-ea"/>
                          <a:sym typeface="Malgun Gothic"/>
                        </a:rPr>
                        <a:t>○ 전체   ● 정상   ○ 종료</a:t>
                      </a:r>
                      <a:endParaRPr lang="ko-KR" altLang="en-US" sz="7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6740046"/>
                  </a:ext>
                </a:extLst>
              </a:tr>
              <a:tr h="25453">
                <a:tc gridSpan="8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1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9899775"/>
                  </a:ext>
                </a:extLst>
              </a:tr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latin typeface="+mn-ea"/>
                          <a:ea typeface="+mn-ea"/>
                          <a:sym typeface="Arial"/>
                        </a:rPr>
                        <a:t>상품구분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latin typeface="+mn-ea"/>
                          <a:ea typeface="+mn-ea"/>
                          <a:sym typeface="Malgun Gothic"/>
                        </a:rPr>
                        <a:t>● 전체   ○ 지정   ○ 일반   ○ 공구</a:t>
                      </a:r>
                      <a:r>
                        <a:rPr lang="en-US" altLang="ko-KR" sz="700" u="none" strike="noStrike" cap="none" dirty="0" smtClean="0"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smtClean="0">
                          <a:latin typeface="+mn-ea"/>
                          <a:ea typeface="+mn-ea"/>
                          <a:sym typeface="Malgun Gothic"/>
                        </a:rPr>
                        <a:t> ○ 안전   ○ 안전</a:t>
                      </a:r>
                      <a:r>
                        <a:rPr lang="en-US" altLang="ko-KR" sz="700" u="none" strike="noStrike" cap="none" dirty="0" smtClean="0">
                          <a:latin typeface="+mn-ea"/>
                          <a:ea typeface="+mn-ea"/>
                          <a:sym typeface="Malgun Gothic"/>
                        </a:rPr>
                        <a:t>KCS   </a:t>
                      </a:r>
                      <a:r>
                        <a:rPr lang="ko-KR" altLang="en-US" sz="700" u="none" strike="noStrike" cap="none" dirty="0" smtClean="0">
                          <a:latin typeface="+mn-ea"/>
                          <a:ea typeface="+mn-ea"/>
                          <a:sym typeface="Malgun Gothic"/>
                        </a:rPr>
                        <a:t>○ 보안   ○ 등록</a:t>
                      </a:r>
                      <a:endParaRPr lang="ko-KR" altLang="en-US" sz="7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latin typeface="+mn-ea"/>
                          <a:ea typeface="+mn-ea"/>
                          <a:sym typeface="Arial"/>
                        </a:rPr>
                        <a:t>상품유형</a:t>
                      </a:r>
                      <a:endParaRPr sz="700" b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latin typeface="+mn-ea"/>
                          <a:ea typeface="+mn-ea"/>
                          <a:sym typeface="Malgun Gothic"/>
                        </a:rPr>
                        <a:t>● 전체   ○ </a:t>
                      </a:r>
                      <a:r>
                        <a:rPr lang="ko-KR" altLang="en-US" sz="700" u="none" strike="noStrike" cap="none" dirty="0" err="1" smtClean="0">
                          <a:latin typeface="+mn-ea"/>
                          <a:ea typeface="+mn-ea"/>
                          <a:sym typeface="Malgun Gothic"/>
                        </a:rPr>
                        <a:t>단품</a:t>
                      </a:r>
                      <a:r>
                        <a:rPr lang="ko-KR" altLang="en-US" sz="700" u="none" strike="noStrike" cap="none" dirty="0" smtClean="0">
                          <a:latin typeface="+mn-ea"/>
                          <a:ea typeface="+mn-ea"/>
                          <a:sym typeface="Malgun Gothic"/>
                        </a:rPr>
                        <a:t>   ○ 옵션</a:t>
                      </a:r>
                      <a:endParaRPr lang="ko-KR" altLang="en-US" sz="7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714104"/>
                  </a:ext>
                </a:extLst>
              </a:tr>
              <a:tr h="25453">
                <a:tc gridSpan="8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1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5556445"/>
                  </a:ext>
                </a:extLst>
              </a:tr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latin typeface="+mn-ea"/>
                          <a:ea typeface="+mn-ea"/>
                          <a:sym typeface="Arial"/>
                        </a:rPr>
                        <a:t>경쟁상품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latin typeface="+mn-ea"/>
                          <a:ea typeface="+mn-ea"/>
                          <a:sym typeface="Malgun Gothic"/>
                        </a:rPr>
                        <a:t>● 전체   ○ 예   ○ 아니오</a:t>
                      </a:r>
                      <a:endParaRPr lang="ko-KR" altLang="en-US" sz="7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latin typeface="+mn-ea"/>
                          <a:ea typeface="+mn-ea"/>
                          <a:sym typeface="Arial"/>
                        </a:rPr>
                        <a:t>재고관리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latin typeface="+mn-ea"/>
                          <a:ea typeface="+mn-ea"/>
                          <a:sym typeface="Malgun Gothic"/>
                        </a:rPr>
                        <a:t>● 전체   ○ 예   ○ 아니오</a:t>
                      </a:r>
                      <a:endParaRPr lang="ko-KR" altLang="en-US" sz="7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latin typeface="+mn-ea"/>
                          <a:ea typeface="+mn-ea"/>
                          <a:sym typeface="Arial"/>
                        </a:rPr>
                        <a:t>옵션코드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693673"/>
                  </a:ext>
                </a:extLst>
              </a:tr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HOMS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전체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˅ </a:t>
                      </a:r>
                      <a:endParaRPr lang="ko-KR" altLang="en-US" sz="7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8520475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149638" y="2136285"/>
            <a:ext cx="4967627" cy="1906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26843" y="2473727"/>
            <a:ext cx="50578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894845" y="3177119"/>
            <a:ext cx="1099635" cy="229698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╂ 신규상품등록요청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90446" y="3841029"/>
            <a:ext cx="452673" cy="1539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+mn-ea"/>
              </a:rPr>
              <a:t>HOMS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90486" y="1867921"/>
            <a:ext cx="1703995" cy="20178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290485" y="2619965"/>
            <a:ext cx="1703995" cy="20178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72867" y="2850659"/>
            <a:ext cx="634419" cy="20178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38918"/>
              </p:ext>
            </p:extLst>
          </p:nvPr>
        </p:nvGraphicFramePr>
        <p:xfrm>
          <a:off x="767332" y="323536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4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26022" y="3179841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436767"/>
              </p:ext>
            </p:extLst>
          </p:nvPr>
        </p:nvGraphicFramePr>
        <p:xfrm>
          <a:off x="1640463" y="3235367"/>
          <a:ext cx="650064" cy="171450"/>
        </p:xfrm>
        <a:graphic>
          <a:graphicData uri="http://schemas.openxmlformats.org/drawingml/2006/table">
            <a:tbl>
              <a:tblPr/>
              <a:tblGrid>
                <a:gridCol w="6500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가나다순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149638" y="1891291"/>
            <a:ext cx="4967627" cy="1906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rcRect r="65285"/>
          <a:stretch/>
        </p:blipFill>
        <p:spPr>
          <a:xfrm>
            <a:off x="1588062" y="3814533"/>
            <a:ext cx="750326" cy="73105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rcRect r="65862"/>
          <a:stretch/>
        </p:blipFill>
        <p:spPr>
          <a:xfrm>
            <a:off x="1602061" y="4649851"/>
            <a:ext cx="700634" cy="718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72570" y="863250"/>
            <a:ext cx="10447342" cy="556590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자재혁신제안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운영사에서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등록한 </a:t>
            </a:r>
            <a:r>
              <a:rPr lang="ko-KR" altLang="en-US" sz="7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자재품목의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상세내용</a:t>
            </a:r>
            <a:r>
              <a:rPr lang="en-US" altLang="ko-KR" sz="700" dirty="0"/>
              <a:t> </a:t>
            </a:r>
            <a:r>
              <a:rPr lang="ko-KR" altLang="en-US" sz="700" dirty="0" smtClean="0"/>
              <a:t>및 참가신청을 위한 화면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자재혁신제안 공고</a:t>
            </a:r>
            <a:endParaRPr dirty="0"/>
          </a:p>
        </p:txBody>
      </p:sp>
      <p:sp>
        <p:nvSpPr>
          <p:cNvPr id="58" name="Google Shape;58;p20"/>
          <p:cNvSpPr/>
          <p:nvPr/>
        </p:nvSpPr>
        <p:spPr>
          <a:xfrm>
            <a:off x="234555" y="1406614"/>
            <a:ext cx="10106874" cy="45306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err="1" smtClean="0">
                <a:solidFill>
                  <a:schemeClr val="dk1"/>
                </a:solidFill>
                <a:sym typeface="Arial"/>
              </a:rPr>
              <a:t>운영사에서</a:t>
            </a:r>
            <a:r>
              <a:rPr lang="ko-KR" altLang="en-US" sz="700" b="0" i="0" u="none" strike="noStrike" cap="none" smtClean="0">
                <a:solidFill>
                  <a:schemeClr val="dk1"/>
                </a:solidFill>
                <a:sym typeface="Arial"/>
              </a:rPr>
              <a:t> 자재혁신대상 품목으로 </a:t>
            </a:r>
            <a:r>
              <a:rPr lang="ko-KR" altLang="en-US" sz="700" b="0" i="0" u="none" strike="noStrike" cap="none" dirty="0" smtClean="0">
                <a:solidFill>
                  <a:schemeClr val="dk1"/>
                </a:solidFill>
                <a:sym typeface="Arial"/>
              </a:rPr>
              <a:t>등록한 상품 목록을 보여줍니다</a:t>
            </a:r>
            <a:r>
              <a:rPr lang="en-US" altLang="ko-KR" sz="700" b="0" i="0" u="none" strike="noStrike" cap="none" dirty="0" smtClean="0">
                <a:solidFill>
                  <a:schemeClr val="dk1"/>
                </a:solidFill>
                <a:sym typeface="Arial"/>
              </a:rPr>
              <a:t>. </a:t>
            </a:r>
            <a:r>
              <a:rPr lang="ko-KR" altLang="en-US" sz="700" b="0" i="0" u="none" strike="noStrike" cap="none" dirty="0" smtClean="0">
                <a:solidFill>
                  <a:schemeClr val="dk1"/>
                </a:solidFill>
                <a:sym typeface="Arial"/>
              </a:rPr>
              <a:t>해당 품목의 공고에 대해서 참가신청을 할 수 있습니다</a:t>
            </a:r>
            <a:r>
              <a:rPr lang="en-US" altLang="ko-KR" sz="700" b="0" i="0" u="none" strike="noStrike" cap="none" dirty="0" smtClean="0">
                <a:solidFill>
                  <a:schemeClr val="dk1"/>
                </a:solidFill>
                <a:sym typeface="Arial"/>
              </a:rPr>
              <a:t>.</a:t>
            </a:r>
            <a:endParaRPr lang="en-US" altLang="ko-KR" sz="700" dirty="0" smtClean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smtClean="0">
                <a:solidFill>
                  <a:schemeClr val="dk1"/>
                </a:solidFill>
              </a:rPr>
              <a:t>안내서</a:t>
            </a:r>
            <a:r>
              <a:rPr lang="en-US" altLang="ko-KR" sz="700" dirty="0" smtClean="0">
                <a:solidFill>
                  <a:schemeClr val="dk1"/>
                </a:solidFill>
              </a:rPr>
              <a:t>, </a:t>
            </a:r>
            <a:r>
              <a:rPr lang="ko-KR" altLang="en-US" sz="700" dirty="0" smtClean="0">
                <a:solidFill>
                  <a:schemeClr val="dk1"/>
                </a:solidFill>
              </a:rPr>
              <a:t>규격서는 </a:t>
            </a:r>
            <a:r>
              <a:rPr lang="ko-KR" altLang="en-US" sz="700" dirty="0" err="1" smtClean="0">
                <a:solidFill>
                  <a:schemeClr val="dk1"/>
                </a:solidFill>
              </a:rPr>
              <a:t>운영사에서</a:t>
            </a:r>
            <a:r>
              <a:rPr lang="ko-KR" altLang="en-US" sz="700" dirty="0" smtClean="0">
                <a:solidFill>
                  <a:schemeClr val="dk1"/>
                </a:solidFill>
              </a:rPr>
              <a:t> 대표 상품을 등록할 때 등록한 첨부 파일이며 다운로드가 가능합니다</a:t>
            </a:r>
            <a:r>
              <a:rPr lang="en-US" altLang="ko-KR" sz="700" dirty="0" smtClean="0">
                <a:solidFill>
                  <a:schemeClr val="dk1"/>
                </a:solidFill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smtClean="0"/>
              <a:t>참가신청은 접수 중인 상태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마감일이 지나지 않은 품목에 관해서만 가능합니다</a:t>
            </a:r>
            <a:r>
              <a:rPr lang="en-US" altLang="ko-KR" sz="700" dirty="0" smtClean="0"/>
              <a:t>.</a:t>
            </a:r>
            <a:endParaRPr sz="700" dirty="0"/>
          </a:p>
        </p:txBody>
      </p:sp>
      <p:graphicFrame>
        <p:nvGraphicFramePr>
          <p:cNvPr id="63" name="Google Shape;63;p20"/>
          <p:cNvGraphicFramePr/>
          <p:nvPr>
            <p:extLst/>
          </p:nvPr>
        </p:nvGraphicFramePr>
        <p:xfrm>
          <a:off x="251054" y="2943625"/>
          <a:ext cx="10090374" cy="229127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5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140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354910464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734151657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1565666402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935935285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3078301680"/>
                    </a:ext>
                  </a:extLst>
                </a:gridCol>
              </a:tblGrid>
              <a:tr h="380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latin typeface="+mj-ea"/>
                          <a:ea typeface="+mj-ea"/>
                        </a:rPr>
                        <a:t>순번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latin typeface="+mj-ea"/>
                          <a:ea typeface="+mj-ea"/>
                        </a:rPr>
                        <a:t>품목명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>
                          <a:latin typeface="+mj-ea"/>
                          <a:ea typeface="+mj-ea"/>
                        </a:rPr>
                        <a:t>연간규모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>
                          <a:latin typeface="+mj-ea"/>
                          <a:ea typeface="+mj-ea"/>
                        </a:rPr>
                        <a:t>품목유형</a:t>
                      </a:r>
                      <a:r>
                        <a:rPr lang="en-US" altLang="ko-KR" sz="700" b="1" u="none" strike="noStrike" cap="none" dirty="0" smtClean="0">
                          <a:latin typeface="+mj-ea"/>
                          <a:ea typeface="+mj-ea"/>
                        </a:rPr>
                        <a:t>1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품목유형</a:t>
                      </a:r>
                      <a:r>
                        <a:rPr lang="en-US" altLang="ko-KR" sz="700" b="1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>
                          <a:latin typeface="+mj-ea"/>
                          <a:ea typeface="+mj-ea"/>
                        </a:rPr>
                        <a:t>품목유형</a:t>
                      </a:r>
                      <a:r>
                        <a:rPr lang="en-US" altLang="ko-KR" sz="700" b="1" u="none" strike="noStrike" cap="none" dirty="0" smtClean="0">
                          <a:latin typeface="+mj-ea"/>
                          <a:ea typeface="+mj-ea"/>
                        </a:rPr>
                        <a:t>3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latin typeface="+mj-ea"/>
                          <a:ea typeface="+mj-ea"/>
                        </a:rPr>
                        <a:t>안내서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latin typeface="+mj-ea"/>
                          <a:ea typeface="+mj-ea"/>
                        </a:rPr>
                        <a:t>규격서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latin typeface="+mj-ea"/>
                          <a:ea typeface="+mj-ea"/>
                        </a:rPr>
                        <a:t>등록일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latin typeface="+mj-ea"/>
                          <a:ea typeface="+mj-ea"/>
                        </a:rPr>
                        <a:t>마감일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>
                          <a:latin typeface="+mj-ea"/>
                          <a:ea typeface="+mj-ea"/>
                        </a:rPr>
                        <a:t>품목상태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>
                          <a:latin typeface="+mj-ea"/>
                          <a:ea typeface="+mj-ea"/>
                        </a:rPr>
                        <a:t>참가상태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latin typeface="+mj-ea"/>
                          <a:ea typeface="+mj-ea"/>
                        </a:rPr>
                        <a:t>담당자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latin typeface="+mj-ea"/>
                          <a:ea typeface="+mj-ea"/>
                        </a:rPr>
                        <a:t>참가신청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환경 친화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가림막</a:t>
                      </a:r>
                      <a:endParaRPr lang="en-US" altLang="ko-KR" sz="700" b="0" i="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무선자재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관로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가림막</a:t>
                      </a:r>
                      <a:r>
                        <a:rPr lang="en-US" altLang="ko-KR" sz="700" u="sng" strike="noStrike" cap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.pdf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가림막</a:t>
                      </a:r>
                      <a:r>
                        <a:rPr lang="ko-KR" altLang="en-US" sz="700" u="sng" strike="noStrike" cap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규격</a:t>
                      </a:r>
                      <a:r>
                        <a:rPr lang="en-US" altLang="ko-KR" sz="700" u="sng" strike="noStrike" cap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sng" strike="noStrike" cap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지침</a:t>
                      </a:r>
                      <a:r>
                        <a:rPr lang="en-US" altLang="ko-KR" sz="700" u="sng" strike="noStrike" cap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u="sng" strike="noStrike" cap="none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2024-11-12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2024-12-25</a:t>
                      </a:r>
                      <a:r>
                        <a:rPr lang="en-US" sz="700" u="none" strike="noStrike" cap="non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00:00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접수중</a:t>
                      </a: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System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동축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커넥터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5C, 7C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SKT/B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선로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u="sng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BMT</a:t>
                      </a:r>
                      <a:r>
                        <a:rPr lang="ko-KR" altLang="en-US" sz="700" b="0" u="sng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참여공고</a:t>
                      </a:r>
                      <a:r>
                        <a:rPr lang="en-US" altLang="ko-KR" sz="700" b="0" u="sng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u="sng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동축커넥터</a:t>
                      </a:r>
                      <a:r>
                        <a:rPr lang="en-US" altLang="ko-KR" sz="700" b="0" u="sng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(5C,7C)_190523.pdf</a:t>
                      </a: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u="sng" strike="noStrike" cap="none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접수중</a:t>
                      </a:r>
                      <a:endParaRPr lang="ko-KR" altLang="en-US" sz="700" u="none" strike="noStrike" cap="none" dirty="0" smtClean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</a:t>
                      </a:r>
                      <a:endParaRPr lang="ko-KR" altLang="en-US" sz="700" u="none" strike="noStrike" cap="none" dirty="0" smtClean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 smtClean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HFC</a:t>
                      </a:r>
                      <a:r>
                        <a:rPr lang="ko-KR" altLang="en-US" sz="7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분기기</a:t>
                      </a:r>
                      <a:r>
                        <a:rPr lang="en-US" altLang="ko-KR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옥외 </a:t>
                      </a:r>
                      <a:r>
                        <a:rPr lang="en-US" altLang="ko-KR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b="0" u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옥내형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150,000,000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endParaRPr lang="en-US" altLang="ko-KR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SKT/B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신규자재</a:t>
                      </a:r>
                      <a:r>
                        <a:rPr lang="ko-KR" altLang="en-US" sz="700" u="sng" strike="noStrike" cap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제안하기 접속 경로 안내</a:t>
                      </a:r>
                      <a:r>
                        <a:rPr lang="en-US" altLang="ko-KR" sz="700" u="sng" strike="noStrike" cap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u="sng" strike="noStrike" cap="none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pptx</a:t>
                      </a:r>
                      <a:endParaRPr lang="en-US" altLang="ko-KR" sz="700" u="sng" strike="noStrike" cap="none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평가중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마동석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리본형광케이블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144C/288C/576C/864C/1152C/1440C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500,000,000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SKB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관로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strike="noStrike" cap="none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지정자재</a:t>
                      </a:r>
                      <a:r>
                        <a:rPr lang="en-US" altLang="ko-KR" sz="700" u="sng" strike="noStrike" cap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.jpg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합격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7F7F7F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신청내역</a:t>
                      </a: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맨홀 관제용 </a:t>
                      </a:r>
                      <a:r>
                        <a:rPr lang="en-US" altLang="ko-KR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IoT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철개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무선자재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SKT/B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선로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strike="noStrike" cap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맨홀 안내서</a:t>
                      </a:r>
                      <a:r>
                        <a:rPr lang="en-US" altLang="ko-KR" sz="700" u="sng" strike="noStrike" cap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.pdf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strike="noStrike" cap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맨홀 규격서</a:t>
                      </a:r>
                      <a:r>
                        <a:rPr lang="en-US" altLang="ko-KR" sz="700" u="sng" strike="noStrike" cap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.pdf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합격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7F7F7F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신청내역</a:t>
                      </a: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광케이블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Loose Tube 3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종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SKT/B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광케이블 샘플 안내</a:t>
                      </a:r>
                      <a:r>
                        <a:rPr lang="en-US" altLang="ko-KR" sz="700" u="sng" strike="noStrike" cap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u="sng" strike="noStrike" cap="none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합격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 smtClean="0">
                          <a:solidFill>
                            <a:srgbClr val="7F7F7F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System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신청내역</a:t>
                      </a: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Drop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광케이블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1 Core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3,500,000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전기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광케이블 샘플 안내</a:t>
                      </a:r>
                      <a:r>
                        <a:rPr lang="en-US" altLang="ko-KR" sz="700" u="sng" strike="noStrike" cap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u="sng" strike="noStrike" cap="none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합격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 smtClean="0">
                          <a:solidFill>
                            <a:srgbClr val="7F7F7F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System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신청내역</a:t>
                      </a: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82759" y="6005132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상품관리 </a:t>
                      </a:r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u="none" strike="noStrike" cap="none" dirty="0" smtClean="0"/>
                        <a:t>자재혁신제안 공고</a:t>
                      </a: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pic>
        <p:nvPicPr>
          <p:cNvPr id="105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37184" y="2328057"/>
            <a:ext cx="164242" cy="188524"/>
          </a:xfrm>
          <a:prstGeom prst="rect">
            <a:avLst/>
          </a:prstGeom>
        </p:spPr>
      </p:pic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2066120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4010" y="272759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8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34555" y="2683021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70733" y="2295086"/>
            <a:ext cx="41800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904566" y="3432209"/>
            <a:ext cx="364192" cy="18859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923487"/>
            <a:ext cx="10106874" cy="67301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24237" y="2001335"/>
          <a:ext cx="8878040" cy="253378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2427556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1725019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097698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76198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92548383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3042533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5466374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12591187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5158428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184270056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8928402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17752921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4693169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33291191"/>
                    </a:ext>
                  </a:extLst>
                </a:gridCol>
              </a:tblGrid>
              <a:tr h="2533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품목명</a:t>
                      </a:r>
                      <a:endParaRPr lang="ko-KR" altLang="en-US" sz="7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품목 유형</a:t>
                      </a:r>
                      <a:endParaRPr lang="ko-KR" altLang="en-US" sz="7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유형</a:t>
                      </a:r>
                      <a:r>
                        <a:rPr lang="en-US" altLang="ko-KR" sz="700" dirty="0" smtClean="0"/>
                        <a:t>1    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유형</a:t>
                      </a:r>
                      <a:r>
                        <a:rPr lang="en-US" altLang="ko-KR" sz="700" dirty="0" smtClean="0"/>
                        <a:t>2    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유형</a:t>
                      </a:r>
                      <a:r>
                        <a:rPr lang="en-US" altLang="ko-KR" sz="700" dirty="0" smtClean="0"/>
                        <a:t>3    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참가 여부</a:t>
                      </a:r>
                      <a:endParaRPr lang="ko-KR" altLang="en-US" sz="7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전체         </a:t>
                      </a:r>
                      <a:r>
                        <a:rPr lang="en-US" altLang="ko-KR" sz="700" dirty="0" smtClean="0"/>
                        <a:t>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80047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424237" y="2298020"/>
          <a:ext cx="8968664" cy="253378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2427556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17250192"/>
                    </a:ext>
                  </a:extLst>
                </a:gridCol>
                <a:gridCol w="646803">
                  <a:extLst>
                    <a:ext uri="{9D8B030D-6E8A-4147-A177-3AD203B41FA5}">
                      <a16:colId xmlns:a16="http://schemas.microsoft.com/office/drawing/2014/main" val="4097698188"/>
                    </a:ext>
                  </a:extLst>
                </a:gridCol>
                <a:gridCol w="1001477">
                  <a:extLst>
                    <a:ext uri="{9D8B030D-6E8A-4147-A177-3AD203B41FA5}">
                      <a16:colId xmlns:a16="http://schemas.microsoft.com/office/drawing/2014/main" val="3776198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9254838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042533133"/>
                    </a:ext>
                  </a:extLst>
                </a:gridCol>
                <a:gridCol w="238416">
                  <a:extLst>
                    <a:ext uri="{9D8B030D-6E8A-4147-A177-3AD203B41FA5}">
                      <a16:colId xmlns:a16="http://schemas.microsoft.com/office/drawing/2014/main" val="381546637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259118764"/>
                    </a:ext>
                  </a:extLst>
                </a:gridCol>
                <a:gridCol w="734637">
                  <a:extLst>
                    <a:ext uri="{9D8B030D-6E8A-4147-A177-3AD203B41FA5}">
                      <a16:colId xmlns:a16="http://schemas.microsoft.com/office/drawing/2014/main" val="3892840210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177529217"/>
                    </a:ext>
                  </a:extLst>
                </a:gridCol>
                <a:gridCol w="1455763">
                  <a:extLst>
                    <a:ext uri="{9D8B030D-6E8A-4147-A177-3AD203B41FA5}">
                      <a16:colId xmlns:a16="http://schemas.microsoft.com/office/drawing/2014/main" val="24693169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33291191"/>
                    </a:ext>
                  </a:extLst>
                </a:gridCol>
              </a:tblGrid>
              <a:tr h="2533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품목 상태</a:t>
                      </a:r>
                      <a:endParaRPr lang="ko-KR" altLang="en-US" sz="7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전체         </a:t>
                      </a:r>
                      <a:r>
                        <a:rPr lang="en-US" altLang="ko-KR" sz="700" dirty="0" smtClean="0"/>
                        <a:t>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등록일</a:t>
                      </a:r>
                      <a:endParaRPr lang="ko-KR" altLang="en-US" sz="7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2024-10-12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~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2024-11-12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담당자</a:t>
                      </a:r>
                      <a:endParaRPr lang="ko-KR" altLang="en-US" sz="7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800472"/>
                  </a:ext>
                </a:extLst>
              </a:tr>
            </a:tbl>
          </a:graphicData>
        </a:graphic>
      </p:graphicFrame>
      <p:pic>
        <p:nvPicPr>
          <p:cNvPr id="40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688821" y="2334159"/>
            <a:ext cx="164242" cy="188524"/>
          </a:xfrm>
          <a:prstGeom prst="rect">
            <a:avLst/>
          </a:prstGeom>
        </p:spPr>
      </p:pic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910590" y="3775031"/>
            <a:ext cx="364192" cy="18859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13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3863556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공고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운영사에서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등록한 대표상품 목록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현재일 기준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1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품목유형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코드관리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유형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무선자재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유선자재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유형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: SKT, SKB, SKT/B</a:t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유형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: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전기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엑셀다운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규격서 파일은 파일명만 출력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참가신청 컬럼은 제외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참가상태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컬럼만 사용하여 해당 품목의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참가상태만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 가능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안내서 클릭 시 등록된 파일 다운로드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규격서 클릭 시 등록된 파일 다운로드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참가신청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품목상태가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접수중이고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마감일 기한이 지나지 않은 경우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품목상태가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접수중이고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마감일 기한이 지나지 않은 참가신청이 완료된 경우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품목상태가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평가중으로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업데이트 된 경우 참가신청이 불가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품목상태가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접수중이여도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마감일이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지난경우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참가신청이 불가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품목상태가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완료된 경우 참가신청서를 확인 할 수 있는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신청내역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태그가 출력 버튼 클릭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 상세 화면 팝업 호출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자재혁신제안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운영사에서</a:t>
            </a:r>
            <a:r>
              <a:rPr lang="ko-KR" altLang="en-US" sz="700" dirty="0"/>
              <a:t> 등록한 </a:t>
            </a:r>
            <a:r>
              <a:rPr lang="ko-KR" altLang="en-US" sz="700" dirty="0" err="1"/>
              <a:t>자재품목의</a:t>
            </a:r>
            <a:r>
              <a:rPr lang="ko-KR" altLang="en-US" sz="700" dirty="0"/>
              <a:t> 상세내용 및 참가신청을 위한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상품관리 </a:t>
            </a:r>
            <a:r>
              <a:rPr lang="en-US" altLang="ko-KR" sz="700" dirty="0"/>
              <a:t>&gt; </a:t>
            </a:r>
            <a:r>
              <a:rPr lang="ko-KR" altLang="en-US" sz="700" dirty="0"/>
              <a:t>자재혁신제안 공고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894620"/>
            <a:ext cx="8088615" cy="4342247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179085" y="96026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79085" y="160434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79085" y="24056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서동욱</a:t>
            </a:r>
            <a:endParaRPr sz="700" dirty="0"/>
          </a:p>
        </p:txBody>
      </p:sp>
    </p:spTree>
    <p:extLst>
      <p:ext uri="{BB962C8B-B14F-4D97-AF65-F5344CB8AC3E}">
        <p14:creationId xmlns:p14="http://schemas.microsoft.com/office/powerpoint/2010/main" val="42219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20387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endParaRPr lang="en-US" altLang="ko-KR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있는 컬럼은 필수 등록</a:t>
                      </a:r>
                      <a:endParaRPr lang="en-US" altLang="ko-KR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 팝업인 경우 신청 버튼 활성화</a:t>
                      </a:r>
                      <a:endParaRPr lang="en-US" altLang="ko-KR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lang="en-US" altLang="ko-KR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있는 컬럼은 필수 등록</a:t>
                      </a:r>
                      <a:endParaRPr lang="en-US" altLang="ko-KR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팝업인 경우 수정 버튼 활성화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신청내역</a:t>
                      </a:r>
                      <a:endParaRPr lang="en-US" altLang="ko-KR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신청내역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상세화면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버튼 비활성화</a:t>
                      </a:r>
                      <a:endParaRPr lang="en-US" altLang="ko-KR" sz="70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자재혁신제안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운영사에서</a:t>
            </a:r>
            <a:r>
              <a:rPr lang="ko-KR" altLang="en-US" sz="700" dirty="0"/>
              <a:t> 등록한 </a:t>
            </a:r>
            <a:r>
              <a:rPr lang="ko-KR" altLang="en-US" sz="700" dirty="0" err="1"/>
              <a:t>자재품목의</a:t>
            </a:r>
            <a:r>
              <a:rPr lang="ko-KR" altLang="en-US" sz="700" dirty="0"/>
              <a:t> 상세내용 및 참가신청을 위한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상품관리 </a:t>
            </a:r>
            <a:r>
              <a:rPr lang="en-US" altLang="ko-KR" sz="700" dirty="0"/>
              <a:t>&gt; </a:t>
            </a:r>
            <a:r>
              <a:rPr lang="ko-KR" altLang="en-US" sz="700" dirty="0"/>
              <a:t>자재혁신제안 공고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894620"/>
            <a:ext cx="8088615" cy="4342247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7608585" y="275839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7620342" y="303466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서동욱</a:t>
            </a:r>
            <a:endParaRPr sz="700" dirty="0"/>
          </a:p>
        </p:txBody>
      </p:sp>
      <p:sp>
        <p:nvSpPr>
          <p:cNvPr id="13" name="Google Shape;797;p30"/>
          <p:cNvSpPr/>
          <p:nvPr/>
        </p:nvSpPr>
        <p:spPr>
          <a:xfrm>
            <a:off x="7620342" y="345376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94;p44"/>
          <p:cNvSpPr/>
          <p:nvPr/>
        </p:nvSpPr>
        <p:spPr>
          <a:xfrm>
            <a:off x="112479" y="1268828"/>
            <a:ext cx="7427144" cy="688457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695;p44"/>
          <p:cNvGraphicFramePr/>
          <p:nvPr>
            <p:extLst/>
          </p:nvPr>
        </p:nvGraphicFramePr>
        <p:xfrm>
          <a:off x="173120" y="1369368"/>
          <a:ext cx="7271619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271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참가신청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1695;p44"/>
          <p:cNvGraphicFramePr/>
          <p:nvPr>
            <p:extLst/>
          </p:nvPr>
        </p:nvGraphicFramePr>
        <p:xfrm>
          <a:off x="7169309" y="133889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Google Shape;1700;p44"/>
          <p:cNvSpPr/>
          <p:nvPr/>
        </p:nvSpPr>
        <p:spPr>
          <a:xfrm>
            <a:off x="4311510" y="7824066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73121" y="1737487"/>
          <a:ext cx="7271618" cy="404454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96530">
                  <a:extLst>
                    <a:ext uri="{9D8B030D-6E8A-4147-A177-3AD203B41FA5}">
                      <a16:colId xmlns:a16="http://schemas.microsoft.com/office/drawing/2014/main" val="3440379577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2343757438"/>
                    </a:ext>
                  </a:extLst>
                </a:gridCol>
                <a:gridCol w="1396530">
                  <a:extLst>
                    <a:ext uri="{9D8B030D-6E8A-4147-A177-3AD203B41FA5}">
                      <a16:colId xmlns:a16="http://schemas.microsoft.com/office/drawing/2014/main" val="3631026758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773977715"/>
                    </a:ext>
                  </a:extLst>
                </a:gridCol>
              </a:tblGrid>
              <a:tr h="202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 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품목명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품목명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품목유형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SKT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5056952"/>
                  </a:ext>
                </a:extLst>
              </a:tr>
              <a:tr h="202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참가상태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83240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6437" y="2183068"/>
          <a:ext cx="4929412" cy="19812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4929412">
                  <a:extLst>
                    <a:ext uri="{9D8B030D-6E8A-4147-A177-3AD203B41FA5}">
                      <a16:colId xmlns:a16="http://schemas.microsoft.com/office/drawing/2014/main" val="1698569877"/>
                    </a:ext>
                  </a:extLst>
                </a:gridCol>
              </a:tblGrid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i="0" u="none" strike="noStrike" cap="none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▌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공급업체 일반정보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7609292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173121" y="2401649"/>
          <a:ext cx="7271618" cy="1146681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96530">
                  <a:extLst>
                    <a:ext uri="{9D8B030D-6E8A-4147-A177-3AD203B41FA5}">
                      <a16:colId xmlns:a16="http://schemas.microsoft.com/office/drawing/2014/main" val="3440379577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2343757438"/>
                    </a:ext>
                  </a:extLst>
                </a:gridCol>
                <a:gridCol w="1396530">
                  <a:extLst>
                    <a:ext uri="{9D8B030D-6E8A-4147-A177-3AD203B41FA5}">
                      <a16:colId xmlns:a16="http://schemas.microsoft.com/office/drawing/2014/main" val="3631026758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773977715"/>
                    </a:ext>
                  </a:extLst>
                </a:gridCol>
              </a:tblGrid>
              <a:tr h="202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ko-KR" altLang="en-US" sz="7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1234567890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5056952"/>
                  </a:ext>
                </a:extLst>
              </a:tr>
              <a:tr h="202227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cap="none" dirty="0" smtClean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업태</a:t>
                      </a:r>
                      <a:endParaRPr lang="ko-KR" altLang="en-US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8324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 smtClean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담당자명</a:t>
                      </a:r>
                      <a:endParaRPr lang="ko-KR" altLang="en-US" sz="7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이후 </a:t>
                      </a:r>
                      <a:r>
                        <a:rPr lang="ko-KR" altLang="en-US" sz="7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업체평가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일정 조율을 </a:t>
                      </a:r>
                      <a:r>
                        <a:rPr lang="ko-KR" altLang="en-US" sz="7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할수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있는 실무 담당자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 smtClean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담당자 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이후 </a:t>
                      </a:r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업체평가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일정 조율을 </a:t>
                      </a:r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할수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있는 실무 담당자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195045"/>
                  </a:ext>
                </a:extLst>
              </a:tr>
              <a:tr h="202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i="0" u="none" strike="noStrike" cap="none" dirty="0" smtClean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사업자등록증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사업자 등록증 파일 첨부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 smtClean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담당자 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3472711"/>
                  </a:ext>
                </a:extLst>
              </a:tr>
            </a:tbl>
          </a:graphicData>
        </a:graphic>
      </p:graphicFrame>
      <p:sp>
        <p:nvSpPr>
          <p:cNvPr id="2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5" y="3373660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59351" y="2629316"/>
          <a:ext cx="1339467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39467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공급사업종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1659351" y="2855682"/>
          <a:ext cx="874299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74299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5297214" y="2629316"/>
          <a:ext cx="1339467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39467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공급사업태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297215" y="2843529"/>
          <a:ext cx="951186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951186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선택해주세요      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297215" y="3020124"/>
          <a:ext cx="2087341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596383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678528962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2967473830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2510097559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3429112940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294681" y="3376078"/>
          <a:ext cx="2087341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596383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678528962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2967473830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2510097559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3429112940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@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gmail.com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gmail.com   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566048" y="2694330"/>
            <a:ext cx="619101" cy="11093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Google Shape;408;p26"/>
          <p:cNvCxnSpPr>
            <a:stCxn id="34" idx="3"/>
            <a:endCxn id="14" idx="3"/>
          </p:cNvCxnSpPr>
          <p:nvPr/>
        </p:nvCxnSpPr>
        <p:spPr>
          <a:xfrm flipH="1">
            <a:off x="7539623" y="3248990"/>
            <a:ext cx="645526" cy="1462124"/>
          </a:xfrm>
          <a:prstGeom prst="bentConnector3">
            <a:avLst>
              <a:gd name="adj1" fmla="val -35413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86437" y="3598162"/>
          <a:ext cx="4929412" cy="19812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4929412">
                  <a:extLst>
                    <a:ext uri="{9D8B030D-6E8A-4147-A177-3AD203B41FA5}">
                      <a16:colId xmlns:a16="http://schemas.microsoft.com/office/drawing/2014/main" val="1698569877"/>
                    </a:ext>
                  </a:extLst>
                </a:gridCol>
              </a:tblGrid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i="0" u="none" strike="noStrike" cap="none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▌</a:t>
                      </a:r>
                      <a:r>
                        <a:rPr lang="ko-KR" altLang="en-US" sz="700" b="1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공급업체 평가자료 제출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760929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190242" y="3818887"/>
          <a:ext cx="7271618" cy="374904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96530">
                  <a:extLst>
                    <a:ext uri="{9D8B030D-6E8A-4147-A177-3AD203B41FA5}">
                      <a16:colId xmlns:a16="http://schemas.microsoft.com/office/drawing/2014/main" val="3440379577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2343757438"/>
                    </a:ext>
                  </a:extLst>
                </a:gridCol>
                <a:gridCol w="1396530">
                  <a:extLst>
                    <a:ext uri="{9D8B030D-6E8A-4147-A177-3AD203B41FA5}">
                      <a16:colId xmlns:a16="http://schemas.microsoft.com/office/drawing/2014/main" val="3631026758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773977715"/>
                    </a:ext>
                  </a:extLst>
                </a:gridCol>
              </a:tblGrid>
              <a:tr h="28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회사소개서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필수내용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회사연력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인력현황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영업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생산</a:t>
                      </a:r>
                      <a:r>
                        <a:rPr lang="ko-KR" altLang="en-US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인원 수 및 경력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매출현황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회사 경영 전략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4M</a:t>
                      </a: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리스트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/>
                      </a:r>
                      <a:b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(</a:t>
                      </a:r>
                      <a:r>
                        <a:rPr kumimoji="0" lang="ko-KR" altLang="en-US" sz="7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제품소개서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선택사항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5056952"/>
                  </a:ext>
                </a:extLst>
              </a:tr>
              <a:tr h="323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신용등급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신용등급서에 명시된 신용등급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신용등급서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유효기간내 자료만 인정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모집 공지일 기준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832405"/>
                  </a:ext>
                </a:extLst>
              </a:tr>
              <a:tr h="336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공장등록년월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공장등록증에 명시된 </a:t>
                      </a:r>
                      <a:r>
                        <a:rPr lang="ko-KR" altLang="en-US" sz="7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년월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공장등록증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년내 발급된 자료만 인증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모집 공지일 기준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195045"/>
                  </a:ext>
                </a:extLst>
              </a:tr>
              <a:tr h="323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기업부설연구소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/>
                      </a:r>
                      <a:b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등록년월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i="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latinLnBrk="1"/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기업부설연구소증에 명시된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년월</a:t>
                      </a:r>
                      <a:endParaRPr lang="ko-KR" altLang="en-US" sz="700" b="0" i="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기업부설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/>
                      </a:r>
                      <a:b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연구소증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년내 발급된 자료만 인증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모집 공지일 기준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3472711"/>
                  </a:ext>
                </a:extLst>
              </a:tr>
              <a:tr h="323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품질인증보유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예 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ISO 9001, KS 2343)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품질인증서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유효기간내 자료만 인정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모집 공지일 기준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543572"/>
                  </a:ext>
                </a:extLst>
              </a:tr>
              <a:tr h="28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동일제품 납품실적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/>
                      </a:r>
                      <a:b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(3</a:t>
                      </a: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년 내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●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예 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4,000,000,000)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동일제품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/>
                      </a:r>
                      <a:b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납품증명서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최근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년간 </a:t>
                      </a:r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납품실적을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증명사는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실적 증명서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당사양식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매입처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발급 날인 필수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계약서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날인 필수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04320"/>
                  </a:ext>
                </a:extLst>
              </a:tr>
              <a:tr h="28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유사제품 납품실적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/>
                      </a:r>
                      <a:b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(3</a:t>
                      </a: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년 내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○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예 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4,000,000,000)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유사제품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/>
                      </a:r>
                      <a:b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납품증명서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최근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년간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납품실적을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증명사는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1.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실적 증명서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당사양식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매입처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발급 날인 필수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계약서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날인 필수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71229"/>
                  </a:ext>
                </a:extLst>
              </a:tr>
              <a:tr h="125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품질검증기기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/>
                      </a:r>
                      <a:b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(</a:t>
                      </a:r>
                      <a:r>
                        <a:rPr kumimoji="0" lang="ko-KR" altLang="en-US" sz="7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계측기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보유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해당업체가 보유하고있는 품질검증기기 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계측기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리스트 및 사진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3367281"/>
                  </a:ext>
                </a:extLst>
              </a:tr>
              <a:tr h="144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모집약정서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Agency</a:t>
                      </a:r>
                      <a:b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관련 서류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5404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첨부파일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첨부파일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2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024603"/>
                  </a:ext>
                </a:extLst>
              </a:tr>
              <a:tr h="186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첨부파일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3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첨부파일</a:t>
                      </a:r>
                      <a:r>
                        <a:rPr kumimoji="0" lang="en-US" altLang="ko-KR" sz="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4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3148143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4" y="3897077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1" y="3897077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1683149" y="4158922"/>
          <a:ext cx="609770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609770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선택     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1683149" y="4518135"/>
          <a:ext cx="2087341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596383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678528962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2967473830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2510097559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3429112940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없음      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없음      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1683149" y="4879309"/>
          <a:ext cx="2087341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596383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678528962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2967473830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2510097559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3429112940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없음      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없음      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1683149" y="5226992"/>
          <a:ext cx="1853801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853801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보유 국제 </a:t>
                      </a:r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표준인증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국내 </a:t>
                      </a:r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표준인증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1683149" y="5625811"/>
          <a:ext cx="1853802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412476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441326">
                  <a:extLst>
                    <a:ext uri="{9D8B030D-6E8A-4147-A177-3AD203B41FA5}">
                      <a16:colId xmlns:a16="http://schemas.microsoft.com/office/drawing/2014/main" val="1578523593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1683149" y="6142699"/>
          <a:ext cx="1853802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412476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441326">
                  <a:extLst>
                    <a:ext uri="{9D8B030D-6E8A-4147-A177-3AD203B41FA5}">
                      <a16:colId xmlns:a16="http://schemas.microsoft.com/office/drawing/2014/main" val="1578523593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3" y="6643249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2" y="6939260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2" y="7200808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2" y="7391518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1" y="6946228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1" y="7207776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1" y="7398486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1" y="4240614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0" y="4558148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0" y="4911555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0" y="5276667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0" y="5716201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0" y="6214039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1886965" y="7569312"/>
          <a:ext cx="3949234" cy="255222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3949234">
                  <a:extLst>
                    <a:ext uri="{9D8B030D-6E8A-4147-A177-3AD203B41FA5}">
                      <a16:colId xmlns:a16="http://schemas.microsoft.com/office/drawing/2014/main" val="1921446843"/>
                    </a:ext>
                  </a:extLst>
                </a:gridCol>
              </a:tblGrid>
              <a:tr h="25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상기 등록 된 내용은 사실과 다르지 않으며 만약 허위일 경우 어떠한 책임도 감수하겠습니다</a:t>
                      </a:r>
                      <a:r>
                        <a:rPr lang="en-US" altLang="ko-KR" sz="700" dirty="0" smtClean="0"/>
                        <a:t>. </a:t>
                      </a:r>
                      <a:r>
                        <a:rPr lang="ko-KR" altLang="en-US" sz="1000" dirty="0" smtClean="0"/>
                        <a:t>□</a:t>
                      </a:r>
                      <a:endParaRPr lang="ko-KR" altLang="en-US" sz="10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9255033"/>
                  </a:ext>
                </a:extLst>
              </a:tr>
            </a:tbl>
          </a:graphicData>
        </a:graphic>
      </p:graphicFrame>
      <p:sp>
        <p:nvSpPr>
          <p:cNvPr id="69" name="Google Shape;1700;p44"/>
          <p:cNvSpPr/>
          <p:nvPr/>
        </p:nvSpPr>
        <p:spPr>
          <a:xfrm>
            <a:off x="3770490" y="7824066"/>
            <a:ext cx="414247" cy="173417"/>
          </a:xfrm>
          <a:prstGeom prst="roundRect">
            <a:avLst>
              <a:gd name="adj" fmla="val 21958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 smtClean="0">
                <a:solidFill>
                  <a:schemeClr val="bg1"/>
                </a:solidFill>
              </a:rPr>
              <a:t>수 정</a:t>
            </a:r>
            <a:endParaRPr sz="7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0" name="Google Shape;1700;p44"/>
          <p:cNvSpPr/>
          <p:nvPr/>
        </p:nvSpPr>
        <p:spPr>
          <a:xfrm>
            <a:off x="3231530" y="7824065"/>
            <a:ext cx="414247" cy="173417"/>
          </a:xfrm>
          <a:prstGeom prst="roundRect">
            <a:avLst>
              <a:gd name="adj" fmla="val 21958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 smtClean="0">
                <a:solidFill>
                  <a:schemeClr val="bg1"/>
                </a:solidFill>
              </a:rPr>
              <a:t>신 청</a:t>
            </a:r>
            <a:endParaRPr sz="7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73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2737063146"/>
              </p:ext>
            </p:extLst>
          </p:nvPr>
        </p:nvGraphicFramePr>
        <p:xfrm>
          <a:off x="8385974" y="826614"/>
          <a:ext cx="2324900" cy="29988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플라자에 등록된 공급사의 상품목록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ko-KR" altLang="en-US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like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정상여부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엑셀다운은 화면에서 겹쳐 나오는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컬럼을 분리되어 나오게 처리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endParaRPr lang="ko-KR" altLang="en-US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주문상품정보에서 홈앤서비스에 제공되는 상품은 상품명 앞에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[HOMS]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노출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옵션상품일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 단가는 옵션 중 가장 낮은 단가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재고량은 모든 옵션 재고의 합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또는 상품명 클릭 시 상품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옵션상품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팝업 호출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공통팝업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화면설계의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상품상세 팝업을 참조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정렬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selectbox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가나다순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누적판매순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최신등록순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목록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공급사에서 관리하는 상품 </a:t>
            </a:r>
            <a:r>
              <a:rPr lang="ko-KR" altLang="en-US" sz="700"/>
              <a:t>목록 </a:t>
            </a:r>
            <a:r>
              <a:rPr lang="ko-KR" altLang="en-US" sz="700" smtClean="0"/>
              <a:t>과 상품상세 화면</a:t>
            </a:r>
            <a:endParaRPr lang="ko-KR" altLang="en-US" sz="700" dirty="0"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dirty="0" smtClean="0"/>
              <a:t>상품관리</a:t>
            </a:r>
            <a:endParaRPr dirty="0"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881650"/>
            <a:ext cx="7511799" cy="4757473"/>
          </a:xfrm>
          <a:prstGeom prst="rect">
            <a:avLst/>
          </a:prstGeom>
        </p:spPr>
      </p:pic>
      <p:sp>
        <p:nvSpPr>
          <p:cNvPr id="13" name="Google Shape;797;p30"/>
          <p:cNvSpPr/>
          <p:nvPr/>
        </p:nvSpPr>
        <p:spPr>
          <a:xfrm>
            <a:off x="154533" y="8816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97;p30"/>
          <p:cNvSpPr/>
          <p:nvPr/>
        </p:nvSpPr>
        <p:spPr>
          <a:xfrm>
            <a:off x="150545" y="155150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797;p30"/>
          <p:cNvSpPr/>
          <p:nvPr/>
        </p:nvSpPr>
        <p:spPr>
          <a:xfrm>
            <a:off x="157821" y="247653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6" y="4356451"/>
            <a:ext cx="4719592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802" y="4356451"/>
            <a:ext cx="4725348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8" name="Google Shape;408;p26"/>
          <p:cNvCxnSpPr>
            <a:endCxn id="16" idx="0"/>
          </p:cNvCxnSpPr>
          <p:nvPr/>
        </p:nvCxnSpPr>
        <p:spPr>
          <a:xfrm rot="16200000" flipH="1">
            <a:off x="1846066" y="3590714"/>
            <a:ext cx="1265921" cy="26555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" name="Google Shape;408;p26"/>
          <p:cNvCxnSpPr>
            <a:endCxn id="3" idx="0"/>
          </p:cNvCxnSpPr>
          <p:nvPr/>
        </p:nvCxnSpPr>
        <p:spPr>
          <a:xfrm>
            <a:off x="2948765" y="3723489"/>
            <a:ext cx="4525711" cy="632962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118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4061771636"/>
              </p:ext>
            </p:extLst>
          </p:nvPr>
        </p:nvGraphicFramePr>
        <p:xfrm>
          <a:off x="8385974" y="826614"/>
          <a:ext cx="2324900" cy="26240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상품등록요청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신규상품등록요청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호출되는 윈도우 팝업으로 공급사의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신규상품을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요청할 수 있음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상태는 요청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처리완료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상태가 있는데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요청상태일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경우만 아래에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나오고 삭제가 가능함</a:t>
                      </a:r>
                      <a:endParaRPr lang="en-US" altLang="ko-KR" sz="700" b="0" i="0" u="none" strike="noStrike" cap="none" baseline="0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 상품 등록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담당자 연락처로 </a:t>
                      </a: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비즈톡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발송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[OKPLAZA]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공급사명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공급사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상품등록 요청이 도착하였습니다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sz="7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상품등록요청 내역</a:t>
                      </a:r>
                      <a:endParaRPr lang="ko-KR" altLang="en-US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신규상품등록 요청 목록 팝업이 호출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요청일자는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한달이며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조회기간이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넘길 수 없음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Row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요청번호와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호출정보는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참고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목록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/>
              <a:t>신규상품등록요청과 이력을 확인할 수 있음</a:t>
            </a:r>
            <a:endParaRPr lang="ko-KR" altLang="en-US" sz="700" dirty="0"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dirty="0" smtClean="0"/>
              <a:t>상품관리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881650"/>
            <a:ext cx="7511799" cy="4757473"/>
          </a:xfrm>
          <a:prstGeom prst="rect">
            <a:avLst/>
          </a:prstGeom>
        </p:spPr>
      </p:pic>
      <p:sp>
        <p:nvSpPr>
          <p:cNvPr id="17" name="Google Shape;1694;p44"/>
          <p:cNvSpPr/>
          <p:nvPr/>
        </p:nvSpPr>
        <p:spPr>
          <a:xfrm>
            <a:off x="189242" y="1244396"/>
            <a:ext cx="5672841" cy="8407604"/>
          </a:xfrm>
          <a:prstGeom prst="roundRect">
            <a:avLst>
              <a:gd name="adj" fmla="val 520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1695;p44"/>
          <p:cNvGraphicFramePr/>
          <p:nvPr>
            <p:extLst>
              <p:ext uri="{D42A27DB-BD31-4B8C-83A1-F6EECF244321}">
                <p14:modId xmlns:p14="http://schemas.microsoft.com/office/powerpoint/2010/main" val="1351998762"/>
              </p:ext>
            </p:extLst>
          </p:nvPr>
        </p:nvGraphicFramePr>
        <p:xfrm>
          <a:off x="252415" y="1244396"/>
          <a:ext cx="554649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54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</a:t>
                      </a:r>
                      <a:r>
                        <a:rPr lang="ko-KR" altLang="en-US" sz="800" b="1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u="none" strike="noStrike" cap="none" smtClean="0"/>
                        <a:t>공급사 상품등록요청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1695;p44"/>
          <p:cNvGraphicFramePr/>
          <p:nvPr>
            <p:extLst>
              <p:ext uri="{D42A27DB-BD31-4B8C-83A1-F6EECF244321}">
                <p14:modId xmlns:p14="http://schemas.microsoft.com/office/powerpoint/2010/main" val="3615181849"/>
              </p:ext>
            </p:extLst>
          </p:nvPr>
        </p:nvGraphicFramePr>
        <p:xfrm>
          <a:off x="5497987" y="124439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58;p20"/>
          <p:cNvSpPr/>
          <p:nvPr/>
        </p:nvSpPr>
        <p:spPr>
          <a:xfrm>
            <a:off x="252416" y="1604206"/>
            <a:ext cx="5546493" cy="11915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해당화면은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플라자에 등록되어 있지 않은 자사의 제품을 등록요청하는 화면입니다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상품설명과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상품이미지는 실제 고객에게 보여지는 내용으로 있고 없고의 차이는 판매 매출에 영향을 많이 받습니다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b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(OK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운영사에서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공급사에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대한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평가실적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요소로 사용될 수 있습니다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최소구매수량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이미지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설명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동의어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상품참고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첨부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공사 견적서 등을 입력 하실 수 있습니다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 첫 이미지는 대표이미지로 등록되어 구매자의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상품리스트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및 상품상세에서 가장 먼저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Display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이미지는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개까지 가능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동의어는 상품검색 시 다른 단어로도 검색이 될 수 있게 도움되는 기능입니다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b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예를 들어 상품명 볼펜에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7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ballpen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또는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볼 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으로 동의어를 등록하였을 경우 해당 단어로도 조회가 가능하게 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첨부파일은 상품에 대한 부가 내용 확인용으로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운영사에서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확인합니다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견적서는 공사 참조용으로 구매자의 상품상세에서 보여집니다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상품등록요청은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운영사에서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내용 확인 후 내부 승인과정을 거쳐서 처리되어 거부될 수 있습니다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3" name="Google Shape;57;p20"/>
          <p:cNvSpPr txBox="1"/>
          <p:nvPr/>
        </p:nvSpPr>
        <p:spPr>
          <a:xfrm>
            <a:off x="252415" y="2911061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상품일반 정보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10743"/>
              </p:ext>
            </p:extLst>
          </p:nvPr>
        </p:nvGraphicFramePr>
        <p:xfrm>
          <a:off x="279541" y="3152491"/>
          <a:ext cx="5476971" cy="1064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69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821033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821033">
                  <a:extLst>
                    <a:ext uri="{9D8B030D-6E8A-4147-A177-3AD203B41FA5}">
                      <a16:colId xmlns:a16="http://schemas.microsoft.com/office/drawing/2014/main" val="3242600036"/>
                    </a:ext>
                  </a:extLst>
                </a:gridCol>
                <a:gridCol w="231791">
                  <a:extLst>
                    <a:ext uri="{9D8B030D-6E8A-4147-A177-3AD203B41FA5}">
                      <a16:colId xmlns:a16="http://schemas.microsoft.com/office/drawing/2014/main" val="35225621"/>
                    </a:ext>
                  </a:extLst>
                </a:gridCol>
                <a:gridCol w="761287">
                  <a:extLst>
                    <a:ext uri="{9D8B030D-6E8A-4147-A177-3AD203B41FA5}">
                      <a16:colId xmlns:a16="http://schemas.microsoft.com/office/drawing/2014/main" val="2161936343"/>
                    </a:ext>
                  </a:extLst>
                </a:gridCol>
                <a:gridCol w="687416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  <a:gridCol w="1041990">
                  <a:extLst>
                    <a:ext uri="{9D8B030D-6E8A-4147-A177-3AD203B41FA5}">
                      <a16:colId xmlns:a16="http://schemas.microsoft.com/office/drawing/2014/main" val="1466573232"/>
                    </a:ext>
                  </a:extLst>
                </a:gridCol>
                <a:gridCol w="227452">
                  <a:extLst>
                    <a:ext uri="{9D8B030D-6E8A-4147-A177-3AD203B41FA5}">
                      <a16:colId xmlns:a16="http://schemas.microsoft.com/office/drawing/2014/main" val="3184223879"/>
                    </a:ext>
                  </a:extLst>
                </a:gridCol>
              </a:tblGrid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+mn-ea"/>
                        </a:rPr>
                        <a:t> 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+mn-ea"/>
                        </a:rPr>
                        <a:t> 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53707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담당자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             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주문단위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          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46861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10057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○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지정   ○ 일반   ○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공구   ○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안전   ○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○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보안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○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등록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266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30968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특이사항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177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52415" y="3129101"/>
            <a:ext cx="5546493" cy="109413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57;p20"/>
          <p:cNvSpPr txBox="1"/>
          <p:nvPr/>
        </p:nvSpPr>
        <p:spPr>
          <a:xfrm>
            <a:off x="252415" y="4338592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상품관리 정보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16718"/>
              </p:ext>
            </p:extLst>
          </p:nvPr>
        </p:nvGraphicFramePr>
        <p:xfrm>
          <a:off x="286500" y="4580569"/>
          <a:ext cx="5525936" cy="4471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181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545218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211171">
                  <a:extLst>
                    <a:ext uri="{9D8B030D-6E8A-4147-A177-3AD203B41FA5}">
                      <a16:colId xmlns:a16="http://schemas.microsoft.com/office/drawing/2014/main" val="1767946206"/>
                    </a:ext>
                  </a:extLst>
                </a:gridCol>
                <a:gridCol w="61400">
                  <a:extLst>
                    <a:ext uri="{9D8B030D-6E8A-4147-A177-3AD203B41FA5}">
                      <a16:colId xmlns:a16="http://schemas.microsoft.com/office/drawing/2014/main" val="2223211137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1108455675"/>
                    </a:ext>
                  </a:extLst>
                </a:gridCol>
                <a:gridCol w="676231">
                  <a:extLst>
                    <a:ext uri="{9D8B030D-6E8A-4147-A177-3AD203B41FA5}">
                      <a16:colId xmlns:a16="http://schemas.microsoft.com/office/drawing/2014/main" val="3182271139"/>
                    </a:ext>
                  </a:extLst>
                </a:gridCol>
                <a:gridCol w="137973">
                  <a:extLst>
                    <a:ext uri="{9D8B030D-6E8A-4147-A177-3AD203B41FA5}">
                      <a16:colId xmlns:a16="http://schemas.microsoft.com/office/drawing/2014/main" val="17950981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3756002442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4006984486"/>
                    </a:ext>
                  </a:extLst>
                </a:gridCol>
                <a:gridCol w="507179">
                  <a:extLst>
                    <a:ext uri="{9D8B030D-6E8A-4147-A177-3AD203B41FA5}">
                      <a16:colId xmlns:a16="http://schemas.microsoft.com/office/drawing/2014/main" val="2136038604"/>
                    </a:ext>
                  </a:extLst>
                </a:gridCol>
                <a:gridCol w="172798">
                  <a:extLst>
                    <a:ext uri="{9D8B030D-6E8A-4147-A177-3AD203B41FA5}">
                      <a16:colId xmlns:a16="http://schemas.microsoft.com/office/drawing/2014/main" val="1214826173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1042456803"/>
                    </a:ext>
                  </a:extLst>
                </a:gridCol>
                <a:gridCol w="152756">
                  <a:extLst>
                    <a:ext uri="{9D8B030D-6E8A-4147-A177-3AD203B41FA5}">
                      <a16:colId xmlns:a16="http://schemas.microsoft.com/office/drawing/2014/main" val="777044047"/>
                    </a:ext>
                  </a:extLst>
                </a:gridCol>
                <a:gridCol w="336326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  <a:gridCol w="153679">
                  <a:extLst>
                    <a:ext uri="{9D8B030D-6E8A-4147-A177-3AD203B41FA5}">
                      <a16:colId xmlns:a16="http://schemas.microsoft.com/office/drawing/2014/main" val="268069864"/>
                    </a:ext>
                  </a:extLst>
                </a:gridCol>
                <a:gridCol w="132220">
                  <a:extLst>
                    <a:ext uri="{9D8B030D-6E8A-4147-A177-3AD203B41FA5}">
                      <a16:colId xmlns:a16="http://schemas.microsoft.com/office/drawing/2014/main" val="685365738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684786309"/>
                    </a:ext>
                  </a:extLst>
                </a:gridCol>
                <a:gridCol w="375981">
                  <a:extLst>
                    <a:ext uri="{9D8B030D-6E8A-4147-A177-3AD203B41FA5}">
                      <a16:colId xmlns:a16="http://schemas.microsoft.com/office/drawing/2014/main" val="2360528660"/>
                    </a:ext>
                  </a:extLst>
                </a:gridCol>
                <a:gridCol w="120348">
                  <a:extLst>
                    <a:ext uri="{9D8B030D-6E8A-4147-A177-3AD203B41FA5}">
                      <a16:colId xmlns:a16="http://schemas.microsoft.com/office/drawing/2014/main" val="2245415639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972740354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4050281581"/>
                    </a:ext>
                  </a:extLst>
                </a:gridCol>
                <a:gridCol w="235937">
                  <a:extLst>
                    <a:ext uri="{9D8B030D-6E8A-4147-A177-3AD203B41FA5}">
                      <a16:colId xmlns:a16="http://schemas.microsoft.com/office/drawing/2014/main" val="444214584"/>
                    </a:ext>
                  </a:extLst>
                </a:gridCol>
              </a:tblGrid>
              <a:tr h="189528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납품소요일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숫자만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최소주문수량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숫자만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35814"/>
                  </a:ext>
                </a:extLst>
              </a:tr>
              <a:tr h="33332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53707"/>
                  </a:ext>
                </a:extLst>
              </a:tr>
              <a:tr h="183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+mn-ea"/>
                        </a:rPr>
                        <a:t> 단가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숫자만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제조사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빛샘전기주식회사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46861"/>
                  </a:ext>
                </a:extLst>
              </a:tr>
              <a:tr h="0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22526"/>
                  </a:ext>
                </a:extLst>
              </a:tr>
              <a:tr h="1975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동의어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701981"/>
                  </a:ext>
                </a:extLst>
              </a:tr>
              <a:tr h="0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10057"/>
                  </a:ext>
                </a:extLst>
              </a:tr>
              <a:tr h="8423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상품이미지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72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8420"/>
                  </a:ext>
                </a:extLst>
              </a:tr>
              <a:tr h="33332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91442"/>
                  </a:ext>
                </a:extLst>
              </a:tr>
              <a:tr h="24793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상품설명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2666"/>
                  </a:ext>
                </a:extLst>
              </a:tr>
              <a:tr h="0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47901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아마트공사 이미지</a:t>
                      </a:r>
                      <a:r>
                        <a:rPr lang="en-US" altLang="ko-KR" sz="700" u="sng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.jpg</a:t>
                      </a:r>
                      <a:r>
                        <a:rPr lang="en-US" altLang="ko-KR" sz="700" u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7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53049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견적서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아마트견적서</a:t>
                      </a:r>
                      <a:r>
                        <a:rPr lang="en-US" altLang="ko-KR" sz="700" u="sng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.xlms</a:t>
                      </a:r>
                      <a:r>
                        <a:rPr lang="en-US" altLang="ko-KR" sz="700" u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936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52415" y="4566130"/>
            <a:ext cx="5546493" cy="45036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9374" y="5471004"/>
            <a:ext cx="498260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80" y="5273893"/>
            <a:ext cx="700906" cy="590036"/>
          </a:xfrm>
          <a:prstGeom prst="rect">
            <a:avLst/>
          </a:prstGeom>
        </p:spPr>
      </p:pic>
      <p:sp>
        <p:nvSpPr>
          <p:cNvPr id="31" name="Google Shape;214;p21"/>
          <p:cNvSpPr/>
          <p:nvPr/>
        </p:nvSpPr>
        <p:spPr>
          <a:xfrm>
            <a:off x="1371656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198" y="5273893"/>
            <a:ext cx="689195" cy="62249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572" y="5273893"/>
            <a:ext cx="714994" cy="60189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357" y="5273893"/>
            <a:ext cx="714994" cy="60189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489" y="5273893"/>
            <a:ext cx="714994" cy="601895"/>
          </a:xfrm>
          <a:prstGeom prst="rect">
            <a:avLst/>
          </a:prstGeom>
        </p:spPr>
      </p:pic>
      <p:sp>
        <p:nvSpPr>
          <p:cNvPr id="36" name="Google Shape;214;p21"/>
          <p:cNvSpPr/>
          <p:nvPr/>
        </p:nvSpPr>
        <p:spPr>
          <a:xfrm>
            <a:off x="2148824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14;p21"/>
          <p:cNvSpPr/>
          <p:nvPr/>
        </p:nvSpPr>
        <p:spPr>
          <a:xfrm>
            <a:off x="2925992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14;p21"/>
          <p:cNvSpPr/>
          <p:nvPr/>
        </p:nvSpPr>
        <p:spPr>
          <a:xfrm>
            <a:off x="3703160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14;p21"/>
          <p:cNvSpPr/>
          <p:nvPr/>
        </p:nvSpPr>
        <p:spPr>
          <a:xfrm>
            <a:off x="4480328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580" y="6164261"/>
            <a:ext cx="4544655" cy="241321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5103628" y="8257392"/>
            <a:ext cx="559981" cy="226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84222" y="8670190"/>
            <a:ext cx="281255" cy="1416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84222" y="8876210"/>
            <a:ext cx="281255" cy="1416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13;p21"/>
          <p:cNvSpPr/>
          <p:nvPr/>
        </p:nvSpPr>
        <p:spPr>
          <a:xfrm>
            <a:off x="2430067" y="9233332"/>
            <a:ext cx="455672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요 청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700;p44"/>
          <p:cNvSpPr/>
          <p:nvPr/>
        </p:nvSpPr>
        <p:spPr>
          <a:xfrm>
            <a:off x="2945349" y="923253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43" y="935628"/>
            <a:ext cx="5810629" cy="32045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7663" y="1261902"/>
            <a:ext cx="125950" cy="5510331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189243" y="953625"/>
            <a:ext cx="5810629" cy="58186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1694;p44"/>
          <p:cNvSpPr/>
          <p:nvPr/>
        </p:nvSpPr>
        <p:spPr>
          <a:xfrm>
            <a:off x="6179173" y="3441910"/>
            <a:ext cx="5351330" cy="46352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1695;p44"/>
          <p:cNvGraphicFramePr/>
          <p:nvPr>
            <p:extLst>
              <p:ext uri="{D42A27DB-BD31-4B8C-83A1-F6EECF244321}">
                <p14:modId xmlns:p14="http://schemas.microsoft.com/office/powerpoint/2010/main" val="3009725382"/>
              </p:ext>
            </p:extLst>
          </p:nvPr>
        </p:nvGraphicFramePr>
        <p:xfrm>
          <a:off x="6316962" y="3621448"/>
          <a:ext cx="510382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103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상품등록요청 내역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oogle Shape;1695;p44"/>
          <p:cNvGraphicFramePr/>
          <p:nvPr>
            <p:extLst>
              <p:ext uri="{D42A27DB-BD31-4B8C-83A1-F6EECF244321}">
                <p14:modId xmlns:p14="http://schemas.microsoft.com/office/powerpoint/2010/main" val="916210970"/>
              </p:ext>
            </p:extLst>
          </p:nvPr>
        </p:nvGraphicFramePr>
        <p:xfrm>
          <a:off x="11215738" y="362144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Google Shape;1700;p44"/>
          <p:cNvSpPr/>
          <p:nvPr/>
        </p:nvSpPr>
        <p:spPr>
          <a:xfrm>
            <a:off x="8751011" y="779269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91677" y="5079560"/>
            <a:ext cx="5089978" cy="23709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43528"/>
              </p:ext>
            </p:extLst>
          </p:nvPr>
        </p:nvGraphicFramePr>
        <p:xfrm>
          <a:off x="6300703" y="5079560"/>
          <a:ext cx="5080951" cy="1738624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419411">
                  <a:extLst>
                    <a:ext uri="{9D8B030D-6E8A-4147-A177-3AD203B41FA5}">
                      <a16:colId xmlns:a16="http://schemas.microsoft.com/office/drawing/2014/main" val="3572323857"/>
                    </a:ext>
                  </a:extLst>
                </a:gridCol>
                <a:gridCol w="530095">
                  <a:extLst>
                    <a:ext uri="{9D8B030D-6E8A-4147-A177-3AD203B41FA5}">
                      <a16:colId xmlns:a16="http://schemas.microsoft.com/office/drawing/2014/main" val="2481544877"/>
                    </a:ext>
                  </a:extLst>
                </a:gridCol>
                <a:gridCol w="1037448">
                  <a:extLst>
                    <a:ext uri="{9D8B030D-6E8A-4147-A177-3AD203B41FA5}">
                      <a16:colId xmlns:a16="http://schemas.microsoft.com/office/drawing/2014/main" val="2153670176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2736887268"/>
                    </a:ext>
                  </a:extLst>
                </a:gridCol>
                <a:gridCol w="689428">
                  <a:extLst>
                    <a:ext uri="{9D8B030D-6E8A-4147-A177-3AD203B41FA5}">
                      <a16:colId xmlns:a16="http://schemas.microsoft.com/office/drawing/2014/main" val="632627743"/>
                    </a:ext>
                  </a:extLst>
                </a:gridCol>
                <a:gridCol w="537029">
                  <a:extLst>
                    <a:ext uri="{9D8B030D-6E8A-4147-A177-3AD203B41FA5}">
                      <a16:colId xmlns:a16="http://schemas.microsoft.com/office/drawing/2014/main" val="2716456364"/>
                    </a:ext>
                  </a:extLst>
                </a:gridCol>
                <a:gridCol w="587706">
                  <a:extLst>
                    <a:ext uri="{9D8B030D-6E8A-4147-A177-3AD203B41FA5}">
                      <a16:colId xmlns:a16="http://schemas.microsoft.com/office/drawing/2014/main" val="2451027610"/>
                    </a:ext>
                  </a:extLst>
                </a:gridCol>
                <a:gridCol w="684748">
                  <a:extLst>
                    <a:ext uri="{9D8B030D-6E8A-4147-A177-3AD203B41FA5}">
                      <a16:colId xmlns:a16="http://schemas.microsoft.com/office/drawing/2014/main" val="2249838600"/>
                    </a:ext>
                  </a:extLst>
                </a:gridCol>
              </a:tblGrid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요청번호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상품명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상품규격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상품코드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>
                          <a:solidFill>
                            <a:schemeClr val="tx1"/>
                          </a:solidFill>
                        </a:rPr>
                        <a:t>처리상태</a:t>
                      </a:r>
                      <a:endParaRPr lang="en-US" altLang="ko-KR" sz="6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매입가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요청일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반려사유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452624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12345</a:t>
                      </a: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thermaL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ONU,TBA</a:t>
                      </a:r>
                      <a:r>
                        <a:rPr lang="en-US" sz="700" b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TYPE QNU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2418714</a:t>
                      </a: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lang="en-US" sz="700" b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82,000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12462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12345</a:t>
                      </a: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thermaL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ONU,TBA</a:t>
                      </a:r>
                      <a:r>
                        <a:rPr lang="en-US" sz="700" b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TYPE QNU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요청</a:t>
                      </a:r>
                      <a:endParaRPr lang="en-US" sz="700" b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82,000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043585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12345</a:t>
                      </a: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thermaL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ONU,TBA</a:t>
                      </a:r>
                      <a:r>
                        <a:rPr lang="en-US" sz="700" b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TYPE QNU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en-US" sz="700" b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82,000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설명누락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191581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08377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00783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814984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36680"/>
                  </a:ext>
                </a:extLst>
              </a:tr>
            </a:tbl>
          </a:graphicData>
        </a:graphic>
      </p:graphicFrame>
      <p:sp>
        <p:nvSpPr>
          <p:cNvPr id="69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6270224" y="4823508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" name="Google Shape;64;p20"/>
          <p:cNvGrpSpPr/>
          <p:nvPr/>
        </p:nvGrpSpPr>
        <p:grpSpPr>
          <a:xfrm>
            <a:off x="8283352" y="7525318"/>
            <a:ext cx="1302063" cy="125646"/>
            <a:chOff x="3326817" y="6019551"/>
            <a:chExt cx="1591287" cy="180000"/>
          </a:xfrm>
        </p:grpSpPr>
        <p:sp>
          <p:nvSpPr>
            <p:cNvPr id="71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7" name="Google Shape;58;p20"/>
          <p:cNvSpPr/>
          <p:nvPr/>
        </p:nvSpPr>
        <p:spPr>
          <a:xfrm>
            <a:off x="6316962" y="3978029"/>
            <a:ext cx="5121754" cy="43603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당사에서 상품등록요청한 내역을 확인하실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요청번호를 클릭하면 요청한 내용을 확인하실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상품코드가 보이면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정식상품으로 등록된 상품이며 상품코드를 클릭하면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상품상세를 확인하실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78" name="Google Shape;1696;p44"/>
          <p:cNvGraphicFramePr/>
          <p:nvPr>
            <p:extLst>
              <p:ext uri="{D42A27DB-BD31-4B8C-83A1-F6EECF244321}">
                <p14:modId xmlns:p14="http://schemas.microsoft.com/office/powerpoint/2010/main" val="1531110025"/>
              </p:ext>
            </p:extLst>
          </p:nvPr>
        </p:nvGraphicFramePr>
        <p:xfrm>
          <a:off x="6300703" y="4588395"/>
          <a:ext cx="430198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57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29">
                  <a:extLst>
                    <a:ext uri="{9D8B030D-6E8A-4147-A177-3AD203B41FA5}">
                      <a16:colId xmlns:a16="http://schemas.microsoft.com/office/drawing/2014/main" val="1754179219"/>
                    </a:ext>
                  </a:extLst>
                </a:gridCol>
                <a:gridCol w="752339">
                  <a:extLst>
                    <a:ext uri="{9D8B030D-6E8A-4147-A177-3AD203B41FA5}">
                      <a16:colId xmlns:a16="http://schemas.microsoft.com/office/drawing/2014/main" val="3870058249"/>
                    </a:ext>
                  </a:extLst>
                </a:gridCol>
                <a:gridCol w="394290">
                  <a:extLst>
                    <a:ext uri="{9D8B030D-6E8A-4147-A177-3AD203B41FA5}">
                      <a16:colId xmlns:a16="http://schemas.microsoft.com/office/drawing/2014/main" val="1748288934"/>
                    </a:ext>
                  </a:extLst>
                </a:gridCol>
                <a:gridCol w="732972">
                  <a:extLst>
                    <a:ext uri="{9D8B030D-6E8A-4147-A177-3AD203B41FA5}">
                      <a16:colId xmlns:a16="http://schemas.microsoft.com/office/drawing/2014/main" val="1652111195"/>
                    </a:ext>
                  </a:extLst>
                </a:gridCol>
                <a:gridCol w="956172">
                  <a:extLst>
                    <a:ext uri="{9D8B030D-6E8A-4147-A177-3AD203B41FA5}">
                      <a16:colId xmlns:a16="http://schemas.microsoft.com/office/drawing/2014/main" val="12795595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요청일자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처리상태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9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16057" y="4588773"/>
            <a:ext cx="164242" cy="188524"/>
          </a:xfrm>
          <a:prstGeom prst="rect">
            <a:avLst/>
          </a:prstGeom>
        </p:spPr>
      </p:pic>
      <p:pic>
        <p:nvPicPr>
          <p:cNvPr id="80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6225" y="4580569"/>
            <a:ext cx="164242" cy="188524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00875" y="4570595"/>
            <a:ext cx="419914" cy="206999"/>
          </a:xfrm>
          <a:prstGeom prst="rect">
            <a:avLst/>
          </a:prstGeom>
        </p:spPr>
      </p:pic>
      <p:sp>
        <p:nvSpPr>
          <p:cNvPr id="82" name="Google Shape;797;p30"/>
          <p:cNvSpPr/>
          <p:nvPr/>
        </p:nvSpPr>
        <p:spPr>
          <a:xfrm>
            <a:off x="154533" y="8816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797;p30"/>
          <p:cNvSpPr/>
          <p:nvPr/>
        </p:nvSpPr>
        <p:spPr>
          <a:xfrm>
            <a:off x="6273994" y="353976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408;p26"/>
          <p:cNvCxnSpPr>
            <a:endCxn id="50" idx="0"/>
          </p:cNvCxnSpPr>
          <p:nvPr/>
        </p:nvCxnSpPr>
        <p:spPr>
          <a:xfrm rot="10800000">
            <a:off x="3094559" y="935628"/>
            <a:ext cx="3084615" cy="1640658"/>
          </a:xfrm>
          <a:prstGeom prst="bentConnector4">
            <a:avLst>
              <a:gd name="adj1" fmla="val 2906"/>
              <a:gd name="adj2" fmla="val 113933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408;p26"/>
          <p:cNvCxnSpPr>
            <a:endCxn id="59" idx="0"/>
          </p:cNvCxnSpPr>
          <p:nvPr/>
        </p:nvCxnSpPr>
        <p:spPr>
          <a:xfrm>
            <a:off x="7580299" y="2641600"/>
            <a:ext cx="1274539" cy="80031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833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상품관리 </a:t>
                      </a:r>
                      <a:r>
                        <a:rPr 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재고관리</a:t>
                      </a:r>
                      <a:endParaRPr lang="en-US" altLang="ko-KR" sz="1000" b="1" u="none" strike="noStrike" cap="none" smtClean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1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211853" y="738107"/>
            <a:ext cx="10447342" cy="553061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재고관리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공급사에서 관리하는 상품의 재고 관리 </a:t>
            </a:r>
            <a:r>
              <a:rPr lang="ko-KR" altLang="en-US" sz="700" smtClean="0"/>
              <a:t>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재고관리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228232" y="1332588"/>
            <a:ext cx="10106874" cy="73152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dk1"/>
                </a:solidFill>
                <a:sym typeface="Arial"/>
              </a:rPr>
              <a:t>당사에서 관리하는 상품의 재고 정보를 조회하고 관리하는 화면입니다</a:t>
            </a:r>
            <a:r>
              <a:rPr lang="en-US" altLang="ko-KR" sz="700" b="0" i="0" u="none" strike="noStrike" cap="none" smtClean="0">
                <a:solidFill>
                  <a:schemeClr val="dk1"/>
                </a:solidFill>
                <a:sym typeface="Arial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/>
              <a:t>이 화면에서는 재고 품목을 관리하고 입출고 처리</a:t>
            </a:r>
            <a:r>
              <a:rPr lang="en-US" altLang="ko-KR" sz="700"/>
              <a:t>, </a:t>
            </a:r>
            <a:r>
              <a:rPr lang="ko-KR" altLang="en-US" sz="700"/>
              <a:t>재고 초기화가 가능합니다</a:t>
            </a:r>
            <a:r>
              <a:rPr lang="en-US" altLang="ko-KR" sz="700"/>
              <a:t>. 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/>
              <a:t>배송대기 컬럼은 </a:t>
            </a:r>
            <a:r>
              <a:rPr lang="ko-KR" altLang="en-US" sz="700" b="1"/>
              <a:t>주문의뢰</a:t>
            </a:r>
            <a:r>
              <a:rPr lang="ko-KR" altLang="en-US" sz="700"/>
              <a:t>와 </a:t>
            </a:r>
            <a:r>
              <a:rPr lang="ko-KR" altLang="en-US" sz="700" b="1"/>
              <a:t>주문접수</a:t>
            </a:r>
            <a:r>
              <a:rPr lang="ko-KR" altLang="en-US" sz="700"/>
              <a:t> 상태의 주문 수량 합계를 표시합니다</a:t>
            </a:r>
            <a:r>
              <a:rPr lang="en-US" altLang="ko-KR" sz="700"/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dk1"/>
                </a:solidFill>
              </a:rPr>
              <a:t>적정재고는 자동 또는 수동으로 관리합니다</a:t>
            </a:r>
            <a:r>
              <a:rPr lang="en-US" altLang="ko-KR" sz="700" smtClean="0">
                <a:solidFill>
                  <a:schemeClr val="dk1"/>
                </a:solidFill>
              </a:rPr>
              <a:t>.</a:t>
            </a:r>
            <a:br>
              <a:rPr lang="en-US" altLang="ko-KR" sz="700" smtClean="0">
                <a:solidFill>
                  <a:schemeClr val="dk1"/>
                </a:solidFill>
              </a:rPr>
            </a:br>
            <a:r>
              <a:rPr lang="ko-KR" altLang="en-US" sz="700"/>
              <a:t>자동 관리 시 작년 </a:t>
            </a:r>
            <a:r>
              <a:rPr lang="en-US" altLang="ko-KR" sz="700"/>
              <a:t>3</a:t>
            </a:r>
            <a:r>
              <a:rPr lang="ko-KR" altLang="en-US" sz="700"/>
              <a:t>개월 평균 판매수량에 </a:t>
            </a:r>
            <a:r>
              <a:rPr lang="en-US" altLang="ko-KR" sz="700"/>
              <a:t>20%</a:t>
            </a:r>
            <a:r>
              <a:rPr lang="ko-KR" altLang="en-US" sz="700"/>
              <a:t>를 더해 계산됩니다</a:t>
            </a:r>
            <a:r>
              <a:rPr lang="en-US" altLang="ko-KR" sz="700"/>
              <a:t>. </a:t>
            </a:r>
            <a:r>
              <a:rPr lang="ko-KR" altLang="en-US" sz="700"/>
              <a:t>작년 판매 내역이 없는 경우 최근 </a:t>
            </a:r>
            <a:r>
              <a:rPr lang="en-US" altLang="ko-KR" sz="700"/>
              <a:t>2~3</a:t>
            </a:r>
            <a:r>
              <a:rPr lang="ko-KR" altLang="en-US" sz="700"/>
              <a:t>개월 평균 판매수량에 </a:t>
            </a:r>
            <a:r>
              <a:rPr lang="en-US" altLang="ko-KR" sz="700"/>
              <a:t>30%</a:t>
            </a:r>
            <a:r>
              <a:rPr lang="ko-KR" altLang="en-US" sz="700"/>
              <a:t>를 더해 산출됩니다</a:t>
            </a:r>
            <a:r>
              <a:rPr lang="en-US" altLang="ko-KR" sz="700" smtClean="0"/>
              <a:t>.</a:t>
            </a:r>
            <a:br>
              <a:rPr lang="en-US" altLang="ko-KR" sz="700" smtClean="0"/>
            </a:br>
            <a:r>
              <a:rPr lang="ko-KR" altLang="en-US" sz="700"/>
              <a:t>수동 관리의 경우</a:t>
            </a:r>
            <a:r>
              <a:rPr lang="en-US" altLang="ko-KR" sz="700"/>
              <a:t>, </a:t>
            </a:r>
            <a:r>
              <a:rPr lang="ko-KR" altLang="en-US" sz="700"/>
              <a:t>적정재고 컬럼을 클릭하여 열리는 팝업 창에서 직접 수정할 수 있습니다</a:t>
            </a:r>
            <a:r>
              <a:rPr lang="en-US" altLang="ko-KR" sz="700"/>
              <a:t>. </a:t>
            </a:r>
            <a:endParaRPr lang="en-US" altLang="ko-KR" sz="700" smtClean="0"/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/>
              <a:t>과부족 수치는 </a:t>
            </a:r>
            <a:r>
              <a:rPr lang="en-US" altLang="ko-KR" sz="700"/>
              <a:t>(</a:t>
            </a:r>
            <a:r>
              <a:rPr lang="ko-KR" altLang="en-US" sz="700"/>
              <a:t>보유재고 </a:t>
            </a:r>
            <a:r>
              <a:rPr lang="en-US" altLang="ko-KR" sz="700"/>
              <a:t>- </a:t>
            </a:r>
            <a:r>
              <a:rPr lang="ko-KR" altLang="en-US" sz="700"/>
              <a:t>적정재고 </a:t>
            </a:r>
            <a:r>
              <a:rPr lang="en-US" altLang="ko-KR" sz="700" smtClean="0"/>
              <a:t>– </a:t>
            </a:r>
            <a:r>
              <a:rPr lang="ko-KR" altLang="en-US" sz="700" smtClean="0"/>
              <a:t>배송대기 중인 수량</a:t>
            </a:r>
            <a:r>
              <a:rPr lang="en-US" altLang="ko-KR" sz="700" smtClean="0"/>
              <a:t>)</a:t>
            </a:r>
            <a:r>
              <a:rPr lang="ko-KR" altLang="en-US" sz="700"/>
              <a:t>으로 자동 계산되어 표시되며</a:t>
            </a:r>
            <a:r>
              <a:rPr lang="en-US" altLang="ko-KR" sz="700"/>
              <a:t>, </a:t>
            </a:r>
            <a:r>
              <a:rPr lang="ko-KR" altLang="en-US" sz="700"/>
              <a:t>과잉 재고는 </a:t>
            </a:r>
            <a:r>
              <a:rPr lang="en-US" altLang="ko-KR" sz="700"/>
              <a:t>[+], </a:t>
            </a:r>
            <a:r>
              <a:rPr lang="ko-KR" altLang="en-US" sz="700"/>
              <a:t>부족 재고는 </a:t>
            </a:r>
            <a:r>
              <a:rPr lang="en-US" altLang="ko-KR" sz="700"/>
              <a:t>[-]</a:t>
            </a:r>
            <a:r>
              <a:rPr lang="ko-KR" altLang="en-US" sz="700"/>
              <a:t>로 표기됩니다</a:t>
            </a:r>
            <a:r>
              <a:rPr lang="en-US" altLang="ko-KR" sz="700"/>
              <a:t>.</a:t>
            </a:r>
            <a:endParaRPr lang="en-US" altLang="ko-KR" sz="700" smtClean="0">
              <a:solidFill>
                <a:schemeClr val="dk1"/>
              </a:solidFill>
            </a:endParaRPr>
          </a:p>
        </p:txBody>
      </p:sp>
      <p:graphicFrame>
        <p:nvGraphicFramePr>
          <p:cNvPr id="63" name="Google Shape;63;p20"/>
          <p:cNvGraphicFramePr/>
          <p:nvPr>
            <p:extLst/>
          </p:nvPr>
        </p:nvGraphicFramePr>
        <p:xfrm>
          <a:off x="242299" y="3540631"/>
          <a:ext cx="10099137" cy="2338645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58563">
                  <a:extLst>
                    <a:ext uri="{9D8B030D-6E8A-4147-A177-3AD203B41FA5}">
                      <a16:colId xmlns:a16="http://schemas.microsoft.com/office/drawing/2014/main" val="1223044496"/>
                    </a:ext>
                  </a:extLst>
                </a:gridCol>
                <a:gridCol w="1677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100">
                  <a:extLst>
                    <a:ext uri="{9D8B030D-6E8A-4147-A177-3AD203B41FA5}">
                      <a16:colId xmlns:a16="http://schemas.microsoft.com/office/drawing/2014/main" val="929611747"/>
                    </a:ext>
                  </a:extLst>
                </a:gridCol>
                <a:gridCol w="659100">
                  <a:extLst>
                    <a:ext uri="{9D8B030D-6E8A-4147-A177-3AD203B41FA5}">
                      <a16:colId xmlns:a16="http://schemas.microsoft.com/office/drawing/2014/main" val="1430222369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4091599208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3617981868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2746818135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416657518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1765571008"/>
                    </a:ext>
                  </a:extLst>
                </a:gridCol>
              </a:tblGrid>
              <a:tr h="209124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smtClean="0">
                          <a:latin typeface="+mn-lt"/>
                        </a:rPr>
                        <a:t>상품정보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Arial"/>
                          <a:sym typeface="Arial"/>
                        </a:rPr>
                        <a:t>배송대기</a:t>
                      </a:r>
                      <a:endParaRPr lang="en-US" altLang="ko-KR" sz="800" b="1" u="none" strike="noStrike" cap="none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u="none" strike="noStrike" cap="none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배송</a:t>
                      </a:r>
                      <a:endParaRPr lang="en-US" altLang="ko-KR" sz="800" b="1" u="none" strike="noStrike" cap="none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u="none" strike="noStrike" cap="none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반품요청</a:t>
                      </a:r>
                      <a:endParaRPr lang="en-US" altLang="ko-KR" sz="800" b="1" u="none" strike="noStrike" cap="none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ko-KR" altLang="en-US" sz="800" b="1" i="0" u="none" strike="noStrike" cap="none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재고관리현황</a:t>
                      </a:r>
                      <a:endParaRPr lang="ko-KR" altLang="en-US" sz="8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0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smtClean="0">
                          <a:latin typeface="+mn-lt"/>
                          <a:ea typeface="+mn-ea"/>
                        </a:rPr>
                        <a:t>보유재고</a:t>
                      </a:r>
                      <a:r>
                        <a:rPr lang="en-US" altLang="ko-KR" sz="800" b="1" u="none" strike="noStrike" cap="none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1" u="none" strike="noStrike" cap="none" smtClean="0">
                          <a:latin typeface="+mn-lt"/>
                          <a:ea typeface="+mn-ea"/>
                        </a:rPr>
                        <a:t>금액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smtClean="0">
                          <a:latin typeface="+mn-lt"/>
                          <a:ea typeface="+mn-ea"/>
                        </a:rPr>
                        <a:t>적정재고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smtClean="0">
                          <a:latin typeface="+mn-lt"/>
                          <a:ea typeface="+mn-ea"/>
                        </a:rPr>
                        <a:t>과부족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smtClean="0">
                          <a:latin typeface="+mn-lt"/>
                          <a:ea typeface="+mn-ea"/>
                        </a:rPr>
                        <a:t>적정재고보유율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smtClean="0">
                          <a:latin typeface="+mn-lt"/>
                          <a:ea typeface="+mn-ea"/>
                        </a:rPr>
                        <a:t>확보필요수량</a:t>
                      </a:r>
                      <a:r>
                        <a:rPr lang="en-US" altLang="ko-KR" sz="800" b="1" u="none" strike="noStrike" cap="none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1" u="none" strike="noStrike" cap="none" smtClean="0">
                          <a:latin typeface="+mn-lt"/>
                          <a:ea typeface="+mn-ea"/>
                        </a:rPr>
                        <a:t>금액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smtClean="0">
                          <a:latin typeface="+mn-lt"/>
                          <a:ea typeface="+mn-ea"/>
                        </a:rPr>
                        <a:t>비고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36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상품코드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 </a:t>
                      </a:r>
                      <a:r>
                        <a:rPr lang="en-US" altLang="ko-KR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2116162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상품명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일회용 덧신</a:t>
                      </a:r>
                      <a:endParaRPr lang="en-US" altLang="ko-KR" sz="7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규격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1 BOX (50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켤레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b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상품구분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재고구분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okplaza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단가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7,500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원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단위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박스</a:t>
                      </a: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9,931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/>
                      </a:r>
                      <a:b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</a:br>
                      <a:r>
                        <a:rPr lang="en-US" altLang="ko-KR" sz="7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74,482,500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원</a:t>
                      </a: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6</a:t>
                      </a:r>
                      <a:endParaRPr lang="ko-KR" altLang="en-US" sz="700" b="0" i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9,925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165,517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%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0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상품코드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 </a:t>
                      </a:r>
                      <a:r>
                        <a:rPr lang="en-US" altLang="ko-KR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2117047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상품명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칼라콘 체인</a:t>
                      </a:r>
                      <a:b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규격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고리형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2M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상품구분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안전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재고구분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okplaza</a:t>
                      </a:r>
                      <a:endParaRPr lang="ko-KR" altLang="en-US" sz="7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단가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1,000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원</a:t>
                      </a:r>
                      <a:b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단위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335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1,000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-339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  <a:r>
                        <a:rPr lang="ko-KR" altLang="en-US" sz="70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ko-KR" altLang="en-US" sz="70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="1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-339,000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원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106</a:t>
                      </a:r>
                      <a:r>
                        <a:rPr lang="ko-KR" altLang="en-US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개</a:t>
                      </a:r>
                      <a:endParaRPr lang="ko-KR" altLang="en-US" sz="700" b="0" i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  <a:latin typeface="+mn-ea"/>
                          <a:ea typeface="+mn-ea"/>
                        </a:rPr>
                        <a:t>-780</a:t>
                      </a:r>
                      <a:r>
                        <a:rPr lang="ko-KR" altLang="en-US" sz="700"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  <a:latin typeface="+mn-ea"/>
                          <a:ea typeface="+mn-ea"/>
                        </a:rPr>
                        <a:t>-636</a:t>
                      </a:r>
                      <a:r>
                        <a:rPr lang="en-US" altLang="ko-KR" sz="700"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  <a:latin typeface="+mn-ea"/>
                          <a:ea typeface="+mn-ea"/>
                        </a:rPr>
                        <a:t>780</a:t>
                      </a:r>
                      <a:r>
                        <a:rPr lang="ko-KR" altLang="en-US" sz="700">
                          <a:effectLst/>
                          <a:latin typeface="+mn-ea"/>
                          <a:ea typeface="+mn-ea"/>
                        </a:rPr>
                        <a:t>개</a:t>
                      </a:r>
                      <a:br>
                        <a:rPr lang="ko-KR" altLang="en-US" sz="70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b="1">
                          <a:effectLst/>
                          <a:latin typeface="+mn-ea"/>
                          <a:ea typeface="+mn-ea"/>
                        </a:rPr>
                        <a:t>780,000</a:t>
                      </a:r>
                      <a:r>
                        <a:rPr lang="ko-KR" altLang="en-US" sz="700"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57430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82759" y="5922215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재고관리</a:t>
                      </a:r>
                      <a:endParaRPr lang="en-US" altLang="ko-KR" sz="1000" b="1" smtClean="0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2298498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70733" y="2527464"/>
            <a:ext cx="41800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0821" y="3335575"/>
            <a:ext cx="668227" cy="176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재고초기화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2103152"/>
            <a:ext cx="10106874" cy="115381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Google Shape;359;p26"/>
          <p:cNvGraphicFramePr/>
          <p:nvPr>
            <p:extLst/>
          </p:nvPr>
        </p:nvGraphicFramePr>
        <p:xfrm>
          <a:off x="387421" y="2157499"/>
          <a:ext cx="8904860" cy="1046182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76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99">
                  <a:extLst>
                    <a:ext uri="{9D8B030D-6E8A-4147-A177-3AD203B41FA5}">
                      <a16:colId xmlns:a16="http://schemas.microsoft.com/office/drawing/2014/main" val="2763611657"/>
                    </a:ext>
                  </a:extLst>
                </a:gridCol>
                <a:gridCol w="144156">
                  <a:extLst>
                    <a:ext uri="{9D8B030D-6E8A-4147-A177-3AD203B41FA5}">
                      <a16:colId xmlns:a16="http://schemas.microsoft.com/office/drawing/2014/main" val="3126677331"/>
                    </a:ext>
                  </a:extLst>
                </a:gridCol>
                <a:gridCol w="735548">
                  <a:extLst>
                    <a:ext uri="{9D8B030D-6E8A-4147-A177-3AD203B41FA5}">
                      <a16:colId xmlns:a16="http://schemas.microsoft.com/office/drawing/2014/main" val="3164553534"/>
                    </a:ext>
                  </a:extLst>
                </a:gridCol>
                <a:gridCol w="990946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133941">
                  <a:extLst>
                    <a:ext uri="{9D8B030D-6E8A-4147-A177-3AD203B41FA5}">
                      <a16:colId xmlns:a16="http://schemas.microsoft.com/office/drawing/2014/main" val="1607299503"/>
                    </a:ext>
                  </a:extLst>
                </a:gridCol>
                <a:gridCol w="23657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764777">
                  <a:extLst>
                    <a:ext uri="{9D8B030D-6E8A-4147-A177-3AD203B41FA5}">
                      <a16:colId xmlns:a16="http://schemas.microsoft.com/office/drawing/2014/main" val="1177213975"/>
                    </a:ext>
                  </a:extLst>
                </a:gridCol>
                <a:gridCol w="99094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  <a:gridCol w="1294241">
                  <a:extLst>
                    <a:ext uri="{9D8B030D-6E8A-4147-A177-3AD203B41FA5}">
                      <a16:colId xmlns:a16="http://schemas.microsoft.com/office/drawing/2014/main" val="1370917014"/>
                    </a:ext>
                  </a:extLst>
                </a:gridCol>
              </a:tblGrid>
              <a:tr h="20486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상품명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상품코드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75">
                <a:tc gridSpan="10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413349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규격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● 전체   ○ 단품   ○ 옵션</a:t>
                      </a: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0765565"/>
                  </a:ext>
                </a:extLst>
              </a:tr>
              <a:tr h="81533">
                <a:tc gridSpan="10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1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498730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상품구분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● 전체   ○ 지정   ○ 일반   ○ 공구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○ 안전   ○ 안전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KCS 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○ 보안   ○ 등록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재고구분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˅  </a:t>
                      </a: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128939"/>
                  </a:ext>
                </a:extLst>
              </a:tr>
              <a:tr h="6341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1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1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345547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재고부족여부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˅ </a:t>
                      </a: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적정재고율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˅ </a:t>
                      </a: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01166"/>
                  </a:ext>
                </a:extLst>
              </a:tr>
            </a:tbl>
          </a:graphicData>
        </a:graphic>
      </p:graphicFrame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840979" y="3335575"/>
            <a:ext cx="798321" cy="1764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입출고일괄관리</a:t>
            </a:r>
            <a:endParaRPr lang="en-US" altLang="ko-KR"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7332" y="333557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4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26022" y="3280049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8077" y="3301109"/>
            <a:ext cx="2388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총 재고금액 </a:t>
            </a:r>
            <a:r>
              <a:rPr lang="en-US" altLang="ko-KR" sz="900" smtClean="0"/>
              <a:t>: 1,368,379,445,098</a:t>
            </a:r>
            <a:r>
              <a:rPr lang="ko-KR" altLang="en-US" sz="900" smtClean="0"/>
              <a:t>원</a:t>
            </a:r>
            <a:endParaRPr lang="ko-KR" altLang="en-US" sz="900"/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279027" y="3335575"/>
            <a:ext cx="540431" cy="17648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입출고처리</a:t>
            </a:r>
            <a:endParaRPr lang="en-US" altLang="ko-KR"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587050" y="3335575"/>
            <a:ext cx="664398" cy="1764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lang="en-US" altLang="ko-KR"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39300" y="4355075"/>
            <a:ext cx="515648" cy="141484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en-US" altLang="ko-KR"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39300" y="5084937"/>
            <a:ext cx="515648" cy="141484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en-US" altLang="ko-KR"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16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31227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재고관리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공급사에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등록된 상품의 재고관리 화면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조회조회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상품유형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default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단품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상품구분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주문상품유형 타입의 코드 리스트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재고구분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en-US" altLang="ko-KR" sz="700" b="0" i="0" u="none" strike="noStrike" cap="none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mcgoodvendor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등록된 </a:t>
                      </a: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수기재고 테이블에 등록된 상품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재고부족여부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Y / N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적정재고율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50%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이하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100%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이하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101%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이상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엑셀다운은 화면에서 겹쳐 나오는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컬럼을 분리되어 나오게 처리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클릭 시 상품상세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</a:t>
                      </a: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적정재고 변경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재고이력 버튼 </a:t>
                      </a: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재고이력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 호출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Row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재고관리 목록</a:t>
            </a:r>
            <a:endParaRPr lang="ko-KR" altLang="en-US" sz="80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err="1"/>
              <a:t>공급사에서</a:t>
            </a:r>
            <a:r>
              <a:rPr lang="ko-KR" altLang="en-US" sz="700"/>
              <a:t> 관리하는 상품의 재고 관리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상품관리 </a:t>
            </a:r>
            <a:r>
              <a:rPr lang="en-US" altLang="ko-KR" sz="700"/>
              <a:t>&gt;</a:t>
            </a:r>
            <a:r>
              <a:rPr lang="ko-KR" altLang="en-US" sz="700"/>
              <a:t> 재고관리</a:t>
            </a:r>
            <a:endParaRPr lang="ko-KR" altLang="en-US" sz="800"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208"/>
          <a:stretch/>
        </p:blipFill>
        <p:spPr>
          <a:xfrm>
            <a:off x="195778" y="956402"/>
            <a:ext cx="7889002" cy="3996671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111802" y="8903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89532" y="187003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89532" y="295473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2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재고관리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err="1"/>
              <a:t>공급사에서</a:t>
            </a:r>
            <a:r>
              <a:rPr lang="ko-KR" altLang="en-US" sz="700"/>
              <a:t> 관리하는 상품의 재고 관리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상품관리 </a:t>
            </a:r>
            <a:r>
              <a:rPr lang="en-US" altLang="ko-KR" sz="700"/>
              <a:t>&gt;</a:t>
            </a:r>
            <a:r>
              <a:rPr lang="ko-KR" altLang="en-US" sz="700"/>
              <a:t> 재고관리</a:t>
            </a:r>
            <a:endParaRPr lang="ko-KR" altLang="en-US" sz="800"/>
          </a:p>
        </p:txBody>
      </p:sp>
      <p:sp>
        <p:nvSpPr>
          <p:cNvPr id="56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21193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재고품목관리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재고품목 관리 팝업 호출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재고구분이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기타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’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인 경우 빨간 색으로 표시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Row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내용은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참조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입출고처리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입출고 관리 팝업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입출고일괄관리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입출고 관리 </a:t>
                      </a:r>
                      <a:r>
                        <a:rPr lang="ko-KR" altLang="en-US" sz="700" b="0" i="0" u="none" strike="noStrike" cap="none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엑셀업로드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팝업 호출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재고초기화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 이력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insert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후 초기화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(0)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처리</a:t>
                      </a:r>
                      <a:endParaRPr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6" y="901356"/>
            <a:ext cx="8104799" cy="4081182"/>
          </a:xfrm>
          <a:prstGeom prst="rect">
            <a:avLst/>
          </a:prstGeom>
        </p:spPr>
      </p:pic>
      <p:sp>
        <p:nvSpPr>
          <p:cNvPr id="59" name="Google Shape;1694;p44"/>
          <p:cNvSpPr/>
          <p:nvPr/>
        </p:nvSpPr>
        <p:spPr>
          <a:xfrm>
            <a:off x="23800" y="1137436"/>
            <a:ext cx="4334968" cy="403993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10;p21"/>
          <p:cNvSpPr/>
          <p:nvPr/>
        </p:nvSpPr>
        <p:spPr>
          <a:xfrm>
            <a:off x="8495287" y="4636720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1;p21"/>
          <p:cNvSpPr txBox="1"/>
          <p:nvPr/>
        </p:nvSpPr>
        <p:spPr>
          <a:xfrm>
            <a:off x="8538428" y="4834174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smtClean="0"/>
              <a:t>재고 초기화를 진행하시겠습니까</a:t>
            </a:r>
            <a:r>
              <a:rPr lang="en-US" altLang="ko-KR" sz="600" smtClean="0"/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212;p21"/>
          <p:cNvGraphicFramePr/>
          <p:nvPr>
            <p:extLst/>
          </p:nvPr>
        </p:nvGraphicFramePr>
        <p:xfrm>
          <a:off x="8629213" y="4984687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Google Shape;213;p21"/>
          <p:cNvSpPr/>
          <p:nvPr/>
        </p:nvSpPr>
        <p:spPr>
          <a:xfrm>
            <a:off x="8968661" y="519946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4;p21"/>
          <p:cNvSpPr/>
          <p:nvPr/>
        </p:nvSpPr>
        <p:spPr>
          <a:xfrm>
            <a:off x="9552529" y="518970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665;p27"/>
          <p:cNvSpPr/>
          <p:nvPr/>
        </p:nvSpPr>
        <p:spPr>
          <a:xfrm>
            <a:off x="8495287" y="3360125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666;p27"/>
          <p:cNvGraphicFramePr/>
          <p:nvPr>
            <p:extLst/>
          </p:nvPr>
        </p:nvGraphicFramePr>
        <p:xfrm>
          <a:off x="8599619" y="3587395"/>
          <a:ext cx="179699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9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Google Shape;667;p27"/>
          <p:cNvSpPr/>
          <p:nvPr/>
        </p:nvSpPr>
        <p:spPr>
          <a:xfrm>
            <a:off x="9287442" y="3955820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668;p27"/>
          <p:cNvSpPr txBox="1"/>
          <p:nvPr/>
        </p:nvSpPr>
        <p:spPr>
          <a:xfrm>
            <a:off x="8505018" y="3586938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초기화를 진행할 상품을 적어도 </a:t>
            </a:r>
            <a:r>
              <a:rPr lang="ko-KR" altLang="en-US" sz="600" b="0" i="0" u="none" strike="noStrike" cap="none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한개이상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선택해주세요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176;p21"/>
          <p:cNvCxnSpPr>
            <a:stCxn id="7" idx="3"/>
          </p:cNvCxnSpPr>
          <p:nvPr/>
        </p:nvCxnSpPr>
        <p:spPr>
          <a:xfrm>
            <a:off x="8078914" y="2859991"/>
            <a:ext cx="424699" cy="131395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" name="직사각형 6"/>
          <p:cNvSpPr/>
          <p:nvPr/>
        </p:nvSpPr>
        <p:spPr>
          <a:xfrm>
            <a:off x="5875252" y="2739489"/>
            <a:ext cx="2203662" cy="24100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Google Shape;408;p26"/>
          <p:cNvCxnSpPr>
            <a:endCxn id="17" idx="1"/>
          </p:cNvCxnSpPr>
          <p:nvPr/>
        </p:nvCxnSpPr>
        <p:spPr>
          <a:xfrm rot="16200000" flipH="1">
            <a:off x="7085698" y="3640897"/>
            <a:ext cx="2100468" cy="71871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" name="Google Shape;408;p26"/>
          <p:cNvCxnSpPr>
            <a:endCxn id="36" idx="3"/>
          </p:cNvCxnSpPr>
          <p:nvPr/>
        </p:nvCxnSpPr>
        <p:spPr>
          <a:xfrm rot="5400000">
            <a:off x="4724162" y="4860467"/>
            <a:ext cx="3915880" cy="8122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" name="Google Shape;408;p26"/>
          <p:cNvCxnSpPr>
            <a:stCxn id="7" idx="1"/>
          </p:cNvCxnSpPr>
          <p:nvPr/>
        </p:nvCxnSpPr>
        <p:spPr>
          <a:xfrm rot="10800000" flipV="1">
            <a:off x="4367094" y="2859991"/>
            <a:ext cx="1508158" cy="8128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" name="Google Shape;797;p30"/>
          <p:cNvSpPr/>
          <p:nvPr/>
        </p:nvSpPr>
        <p:spPr>
          <a:xfrm>
            <a:off x="5811675" y="26324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797;p30"/>
          <p:cNvSpPr/>
          <p:nvPr/>
        </p:nvSpPr>
        <p:spPr>
          <a:xfrm>
            <a:off x="6409126" y="26324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797;p30"/>
          <p:cNvSpPr/>
          <p:nvPr/>
        </p:nvSpPr>
        <p:spPr>
          <a:xfrm>
            <a:off x="6838625" y="26324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797;p30"/>
          <p:cNvSpPr/>
          <p:nvPr/>
        </p:nvSpPr>
        <p:spPr>
          <a:xfrm>
            <a:off x="7480320" y="26324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cxnSp>
        <p:nvCxnSpPr>
          <p:cNvPr id="57" name="Google Shape;176;p21"/>
          <p:cNvCxnSpPr>
            <a:endCxn id="64" idx="3"/>
          </p:cNvCxnSpPr>
          <p:nvPr/>
        </p:nvCxnSpPr>
        <p:spPr>
          <a:xfrm rot="5400000">
            <a:off x="5529659" y="3938340"/>
            <a:ext cx="2068510" cy="104774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3" name="Google Shape;665;p27"/>
          <p:cNvSpPr/>
          <p:nvPr/>
        </p:nvSpPr>
        <p:spPr>
          <a:xfrm>
            <a:off x="4610203" y="4645327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" name="Google Shape;666;p27"/>
          <p:cNvGraphicFramePr/>
          <p:nvPr>
            <p:extLst/>
          </p:nvPr>
        </p:nvGraphicFramePr>
        <p:xfrm>
          <a:off x="4714535" y="4872597"/>
          <a:ext cx="179699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9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Google Shape;667;p27"/>
          <p:cNvSpPr/>
          <p:nvPr/>
        </p:nvSpPr>
        <p:spPr>
          <a:xfrm>
            <a:off x="5402358" y="5241022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68;p27"/>
          <p:cNvSpPr txBox="1"/>
          <p:nvPr/>
        </p:nvSpPr>
        <p:spPr>
          <a:xfrm>
            <a:off x="4619934" y="4872140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입출고 하실 상품을 선택해주세요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694;p44"/>
          <p:cNvSpPr/>
          <p:nvPr/>
        </p:nvSpPr>
        <p:spPr>
          <a:xfrm>
            <a:off x="2306524" y="5526901"/>
            <a:ext cx="4334968" cy="26642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" name="Google Shape;1695;p44"/>
          <p:cNvGraphicFramePr/>
          <p:nvPr>
            <p:extLst/>
          </p:nvPr>
        </p:nvGraphicFramePr>
        <p:xfrm>
          <a:off x="2398395" y="5627441"/>
          <a:ext cx="41737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입출고처리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oogle Shape;1695;p44"/>
          <p:cNvGraphicFramePr/>
          <p:nvPr>
            <p:extLst/>
          </p:nvPr>
        </p:nvGraphicFramePr>
        <p:xfrm>
          <a:off x="6376967" y="562744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Google Shape;58;p20"/>
          <p:cNvSpPr/>
          <p:nvPr/>
        </p:nvSpPr>
        <p:spPr>
          <a:xfrm>
            <a:off x="2398395" y="5974604"/>
            <a:ext cx="4173751" cy="22008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선택하신 상품의 입출고를 수동으로 처리하는 팝업입니다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처리수량 및 처리사유는 필수 입력입니다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293680"/>
              </p:ext>
            </p:extLst>
          </p:nvPr>
        </p:nvGraphicFramePr>
        <p:xfrm>
          <a:off x="2398395" y="6238347"/>
          <a:ext cx="4141291" cy="45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029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3362262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● 입고   ○ 출고</a:t>
                      </a:r>
                      <a:endParaRPr lang="ko-KR" altLang="en-US" sz="700" b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4183125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처리사유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처리이력을 작성해주세요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</a:tbl>
          </a:graphicData>
        </a:graphic>
      </p:graphicFrame>
      <p:sp>
        <p:nvSpPr>
          <p:cNvPr id="43" name="Google Shape;1700;p44"/>
          <p:cNvSpPr/>
          <p:nvPr/>
        </p:nvSpPr>
        <p:spPr>
          <a:xfrm>
            <a:off x="4507411" y="795288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Google Shape;63;p20"/>
          <p:cNvGraphicFramePr/>
          <p:nvPr>
            <p:extLst/>
          </p:nvPr>
        </p:nvGraphicFramePr>
        <p:xfrm>
          <a:off x="2427058" y="6742226"/>
          <a:ext cx="4116423" cy="11685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08726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580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512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763512">
                  <a:extLst>
                    <a:ext uri="{9D8B030D-6E8A-4147-A177-3AD203B41FA5}">
                      <a16:colId xmlns:a16="http://schemas.microsoft.com/office/drawing/2014/main" val="1840518403"/>
                    </a:ext>
                  </a:extLst>
                </a:gridCol>
              </a:tblGrid>
              <a:tr h="174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smtClean="0">
                          <a:latin typeface="+mn-ea"/>
                          <a:ea typeface="+mn-ea"/>
                        </a:rPr>
                        <a:t>상품정보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smtClean="0">
                          <a:latin typeface="+mn-ea"/>
                          <a:ea typeface="+mn-ea"/>
                        </a:rPr>
                        <a:t>현재고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smtClean="0">
                          <a:latin typeface="+mn-ea"/>
                          <a:ea typeface="+mn-ea"/>
                        </a:rPr>
                        <a:t>처리수량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2116162</a:t>
                      </a: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0" smtClean="0">
                          <a:solidFill>
                            <a:srgbClr val="444444"/>
                          </a:solidFill>
                          <a:effectLst/>
                          <a:latin typeface="+mn-ea"/>
                          <a:ea typeface="+mn-ea"/>
                        </a:rPr>
                        <a:t>일회용 덧신 </a:t>
                      </a:r>
                      <a:r>
                        <a:rPr lang="en-US" altLang="ko-KR" sz="700" b="0" smtClean="0">
                          <a:solidFill>
                            <a:srgbClr val="444444"/>
                          </a:solidFill>
                          <a:effectLst/>
                          <a:latin typeface="+mn-ea"/>
                          <a:ea typeface="+mn-ea"/>
                        </a:rPr>
                        <a:t>(70)</a:t>
                      </a:r>
                    </a:p>
                    <a:p>
                      <a:pPr fontAlgn="ctr"/>
                      <a:r>
                        <a:rPr lang="ko-KR" altLang="en-US" sz="700" b="1" smtClean="0">
                          <a:solidFill>
                            <a:srgbClr val="444444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lang="ko-KR" altLang="en-US" sz="700" b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700" b="0" smtClean="0">
                          <a:effectLst/>
                          <a:latin typeface="+mn-ea"/>
                          <a:ea typeface="+mn-ea"/>
                        </a:rPr>
                        <a:t>1 BOX</a:t>
                      </a:r>
                      <a:r>
                        <a:rPr lang="en-US" altLang="ko-KR" sz="700" b="0" baseline="0" smtClean="0">
                          <a:effectLst/>
                          <a:latin typeface="+mn-ea"/>
                          <a:ea typeface="+mn-ea"/>
                        </a:rPr>
                        <a:t> (50</a:t>
                      </a:r>
                      <a:r>
                        <a:rPr lang="ko-KR" altLang="en-US" sz="700" b="0" baseline="0" smtClean="0">
                          <a:effectLst/>
                          <a:latin typeface="+mn-ea"/>
                          <a:ea typeface="+mn-ea"/>
                        </a:rPr>
                        <a:t>켤레</a:t>
                      </a:r>
                      <a:r>
                        <a:rPr lang="en-US" altLang="ko-KR" sz="700" b="0" baseline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9,931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2117047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칼라콘 체인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(70)</a:t>
                      </a:r>
                    </a:p>
                    <a:p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규격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고리형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2M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9,990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2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  <a:tr h="1172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5743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5816605" y="7337693"/>
            <a:ext cx="694922" cy="12105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16605" y="7023978"/>
            <a:ext cx="694922" cy="12105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700">
              <a:solidFill>
                <a:schemeClr val="tx1"/>
              </a:solidFill>
            </a:endParaRPr>
          </a:p>
        </p:txBody>
      </p:sp>
      <p:graphicFrame>
        <p:nvGraphicFramePr>
          <p:cNvPr id="60" name="Google Shape;1695;p44"/>
          <p:cNvGraphicFramePr/>
          <p:nvPr>
            <p:extLst/>
          </p:nvPr>
        </p:nvGraphicFramePr>
        <p:xfrm>
          <a:off x="111802" y="1182193"/>
          <a:ext cx="41737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재고품목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Google Shape;58;p20"/>
          <p:cNvSpPr/>
          <p:nvPr/>
        </p:nvSpPr>
        <p:spPr>
          <a:xfrm>
            <a:off x="111802" y="1529355"/>
            <a:ext cx="4173751" cy="51246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당사에서 관리 중인 재고 품목은 자동으로 체크되어 조회됩니다</a:t>
            </a:r>
            <a:r>
              <a:rPr lang="en-US" altLang="ko-KR" sz="700" smtClean="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‘저장’ 버튼을 클릭하면 </a:t>
            </a:r>
            <a:r>
              <a:rPr lang="ko-KR" altLang="en-US" sz="700" b="1">
                <a:latin typeface="+mn-lt"/>
              </a:rPr>
              <a:t>재고관리여부</a:t>
            </a:r>
            <a:r>
              <a:rPr lang="ko-KR" altLang="en-US" sz="700">
                <a:latin typeface="+mn-lt"/>
              </a:rPr>
              <a:t> 컬럼에 체크한 항목으로 재고 관리 대상이 업데이트됩니다</a:t>
            </a:r>
            <a:r>
              <a:rPr lang="en-US" altLang="ko-KR" sz="700" smtClean="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‘관리품목등록’ 버튼을 클릭하면 </a:t>
            </a:r>
            <a:r>
              <a:rPr lang="ko-KR" altLang="en-US" sz="700" b="1">
                <a:latin typeface="+mn-lt"/>
              </a:rPr>
              <a:t>상품 관리 화면</a:t>
            </a:r>
            <a:r>
              <a:rPr lang="ko-KR" altLang="en-US" sz="700">
                <a:latin typeface="+mn-lt"/>
              </a:rPr>
              <a:t>으로 이동합니다</a:t>
            </a:r>
            <a:r>
              <a:rPr lang="en-US" altLang="ko-KR" sz="700" smtClean="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‘기타재고등록’ 버튼을 클릭하면 </a:t>
            </a:r>
            <a:r>
              <a:rPr lang="en-US" altLang="ko-KR" sz="700" smtClean="0">
                <a:latin typeface="+mn-lt"/>
              </a:rPr>
              <a:t>Okplaza </a:t>
            </a:r>
            <a:r>
              <a:rPr lang="ko-KR" altLang="en-US" sz="700" smtClean="0">
                <a:latin typeface="+mn-lt"/>
              </a:rPr>
              <a:t>외의 재고 관리 상품을 등록할 수 있습니다</a:t>
            </a:r>
            <a:r>
              <a:rPr lang="en-US" altLang="ko-KR" sz="700" smtClean="0">
                <a:latin typeface="+mn-lt"/>
              </a:rPr>
              <a:t>.</a:t>
            </a:r>
            <a:endParaRPr lang="en-US" altLang="ko-KR" sz="700" smtClean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2" name="Google Shape;1695;p44"/>
          <p:cNvGraphicFramePr/>
          <p:nvPr>
            <p:extLst/>
          </p:nvPr>
        </p:nvGraphicFramePr>
        <p:xfrm>
          <a:off x="4077664" y="118815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2926111" y="2102931"/>
            <a:ext cx="664398" cy="1764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관리품목등록</a:t>
            </a:r>
            <a:endParaRPr lang="en-US" altLang="ko-KR"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609798" y="2102931"/>
            <a:ext cx="664398" cy="17648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lang="en-US" altLang="ko-KR"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700;p44"/>
          <p:cNvSpPr/>
          <p:nvPr/>
        </p:nvSpPr>
        <p:spPr>
          <a:xfrm>
            <a:off x="2172893" y="4853241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1694;p44"/>
          <p:cNvSpPr/>
          <p:nvPr/>
        </p:nvSpPr>
        <p:spPr>
          <a:xfrm>
            <a:off x="6813354" y="5500383"/>
            <a:ext cx="3757433" cy="145048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Google Shape;1695;p44"/>
          <p:cNvGraphicFramePr/>
          <p:nvPr>
            <p:extLst/>
          </p:nvPr>
        </p:nvGraphicFramePr>
        <p:xfrm>
          <a:off x="6905225" y="5600922"/>
          <a:ext cx="41737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입출고일괄처리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1695;p44"/>
          <p:cNvGraphicFramePr/>
          <p:nvPr>
            <p:extLst/>
          </p:nvPr>
        </p:nvGraphicFramePr>
        <p:xfrm>
          <a:off x="10216102" y="560092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Google Shape;58;p20"/>
          <p:cNvSpPr/>
          <p:nvPr/>
        </p:nvSpPr>
        <p:spPr>
          <a:xfrm>
            <a:off x="6905225" y="5948084"/>
            <a:ext cx="3552005" cy="612276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/>
              <a:t>엑셀다운로드를 클릭하여 현재의 </a:t>
            </a:r>
            <a:r>
              <a:rPr lang="ko-KR" altLang="en-US" sz="700" err="1"/>
              <a:t>재고상품</a:t>
            </a:r>
            <a:r>
              <a:rPr lang="ko-KR" altLang="en-US" sz="700"/>
              <a:t> 목록을 다운로드 합니다</a:t>
            </a:r>
            <a:r>
              <a:rPr lang="en-US" altLang="ko-KR" sz="700" smtClean="0"/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/>
              <a:t>다운받은 엑셀파일을 열어 변경하고자 하는 상품의 </a:t>
            </a:r>
            <a:r>
              <a:rPr lang="ko-KR" altLang="en-US" sz="700" err="1"/>
              <a:t>재고증감</a:t>
            </a:r>
            <a:r>
              <a:rPr lang="en-US" altLang="ko-KR" sz="700"/>
              <a:t>/</a:t>
            </a:r>
            <a:r>
              <a:rPr lang="ko-KR" altLang="en-US" sz="700" err="1"/>
              <a:t>변경사유를</a:t>
            </a:r>
            <a:r>
              <a:rPr lang="ko-KR" altLang="en-US" sz="700"/>
              <a:t> </a:t>
            </a:r>
            <a:r>
              <a:rPr lang="ko-KR" altLang="en-US" sz="700" smtClean="0"/>
              <a:t>입력합니다</a:t>
            </a:r>
            <a:r>
              <a:rPr lang="en-US" altLang="ko-KR" sz="700" smtClean="0"/>
              <a:t>.</a:t>
            </a:r>
            <a:br>
              <a:rPr lang="en-US" altLang="ko-KR" sz="700" smtClean="0"/>
            </a:br>
            <a:r>
              <a:rPr lang="en-US" altLang="ko-KR" sz="700" smtClean="0"/>
              <a:t>(</a:t>
            </a:r>
            <a:r>
              <a:rPr lang="ko-KR" altLang="en-US" sz="700" smtClean="0"/>
              <a:t>출고는 </a:t>
            </a:r>
            <a:r>
              <a:rPr lang="en-US" altLang="ko-KR" sz="700" smtClean="0"/>
              <a:t>[-]</a:t>
            </a:r>
            <a:r>
              <a:rPr lang="ko-KR" altLang="en-US" sz="700" smtClean="0"/>
              <a:t>수량</a:t>
            </a:r>
            <a:r>
              <a:rPr lang="en-US" altLang="ko-KR" sz="700" smtClean="0"/>
              <a:t>, </a:t>
            </a:r>
            <a:r>
              <a:rPr lang="ko-KR" altLang="en-US" sz="700" smtClean="0"/>
              <a:t>입고는 </a:t>
            </a:r>
            <a:r>
              <a:rPr lang="en-US" altLang="ko-KR" sz="700" smtClean="0"/>
              <a:t>[+]</a:t>
            </a:r>
            <a:r>
              <a:rPr lang="ko-KR" altLang="en-US" sz="700" smtClean="0"/>
              <a:t>수량을 입력하십시오</a:t>
            </a:r>
            <a:r>
              <a:rPr lang="en-US" altLang="ko-KR" sz="700" smtClean="0"/>
              <a:t>)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/>
              <a:t>엑셀파일을 저장하고 엑셀업로드를 클릭하여 수정한 엑셀파일을 선택합니다</a:t>
            </a:r>
            <a:r>
              <a:rPr lang="en-US" altLang="ko-KR" sz="700"/>
              <a:t>.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84" name="Google Shape;1700;p44"/>
          <p:cNvSpPr/>
          <p:nvPr/>
        </p:nvSpPr>
        <p:spPr>
          <a:xfrm>
            <a:off x="7588699" y="6647996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00B05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엑셀다운로드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1700;p44"/>
          <p:cNvSpPr/>
          <p:nvPr/>
        </p:nvSpPr>
        <p:spPr>
          <a:xfrm>
            <a:off x="9014241" y="6646218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1700;p44"/>
          <p:cNvSpPr/>
          <p:nvPr/>
        </p:nvSpPr>
        <p:spPr>
          <a:xfrm>
            <a:off x="8295638" y="6647996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0070C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엑셀 업로드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408;p26"/>
          <p:cNvCxnSpPr>
            <a:endCxn id="70" idx="0"/>
          </p:cNvCxnSpPr>
          <p:nvPr/>
        </p:nvCxnSpPr>
        <p:spPr>
          <a:xfrm rot="16200000" flipH="1">
            <a:off x="6668051" y="3476362"/>
            <a:ext cx="2557245" cy="14907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45315" y="2854019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" name="Google Shape;64;p20"/>
          <p:cNvGrpSpPr/>
          <p:nvPr/>
        </p:nvGrpSpPr>
        <p:grpSpPr>
          <a:xfrm>
            <a:off x="1410929" y="4608152"/>
            <a:ext cx="1575496" cy="167235"/>
            <a:chOff x="3326817" y="6019551"/>
            <a:chExt cx="1591287" cy="180000"/>
          </a:xfrm>
        </p:grpSpPr>
        <p:sp>
          <p:nvSpPr>
            <p:cNvPr id="104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24366" y="2336174"/>
          <a:ext cx="4149830" cy="5130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29966">
                  <a:extLst>
                    <a:ext uri="{9D8B030D-6E8A-4147-A177-3AD203B41FA5}">
                      <a16:colId xmlns:a16="http://schemas.microsoft.com/office/drawing/2014/main" val="4206932032"/>
                    </a:ext>
                  </a:extLst>
                </a:gridCol>
                <a:gridCol w="1659932">
                  <a:extLst>
                    <a:ext uri="{9D8B030D-6E8A-4147-A177-3AD203B41FA5}">
                      <a16:colId xmlns:a16="http://schemas.microsoft.com/office/drawing/2014/main" val="4111413080"/>
                    </a:ext>
                  </a:extLst>
                </a:gridCol>
                <a:gridCol w="829966">
                  <a:extLst>
                    <a:ext uri="{9D8B030D-6E8A-4147-A177-3AD203B41FA5}">
                      <a16:colId xmlns:a16="http://schemas.microsoft.com/office/drawing/2014/main" val="15907055"/>
                    </a:ext>
                  </a:extLst>
                </a:gridCol>
                <a:gridCol w="829966">
                  <a:extLst>
                    <a:ext uri="{9D8B030D-6E8A-4147-A177-3AD203B41FA5}">
                      <a16:colId xmlns:a16="http://schemas.microsoft.com/office/drawing/2014/main" val="2441482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상품명</a:t>
                      </a:r>
                      <a:endParaRPr lang="ko-KR" altLang="en-US" sz="70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상품코드</a:t>
                      </a:r>
                      <a:endParaRPr lang="ko-KR" altLang="en-US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22901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4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규격</a:t>
                      </a:r>
                      <a:endParaRPr lang="ko-KR" altLang="en-US" sz="70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재고관리여부</a:t>
                      </a:r>
                      <a:endParaRPr lang="ko-KR" altLang="en-US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˅  </a:t>
                      </a: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10321"/>
                  </a:ext>
                </a:extLst>
              </a:tr>
            </a:tbl>
          </a:graphicData>
        </a:graphic>
      </p:graphicFrame>
      <p:sp>
        <p:nvSpPr>
          <p:cNvPr id="112" name="Google Shape;1700;p44"/>
          <p:cNvSpPr/>
          <p:nvPr/>
        </p:nvSpPr>
        <p:spPr>
          <a:xfrm>
            <a:off x="1721865" y="4860615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/>
          </p:nvPr>
        </p:nvGraphicFramePr>
        <p:xfrm>
          <a:off x="67749" y="3093103"/>
          <a:ext cx="4247069" cy="13681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56904">
                  <a:extLst>
                    <a:ext uri="{9D8B030D-6E8A-4147-A177-3AD203B41FA5}">
                      <a16:colId xmlns:a16="http://schemas.microsoft.com/office/drawing/2014/main" val="3569291765"/>
                    </a:ext>
                  </a:extLst>
                </a:gridCol>
                <a:gridCol w="612305">
                  <a:extLst>
                    <a:ext uri="{9D8B030D-6E8A-4147-A177-3AD203B41FA5}">
                      <a16:colId xmlns:a16="http://schemas.microsoft.com/office/drawing/2014/main" val="4049463344"/>
                    </a:ext>
                  </a:extLst>
                </a:gridCol>
                <a:gridCol w="582575">
                  <a:extLst>
                    <a:ext uri="{9D8B030D-6E8A-4147-A177-3AD203B41FA5}">
                      <a16:colId xmlns:a16="http://schemas.microsoft.com/office/drawing/2014/main" val="2072453558"/>
                    </a:ext>
                  </a:extLst>
                </a:gridCol>
                <a:gridCol w="413935">
                  <a:extLst>
                    <a:ext uri="{9D8B030D-6E8A-4147-A177-3AD203B41FA5}">
                      <a16:colId xmlns:a16="http://schemas.microsoft.com/office/drawing/2014/main" val="504929081"/>
                    </a:ext>
                  </a:extLst>
                </a:gridCol>
                <a:gridCol w="405183">
                  <a:extLst>
                    <a:ext uri="{9D8B030D-6E8A-4147-A177-3AD203B41FA5}">
                      <a16:colId xmlns:a16="http://schemas.microsoft.com/office/drawing/2014/main" val="2513817890"/>
                    </a:ext>
                  </a:extLst>
                </a:gridCol>
                <a:gridCol w="885202">
                  <a:extLst>
                    <a:ext uri="{9D8B030D-6E8A-4147-A177-3AD203B41FA5}">
                      <a16:colId xmlns:a16="http://schemas.microsoft.com/office/drawing/2014/main" val="2278453499"/>
                    </a:ext>
                  </a:extLst>
                </a:gridCol>
                <a:gridCol w="790965">
                  <a:extLst>
                    <a:ext uri="{9D8B030D-6E8A-4147-A177-3AD203B41FA5}">
                      <a16:colId xmlns:a16="http://schemas.microsoft.com/office/drawing/2014/main" val="816622157"/>
                    </a:ext>
                  </a:extLst>
                </a:gridCol>
              </a:tblGrid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재고관리여부</a:t>
                      </a:r>
                      <a:endParaRPr lang="ko-KR" altLang="en-US" sz="700" u="sng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재고구분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="1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여부</a:t>
                      </a:r>
                      <a:endParaRPr lang="en-US" altLang="ko-KR" sz="700" b="1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00840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/>
                        <a:t>■</a:t>
                      </a:r>
                      <a:endParaRPr lang="ko-KR" altLang="en-US" sz="700" u="sng" strike="noStrike" cap="none" smtClean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2015723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옵션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안전화 한스 </a:t>
                      </a:r>
                      <a:r>
                        <a:rPr lang="en-US" altLang="ko-KR" sz="700" smtClean="0"/>
                        <a:t>HS-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4</a:t>
                      </a:r>
                      <a:r>
                        <a:rPr lang="ko-KR" altLang="en-US" sz="700" smtClean="0"/>
                        <a:t>인치 </a:t>
                      </a:r>
                      <a:r>
                        <a:rPr lang="en-US" altLang="ko-KR" sz="700" smtClean="0"/>
                        <a:t>230~3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503738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/>
                        <a:t>■</a:t>
                      </a:r>
                      <a:endParaRPr lang="ko-KR" altLang="en-US" sz="700" u="sng" strike="noStrike" cap="none" smtClean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2116162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단품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일회용 덧신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1 BOX (50</a:t>
                      </a:r>
                      <a:r>
                        <a:rPr lang="ko-KR" altLang="en-US" sz="700" smtClean="0"/>
                        <a:t>켤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730610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/>
                        <a:t>■</a:t>
                      </a:r>
                      <a:endParaRPr lang="ko-KR" altLang="en-US" sz="700" u="sng" strike="noStrike" cap="none" smtClean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100000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기타</a:t>
                      </a:r>
                      <a:endParaRPr lang="ko-KR" altLang="en-US" sz="7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기타 재고 상품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고리형</a:t>
                      </a:r>
                      <a:r>
                        <a:rPr lang="en-US" altLang="ko-KR" sz="700" smtClean="0"/>
                        <a:t>, 2M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578248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/>
                        <a:t>□</a:t>
                      </a:r>
                      <a:endParaRPr lang="ko-KR" altLang="en-US" sz="700" u="sng" strike="noStrike" cap="none" smtClean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2118152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단품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 smtClean="0"/>
                        <a:t>클린오투</a:t>
                      </a:r>
                      <a:r>
                        <a:rPr lang="ko-KR" altLang="en-US" sz="700" smtClean="0"/>
                        <a:t> </a:t>
                      </a:r>
                      <a:r>
                        <a:rPr lang="ko-KR" altLang="en-US" sz="700" err="1" smtClean="0"/>
                        <a:t>산소캔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815ml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730936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/>
                        <a:t>■</a:t>
                      </a:r>
                      <a:endParaRPr lang="ko-KR" altLang="en-US" sz="700" u="sng" strike="noStrike" cap="none" smtClean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2119972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smtClean="0"/>
                        <a:t>단품</a:t>
                      </a:r>
                      <a:endParaRPr lang="ko-KR" altLang="en-US" sz="7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endParaRPr lang="ko-KR" altLang="en-US" sz="7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 smtClean="0"/>
                        <a:t>불꽃비산방지커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 smtClean="0"/>
                        <a:t>버미글라스</a:t>
                      </a:r>
                      <a:r>
                        <a:rPr lang="ko-KR" altLang="en-US" sz="700" smtClean="0"/>
                        <a:t> </a:t>
                      </a:r>
                      <a:r>
                        <a:rPr lang="en-US" altLang="ko-KR" sz="700" smtClean="0"/>
                        <a:t>6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427384"/>
                  </a:ext>
                </a:extLst>
              </a:tr>
            </a:tbl>
          </a:graphicData>
        </a:graphic>
      </p:graphicFrame>
      <p:sp>
        <p:nvSpPr>
          <p:cNvPr id="116" name="Google Shape;1700;p44"/>
          <p:cNvSpPr/>
          <p:nvPr/>
        </p:nvSpPr>
        <p:spPr>
          <a:xfrm>
            <a:off x="4033941" y="795288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3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3"/>
          <a:srcRect r="2208"/>
          <a:stretch/>
        </p:blipFill>
        <p:spPr>
          <a:xfrm>
            <a:off x="195778" y="956402"/>
            <a:ext cx="7889002" cy="3996671"/>
          </a:xfrm>
          <a:prstGeom prst="rect">
            <a:avLst/>
          </a:prstGeom>
        </p:spPr>
      </p:pic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재고품목 관리 팝업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재고품목 관리 팝업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ko-KR" sz="700"/>
              <a:t>상품관리 </a:t>
            </a:r>
            <a:r>
              <a:rPr lang="en-US" altLang="ko-KR" sz="700"/>
              <a:t>&gt;</a:t>
            </a:r>
            <a:r>
              <a:rPr lang="ko-KR" altLang="ko-KR" sz="700"/>
              <a:t> 재고관리</a:t>
            </a:r>
            <a:r>
              <a:rPr lang="en-US" altLang="ko-KR" sz="700"/>
              <a:t> &gt; </a:t>
            </a:r>
            <a:r>
              <a:rPr lang="ko-KR" altLang="en-US" sz="700"/>
              <a:t>재고품목 관리</a:t>
            </a:r>
            <a:endParaRPr lang="ko-KR" altLang="ko-KR" sz="700"/>
          </a:p>
        </p:txBody>
      </p:sp>
      <p:sp>
        <p:nvSpPr>
          <p:cNvPr id="56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30686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관리품목등록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상품관리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&gt;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상품관리 화면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Okplaza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 외 </a:t>
                      </a:r>
                      <a:r>
                        <a:rPr lang="ko-KR" altLang="en-US" sz="700" b="0" i="0" u="none" strike="noStrike" cap="none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재고관리할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상품 정보를 등록하는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팝업 호출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자동생성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상품코드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필수값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상품명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상품규격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단가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재고수량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조회조회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재고관리여부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92456607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8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endParaRPr lang="en-US" altLang="ko-KR" sz="8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Row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 관리 중인 상품은 체크하여 표기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재고구분 값이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기타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인 경우 빨간색으로 표기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사용여부 값이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종료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＇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인 경우 빨간색으로 표기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저장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버튼 클릭시 현재 재고관리 여부가 체크된 데이터만 재고관리 대상으로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update</a:t>
                      </a:r>
                      <a:endParaRPr lang="ko-KR" altLang="en-US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66926" y="2750802"/>
            <a:ext cx="595948" cy="24100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Google Shape;1694;p44"/>
          <p:cNvSpPr/>
          <p:nvPr/>
        </p:nvSpPr>
        <p:spPr>
          <a:xfrm>
            <a:off x="5611451" y="3258936"/>
            <a:ext cx="2167424" cy="250051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Google Shape;1695;p44"/>
          <p:cNvGraphicFramePr/>
          <p:nvPr>
            <p:extLst/>
          </p:nvPr>
        </p:nvGraphicFramePr>
        <p:xfrm>
          <a:off x="5703322" y="3359476"/>
          <a:ext cx="196996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6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기타 </a:t>
                      </a:r>
                      <a:r>
                        <a:rPr lang="ko-KR" altLang="en-US" sz="800" b="1" u="none" strike="noStrike" cap="none" err="1" smtClean="0"/>
                        <a:t>재고등록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1695;p44"/>
          <p:cNvGraphicFramePr/>
          <p:nvPr>
            <p:extLst/>
          </p:nvPr>
        </p:nvGraphicFramePr>
        <p:xfrm>
          <a:off x="7447276" y="335947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Google Shape;58;p20"/>
          <p:cNvSpPr/>
          <p:nvPr/>
        </p:nvSpPr>
        <p:spPr>
          <a:xfrm>
            <a:off x="5703322" y="3706639"/>
            <a:ext cx="1969963" cy="34970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indent="-72000">
              <a:buSzPts val="600"/>
              <a:buFont typeface="Arial"/>
              <a:buChar char="•"/>
            </a:pP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Okplaza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 외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상품을 수기로 </a:t>
            </a:r>
            <a:r>
              <a:rPr lang="ko-KR" altLang="en-US" sz="6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재고등록합니다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상품코드는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자동으로 생성됩니다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5703322" y="4098974"/>
          <a:ext cx="1983357" cy="128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663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1270694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4183125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847271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상품규격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870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082979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단가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4739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804940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재고수량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8412057"/>
                  </a:ext>
                </a:extLst>
              </a:tr>
            </a:tbl>
          </a:graphicData>
        </a:graphic>
      </p:graphicFrame>
      <p:sp>
        <p:nvSpPr>
          <p:cNvPr id="79" name="Google Shape;1700;p44"/>
          <p:cNvSpPr/>
          <p:nvPr/>
        </p:nvSpPr>
        <p:spPr>
          <a:xfrm>
            <a:off x="6808769" y="548561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694;p44"/>
          <p:cNvSpPr/>
          <p:nvPr/>
        </p:nvSpPr>
        <p:spPr>
          <a:xfrm>
            <a:off x="773716" y="1531103"/>
            <a:ext cx="4334968" cy="400151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" name="Google Shape;1695;p44"/>
          <p:cNvGraphicFramePr/>
          <p:nvPr>
            <p:extLst/>
          </p:nvPr>
        </p:nvGraphicFramePr>
        <p:xfrm>
          <a:off x="861718" y="1575860"/>
          <a:ext cx="41737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재고품목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Google Shape;58;p20"/>
          <p:cNvSpPr/>
          <p:nvPr/>
        </p:nvSpPr>
        <p:spPr>
          <a:xfrm>
            <a:off x="861718" y="1923022"/>
            <a:ext cx="4173751" cy="51246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당사에서 관리 중인 재고 품목은 자동으로 체크되어 조회됩니다</a:t>
            </a:r>
            <a:r>
              <a:rPr lang="en-US" altLang="ko-KR" sz="700" smtClean="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‘저장’ 버튼을 클릭하면 </a:t>
            </a:r>
            <a:r>
              <a:rPr lang="ko-KR" altLang="en-US" sz="700" b="1">
                <a:latin typeface="+mn-lt"/>
              </a:rPr>
              <a:t>재고관리여부</a:t>
            </a:r>
            <a:r>
              <a:rPr lang="ko-KR" altLang="en-US" sz="700">
                <a:latin typeface="+mn-lt"/>
              </a:rPr>
              <a:t> 컬럼에 체크한 항목으로 재고 관리 대상이 업데이트됩니다</a:t>
            </a:r>
            <a:r>
              <a:rPr lang="en-US" altLang="ko-KR" sz="700" smtClean="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‘관리품목등록’ 버튼을 클릭하면 </a:t>
            </a:r>
            <a:r>
              <a:rPr lang="ko-KR" altLang="en-US" sz="700" b="1">
                <a:latin typeface="+mn-lt"/>
              </a:rPr>
              <a:t>상품 관리 화면</a:t>
            </a:r>
            <a:r>
              <a:rPr lang="ko-KR" altLang="en-US" sz="700">
                <a:latin typeface="+mn-lt"/>
              </a:rPr>
              <a:t>으로 이동합니다</a:t>
            </a:r>
            <a:r>
              <a:rPr lang="en-US" altLang="ko-KR" sz="700" smtClean="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‘기타재고등록’ 버튼을 클릭하면 </a:t>
            </a:r>
            <a:r>
              <a:rPr lang="en-US" altLang="ko-KR" sz="700" smtClean="0">
                <a:latin typeface="+mn-lt"/>
              </a:rPr>
              <a:t>Okplaza </a:t>
            </a:r>
            <a:r>
              <a:rPr lang="ko-KR" altLang="en-US" sz="700" smtClean="0">
                <a:latin typeface="+mn-lt"/>
              </a:rPr>
              <a:t>외의 재고 관리 상품을 등록할 수 있습니다</a:t>
            </a:r>
            <a:r>
              <a:rPr lang="en-US" altLang="ko-KR" sz="700" smtClean="0">
                <a:latin typeface="+mn-lt"/>
              </a:rPr>
              <a:t>.</a:t>
            </a:r>
            <a:endParaRPr lang="en-US" altLang="ko-KR" sz="700" smtClean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9" name="Google Shape;1695;p44"/>
          <p:cNvGraphicFramePr/>
          <p:nvPr>
            <p:extLst/>
          </p:nvPr>
        </p:nvGraphicFramePr>
        <p:xfrm>
          <a:off x="4827580" y="158181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813554" y="3492953"/>
          <a:ext cx="4247069" cy="13681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56904">
                  <a:extLst>
                    <a:ext uri="{9D8B030D-6E8A-4147-A177-3AD203B41FA5}">
                      <a16:colId xmlns:a16="http://schemas.microsoft.com/office/drawing/2014/main" val="3569291765"/>
                    </a:ext>
                  </a:extLst>
                </a:gridCol>
                <a:gridCol w="612305">
                  <a:extLst>
                    <a:ext uri="{9D8B030D-6E8A-4147-A177-3AD203B41FA5}">
                      <a16:colId xmlns:a16="http://schemas.microsoft.com/office/drawing/2014/main" val="4049463344"/>
                    </a:ext>
                  </a:extLst>
                </a:gridCol>
                <a:gridCol w="582575">
                  <a:extLst>
                    <a:ext uri="{9D8B030D-6E8A-4147-A177-3AD203B41FA5}">
                      <a16:colId xmlns:a16="http://schemas.microsoft.com/office/drawing/2014/main" val="2072453558"/>
                    </a:ext>
                  </a:extLst>
                </a:gridCol>
                <a:gridCol w="413935">
                  <a:extLst>
                    <a:ext uri="{9D8B030D-6E8A-4147-A177-3AD203B41FA5}">
                      <a16:colId xmlns:a16="http://schemas.microsoft.com/office/drawing/2014/main" val="504929081"/>
                    </a:ext>
                  </a:extLst>
                </a:gridCol>
                <a:gridCol w="405183">
                  <a:extLst>
                    <a:ext uri="{9D8B030D-6E8A-4147-A177-3AD203B41FA5}">
                      <a16:colId xmlns:a16="http://schemas.microsoft.com/office/drawing/2014/main" val="2513817890"/>
                    </a:ext>
                  </a:extLst>
                </a:gridCol>
                <a:gridCol w="885202">
                  <a:extLst>
                    <a:ext uri="{9D8B030D-6E8A-4147-A177-3AD203B41FA5}">
                      <a16:colId xmlns:a16="http://schemas.microsoft.com/office/drawing/2014/main" val="2278453499"/>
                    </a:ext>
                  </a:extLst>
                </a:gridCol>
                <a:gridCol w="790965">
                  <a:extLst>
                    <a:ext uri="{9D8B030D-6E8A-4147-A177-3AD203B41FA5}">
                      <a16:colId xmlns:a16="http://schemas.microsoft.com/office/drawing/2014/main" val="816622157"/>
                    </a:ext>
                  </a:extLst>
                </a:gridCol>
              </a:tblGrid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재고관리여부</a:t>
                      </a:r>
                      <a:endParaRPr lang="ko-KR" altLang="en-US" sz="700" u="sng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재고구분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="1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여부</a:t>
                      </a:r>
                      <a:endParaRPr lang="en-US" altLang="ko-KR" sz="700" b="1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00840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/>
                        <a:t>■</a:t>
                      </a:r>
                      <a:endParaRPr lang="ko-KR" altLang="en-US" sz="700" u="sng" strike="noStrike" cap="none" smtClean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2015723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옵션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안전화 한스 </a:t>
                      </a:r>
                      <a:r>
                        <a:rPr lang="en-US" altLang="ko-KR" sz="700" smtClean="0"/>
                        <a:t>HS-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4</a:t>
                      </a:r>
                      <a:r>
                        <a:rPr lang="ko-KR" altLang="en-US" sz="700" smtClean="0"/>
                        <a:t>인치 </a:t>
                      </a:r>
                      <a:r>
                        <a:rPr lang="en-US" altLang="ko-KR" sz="700" smtClean="0"/>
                        <a:t>230~3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503738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/>
                        <a:t>■</a:t>
                      </a:r>
                      <a:endParaRPr lang="ko-KR" altLang="en-US" sz="700" u="sng" strike="noStrike" cap="none" smtClean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2116162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단품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일회용 덧신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1 BOX (50</a:t>
                      </a:r>
                      <a:r>
                        <a:rPr lang="ko-KR" altLang="en-US" sz="700" smtClean="0"/>
                        <a:t>켤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730610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/>
                        <a:t>■</a:t>
                      </a:r>
                      <a:endParaRPr lang="ko-KR" altLang="en-US" sz="700" u="sng" strike="noStrike" cap="none" smtClean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100000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기타</a:t>
                      </a:r>
                      <a:endParaRPr lang="ko-KR" altLang="en-US" sz="7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기타 재고 상품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고리형</a:t>
                      </a:r>
                      <a:r>
                        <a:rPr lang="en-US" altLang="ko-KR" sz="700" smtClean="0"/>
                        <a:t>, 2M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578248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/>
                        <a:t>□</a:t>
                      </a:r>
                      <a:endParaRPr lang="ko-KR" altLang="en-US" sz="700" u="sng" strike="noStrike" cap="none" smtClean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2118152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단품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 smtClean="0"/>
                        <a:t>클린오투</a:t>
                      </a:r>
                      <a:r>
                        <a:rPr lang="ko-KR" altLang="en-US" sz="700" smtClean="0"/>
                        <a:t> </a:t>
                      </a:r>
                      <a:r>
                        <a:rPr lang="ko-KR" altLang="en-US" sz="700" err="1" smtClean="0"/>
                        <a:t>산소캔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815ml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730936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/>
                        <a:t>■</a:t>
                      </a:r>
                      <a:endParaRPr lang="ko-KR" altLang="en-US" sz="700" u="sng" strike="noStrike" cap="none" smtClean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2119972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smtClean="0"/>
                        <a:t>단품</a:t>
                      </a:r>
                      <a:endParaRPr lang="ko-KR" altLang="en-US" sz="7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endParaRPr lang="ko-KR" altLang="en-US" sz="7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 smtClean="0"/>
                        <a:t>불꽃비산방지커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 smtClean="0"/>
                        <a:t>버미글라스</a:t>
                      </a:r>
                      <a:r>
                        <a:rPr lang="ko-KR" altLang="en-US" sz="700" smtClean="0"/>
                        <a:t> </a:t>
                      </a:r>
                      <a:r>
                        <a:rPr lang="en-US" altLang="ko-KR" sz="700" smtClean="0"/>
                        <a:t>6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427384"/>
                  </a:ext>
                </a:extLst>
              </a:tr>
            </a:tbl>
          </a:graphicData>
        </a:graphic>
      </p:graphicFrame>
      <p:sp>
        <p:nvSpPr>
          <p:cNvPr id="6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676027" y="2496598"/>
            <a:ext cx="664398" cy="1764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관리품목등록</a:t>
            </a:r>
            <a:endParaRPr lang="en-US" altLang="ko-KR"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359714" y="2496598"/>
            <a:ext cx="664398" cy="17648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lang="en-US" altLang="ko-KR"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700;p44"/>
          <p:cNvSpPr/>
          <p:nvPr/>
        </p:nvSpPr>
        <p:spPr>
          <a:xfrm>
            <a:off x="2922809" y="5229655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795231" y="3247686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" name="Google Shape;64;p20"/>
          <p:cNvGrpSpPr/>
          <p:nvPr/>
        </p:nvGrpSpPr>
        <p:grpSpPr>
          <a:xfrm>
            <a:off x="2160845" y="4984566"/>
            <a:ext cx="1575496" cy="167235"/>
            <a:chOff x="3326817" y="6019551"/>
            <a:chExt cx="1591287" cy="180000"/>
          </a:xfrm>
        </p:grpSpPr>
        <p:sp>
          <p:nvSpPr>
            <p:cNvPr id="69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874282" y="2729841"/>
          <a:ext cx="4149830" cy="5130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29966">
                  <a:extLst>
                    <a:ext uri="{9D8B030D-6E8A-4147-A177-3AD203B41FA5}">
                      <a16:colId xmlns:a16="http://schemas.microsoft.com/office/drawing/2014/main" val="4206932032"/>
                    </a:ext>
                  </a:extLst>
                </a:gridCol>
                <a:gridCol w="1659932">
                  <a:extLst>
                    <a:ext uri="{9D8B030D-6E8A-4147-A177-3AD203B41FA5}">
                      <a16:colId xmlns:a16="http://schemas.microsoft.com/office/drawing/2014/main" val="4111413080"/>
                    </a:ext>
                  </a:extLst>
                </a:gridCol>
                <a:gridCol w="829966">
                  <a:extLst>
                    <a:ext uri="{9D8B030D-6E8A-4147-A177-3AD203B41FA5}">
                      <a16:colId xmlns:a16="http://schemas.microsoft.com/office/drawing/2014/main" val="15907055"/>
                    </a:ext>
                  </a:extLst>
                </a:gridCol>
                <a:gridCol w="829966">
                  <a:extLst>
                    <a:ext uri="{9D8B030D-6E8A-4147-A177-3AD203B41FA5}">
                      <a16:colId xmlns:a16="http://schemas.microsoft.com/office/drawing/2014/main" val="2441482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상품명</a:t>
                      </a:r>
                      <a:endParaRPr lang="ko-KR" altLang="en-US" sz="70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상품코드</a:t>
                      </a:r>
                      <a:endParaRPr lang="ko-KR" altLang="en-US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22901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4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규격</a:t>
                      </a:r>
                      <a:endParaRPr lang="ko-KR" altLang="en-US" sz="70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재고관리여부</a:t>
                      </a:r>
                      <a:endParaRPr lang="ko-KR" altLang="en-US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˅  </a:t>
                      </a:r>
                      <a:endParaRPr lang="ko-KR" altLang="en-US" sz="7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10321"/>
                  </a:ext>
                </a:extLst>
              </a:tr>
            </a:tbl>
          </a:graphicData>
        </a:graphic>
      </p:graphicFrame>
      <p:sp>
        <p:nvSpPr>
          <p:cNvPr id="84" name="Google Shape;1700;p44"/>
          <p:cNvSpPr/>
          <p:nvPr/>
        </p:nvSpPr>
        <p:spPr>
          <a:xfrm>
            <a:off x="2471781" y="523702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408;p26"/>
          <p:cNvCxnSpPr>
            <a:stCxn id="62" idx="3"/>
            <a:endCxn id="70" idx="0"/>
          </p:cNvCxnSpPr>
          <p:nvPr/>
        </p:nvCxnSpPr>
        <p:spPr>
          <a:xfrm>
            <a:off x="5024112" y="2584842"/>
            <a:ext cx="1671051" cy="674094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797;p30"/>
          <p:cNvSpPr/>
          <p:nvPr/>
        </p:nvSpPr>
        <p:spPr>
          <a:xfrm>
            <a:off x="3572762" y="239109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797;p30"/>
          <p:cNvSpPr/>
          <p:nvPr/>
        </p:nvSpPr>
        <p:spPr>
          <a:xfrm>
            <a:off x="4280479" y="239109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797;p30"/>
          <p:cNvSpPr/>
          <p:nvPr/>
        </p:nvSpPr>
        <p:spPr>
          <a:xfrm>
            <a:off x="5611451" y="32022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797;p30"/>
          <p:cNvSpPr/>
          <p:nvPr/>
        </p:nvSpPr>
        <p:spPr>
          <a:xfrm>
            <a:off x="711938" y="267772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smtClean="0">
                <a:solidFill>
                  <a:schemeClr val="lt1"/>
                </a:solidFill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797;p30"/>
          <p:cNvSpPr/>
          <p:nvPr/>
        </p:nvSpPr>
        <p:spPr>
          <a:xfrm>
            <a:off x="711938" y="344216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408;p26"/>
          <p:cNvCxnSpPr>
            <a:stCxn id="7" idx="1"/>
            <a:endCxn id="55" idx="3"/>
          </p:cNvCxnSpPr>
          <p:nvPr/>
        </p:nvCxnSpPr>
        <p:spPr>
          <a:xfrm rot="10800000" flipV="1">
            <a:off x="5108684" y="2871303"/>
            <a:ext cx="758242" cy="66055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6" name="Google Shape;1700;p44"/>
          <p:cNvSpPr/>
          <p:nvPr/>
        </p:nvSpPr>
        <p:spPr>
          <a:xfrm>
            <a:off x="6342872" y="548561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18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2861</Words>
  <Application>Microsoft Office PowerPoint</Application>
  <PresentationFormat>사용자 지정</PresentationFormat>
  <Paragraphs>1186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bitcube</cp:lastModifiedBy>
  <cp:revision>156</cp:revision>
  <dcterms:modified xsi:type="dcterms:W3CDTF">2024-11-14T07:26:38Z</dcterms:modified>
</cp:coreProperties>
</file>