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4" r:id="rId3"/>
    <p:sldId id="285" r:id="rId4"/>
    <p:sldId id="289" r:id="rId5"/>
    <p:sldId id="302" r:id="rId6"/>
    <p:sldId id="291" r:id="rId7"/>
    <p:sldId id="290" r:id="rId8"/>
    <p:sldId id="300" r:id="rId9"/>
    <p:sldId id="303" r:id="rId10"/>
    <p:sldId id="294" r:id="rId11"/>
    <p:sldId id="295" r:id="rId12"/>
    <p:sldId id="301" r:id="rId1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3904" autoAdjust="0"/>
  </p:normalViewPr>
  <p:slideViewPr>
    <p:cSldViewPr snapToGrid="0">
      <p:cViewPr>
        <p:scale>
          <a:sx n="125" d="100"/>
          <a:sy n="125" d="100"/>
        </p:scale>
        <p:origin x="948" y="9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56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6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2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6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8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23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5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56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30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67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05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67530189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인수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반품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주문인수대기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96393"/>
            <a:ext cx="10575706" cy="47233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 목록</a:t>
            </a:r>
            <a:endParaRPr lang="ko-KR" altLang="en-US" sz="80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 </a:t>
            </a:r>
            <a:r>
              <a:rPr lang="ko-KR" altLang="en-US" sz="700" smtClean="0"/>
              <a:t>조회를 </a:t>
            </a:r>
            <a:r>
              <a:rPr lang="ko-KR" altLang="en-US" sz="700"/>
              <a:t>조회하기 위한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인수</a:t>
            </a:r>
            <a:r>
              <a:rPr lang="en-US" altLang="ko-KR" sz="700" smtClean="0"/>
              <a:t>/</a:t>
            </a:r>
            <a:r>
              <a:rPr lang="ko-KR" altLang="en-US" sz="700" smtClean="0"/>
              <a:t>반품 </a:t>
            </a:r>
            <a:r>
              <a:rPr lang="en-US" altLang="ko-KR" sz="700" smtClean="0"/>
              <a:t>&gt; </a:t>
            </a:r>
            <a:r>
              <a:rPr lang="ko-KR" altLang="en-US" sz="700" smtClean="0"/>
              <a:t>인수</a:t>
            </a:r>
            <a:r>
              <a:rPr lang="en-US" altLang="ko-KR" sz="700" smtClean="0"/>
              <a:t>/</a:t>
            </a:r>
            <a:r>
              <a:rPr lang="ko-KR" altLang="en-US" sz="700" smtClean="0"/>
              <a:t>반품 이력</a:t>
            </a:r>
            <a:endParaRPr lang="ko-KR" altLang="en-US" sz="80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855563795"/>
              </p:ext>
            </p:extLst>
          </p:nvPr>
        </p:nvGraphicFramePr>
        <p:xfrm>
          <a:off x="280273" y="2540800"/>
          <a:ext cx="10148432" cy="278501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66244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175">
                  <a:extLst>
                    <a:ext uri="{9D8B030D-6E8A-4147-A177-3AD203B41FA5}">
                      <a16:colId xmlns:a16="http://schemas.microsoft.com/office/drawing/2014/main" val="3213372217"/>
                    </a:ext>
                  </a:extLst>
                </a:gridCol>
                <a:gridCol w="978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1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인수일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/>
                        <a:t>주문정보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 상품 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수량정보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납품수량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인수수량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인수금액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비고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2024-11-21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sng" strike="noStrike" cap="none" smtClean="0">
                          <a:solidFill>
                            <a:schemeClr val="accent1"/>
                          </a:solidFill>
                        </a:rPr>
                        <a:t>C12411070001-1</a:t>
                      </a:r>
                      <a:endParaRPr lang="en-US" altLang="ko-KR" sz="700" b="1" u="none" strike="noStrike" cap="none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>
                          <a:solidFill>
                            <a:srgbClr val="7F7F7F"/>
                          </a:solidFill>
                        </a:rPr>
                        <a:t>공사명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물류센터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C) </a:t>
                      </a: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매입주문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>
                          <a:solidFill>
                            <a:srgbClr val="7F7F7F"/>
                          </a:solidFill>
                        </a:rPr>
                        <a:t>구매사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 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70,000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2024-11-15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C12411060001-1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물류센터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안성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C)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매입주문</a:t>
                      </a: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en-US" altLang="ko-KR" sz="7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/ 100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500,000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2024-11-13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HNS2411010001-1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]_321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HNS_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대구그룹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팀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서대구지점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발전단자접속함</a:t>
                      </a: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탑동기지국 옥상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옥외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SUS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방수 벽부형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W400*H600*D170 2P 125AF 2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인터록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-3,000,000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2024-11-11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HNS2411010001-1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]_HNS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HNS_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대구그룹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팀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서대구지점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발전단자접속함</a:t>
                      </a: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sng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탑동기지국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옥상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옥외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SUS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방수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벽부형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W400*H600*D170 2P 125AF 2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인터록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3,000,000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1169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921259" y="5379570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00447"/>
              </p:ext>
            </p:extLst>
          </p:nvPr>
        </p:nvGraphicFramePr>
        <p:xfrm>
          <a:off x="28027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인수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반품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u="none" strike="noStrike" cap="none" smtClean="0"/>
                        <a:t>인수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반품 이력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2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3078663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2861762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3622659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3405758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4635590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4418689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8;p20"/>
          <p:cNvSpPr/>
          <p:nvPr/>
        </p:nvSpPr>
        <p:spPr>
          <a:xfrm>
            <a:off x="280274" y="1375316"/>
            <a:ext cx="10164931" cy="54162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당사로 주문한 물품에 대한 인수 및 반려 처리가 완료된 주문을 보여줍니다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smtClean="0">
              <a:solidFill>
                <a:schemeClr val="dk1"/>
              </a:solidFill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수량</a:t>
            </a:r>
            <a:r>
              <a:rPr lang="en-US" altLang="ko-KR" sz="700" smtClean="0">
                <a:solidFill>
                  <a:schemeClr val="dk1"/>
                </a:solidFill>
              </a:rPr>
              <a:t>/</a:t>
            </a:r>
            <a:r>
              <a:rPr lang="ko-KR" altLang="en-US" sz="700" smtClean="0">
                <a:solidFill>
                  <a:schemeClr val="dk1"/>
                </a:solidFill>
              </a:rPr>
              <a:t>인수금액이 </a:t>
            </a:r>
            <a:r>
              <a:rPr lang="en-US" altLang="ko-KR" sz="700" smtClean="0">
                <a:solidFill>
                  <a:schemeClr val="dk1"/>
                </a:solidFill>
              </a:rPr>
              <a:t>–</a:t>
            </a:r>
            <a:r>
              <a:rPr lang="ko-KR" altLang="en-US" sz="700" smtClean="0">
                <a:solidFill>
                  <a:schemeClr val="dk1"/>
                </a:solidFill>
              </a:rPr>
              <a:t>로 처리된 주문의 경우</a:t>
            </a:r>
            <a:r>
              <a:rPr lang="en-US" altLang="ko-KR" sz="700" smtClean="0">
                <a:solidFill>
                  <a:schemeClr val="dk1"/>
                </a:solidFill>
              </a:rPr>
              <a:t> </a:t>
            </a:r>
            <a:r>
              <a:rPr lang="ko-KR" altLang="en-US" sz="700" smtClean="0">
                <a:solidFill>
                  <a:schemeClr val="dk1"/>
                </a:solidFill>
              </a:rPr>
              <a:t>반품완료처리된 주문이며</a:t>
            </a:r>
            <a:r>
              <a:rPr lang="en-US" altLang="ko-KR" sz="700" smtClean="0">
                <a:solidFill>
                  <a:schemeClr val="dk1"/>
                </a:solidFill>
              </a:rPr>
              <a:t>, </a:t>
            </a:r>
            <a:r>
              <a:rPr lang="ko-KR" altLang="en-US" sz="700" smtClean="0">
                <a:solidFill>
                  <a:schemeClr val="dk1"/>
                </a:solidFill>
              </a:rPr>
              <a:t>모든 수량이 반품처리된 경우에는 배송추적</a:t>
            </a:r>
            <a:r>
              <a:rPr lang="en-US" altLang="ko-KR" sz="700" smtClean="0">
                <a:solidFill>
                  <a:schemeClr val="dk1"/>
                </a:solidFill>
              </a:rPr>
              <a:t>/</a:t>
            </a:r>
            <a:r>
              <a:rPr lang="ko-KR" altLang="en-US" sz="700" smtClean="0">
                <a:solidFill>
                  <a:schemeClr val="dk1"/>
                </a:solidFill>
              </a:rPr>
              <a:t>인수증출력을 하실 수 없습니다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  <a:endParaRPr lang="ko-KR" altLang="en-US" sz="700">
              <a:solidFill>
                <a:schemeClr val="dk1"/>
              </a:solidFill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dk1"/>
                </a:solidFill>
              </a:rPr>
              <a:t>배송추적을 통해 실시간으로 배송현황을 확인할 수 있습니다</a:t>
            </a:r>
            <a:r>
              <a:rPr lang="en-US" altLang="ko-KR" sz="700">
                <a:solidFill>
                  <a:schemeClr val="dk1"/>
                </a:solidFill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인수증출력은 배송 시 인수증을 첨부하지만 인수증 재출력이 필요할 경우 출력할 수 있습니다</a:t>
            </a:r>
            <a:r>
              <a:rPr lang="en-US" altLang="ko-KR" sz="700" smtClean="0"/>
              <a:t>.</a:t>
            </a:r>
            <a:endParaRPr lang="en-US" altLang="ko-KR" sz="700" smtClean="0">
              <a:solidFill>
                <a:schemeClr val="dk1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95608"/>
              </p:ext>
            </p:extLst>
          </p:nvPr>
        </p:nvGraphicFramePr>
        <p:xfrm>
          <a:off x="304801" y="2098685"/>
          <a:ext cx="7414436" cy="234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04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69133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3198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91045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482009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446662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592121">
                  <a:extLst>
                    <a:ext uri="{9D8B030D-6E8A-4147-A177-3AD203B41FA5}">
                      <a16:colId xmlns:a16="http://schemas.microsoft.com/office/drawing/2014/main" val="462920433"/>
                    </a:ext>
                  </a:extLst>
                </a:gridCol>
                <a:gridCol w="801529">
                  <a:extLst>
                    <a:ext uri="{9D8B030D-6E8A-4147-A177-3AD203B41FA5}">
                      <a16:colId xmlns:a16="http://schemas.microsoft.com/office/drawing/2014/main" val="2452777647"/>
                    </a:ext>
                  </a:extLst>
                </a:gridCol>
                <a:gridCol w="173304">
                  <a:extLst>
                    <a:ext uri="{9D8B030D-6E8A-4147-A177-3AD203B41FA5}">
                      <a16:colId xmlns:a16="http://schemas.microsoft.com/office/drawing/2014/main" val="1369576543"/>
                    </a:ext>
                  </a:extLst>
                </a:gridCol>
                <a:gridCol w="743761">
                  <a:extLst>
                    <a:ext uri="{9D8B030D-6E8A-4147-A177-3AD203B41FA5}">
                      <a16:colId xmlns:a16="http://schemas.microsoft.com/office/drawing/2014/main" val="2822079495"/>
                    </a:ext>
                  </a:extLst>
                </a:gridCol>
              </a:tblGrid>
              <a:tr h="234795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err="1" smtClean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ln>
                            <a:noFill/>
                          </a:ln>
                        </a:rPr>
                        <a:t>주문번호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n>
                            <a:noFill/>
                          </a:ln>
                        </a:rPr>
                        <a:t>인수일</a:t>
                      </a:r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Arial"/>
                        </a:rPr>
                        <a:t>2024-11-01</a:t>
                      </a:r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Arial"/>
                        </a:rPr>
                        <a:t>~</a:t>
                      </a:r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>
                          <a:ln>
                            <a:noFill/>
                          </a:ln>
                        </a:rPr>
                        <a:t>2024-11-30</a:t>
                      </a:r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pic>
        <p:nvPicPr>
          <p:cNvPr id="32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962" y="2124307"/>
            <a:ext cx="164242" cy="188524"/>
          </a:xfrm>
          <a:prstGeom prst="rect">
            <a:avLst/>
          </a:prstGeom>
        </p:spPr>
      </p:pic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124627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0273" y="1982753"/>
            <a:ext cx="10164932" cy="4421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3058" y="2123811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</a:t>
            </a:r>
            <a:r>
              <a:rPr lang="ko-KR" altLang="en-US" sz="700" smtClean="0"/>
              <a:t>이력을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조회하기 위한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 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3372027554"/>
              </p:ext>
            </p:extLst>
          </p:nvPr>
        </p:nvGraphicFramePr>
        <p:xfrm>
          <a:off x="8385974" y="826614"/>
          <a:ext cx="2324900" cy="27855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인수이력 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인수완료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 상태의 주문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인수일은 현재일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주문번호의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올바른 형식 필요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(C0123456789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C0123456789-1)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상품상세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금액의 경우 배송추적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인수층출력 버튼 미출력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금액의 경우 글씨 색 변경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주문수량이 반품된 경우 배송추적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인수증출력 버튼 미출력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인수일 기준 역순 정렬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배송추적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인수증출력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23" y="962191"/>
            <a:ext cx="7850952" cy="3500665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1747" y="88358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1747" y="16275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1747" y="20553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7298046" y="22932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7298046" y="24954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8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23" y="962191"/>
            <a:ext cx="7850952" cy="350066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4081847266"/>
              </p:ext>
            </p:extLst>
          </p:nvPr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배송추적 팝업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일반상품 인수증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물류상품 인수증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</a:t>
            </a:r>
            <a:r>
              <a:rPr lang="ko-KR" altLang="en-US" sz="700" smtClean="0"/>
              <a:t>이력을 </a:t>
            </a:r>
            <a:r>
              <a:rPr lang="ko-KR" altLang="en-US" sz="700"/>
              <a:t>조회하기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/>
          <a:srcRect l="152"/>
          <a:stretch/>
        </p:blipFill>
        <p:spPr>
          <a:xfrm>
            <a:off x="213992" y="3555229"/>
            <a:ext cx="4391409" cy="44249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Google Shape;797;p30"/>
          <p:cNvSpPr/>
          <p:nvPr/>
        </p:nvSpPr>
        <p:spPr>
          <a:xfrm>
            <a:off x="138415" y="34766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97;p30"/>
          <p:cNvSpPr/>
          <p:nvPr/>
        </p:nvSpPr>
        <p:spPr>
          <a:xfrm>
            <a:off x="1083295" y="39490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89" y="4041792"/>
            <a:ext cx="4322797" cy="43227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645" y="4525376"/>
            <a:ext cx="4920625" cy="38577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4287" y="5075280"/>
            <a:ext cx="4222790" cy="392218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9142" y="5561183"/>
            <a:ext cx="4258577" cy="375041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Google Shape;797;p30"/>
          <p:cNvSpPr/>
          <p:nvPr/>
        </p:nvSpPr>
        <p:spPr>
          <a:xfrm>
            <a:off x="2264395" y="44672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97;p30"/>
          <p:cNvSpPr/>
          <p:nvPr/>
        </p:nvSpPr>
        <p:spPr>
          <a:xfrm>
            <a:off x="3681715" y="49701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97;p30"/>
          <p:cNvSpPr/>
          <p:nvPr/>
        </p:nvSpPr>
        <p:spPr>
          <a:xfrm>
            <a:off x="5129515" y="544257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9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47145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주문인수대기 목록</a:t>
            </a:r>
            <a:endParaRPr lang="ko-KR" altLang="en-US" sz="80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주문인수대기 현황을 조회하기 위한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</a:t>
            </a:r>
            <a:r>
              <a:rPr lang="en-US" altLang="ko-KR" sz="700"/>
              <a:t>&gt; </a:t>
            </a:r>
            <a:r>
              <a:rPr lang="ko-KR" altLang="en-US" sz="700"/>
              <a:t>주문인수대기</a:t>
            </a:r>
            <a:endParaRPr lang="ko-KR" altLang="en-US" sz="80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374235606"/>
              </p:ext>
            </p:extLst>
          </p:nvPr>
        </p:nvGraphicFramePr>
        <p:xfrm>
          <a:off x="251054" y="2790658"/>
          <a:ext cx="10090375" cy="231697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41142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288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배송일</a:t>
                      </a:r>
                      <a:r>
                        <a:rPr lang="en-US" altLang="ko-KR" sz="700" b="1" u="none" strike="noStrike" cap="none" smtClean="0"/>
                        <a:t>/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/>
                        <a:t>주문정보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 상품 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수량정보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납품수량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비고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  <a:endParaRPr lang="en-US" sz="700" u="none" strike="noStrike" cap="none" smtClean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2024-11-01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sng" strike="noStrike" cap="none" smtClean="0">
                          <a:solidFill>
                            <a:schemeClr val="accent1"/>
                          </a:solidFill>
                        </a:rPr>
                        <a:t>C12411060001-2</a:t>
                      </a:r>
                      <a:endParaRPr lang="en-US" altLang="ko-KR" sz="700" b="1" u="none" strike="noStrike" cap="none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>
                          <a:solidFill>
                            <a:srgbClr val="7F7F7F"/>
                          </a:solidFill>
                        </a:rPr>
                        <a:t>공사명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물류센터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C) </a:t>
                      </a: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매입주문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>
                          <a:solidFill>
                            <a:srgbClr val="7F7F7F"/>
                          </a:solidFill>
                        </a:rPr>
                        <a:t>구매사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 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2024-11-06</a:t>
                      </a: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2024-11-03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C12411060001-1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물류센터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안성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C)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매입주문</a:t>
                      </a: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en-US" altLang="ko-KR" sz="7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70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2024-11-06</a:t>
                      </a: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2024-11-02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BIT2406040002-1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]_321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주식회사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티큐브테크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발전단자접속함</a:t>
                      </a: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sng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탑동기지국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옥상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옥외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SUS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방수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벽부형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W400*H600*D170 2P 125AF 2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인터록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30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/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/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/>
                        <a:t>.</a:t>
                      </a: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713094" y="5262335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2515"/>
              </p:ext>
            </p:extLst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인수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반품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주문인수대기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43312"/>
              </p:ext>
            </p:extLst>
          </p:nvPr>
        </p:nvGraphicFramePr>
        <p:xfrm>
          <a:off x="304801" y="2034229"/>
          <a:ext cx="7414436" cy="234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04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69133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3198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91045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482009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446662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592121">
                  <a:extLst>
                    <a:ext uri="{9D8B030D-6E8A-4147-A177-3AD203B41FA5}">
                      <a16:colId xmlns:a16="http://schemas.microsoft.com/office/drawing/2014/main" val="462920433"/>
                    </a:ext>
                  </a:extLst>
                </a:gridCol>
                <a:gridCol w="801529">
                  <a:extLst>
                    <a:ext uri="{9D8B030D-6E8A-4147-A177-3AD203B41FA5}">
                      <a16:colId xmlns:a16="http://schemas.microsoft.com/office/drawing/2014/main" val="2452777647"/>
                    </a:ext>
                  </a:extLst>
                </a:gridCol>
                <a:gridCol w="173304">
                  <a:extLst>
                    <a:ext uri="{9D8B030D-6E8A-4147-A177-3AD203B41FA5}">
                      <a16:colId xmlns:a16="http://schemas.microsoft.com/office/drawing/2014/main" val="1369576543"/>
                    </a:ext>
                  </a:extLst>
                </a:gridCol>
                <a:gridCol w="743761">
                  <a:extLst>
                    <a:ext uri="{9D8B030D-6E8A-4147-A177-3AD203B41FA5}">
                      <a16:colId xmlns:a16="http://schemas.microsoft.com/office/drawing/2014/main" val="2822079495"/>
                    </a:ext>
                  </a:extLst>
                </a:gridCol>
              </a:tblGrid>
              <a:tr h="234795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err="1" smtClean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ln>
                            <a:noFill/>
                          </a:ln>
                        </a:rPr>
                        <a:t>주문번호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n>
                            <a:noFill/>
                          </a:ln>
                        </a:rPr>
                        <a:t>배송일</a:t>
                      </a:r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Arial"/>
                        </a:rPr>
                        <a:t>2024-09-10</a:t>
                      </a:r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Arial"/>
                        </a:rPr>
                        <a:t>~</a:t>
                      </a:r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>
                          <a:ln>
                            <a:noFill/>
                          </a:ln>
                        </a:rPr>
                        <a:t>2024-11-10</a:t>
                      </a:r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pic>
        <p:nvPicPr>
          <p:cNvPr id="10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962" y="2059851"/>
            <a:ext cx="164242" cy="188524"/>
          </a:xfrm>
          <a:prstGeom prst="rect">
            <a:avLst/>
          </a:prstGeom>
        </p:spPr>
      </p:pic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060171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3442713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3225812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18297"/>
            <a:ext cx="10106874" cy="4421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3058" y="2059355"/>
            <a:ext cx="164242" cy="188524"/>
          </a:xfrm>
          <a:prstGeom prst="rect">
            <a:avLst/>
          </a:prstGeom>
        </p:spPr>
      </p:pic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3968522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3751621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4441795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4224894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8;p20"/>
          <p:cNvSpPr/>
          <p:nvPr/>
        </p:nvSpPr>
        <p:spPr>
          <a:xfrm>
            <a:off x="234555" y="1364086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당사로 주문한 물품을 배송처리 한 주문리스트이고 인수완료 전 상태의 주문목록을 보여줍니다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smtClean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배송추적을 통해 실시간으로 배송현황을 확인할 수 있습니다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/>
              <a:t>인수증출력은 배송 시 인수증을 첨부하지만 인수증 재출력이 필요할 경우 출력할 수 있습니다</a:t>
            </a:r>
            <a:r>
              <a:rPr lang="en-US" altLang="ko-KR" sz="700" smtClean="0"/>
              <a:t>.</a:t>
            </a:r>
            <a:endParaRPr sz="70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63732"/>
              </p:ext>
            </p:extLst>
          </p:nvPr>
        </p:nvGraphicFramePr>
        <p:xfrm>
          <a:off x="907738" y="2539984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2474170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98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369885870"/>
              </p:ext>
            </p:extLst>
          </p:nvPr>
        </p:nvGraphicFramePr>
        <p:xfrm>
          <a:off x="8385974" y="826614"/>
          <a:ext cx="2324900" cy="22521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주문인수대기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배송되고 난 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 상태의 주문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배송일은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현재일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주문번호의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올바른 형식 필요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(C0123456789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C0123456789-1)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상품상세 팝업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배송일 기준 역순 정렬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배송추적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인수증출력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 현황을 조회하기 위한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64" y="929764"/>
            <a:ext cx="7902575" cy="3519485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 목록</a:t>
            </a:r>
            <a:endParaRPr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</a:t>
            </a:r>
            <a:endParaRPr/>
          </a:p>
        </p:txBody>
      </p:sp>
      <p:sp>
        <p:nvSpPr>
          <p:cNvPr id="9" name="Google Shape;797;p30"/>
          <p:cNvSpPr/>
          <p:nvPr/>
        </p:nvSpPr>
        <p:spPr>
          <a:xfrm>
            <a:off x="174518" y="85115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4518" y="15147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4518" y="22135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7282806" y="25430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7282806" y="275185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8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78457188"/>
              </p:ext>
            </p:extLst>
          </p:nvPr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배송추적 팝업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일반상품 인수증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물류상품 인수증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주문인수대기 현황을 조회하기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64" y="929764"/>
            <a:ext cx="7902575" cy="3519485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/>
          <a:srcRect l="152"/>
          <a:stretch/>
        </p:blipFill>
        <p:spPr>
          <a:xfrm>
            <a:off x="213992" y="3555229"/>
            <a:ext cx="4391409" cy="44249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89" y="4041792"/>
            <a:ext cx="4322797" cy="43227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645" y="4525376"/>
            <a:ext cx="4920625" cy="38577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4287" y="5075280"/>
            <a:ext cx="4222790" cy="392218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9142" y="5561183"/>
            <a:ext cx="4258577" cy="375041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5" name="Google Shape;797;p30"/>
          <p:cNvSpPr/>
          <p:nvPr/>
        </p:nvSpPr>
        <p:spPr>
          <a:xfrm>
            <a:off x="138415" y="34766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97;p30"/>
          <p:cNvSpPr/>
          <p:nvPr/>
        </p:nvSpPr>
        <p:spPr>
          <a:xfrm>
            <a:off x="1083295" y="39490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797;p30"/>
          <p:cNvSpPr/>
          <p:nvPr/>
        </p:nvSpPr>
        <p:spPr>
          <a:xfrm>
            <a:off x="2264395" y="44672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97;p30"/>
          <p:cNvSpPr/>
          <p:nvPr/>
        </p:nvSpPr>
        <p:spPr>
          <a:xfrm>
            <a:off x="3681715" y="49701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97;p30"/>
          <p:cNvSpPr/>
          <p:nvPr/>
        </p:nvSpPr>
        <p:spPr>
          <a:xfrm>
            <a:off x="5129515" y="544257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1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22193828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인수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반품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반품신청현황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4886" y="897347"/>
            <a:ext cx="10575706" cy="509959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반품신청현황 목록</a:t>
            </a:r>
            <a:endParaRPr lang="ko-KR" altLang="en-US" sz="80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반품신청현황을 조회하기 위한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</a:t>
            </a:r>
            <a:r>
              <a:rPr lang="en-US" altLang="ko-KR" sz="700"/>
              <a:t>&gt; </a:t>
            </a:r>
            <a:r>
              <a:rPr lang="ko-KR" altLang="en-US" sz="700"/>
              <a:t>반품신청현황</a:t>
            </a:r>
            <a:endParaRPr lang="ko-KR" altLang="en-US" sz="80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269426833"/>
              </p:ext>
            </p:extLst>
          </p:nvPr>
        </p:nvGraphicFramePr>
        <p:xfrm>
          <a:off x="280274" y="3043224"/>
          <a:ext cx="10148430" cy="247738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79372">
                  <a:extLst>
                    <a:ext uri="{9D8B030D-6E8A-4147-A177-3AD203B41FA5}">
                      <a16:colId xmlns:a16="http://schemas.microsoft.com/office/drawing/2014/main" val="542835255"/>
                    </a:ext>
                  </a:extLst>
                </a:gridCol>
                <a:gridCol w="683354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81897598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51539617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135">
                  <a:extLst>
                    <a:ext uri="{9D8B030D-6E8A-4147-A177-3AD203B41FA5}">
                      <a16:colId xmlns:a16="http://schemas.microsoft.com/office/drawing/2014/main" val="3213372217"/>
                    </a:ext>
                  </a:extLst>
                </a:gridCol>
                <a:gridCol w="56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인수일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반품요청일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/>
                        <a:t>주문정보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 상품 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수량정보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납품수량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반품수량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>
                          <a:solidFill>
                            <a:schemeClr val="tx1"/>
                          </a:solidFill>
                        </a:rPr>
                        <a:t>반품사유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반품상태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2024-11-20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2024-11-25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2024-11-30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sng" strike="noStrike" cap="none" smtClean="0">
                          <a:solidFill>
                            <a:schemeClr val="accent1"/>
                          </a:solidFill>
                        </a:rPr>
                        <a:t>C12411060001-2</a:t>
                      </a:r>
                      <a:endParaRPr lang="en-US" altLang="ko-KR" sz="700" b="1" u="none" strike="noStrike" cap="none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>
                          <a:solidFill>
                            <a:srgbClr val="7F7F7F"/>
                          </a:solidFill>
                        </a:rPr>
                        <a:t>공사명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물류센터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C) </a:t>
                      </a: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매입주문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>
                          <a:solidFill>
                            <a:srgbClr val="7F7F7F"/>
                          </a:solidFill>
                        </a:rPr>
                        <a:t>구매사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 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반품 요청합니다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반품승인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2024-11-01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2024-11-03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2024-11-10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C12411060001-1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물류센터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안성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C)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매입주문</a:t>
                      </a: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en-US" altLang="ko-KR" sz="7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상품 불량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반품반려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2024-11-09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BIT2411020001-1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]_321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주식회사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티큐브테크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배관일체형전원케이블</a:t>
                      </a:r>
                      <a:r>
                        <a:rPr kumimoji="0" lang="en-US" altLang="ko-KR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지상용</a:t>
                      </a:r>
                      <a:r>
                        <a:rPr kumimoji="0" lang="en-US" altLang="ko-KR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:F-CV 2.5SQX3C-0.6/1KV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반품 요청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반품요청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HNS2411010001-1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]_HNS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HNS_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대구그룹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팀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서대구지점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발전단자접속함</a:t>
                      </a:r>
                      <a:r>
                        <a:rPr kumimoji="0" lang="en-US" altLang="ko-KR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sng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탑동기지국</a:t>
                      </a:r>
                      <a:r>
                        <a:rPr kumimoji="0" lang="ko-KR" altLang="en-US" sz="700" b="1" i="0" u="sng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옥상</a:t>
                      </a:r>
                      <a:endParaRPr kumimoji="0" lang="ko-KR" altLang="en-US" sz="7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옥외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SUS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방수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벽부형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W400*H600*D170 2P 125AF 2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인터록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오배송</a:t>
                      </a: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반품요청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1169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966981" y="5650860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89466"/>
              </p:ext>
            </p:extLst>
          </p:nvPr>
        </p:nvGraphicFramePr>
        <p:xfrm>
          <a:off x="28027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인수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반품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반품신청현황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35194"/>
              </p:ext>
            </p:extLst>
          </p:nvPr>
        </p:nvGraphicFramePr>
        <p:xfrm>
          <a:off x="372123" y="1960514"/>
          <a:ext cx="8165953" cy="563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22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97231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5974">
                  <a:extLst>
                    <a:ext uri="{9D8B030D-6E8A-4147-A177-3AD203B41FA5}">
                      <a16:colId xmlns:a16="http://schemas.microsoft.com/office/drawing/2014/main" val="3603553898"/>
                    </a:ext>
                  </a:extLst>
                </a:gridCol>
                <a:gridCol w="7490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98517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99060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1419934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1259673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62920433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452777647"/>
                    </a:ext>
                  </a:extLst>
                </a:gridCol>
                <a:gridCol w="1103589">
                  <a:extLst>
                    <a:ext uri="{9D8B030D-6E8A-4147-A177-3AD203B41FA5}">
                      <a16:colId xmlns:a16="http://schemas.microsoft.com/office/drawing/2014/main" val="2822079495"/>
                    </a:ext>
                  </a:extLst>
                </a:gridCol>
              </a:tblGrid>
              <a:tr h="209445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700" err="1" smtClean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ln>
                            <a:noFill/>
                          </a:ln>
                        </a:rPr>
                        <a:t>   주문번호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n>
                            <a:noFill/>
                          </a:ln>
                        </a:rPr>
                        <a:t>반품상태</a:t>
                      </a:r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n>
                            <a:noFill/>
                          </a:ln>
                        </a:rPr>
                        <a:t> 전체                           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127782">
                <a:tc>
                  <a:txBody>
                    <a:bodyPr/>
                    <a:lstStyle/>
                    <a:p>
                      <a:pPr algn="l" latinLnBrk="1"/>
                      <a:endParaRPr lang="ko-KR" altLang="en-US" sz="2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2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2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279280"/>
                  </a:ext>
                </a:extLst>
              </a:tr>
              <a:tr h="225924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반품요청일</a:t>
                      </a:r>
                      <a:r>
                        <a:rPr lang="ko-KR" altLang="en-US" sz="70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2024-11-01</a:t>
                      </a: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~</a:t>
                      </a: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2024-12-31</a:t>
                      </a:r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925826"/>
                  </a:ext>
                </a:extLst>
              </a:tr>
            </a:tbl>
          </a:graphicData>
        </a:graphic>
      </p:graphicFrame>
      <p:pic>
        <p:nvPicPr>
          <p:cNvPr id="10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7658" y="2316101"/>
            <a:ext cx="164242" cy="188524"/>
          </a:xfrm>
          <a:prstGeom prst="rect">
            <a:avLst/>
          </a:prstGeom>
        </p:spPr>
      </p:pic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803760" y="2052719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775" y="1894199"/>
            <a:ext cx="10164929" cy="72530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803760" y="2771283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 </a:t>
            </a: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반품반려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131138" y="2771283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</a:t>
            </a: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반품승인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4443" y="2316101"/>
            <a:ext cx="164242" cy="188524"/>
          </a:xfrm>
          <a:prstGeom prst="rect">
            <a:avLst/>
          </a:prstGeom>
        </p:spPr>
      </p:pic>
      <p:sp>
        <p:nvSpPr>
          <p:cNvPr id="25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803760" y="2308236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77724"/>
              </p:ext>
            </p:extLst>
          </p:nvPr>
        </p:nvGraphicFramePr>
        <p:xfrm>
          <a:off x="936959" y="277854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7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63776" y="2712733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58;p20"/>
          <p:cNvSpPr/>
          <p:nvPr/>
        </p:nvSpPr>
        <p:spPr>
          <a:xfrm>
            <a:off x="280274" y="1375316"/>
            <a:ext cx="10164931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당사로 주문한 물품을 인수처리한 주문에 대하여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반품을 신청한 주문을 보여줍니다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smtClean="0">
              <a:solidFill>
                <a:schemeClr val="dk1"/>
              </a:solidFill>
            </a:endParaRPr>
          </a:p>
          <a:p>
            <a:pPr marL="17145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반품요청 상태인 주문만 </a:t>
            </a:r>
            <a:r>
              <a:rPr lang="ko-KR" altLang="en-US" sz="700" smtClean="0"/>
              <a:t>체크박스가 출력되며</a:t>
            </a:r>
            <a:r>
              <a:rPr lang="en-US" altLang="ko-KR" sz="700" smtClean="0"/>
              <a:t>, </a:t>
            </a:r>
            <a:r>
              <a:rPr lang="ko-KR" altLang="en-US" sz="700" smtClean="0">
                <a:solidFill>
                  <a:schemeClr val="dk1"/>
                </a:solidFill>
              </a:rPr>
              <a:t>반품승인</a:t>
            </a:r>
            <a:r>
              <a:rPr lang="en-US" altLang="ko-KR" sz="700" smtClean="0">
                <a:solidFill>
                  <a:schemeClr val="dk1"/>
                </a:solidFill>
              </a:rPr>
              <a:t>, </a:t>
            </a:r>
            <a:r>
              <a:rPr lang="ko-KR" altLang="en-US" sz="700" smtClean="0">
                <a:solidFill>
                  <a:schemeClr val="dk1"/>
                </a:solidFill>
              </a:rPr>
              <a:t>반품반려하실 수 있습니다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반품상태 검색조건을 변경하여</a:t>
            </a:r>
            <a:r>
              <a:rPr lang="en-US" altLang="ko-KR" sz="700" smtClean="0">
                <a:solidFill>
                  <a:schemeClr val="dk1"/>
                </a:solidFill>
              </a:rPr>
              <a:t>, </a:t>
            </a:r>
            <a:r>
              <a:rPr lang="ko-KR" altLang="en-US" sz="700" smtClean="0">
                <a:solidFill>
                  <a:schemeClr val="dk1"/>
                </a:solidFill>
              </a:rPr>
              <a:t>전체</a:t>
            </a:r>
            <a:r>
              <a:rPr lang="en-US" altLang="ko-KR" sz="700" smtClean="0">
                <a:solidFill>
                  <a:schemeClr val="dk1"/>
                </a:solidFill>
              </a:rPr>
              <a:t>/</a:t>
            </a:r>
            <a:r>
              <a:rPr lang="ko-KR" altLang="en-US" sz="700" smtClean="0">
                <a:solidFill>
                  <a:schemeClr val="dk1"/>
                </a:solidFill>
              </a:rPr>
              <a:t>반품승인</a:t>
            </a:r>
            <a:r>
              <a:rPr lang="en-US" altLang="ko-KR" sz="700" smtClean="0">
                <a:solidFill>
                  <a:schemeClr val="dk1"/>
                </a:solidFill>
              </a:rPr>
              <a:t>/</a:t>
            </a:r>
            <a:r>
              <a:rPr lang="ko-KR" altLang="en-US" sz="700" smtClean="0">
                <a:solidFill>
                  <a:schemeClr val="dk1"/>
                </a:solidFill>
              </a:rPr>
              <a:t>반품반려 상태의 주문을 보실 수 있습니다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반품요청일이 아닌 주문일을 기준으로 조회할 수 있습니다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7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512083109"/>
              </p:ext>
            </p:extLst>
          </p:nvPr>
        </p:nvGraphicFramePr>
        <p:xfrm>
          <a:off x="8385974" y="826614"/>
          <a:ext cx="2324900" cy="42268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반품신청현황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인수되고 난 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반품신청이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들어온 상태의 주문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배송일은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현재일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주문번호의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올바른 형식 필요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(C0123456789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C0123456789-1)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날자 검색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인수일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반품요청일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반품상태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전체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반품요청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반품승인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반품반려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날자검색 기준에 맞춘 역순 정렬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반품요청인 건에 대해서만 체크박스 생성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상품상세 팝업 호출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반품승인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반품승인 완료 시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비즈톡 발송처리 </a:t>
                      </a: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[OK plaza]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차수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반품요청이 승인 되었습니다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반품반려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반품반려 완료 시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비즈톡 발송처리 </a:t>
                      </a:r>
                      <a:endParaRPr kumimoji="0" lang="en-US" altLang="ko-KR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비즈톡 내용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[OK plaza]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차수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반품요청이 거부 되었습니다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반품요청한 고객사가 예산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 사용업체일 경우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금액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개수 만큼 </a:t>
                      </a: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필요</a:t>
                      </a:r>
                      <a:endParaRPr kumimoji="0" lang="ko-KR" altLang="en-US" sz="7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3" y="963999"/>
            <a:ext cx="8026792" cy="3803410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반품신청현황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반품신청현황을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조회하기 위한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반품신청현황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9" name="Google Shape;797;p30"/>
          <p:cNvSpPr/>
          <p:nvPr/>
        </p:nvSpPr>
        <p:spPr>
          <a:xfrm>
            <a:off x="155625" y="88538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55625" y="158952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52697" y="2424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7007271" y="225216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7602609" y="224801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10;p21"/>
          <p:cNvSpPr/>
          <p:nvPr/>
        </p:nvSpPr>
        <p:spPr>
          <a:xfrm>
            <a:off x="1433288" y="4674594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1;p21"/>
          <p:cNvSpPr txBox="1"/>
          <p:nvPr/>
        </p:nvSpPr>
        <p:spPr>
          <a:xfrm>
            <a:off x="1485167" y="4843903"/>
            <a:ext cx="1858183" cy="30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>
              <a:spcBef>
                <a:spcPts val="200"/>
              </a:spcBef>
            </a:pPr>
            <a:r>
              <a:rPr lang="ko-KR" altLang="en-US" sz="600" smtClean="0"/>
              <a:t>선택하신 반품요청 주문에 대한 반품을 </a:t>
            </a:r>
            <a:r>
              <a:rPr lang="ko-KR" altLang="en-US" sz="600"/>
              <a:t>승인처리 하시겠습니까</a:t>
            </a:r>
            <a:r>
              <a:rPr lang="en-US" altLang="ko-KR" sz="600"/>
              <a:t>?</a:t>
            </a:r>
          </a:p>
        </p:txBody>
      </p:sp>
      <p:graphicFrame>
        <p:nvGraphicFramePr>
          <p:cNvPr id="18" name="Google Shape;212;p21"/>
          <p:cNvGraphicFramePr/>
          <p:nvPr>
            <p:extLst>
              <p:ext uri="{D42A27DB-BD31-4B8C-83A1-F6EECF244321}">
                <p14:modId xmlns:p14="http://schemas.microsoft.com/office/powerpoint/2010/main" val="1713447356"/>
              </p:ext>
            </p:extLst>
          </p:nvPr>
        </p:nvGraphicFramePr>
        <p:xfrm>
          <a:off x="1567214" y="4999701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Google Shape;213;p21"/>
          <p:cNvSpPr/>
          <p:nvPr/>
        </p:nvSpPr>
        <p:spPr>
          <a:xfrm>
            <a:off x="2057400" y="5227582"/>
            <a:ext cx="400625" cy="16740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4;p21"/>
          <p:cNvSpPr/>
          <p:nvPr/>
        </p:nvSpPr>
        <p:spPr>
          <a:xfrm>
            <a:off x="2490530" y="522758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408;p26"/>
          <p:cNvCxnSpPr>
            <a:stCxn id="13" idx="2"/>
            <a:endCxn id="16" idx="0"/>
          </p:cNvCxnSpPr>
          <p:nvPr/>
        </p:nvCxnSpPr>
        <p:spPr>
          <a:xfrm rot="10800000" flipV="1">
            <a:off x="2414261" y="2330778"/>
            <a:ext cx="4593011" cy="234381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" name="Google Shape;1694;p44"/>
          <p:cNvSpPr/>
          <p:nvPr/>
        </p:nvSpPr>
        <p:spPr>
          <a:xfrm>
            <a:off x="4900516" y="3701707"/>
            <a:ext cx="3158525" cy="18004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1695;p44"/>
          <p:cNvGraphicFramePr/>
          <p:nvPr>
            <p:extLst>
              <p:ext uri="{D42A27DB-BD31-4B8C-83A1-F6EECF244321}">
                <p14:modId xmlns:p14="http://schemas.microsoft.com/office/powerpoint/2010/main" val="1866032330"/>
              </p:ext>
            </p:extLst>
          </p:nvPr>
        </p:nvGraphicFramePr>
        <p:xfrm>
          <a:off x="4962146" y="3785049"/>
          <a:ext cx="2967356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6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반품 반려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1695;p44"/>
          <p:cNvGraphicFramePr/>
          <p:nvPr>
            <p:extLst>
              <p:ext uri="{D42A27DB-BD31-4B8C-83A1-F6EECF244321}">
                <p14:modId xmlns:p14="http://schemas.microsoft.com/office/powerpoint/2010/main" val="4231356744"/>
              </p:ext>
            </p:extLst>
          </p:nvPr>
        </p:nvGraphicFramePr>
        <p:xfrm>
          <a:off x="7737728" y="3785049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32792"/>
              </p:ext>
            </p:extLst>
          </p:nvPr>
        </p:nvGraphicFramePr>
        <p:xfrm>
          <a:off x="4961159" y="4601759"/>
          <a:ext cx="2968342" cy="485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301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2344041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4850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거부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사유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거부사유를 입력해 주세요</a:t>
                      </a: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34" name="Google Shape;1700;p44"/>
          <p:cNvSpPr/>
          <p:nvPr/>
        </p:nvSpPr>
        <p:spPr>
          <a:xfrm>
            <a:off x="5875634" y="5197009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반품반려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700;p44"/>
          <p:cNvSpPr/>
          <p:nvPr/>
        </p:nvSpPr>
        <p:spPr>
          <a:xfrm>
            <a:off x="6593024" y="519563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08;p26"/>
          <p:cNvCxnSpPr>
            <a:stCxn id="14" idx="4"/>
            <a:endCxn id="29" idx="0"/>
          </p:cNvCxnSpPr>
          <p:nvPr/>
        </p:nvCxnSpPr>
        <p:spPr>
          <a:xfrm rot="5400000">
            <a:off x="6434947" y="2450069"/>
            <a:ext cx="1296470" cy="12068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58;p20"/>
          <p:cNvSpPr/>
          <p:nvPr/>
        </p:nvSpPr>
        <p:spPr>
          <a:xfrm>
            <a:off x="4961158" y="4133328"/>
            <a:ext cx="2968343" cy="4073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리스트에서 선택하신 반품요청 주문에 대한 반품반려를 처리합니다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거부 사유는 필수입니다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897764705"/>
              </p:ext>
            </p:extLst>
          </p:nvPr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반품신청현황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반품신청현황을 </a:t>
            </a:r>
            <a:r>
              <a:rPr lang="ko-KR" altLang="en-US" sz="700"/>
              <a:t>조회하기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/>
              <a:t>반품신청현황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3" y="963999"/>
            <a:ext cx="8026792" cy="3803410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/>
          <a:srcRect l="152"/>
          <a:stretch/>
        </p:blipFill>
        <p:spPr>
          <a:xfrm>
            <a:off x="213992" y="3555229"/>
            <a:ext cx="4391409" cy="44249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89" y="4041792"/>
            <a:ext cx="4322797" cy="4322797"/>
          </a:xfrm>
          <a:prstGeom prst="rect">
            <a:avLst/>
          </a:prstGeom>
        </p:spPr>
      </p:pic>
      <p:sp>
        <p:nvSpPr>
          <p:cNvPr id="15" name="Google Shape;797;p30"/>
          <p:cNvSpPr/>
          <p:nvPr/>
        </p:nvSpPr>
        <p:spPr>
          <a:xfrm>
            <a:off x="138415" y="34766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97;p30"/>
          <p:cNvSpPr/>
          <p:nvPr/>
        </p:nvSpPr>
        <p:spPr>
          <a:xfrm>
            <a:off x="1083295" y="39490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1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66814460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인수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반품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인수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반품 이력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8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1298</Words>
  <Application>Microsoft Office PowerPoint</Application>
  <PresentationFormat>사용자 지정</PresentationFormat>
  <Paragraphs>385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이의진</cp:lastModifiedBy>
  <cp:revision>127</cp:revision>
  <dcterms:modified xsi:type="dcterms:W3CDTF">2024-11-14T04:29:44Z</dcterms:modified>
</cp:coreProperties>
</file>