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4" r:id="rId4"/>
    <p:sldId id="288" r:id="rId5"/>
    <p:sldId id="286" r:id="rId6"/>
    <p:sldId id="287" r:id="rId7"/>
    <p:sldId id="296" r:id="rId8"/>
    <p:sldId id="295" r:id="rId9"/>
    <p:sldId id="283" r:id="rId10"/>
    <p:sldId id="289" r:id="rId11"/>
    <p:sldId id="293" r:id="rId12"/>
    <p:sldId id="294" r:id="rId1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>
        <p:scale>
          <a:sx n="149" d="100"/>
          <a:sy n="149" d="100"/>
        </p:scale>
        <p:origin x="800" y="24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E2C9FCF7-8E13-8EA8-2FC2-C84C8E5FE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82110C7E-2693-9899-6626-713877DC7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82F12B3-3ADD-AE7C-4D1B-FDCCFA113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70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2ABFDBE0-9D63-3554-B943-888B4DD43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D45391B5-85EE-CDF7-CC2E-62FF3A1C8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47C4BF84-F614-6E32-5CE3-DDA21A26A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39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4337C49A-7BEE-1A51-60CD-DE4445B7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42A611AD-D926-ADDB-06A2-C6B4E4C62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8B77988-2668-BDE4-6F05-7F1421D3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8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888BC80B-0615-8B30-7879-E68B7F61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59C21C29-2906-64E0-5761-B9698DA15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7944B9C-1553-CC62-A09B-9BE573E98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9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9765EA01-5950-9698-8291-6D5B0765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1AAC78ED-0CD0-F434-7EDA-13D773A3E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809ABD23-1FC2-4619-59E5-7FE0B0332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8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1F07EBC0-DFF4-B359-C629-36832A80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56992AF1-2F67-11B4-7FCC-0615486AA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5FD7F4FC-684C-DB26-1191-2FF10636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8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1F07EBC0-DFF4-B359-C629-36832A80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56992AF1-2F67-11B4-7FCC-0615486AA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5FD7F4FC-684C-DB26-1191-2FF10636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1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51F939DF-AA99-8407-2B21-B6D393AF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E829D149-94EA-3EC0-525E-8F57FE9CE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B31E4106-4C10-501F-EBCE-2BDA5E21D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68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6629995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ko-KR" altLang="en-US" sz="1000" b="1" u="none" strike="noStrike" cap="none" dirty="0"/>
                        <a:t>공지사항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8D741315-B3F8-19E2-BF89-E65A22ED2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BB90DF00-0F52-81D7-9001-151827819FB4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r>
              <a:rPr lang="ko-KR" altLang="en-US" sz="700" dirty="0">
                <a:latin typeface="+mj-ea"/>
                <a:ea typeface="+mj-ea"/>
              </a:rPr>
              <a:t>관리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BE997322-EA8C-97F7-032A-5D8F69AB1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190725"/>
              </p:ext>
            </p:extLst>
          </p:nvPr>
        </p:nvGraphicFramePr>
        <p:xfrm>
          <a:off x="8385974" y="826614"/>
          <a:ext cx="2324900" cy="22609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게시대상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/OK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…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게시유형은 코드관리 메뉴에서 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가능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전산관리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펼침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닫힘 기능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+ / -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버튼으로 작동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상세내용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view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수정팝업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(9p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7799178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Y / N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표시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24344674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팝업호출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70999467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게시물 삭제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컨펌얼럿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게시물을 삭제 하시겠습니까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 Y/N)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2148411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BB7447-8066-933F-C81C-D6968E27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00600"/>
              </p:ext>
            </p:extLst>
          </p:nvPr>
        </p:nvGraphicFramePr>
        <p:xfrm>
          <a:off x="131487" y="1873194"/>
          <a:ext cx="7927951" cy="302303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938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69422">
                  <a:extLst>
                    <a:ext uri="{9D8B030D-6E8A-4147-A177-3AD203B41FA5}">
                      <a16:colId xmlns:a16="http://schemas.microsoft.com/office/drawing/2014/main" val="15070708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97304094"/>
                    </a:ext>
                  </a:extLst>
                </a:gridCol>
                <a:gridCol w="694168">
                  <a:extLst>
                    <a:ext uri="{9D8B030D-6E8A-4147-A177-3AD203B41FA5}">
                      <a16:colId xmlns:a16="http://schemas.microsoft.com/office/drawing/2014/main" val="2260260520"/>
                    </a:ext>
                  </a:extLst>
                </a:gridCol>
                <a:gridCol w="3165051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582173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722065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  <a:gridCol w="744238">
                  <a:extLst>
                    <a:ext uri="{9D8B030D-6E8A-4147-A177-3AD203B41FA5}">
                      <a16:colId xmlns:a16="http://schemas.microsoft.com/office/drawing/2014/main" val="154930563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조회수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패타온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333816"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└</a:t>
                      </a:r>
                      <a:endParaRPr kumimoji="0" lang="en-US" altLang="ko-K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7334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플러자</a:t>
                      </a:r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플러자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주문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플러자</a:t>
                      </a:r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팬타온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배송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+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팬타온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교환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16BD9DBD-9EC4-057F-CA9F-36CD87DA7AEE}"/>
              </a:ext>
            </a:extLst>
          </p:cNvPr>
          <p:cNvSpPr/>
          <p:nvPr/>
        </p:nvSpPr>
        <p:spPr>
          <a:xfrm>
            <a:off x="6990328" y="1657150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3C0AA6D0-FFA8-26E0-7BDC-32F0F967EF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6FAF6861-DCED-680E-A258-67FF97A49ED6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FAQ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관리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3" name="Google Shape;359;p26">
            <a:extLst>
              <a:ext uri="{FF2B5EF4-FFF2-40B4-BE49-F238E27FC236}">
                <a16:creationId xmlns:a16="http://schemas.microsoft.com/office/drawing/2014/main" id="{AFBE3980-9208-942E-1C21-0ECE44CFA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513993"/>
              </p:ext>
            </p:extLst>
          </p:nvPr>
        </p:nvGraphicFramePr>
        <p:xfrm>
          <a:off x="144432" y="1264505"/>
          <a:ext cx="7212603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3175328398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3663098732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2533700832"/>
                    </a:ext>
                  </a:extLst>
                </a:gridCol>
                <a:gridCol w="1769983">
                  <a:extLst>
                    <a:ext uri="{9D8B030D-6E8A-4147-A177-3AD203B41FA5}">
                      <a16:colId xmlns:a16="http://schemas.microsoft.com/office/drawing/2014/main" val="300779911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게시대상</a:t>
                      </a:r>
                      <a:endParaRPr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                 ▼</a:t>
                      </a:r>
                      <a:r>
                        <a:rPr 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0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게시유형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                  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10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6814AE2-1E2B-73CD-3862-69BDE7E8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21D65-2072-FC0F-12E4-5B787A1812D3}"/>
              </a:ext>
            </a:extLst>
          </p:cNvPr>
          <p:cNvSpPr/>
          <p:nvPr/>
        </p:nvSpPr>
        <p:spPr>
          <a:xfrm>
            <a:off x="130714" y="1199381"/>
            <a:ext cx="7941953" cy="319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5A7B8F82-3E19-9A93-0C90-E0D5AC536C9F}"/>
              </a:ext>
            </a:extLst>
          </p:cNvPr>
          <p:cNvSpPr/>
          <p:nvPr/>
        </p:nvSpPr>
        <p:spPr>
          <a:xfrm>
            <a:off x="7540409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0470208-A10C-D02D-BDAF-FC154A04F170}"/>
              </a:ext>
            </a:extLst>
          </p:cNvPr>
          <p:cNvSpPr>
            <a:spLocks/>
          </p:cNvSpPr>
          <p:nvPr/>
        </p:nvSpPr>
        <p:spPr>
          <a:xfrm>
            <a:off x="776779" y="11424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1A32531F-DFCF-B464-D518-2FBC53CDE09B}"/>
              </a:ext>
            </a:extLst>
          </p:cNvPr>
          <p:cNvSpPr>
            <a:spLocks/>
          </p:cNvSpPr>
          <p:nvPr/>
        </p:nvSpPr>
        <p:spPr>
          <a:xfrm>
            <a:off x="3140673" y="11424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795AFA0-96C3-A49E-81E2-C77BDC21F094}"/>
              </a:ext>
            </a:extLst>
          </p:cNvPr>
          <p:cNvSpPr>
            <a:spLocks/>
          </p:cNvSpPr>
          <p:nvPr/>
        </p:nvSpPr>
        <p:spPr>
          <a:xfrm>
            <a:off x="3254987" y="20812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0B3B5C00-1108-3E9A-30BC-B8E221F4EE9D}"/>
              </a:ext>
            </a:extLst>
          </p:cNvPr>
          <p:cNvSpPr>
            <a:spLocks/>
          </p:cNvSpPr>
          <p:nvPr/>
        </p:nvSpPr>
        <p:spPr>
          <a:xfrm>
            <a:off x="5219881" y="20938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B5444B2C-BF52-5318-F2DE-7DD84D32B491}"/>
              </a:ext>
            </a:extLst>
          </p:cNvPr>
          <p:cNvSpPr>
            <a:spLocks/>
          </p:cNvSpPr>
          <p:nvPr/>
        </p:nvSpPr>
        <p:spPr>
          <a:xfrm>
            <a:off x="373750" y="20038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3103375D-7343-7277-C077-684292B2AFDB}"/>
              </a:ext>
            </a:extLst>
          </p:cNvPr>
          <p:cNvSpPr>
            <a:spLocks/>
          </p:cNvSpPr>
          <p:nvPr/>
        </p:nvSpPr>
        <p:spPr>
          <a:xfrm>
            <a:off x="373750" y="23582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54492C33-6FAD-285B-DA90-4A621BD3F550}"/>
              </a:ext>
            </a:extLst>
          </p:cNvPr>
          <p:cNvSpPr>
            <a:spLocks/>
          </p:cNvSpPr>
          <p:nvPr/>
        </p:nvSpPr>
        <p:spPr>
          <a:xfrm>
            <a:off x="6884803" y="15525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189AD62E-6708-D11E-41D6-C904B6F98107}"/>
              </a:ext>
            </a:extLst>
          </p:cNvPr>
          <p:cNvSpPr>
            <a:spLocks/>
          </p:cNvSpPr>
          <p:nvPr/>
        </p:nvSpPr>
        <p:spPr>
          <a:xfrm>
            <a:off x="7988501" y="15525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2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336C8AB9-DBCF-72C9-ABF2-D668F244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657F748D-5179-152A-6595-CF1F656020C4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r>
              <a:rPr lang="ko-KR" altLang="en-US" sz="700" dirty="0">
                <a:latin typeface="+mj-ea"/>
                <a:ea typeface="+mj-ea"/>
              </a:rPr>
              <a:t>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수정</a:t>
            </a:r>
            <a:r>
              <a:rPr lang="en-US" altLang="ko-KR" sz="700" dirty="0">
                <a:latin typeface="+mj-ea"/>
                <a:ea typeface="+mj-ea"/>
              </a:rPr>
              <a:t>(</a:t>
            </a:r>
            <a:r>
              <a:rPr lang="ko-KR" altLang="en-US" sz="700" dirty="0">
                <a:latin typeface="+mj-ea"/>
                <a:ea typeface="+mj-ea"/>
              </a:rPr>
              <a:t>팝업</a:t>
            </a:r>
            <a:r>
              <a:rPr lang="en-US" altLang="ko-KR" sz="700" dirty="0">
                <a:latin typeface="+mj-ea"/>
                <a:ea typeface="+mj-ea"/>
              </a:rPr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0943D725-77C4-2C5B-27E1-1C8E507DE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023476"/>
              </p:ext>
            </p:extLst>
          </p:nvPr>
        </p:nvGraphicFramePr>
        <p:xfrm>
          <a:off x="8385974" y="826614"/>
          <a:ext cx="2324900" cy="1522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게시대상 선택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/OK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선택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…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게시유형은 코드관리 메뉴에서 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가능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전산관리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Y/ N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: Y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변경내역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유효성검사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게시대상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미선택시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필수항목을 입력 후 등록해주세요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.)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514A7F08-CE0B-0E15-1758-0AD9DC0B82A0}"/>
              </a:ext>
            </a:extLst>
          </p:cNvPr>
          <p:cNvSpPr/>
          <p:nvPr/>
        </p:nvSpPr>
        <p:spPr>
          <a:xfrm>
            <a:off x="126055" y="1110827"/>
            <a:ext cx="4705025" cy="34898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D36D3DFE-3EBC-7A0F-1FCB-8CD444E6A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202695"/>
              </p:ext>
            </p:extLst>
          </p:nvPr>
        </p:nvGraphicFramePr>
        <p:xfrm>
          <a:off x="232218" y="1189294"/>
          <a:ext cx="451758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1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FAQ</a:t>
                      </a:r>
                      <a:r>
                        <a:rPr lang="ko-KR" altLang="en-US" sz="800" b="1" u="none" strike="noStrike" cap="none" dirty="0"/>
                        <a:t>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4BD05DAA-D9E9-3A78-C099-CE906FD5E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249875"/>
              </p:ext>
            </p:extLst>
          </p:nvPr>
        </p:nvGraphicFramePr>
        <p:xfrm>
          <a:off x="4539841" y="115881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81C6725A-0615-3228-811D-FC991F853788}"/>
              </a:ext>
            </a:extLst>
          </p:cNvPr>
          <p:cNvSpPr/>
          <p:nvPr/>
        </p:nvSpPr>
        <p:spPr>
          <a:xfrm>
            <a:off x="2458703" y="4195656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0012724-4266-E835-6043-74A39FD6D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43540"/>
              </p:ext>
            </p:extLst>
          </p:nvPr>
        </p:nvGraphicFramePr>
        <p:xfrm>
          <a:off x="218318" y="1494064"/>
          <a:ext cx="4531483" cy="247510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87709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val="315896962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12466937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325506763"/>
                    </a:ext>
                  </a:extLst>
                </a:gridCol>
                <a:gridCol w="756921">
                  <a:extLst>
                    <a:ext uri="{9D8B030D-6E8A-4147-A177-3AD203B41FA5}">
                      <a16:colId xmlns:a16="http://schemas.microsoft.com/office/drawing/2014/main" val="3431017181"/>
                    </a:ext>
                  </a:extLst>
                </a:gridCol>
              </a:tblGrid>
              <a:tr h="280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게시대상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게시유형</a:t>
                      </a:r>
                      <a:endParaRPr lang="en-US" altLang="ko-KR" sz="7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게시여부</a:t>
                      </a:r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9168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80BBEF-9C34-022F-0CDC-FC0D0FBC3C0A}"/>
              </a:ext>
            </a:extLst>
          </p:cNvPr>
          <p:cNvSpPr/>
          <p:nvPr/>
        </p:nvSpPr>
        <p:spPr>
          <a:xfrm flipH="1">
            <a:off x="894080" y="1546064"/>
            <a:ext cx="3733799" cy="17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비회원도 주문 가능한가요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?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Malgun Gothic"/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B32DC55E-CACC-58E6-A0BF-FBDCC51EA3B1}"/>
              </a:ext>
            </a:extLst>
          </p:cNvPr>
          <p:cNvSpPr/>
          <p:nvPr/>
        </p:nvSpPr>
        <p:spPr>
          <a:xfrm>
            <a:off x="1901083" y="4191348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FDF568A-8663-1565-4D2A-429A25D47513}"/>
              </a:ext>
            </a:extLst>
          </p:cNvPr>
          <p:cNvSpPr/>
          <p:nvPr/>
        </p:nvSpPr>
        <p:spPr>
          <a:xfrm flipH="1">
            <a:off x="894080" y="2119479"/>
            <a:ext cx="3733799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팬타온은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 회원제로 운영하고 있습니다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.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회원가입 완료 후 거래 가능합니다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Malgun Gothic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Malgun Gothic"/>
            </a:endParaRPr>
          </a:p>
        </p:txBody>
      </p:sp>
      <p:sp>
        <p:nvSpPr>
          <p:cNvPr id="6" name="Google Shape;797;p30">
            <a:extLst>
              <a:ext uri="{FF2B5EF4-FFF2-40B4-BE49-F238E27FC236}">
                <a16:creationId xmlns:a16="http://schemas.microsoft.com/office/drawing/2014/main" id="{AAAF7303-739E-CABA-865F-0B7E57634F7C}"/>
              </a:ext>
            </a:extLst>
          </p:cNvPr>
          <p:cNvSpPr/>
          <p:nvPr/>
        </p:nvSpPr>
        <p:spPr>
          <a:xfrm>
            <a:off x="2351151" y="175681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>
            <a:extLst>
              <a:ext uri="{FF2B5EF4-FFF2-40B4-BE49-F238E27FC236}">
                <a16:creationId xmlns:a16="http://schemas.microsoft.com/office/drawing/2014/main" id="{32E12CCD-ED3A-A255-B6C9-3DD7DADE9429}"/>
              </a:ext>
            </a:extLst>
          </p:cNvPr>
          <p:cNvSpPr/>
          <p:nvPr/>
        </p:nvSpPr>
        <p:spPr>
          <a:xfrm>
            <a:off x="763973" y="1740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9;p44">
            <a:extLst>
              <a:ext uri="{FF2B5EF4-FFF2-40B4-BE49-F238E27FC236}">
                <a16:creationId xmlns:a16="http://schemas.microsoft.com/office/drawing/2014/main" id="{1B5D8649-79C2-8311-71B8-6CCA3C70A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69547"/>
              </p:ext>
            </p:extLst>
          </p:nvPr>
        </p:nvGraphicFramePr>
        <p:xfrm>
          <a:off x="894080" y="1830059"/>
          <a:ext cx="82174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2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팬타온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9;p44">
            <a:extLst>
              <a:ext uri="{FF2B5EF4-FFF2-40B4-BE49-F238E27FC236}">
                <a16:creationId xmlns:a16="http://schemas.microsoft.com/office/drawing/2014/main" id="{5DC4A73B-2EB8-65D8-3C6C-885E6E79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563609"/>
              </p:ext>
            </p:extLst>
          </p:nvPr>
        </p:nvGraphicFramePr>
        <p:xfrm>
          <a:off x="2440415" y="1824038"/>
          <a:ext cx="90592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1699;p44">
            <a:extLst>
              <a:ext uri="{FF2B5EF4-FFF2-40B4-BE49-F238E27FC236}">
                <a16:creationId xmlns:a16="http://schemas.microsoft.com/office/drawing/2014/main" id="{B10F4E65-5C7E-1B25-DA9B-5EDE7B7D2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240574"/>
              </p:ext>
            </p:extLst>
          </p:nvPr>
        </p:nvGraphicFramePr>
        <p:xfrm>
          <a:off x="4058814" y="1824038"/>
          <a:ext cx="56906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56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   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D8595CEE-3AF9-E0DD-8C5F-45B57C45156B}"/>
              </a:ext>
            </a:extLst>
          </p:cNvPr>
          <p:cNvSpPr/>
          <p:nvPr/>
        </p:nvSpPr>
        <p:spPr>
          <a:xfrm>
            <a:off x="3914796" y="17429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>
            <a:extLst>
              <a:ext uri="{FF2B5EF4-FFF2-40B4-BE49-F238E27FC236}">
                <a16:creationId xmlns:a16="http://schemas.microsoft.com/office/drawing/2014/main" id="{EF4CBC7F-F465-6125-B750-467D5C5468BD}"/>
              </a:ext>
            </a:extLst>
          </p:cNvPr>
          <p:cNvSpPr/>
          <p:nvPr/>
        </p:nvSpPr>
        <p:spPr>
          <a:xfrm>
            <a:off x="1782384" y="41167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91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3D9110D0-574A-74C8-F9D0-17DCDD68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3DBCE54B-E38D-BB30-C9C0-227892462447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r>
              <a:rPr lang="ko-KR" altLang="en-US" sz="700" dirty="0">
                <a:latin typeface="+mj-ea"/>
                <a:ea typeface="+mj-ea"/>
              </a:rPr>
              <a:t>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등록</a:t>
            </a:r>
            <a:r>
              <a:rPr lang="en-US" altLang="ko-KR" sz="700" dirty="0">
                <a:latin typeface="+mj-ea"/>
                <a:ea typeface="+mj-ea"/>
              </a:rPr>
              <a:t>(</a:t>
            </a:r>
            <a:r>
              <a:rPr lang="ko-KR" altLang="en-US" sz="700" dirty="0">
                <a:latin typeface="+mj-ea"/>
                <a:ea typeface="+mj-ea"/>
              </a:rPr>
              <a:t>팝업</a:t>
            </a:r>
            <a:r>
              <a:rPr lang="en-US" altLang="ko-KR" sz="700" dirty="0">
                <a:latin typeface="+mj-ea"/>
                <a:ea typeface="+mj-ea"/>
              </a:rPr>
              <a:t>)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1AF80260-A655-5371-D6F0-01BA4A53F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733813"/>
              </p:ext>
            </p:extLst>
          </p:nvPr>
        </p:nvGraphicFramePr>
        <p:xfrm>
          <a:off x="8385974" y="826614"/>
          <a:ext cx="2324900" cy="1522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게시대상 선택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/OK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선택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…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게시유형은 코드관리 메뉴에서 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가능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전산관리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권한관리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Y/ N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클릭 시 유효성 검사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게시대상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미선택시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필수항목을 입력 후 등록해주세요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4903C875-C208-D1B2-1E1E-9943F7C3B16F}"/>
              </a:ext>
            </a:extLst>
          </p:cNvPr>
          <p:cNvSpPr/>
          <p:nvPr/>
        </p:nvSpPr>
        <p:spPr>
          <a:xfrm>
            <a:off x="126055" y="1110827"/>
            <a:ext cx="4705025" cy="34898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" name="Google Shape;1695;p44">
            <a:extLst>
              <a:ext uri="{FF2B5EF4-FFF2-40B4-BE49-F238E27FC236}">
                <a16:creationId xmlns:a16="http://schemas.microsoft.com/office/drawing/2014/main" id="{5C3C7CC1-1041-F153-CB94-15CC17C6B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850324"/>
              </p:ext>
            </p:extLst>
          </p:nvPr>
        </p:nvGraphicFramePr>
        <p:xfrm>
          <a:off x="232218" y="1189294"/>
          <a:ext cx="451758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1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FAQ</a:t>
                      </a:r>
                      <a:r>
                        <a:rPr lang="ko-KR" altLang="en-US" sz="800" b="1" u="none" strike="noStrike" cap="none" dirty="0"/>
                        <a:t>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5;p44">
            <a:extLst>
              <a:ext uri="{FF2B5EF4-FFF2-40B4-BE49-F238E27FC236}">
                <a16:creationId xmlns:a16="http://schemas.microsoft.com/office/drawing/2014/main" id="{11F9BF88-B578-1B28-069E-12F54A53B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992748"/>
              </p:ext>
            </p:extLst>
          </p:nvPr>
        </p:nvGraphicFramePr>
        <p:xfrm>
          <a:off x="4539841" y="115881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1700;p44">
            <a:extLst>
              <a:ext uri="{FF2B5EF4-FFF2-40B4-BE49-F238E27FC236}">
                <a16:creationId xmlns:a16="http://schemas.microsoft.com/office/drawing/2014/main" id="{8A8F2A9F-23C9-75D0-B560-E9B9EDA28870}"/>
              </a:ext>
            </a:extLst>
          </p:cNvPr>
          <p:cNvSpPr/>
          <p:nvPr/>
        </p:nvSpPr>
        <p:spPr>
          <a:xfrm>
            <a:off x="2458703" y="4195656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B6BAB37-8347-DE89-A448-7A29B139F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5423"/>
              </p:ext>
            </p:extLst>
          </p:nvPr>
        </p:nvGraphicFramePr>
        <p:xfrm>
          <a:off x="218318" y="1494064"/>
          <a:ext cx="4531483" cy="247510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87709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val="3158969620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12466937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325506763"/>
                    </a:ext>
                  </a:extLst>
                </a:gridCol>
                <a:gridCol w="756921">
                  <a:extLst>
                    <a:ext uri="{9D8B030D-6E8A-4147-A177-3AD203B41FA5}">
                      <a16:colId xmlns:a16="http://schemas.microsoft.com/office/drawing/2014/main" val="3431017181"/>
                    </a:ext>
                  </a:extLst>
                </a:gridCol>
              </a:tblGrid>
              <a:tr h="280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게시대상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게시유형</a:t>
                      </a:r>
                      <a:endParaRPr lang="en-US" altLang="ko-KR" sz="7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게시여부</a:t>
                      </a:r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9168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890CFC7-B1CD-D3EC-26E4-B5C0D5EBBCA1}"/>
              </a:ext>
            </a:extLst>
          </p:cNvPr>
          <p:cNvSpPr/>
          <p:nvPr/>
        </p:nvSpPr>
        <p:spPr>
          <a:xfrm flipH="1">
            <a:off x="894080" y="1546064"/>
            <a:ext cx="3733799" cy="1701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Malgun Gothic"/>
            </a:endParaRPr>
          </a:p>
        </p:txBody>
      </p:sp>
      <p:sp>
        <p:nvSpPr>
          <p:cNvPr id="55" name="Google Shape;1700;p44">
            <a:extLst>
              <a:ext uri="{FF2B5EF4-FFF2-40B4-BE49-F238E27FC236}">
                <a16:creationId xmlns:a16="http://schemas.microsoft.com/office/drawing/2014/main" id="{6F224B05-06FD-FB22-9DAC-359AE9E5A549}"/>
              </a:ext>
            </a:extLst>
          </p:cNvPr>
          <p:cNvSpPr/>
          <p:nvPr/>
        </p:nvSpPr>
        <p:spPr>
          <a:xfrm>
            <a:off x="1901083" y="4191348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85EC94C-B953-7628-0959-33009C536838}"/>
              </a:ext>
            </a:extLst>
          </p:cNvPr>
          <p:cNvSpPr/>
          <p:nvPr/>
        </p:nvSpPr>
        <p:spPr>
          <a:xfrm flipH="1">
            <a:off x="894080" y="2119479"/>
            <a:ext cx="3733799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Malgun Gothic"/>
            </a:endParaRPr>
          </a:p>
        </p:txBody>
      </p:sp>
      <p:graphicFrame>
        <p:nvGraphicFramePr>
          <p:cNvPr id="57" name="Google Shape;1699;p44">
            <a:extLst>
              <a:ext uri="{FF2B5EF4-FFF2-40B4-BE49-F238E27FC236}">
                <a16:creationId xmlns:a16="http://schemas.microsoft.com/office/drawing/2014/main" id="{D6E535A8-701B-6E7C-90FA-EC4FD348E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82597"/>
              </p:ext>
            </p:extLst>
          </p:nvPr>
        </p:nvGraphicFramePr>
        <p:xfrm>
          <a:off x="894080" y="1830059"/>
          <a:ext cx="82174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2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1699;p44">
            <a:extLst>
              <a:ext uri="{FF2B5EF4-FFF2-40B4-BE49-F238E27FC236}">
                <a16:creationId xmlns:a16="http://schemas.microsoft.com/office/drawing/2014/main" id="{A4372F44-E23B-FC7B-DC93-1C41A71B0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982968"/>
              </p:ext>
            </p:extLst>
          </p:nvPr>
        </p:nvGraphicFramePr>
        <p:xfrm>
          <a:off x="2447188" y="1824038"/>
          <a:ext cx="90592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9;p44">
            <a:extLst>
              <a:ext uri="{FF2B5EF4-FFF2-40B4-BE49-F238E27FC236}">
                <a16:creationId xmlns:a16="http://schemas.microsoft.com/office/drawing/2014/main" id="{BCB83586-162F-4CF4-33E9-B9A2A6F9C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936474"/>
              </p:ext>
            </p:extLst>
          </p:nvPr>
        </p:nvGraphicFramePr>
        <p:xfrm>
          <a:off x="4058814" y="1824038"/>
          <a:ext cx="56906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569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   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797;p30">
            <a:extLst>
              <a:ext uri="{FF2B5EF4-FFF2-40B4-BE49-F238E27FC236}">
                <a16:creationId xmlns:a16="http://schemas.microsoft.com/office/drawing/2014/main" id="{ED8F000E-F468-E836-B1F5-EDE1BE01F1E4}"/>
              </a:ext>
            </a:extLst>
          </p:cNvPr>
          <p:cNvSpPr/>
          <p:nvPr/>
        </p:nvSpPr>
        <p:spPr>
          <a:xfrm>
            <a:off x="2351151" y="175681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797;p30">
            <a:extLst>
              <a:ext uri="{FF2B5EF4-FFF2-40B4-BE49-F238E27FC236}">
                <a16:creationId xmlns:a16="http://schemas.microsoft.com/office/drawing/2014/main" id="{4037807A-797A-9531-9889-93155FD91ADB}"/>
              </a:ext>
            </a:extLst>
          </p:cNvPr>
          <p:cNvSpPr/>
          <p:nvPr/>
        </p:nvSpPr>
        <p:spPr>
          <a:xfrm>
            <a:off x="763973" y="1740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797;p30">
            <a:extLst>
              <a:ext uri="{FF2B5EF4-FFF2-40B4-BE49-F238E27FC236}">
                <a16:creationId xmlns:a16="http://schemas.microsoft.com/office/drawing/2014/main" id="{455699F3-5E64-37C4-B4C3-D884519F793E}"/>
              </a:ext>
            </a:extLst>
          </p:cNvPr>
          <p:cNvSpPr/>
          <p:nvPr/>
        </p:nvSpPr>
        <p:spPr>
          <a:xfrm>
            <a:off x="3914796" y="17429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797;p30">
            <a:extLst>
              <a:ext uri="{FF2B5EF4-FFF2-40B4-BE49-F238E27FC236}">
                <a16:creationId xmlns:a16="http://schemas.microsoft.com/office/drawing/2014/main" id="{59367F1D-29A0-6B09-59CA-0A93DED3B427}"/>
              </a:ext>
            </a:extLst>
          </p:cNvPr>
          <p:cNvSpPr/>
          <p:nvPr/>
        </p:nvSpPr>
        <p:spPr>
          <a:xfrm>
            <a:off x="1782384" y="41167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33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3DF96426-9412-2B0B-5337-D40F0B202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092771"/>
              </p:ext>
            </p:extLst>
          </p:nvPr>
        </p:nvGraphicFramePr>
        <p:xfrm>
          <a:off x="8385974" y="826614"/>
          <a:ext cx="2324900" cy="14680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상단 고정여부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게시물목록 상단에 고정됨 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고객사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공지사항 목록에 반영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 옵션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상단고정이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최근 적용한 게시물이 최상단으로 배치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9CDBBF-3428-7159-811B-263B376C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8505"/>
              </p:ext>
            </p:extLst>
          </p:nvPr>
        </p:nvGraphicFramePr>
        <p:xfrm>
          <a:off x="131488" y="1873194"/>
          <a:ext cx="7927952" cy="269571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46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8888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478220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8858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62303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37311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196435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632365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450451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  <a:gridCol w="377872">
                  <a:extLst>
                    <a:ext uri="{9D8B030D-6E8A-4147-A177-3AD203B41FA5}">
                      <a16:colId xmlns:a16="http://schemas.microsoft.com/office/drawing/2014/main" val="154930563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</a:rPr>
                        <a:t>중요공지여부</a:t>
                      </a:r>
                      <a:endParaRPr sz="700" b="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긴급공지여부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상단고정여부</a:t>
                      </a:r>
                      <a:endParaRPr sz="700" u="none" strike="noStrike" cap="none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첨부개수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팝업공지기간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조회수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추가 공급품목 관련 안내의 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 ~ 2025-01-17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배송지 관련 시스템 개선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 ~ 2025-01-30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'25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홈앤서비스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(HOMS)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상품에 대한 공급단가 확인요청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(~12/11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 ~ 2024-12-14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케이블 배송관련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관리 및 주문 절차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 ~ 2024-12-04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49B07780-37AF-17E0-8D21-B86A7BE9AD78}"/>
              </a:ext>
            </a:extLst>
          </p:cNvPr>
          <p:cNvSpPr/>
          <p:nvPr/>
        </p:nvSpPr>
        <p:spPr>
          <a:xfrm>
            <a:off x="6449330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26F48CF1-3AA1-7ACA-74A9-6786C2CAF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297D1E84-8F50-F059-8279-AA41C3984FC4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3" name="Google Shape;359;p26">
            <a:extLst>
              <a:ext uri="{FF2B5EF4-FFF2-40B4-BE49-F238E27FC236}">
                <a16:creationId xmlns:a16="http://schemas.microsoft.com/office/drawing/2014/main" id="{27DFFAA9-4CC4-1174-1D68-F70E0017A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042391"/>
              </p:ext>
            </p:extLst>
          </p:nvPr>
        </p:nvGraphicFramePr>
        <p:xfrm>
          <a:off x="144432" y="1264505"/>
          <a:ext cx="662423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제목         내용        이름  </a:t>
                      </a:r>
                      <a:endParaRPr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BDA0133-80A2-7A7B-35B3-7A699521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0DCD6-E7AD-0466-BCB2-03646EB58D1B}"/>
              </a:ext>
            </a:extLst>
          </p:cNvPr>
          <p:cNvSpPr/>
          <p:nvPr/>
        </p:nvSpPr>
        <p:spPr>
          <a:xfrm>
            <a:off x="130714" y="1199381"/>
            <a:ext cx="7941953" cy="319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A2B3D1B0-44FB-2B71-9C92-27E8DC3DE10C}"/>
              </a:ext>
            </a:extLst>
          </p:cNvPr>
          <p:cNvSpPr/>
          <p:nvPr/>
        </p:nvSpPr>
        <p:spPr>
          <a:xfrm>
            <a:off x="6994635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BBC869A1-8612-0D74-8319-3AD0D3EFB6D1}"/>
              </a:ext>
            </a:extLst>
          </p:cNvPr>
          <p:cNvSpPr/>
          <p:nvPr/>
        </p:nvSpPr>
        <p:spPr>
          <a:xfrm>
            <a:off x="7540409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F89FC5-50AE-7D19-17F3-54ECCB07B23E}"/>
              </a:ext>
            </a:extLst>
          </p:cNvPr>
          <p:cNvSpPr/>
          <p:nvPr/>
        </p:nvSpPr>
        <p:spPr>
          <a:xfrm>
            <a:off x="178678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E12B14-D6AC-EBEB-BB81-0F50DC3CC412}"/>
              </a:ext>
            </a:extLst>
          </p:cNvPr>
          <p:cNvSpPr/>
          <p:nvPr/>
        </p:nvSpPr>
        <p:spPr>
          <a:xfrm>
            <a:off x="641847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A0F6-4364-6F67-3982-EA0D9D9848B3}"/>
              </a:ext>
            </a:extLst>
          </p:cNvPr>
          <p:cNvSpPr/>
          <p:nvPr/>
        </p:nvSpPr>
        <p:spPr>
          <a:xfrm>
            <a:off x="1078870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B1414D-779C-36B9-0FDF-9D885B2B0C39}"/>
              </a:ext>
            </a:extLst>
          </p:cNvPr>
          <p:cNvSpPr/>
          <p:nvPr/>
        </p:nvSpPr>
        <p:spPr>
          <a:xfrm>
            <a:off x="4429552" y="1798954"/>
            <a:ext cx="640081" cy="1603233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F606712-F45E-E3A5-70F0-6EE9261F6B50}"/>
              </a:ext>
            </a:extLst>
          </p:cNvPr>
          <p:cNvSpPr>
            <a:spLocks/>
          </p:cNvSpPr>
          <p:nvPr/>
        </p:nvSpPr>
        <p:spPr>
          <a:xfrm>
            <a:off x="4339552" y="16842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869D68B2-65CB-4DB9-BD01-90723595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694;p44">
            <a:extLst>
              <a:ext uri="{FF2B5EF4-FFF2-40B4-BE49-F238E27FC236}">
                <a16:creationId xmlns:a16="http://schemas.microsoft.com/office/drawing/2014/main" id="{8841DE1F-798C-3D0C-C88F-AE55A283F7EE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2AF10439-C4BB-F78C-1919-491FB816D506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28B04E4F-D91C-1A76-1BD3-9E44497D3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980000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상세내용 확인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04373E75-3142-8655-B941-E60FA1E9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86695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797;p30">
            <a:extLst>
              <a:ext uri="{FF2B5EF4-FFF2-40B4-BE49-F238E27FC236}">
                <a16:creationId xmlns:a16="http://schemas.microsoft.com/office/drawing/2014/main" id="{5F3BC11F-4273-1647-549C-20879D0AACCE}"/>
              </a:ext>
            </a:extLst>
          </p:cNvPr>
          <p:cNvSpPr/>
          <p:nvPr/>
        </p:nvSpPr>
        <p:spPr>
          <a:xfrm>
            <a:off x="178839" y="9792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768CD140-1B11-B553-86D3-2CDB4F873848}"/>
              </a:ext>
            </a:extLst>
          </p:cNvPr>
          <p:cNvSpPr/>
          <p:nvPr/>
        </p:nvSpPr>
        <p:spPr>
          <a:xfrm>
            <a:off x="2250731" y="524621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313B458-BF57-59AE-9717-BD64398F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84725"/>
              </p:ext>
            </p:extLst>
          </p:nvPr>
        </p:nvGraphicFramePr>
        <p:xfrm>
          <a:off x="218317" y="1325742"/>
          <a:ext cx="4536771" cy="378473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8323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958845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843762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89584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SK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추가 공급품목 관련 안내의 건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2025-01-03 ~ 2025-01-17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17602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안녕하세요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저희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전용 상품들을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추가로 공급하게 되었음을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 따라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아래와 같은 사항을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공급 품목 리스트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- 65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* 품목 세부리스트는 첨부파일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재고입고여부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일정안내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품목의 경우 현재 재고가 입고되지 않은 상황입니다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나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일정보다 더 빠른 일정으로 입고 될 수 있도록 최선을 다하겠습니다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품목들의 입고 예상 일정은 첨부된 리스트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PX</a:t>
                      </a:r>
                      <a:endParaRPr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팝멉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44" name="Google Shape;1695;p44">
            <a:extLst>
              <a:ext uri="{FF2B5EF4-FFF2-40B4-BE49-F238E27FC236}">
                <a16:creationId xmlns:a16="http://schemas.microsoft.com/office/drawing/2014/main" id="{D7FFDEF9-8393-E2F8-6E02-90107474B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785857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9;p44">
            <a:extLst>
              <a:ext uri="{FF2B5EF4-FFF2-40B4-BE49-F238E27FC236}">
                <a16:creationId xmlns:a16="http://schemas.microsoft.com/office/drawing/2014/main" id="{801DD1B1-4584-67D5-AF42-D829EB5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699235"/>
              </p:ext>
            </p:extLst>
          </p:nvPr>
        </p:nvGraphicFramePr>
        <p:xfrm>
          <a:off x="1079654" y="1351178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9;p44">
            <a:extLst>
              <a:ext uri="{FF2B5EF4-FFF2-40B4-BE49-F238E27FC236}">
                <a16:creationId xmlns:a16="http://schemas.microsoft.com/office/drawing/2014/main" id="{7D7A4971-47BE-6D1C-93DE-1080DF0D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397434"/>
              </p:ext>
            </p:extLst>
          </p:nvPr>
        </p:nvGraphicFramePr>
        <p:xfrm>
          <a:off x="1739530" y="1351178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E4E6A2-C595-D563-E5D8-E613F2FCCA38}"/>
              </a:ext>
            </a:extLst>
          </p:cNvPr>
          <p:cNvSpPr/>
          <p:nvPr/>
        </p:nvSpPr>
        <p:spPr>
          <a:xfrm flipH="1">
            <a:off x="1103190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A9247F-F801-DD89-08B4-CDB9298CEEB8}"/>
              </a:ext>
            </a:extLst>
          </p:cNvPr>
          <p:cNvSpPr/>
          <p:nvPr/>
        </p:nvSpPr>
        <p:spPr>
          <a:xfrm flipH="1">
            <a:off x="3886293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324346D-8195-E7D2-733F-451362DCEA3E}"/>
              </a:ext>
            </a:extLst>
          </p:cNvPr>
          <p:cNvSpPr/>
          <p:nvPr/>
        </p:nvSpPr>
        <p:spPr>
          <a:xfrm flipH="1">
            <a:off x="1103190" y="4665565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3A01F02-12CC-58D7-F12C-DFEE5A17B566}"/>
              </a:ext>
            </a:extLst>
          </p:cNvPr>
          <p:cNvSpPr/>
          <p:nvPr/>
        </p:nvSpPr>
        <p:spPr>
          <a:xfrm>
            <a:off x="3911437" y="468995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682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1CF6DB77-C479-B478-BC89-E38F6A34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8FB134B-0B0A-0ED9-52F6-B3BC260931E3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6BF1E1DD-4D2E-2F68-72BE-EAE66774D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042209"/>
              </p:ext>
            </p:extLst>
          </p:nvPr>
        </p:nvGraphicFramePr>
        <p:xfrm>
          <a:off x="8385974" y="826614"/>
          <a:ext cx="2324900" cy="1655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노출위치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신규추가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 기능 추가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목록 최상단에 고정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5C2FEC65-D45A-0183-039C-CAB963098DBF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B4F49275-F2CA-BA79-18A7-A1A1D64B5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361570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7E0C201B-3ED8-87FD-72B2-BBFFC1A8A588}"/>
              </a:ext>
            </a:extLst>
          </p:cNvPr>
          <p:cNvGraphicFramePr/>
          <p:nvPr/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461A8536-E3B3-32EF-901C-47CF4CC2591C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0656CBF-1F16-6EBD-F7C8-09FFC93FA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3257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66EC2109-3B37-1F8B-129B-BC8A200DCE9B}"/>
              </a:ext>
            </a:extLst>
          </p:cNvPr>
          <p:cNvGraphicFramePr/>
          <p:nvPr/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E5F79605-A244-BA16-EB79-013A5A669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153608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E49EC78C-B3BC-CC91-D013-DB150FECF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756958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2E4F13-38E5-75E7-6095-3C5866D899BB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쉴더스向 추가 공급품목 관련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72FFB0-CE77-3A3D-54C8-EA726EDECF7A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02CAE-D625-BBF1-FB50-9BBFF28D784A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73F0DC-D439-29C7-17FB-E0FCDFB84CB9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C1763360-8CAB-B6D4-8694-83B6B16A902C}"/>
              </a:ext>
            </a:extLst>
          </p:cNvPr>
          <p:cNvSpPr/>
          <p:nvPr/>
        </p:nvSpPr>
        <p:spPr>
          <a:xfrm>
            <a:off x="205399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212C4778-243B-4EB8-1713-19299A606FE4}"/>
              </a:ext>
            </a:extLst>
          </p:cNvPr>
          <p:cNvSpPr/>
          <p:nvPr/>
        </p:nvSpPr>
        <p:spPr>
          <a:xfrm>
            <a:off x="240794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57BF37A-417A-1BF8-848B-892B9EE95A73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7993B2E-85F0-9866-DFB1-D3F9AC689323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5C9E6A37-BB92-8088-FEEA-C6B2972548EE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A87329AC-C987-1124-A80D-65F1BBF11672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860CB34-354A-87A3-8E16-C23DC2B6B4B8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653B3F77-B794-88B6-E9BD-4BE107F1111A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3AF72F7-2DB2-2C2C-436E-2E2838D93CA5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BF2CAA-3612-243B-8608-8C1104E7C0AD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499DA1-461D-34E4-6072-FB4DF4A3AF84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D4E06B-5B98-0176-129F-C647DF0B3873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D3C8E181-0F72-B803-A2B2-D9B441E8927D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BB65A1-BC5C-1C0E-F9A4-B6DCE5848C31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3645BD-B781-5C86-F117-AC8DA2377237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안녕하세요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저희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'25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년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SK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쉴더스向 전용 상품들을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추가로 공급하게 되었음을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안내드립니다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이에 따라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아래와 같은 사항을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공유드립니다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1.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신규 공급 품목 리스트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- 65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종</a:t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* 품목 세부리스트는 첨부파일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2.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재고입고여부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및 일정안내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 가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 품목의 경우 현재 재고가 입고되지 않은 상황입니다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나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예상 일정보다 더 빠른 일정으로 입고 될 수 있도록 최선을 다하겠습니다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b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해당 품목들의 입고 예상 일정은 첨부된 리스트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2" name="Google Shape;359;p26">
            <a:extLst>
              <a:ext uri="{FF2B5EF4-FFF2-40B4-BE49-F238E27FC236}">
                <a16:creationId xmlns:a16="http://schemas.microsoft.com/office/drawing/2014/main" id="{C88F96CA-6105-3256-37CB-D95057C2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56828"/>
              </p:ext>
            </p:extLst>
          </p:nvPr>
        </p:nvGraphicFramePr>
        <p:xfrm>
          <a:off x="1081481" y="1835861"/>
          <a:ext cx="160197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88">
                  <a:extLst>
                    <a:ext uri="{9D8B030D-6E8A-4147-A177-3AD203B41FA5}">
                      <a16:colId xmlns:a16="http://schemas.microsoft.com/office/drawing/2014/main" val="134062945"/>
                    </a:ext>
                  </a:extLst>
                </a:gridCol>
                <a:gridCol w="177210">
                  <a:extLst>
                    <a:ext uri="{9D8B030D-6E8A-4147-A177-3AD203B41FA5}">
                      <a16:colId xmlns:a16="http://schemas.microsoft.com/office/drawing/2014/main" val="463759553"/>
                    </a:ext>
                  </a:extLst>
                </a:gridCol>
                <a:gridCol w="219739">
                  <a:extLst>
                    <a:ext uri="{9D8B030D-6E8A-4147-A177-3AD203B41FA5}">
                      <a16:colId xmlns:a16="http://schemas.microsoft.com/office/drawing/2014/main" val="1369257272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916025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8395CF8-411C-CBF2-2827-FDE350732911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Google Shape;797;p30">
            <a:extLst>
              <a:ext uri="{FF2B5EF4-FFF2-40B4-BE49-F238E27FC236}">
                <a16:creationId xmlns:a16="http://schemas.microsoft.com/office/drawing/2014/main" id="{3D710257-F18F-8446-A40A-6773DD3CF22B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>
            <a:extLst>
              <a:ext uri="{FF2B5EF4-FFF2-40B4-BE49-F238E27FC236}">
                <a16:creationId xmlns:a16="http://schemas.microsoft.com/office/drawing/2014/main" id="{0FDEC3C8-9279-C6BF-B31B-8296AA2B5AE8}"/>
              </a:ext>
            </a:extLst>
          </p:cNvPr>
          <p:cNvSpPr/>
          <p:nvPr/>
        </p:nvSpPr>
        <p:spPr>
          <a:xfrm>
            <a:off x="1713409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90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5752B49A-AEA1-B1D7-F882-1B7B2028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E4FCAD9-9362-7FB8-BFA0-98AA181F6867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0389ACBF-6590-7993-74E9-963BD9F2F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154205"/>
              </p:ext>
            </p:extLst>
          </p:nvPr>
        </p:nvGraphicFramePr>
        <p:xfrm>
          <a:off x="8385974" y="826614"/>
          <a:ext cx="2324900" cy="18426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공지구분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팝업공지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일반공지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노출위치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신규추가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 기능 추가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목록 최상단에 고정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2C74EACD-F9EF-2D1A-7147-2FD001A43B27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A3D70A95-C8EE-8595-5F23-3AD1D36C0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9673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5A4FEFA9-16E3-8141-C498-49CF2D193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240282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605DDC63-D57B-6F3E-18C9-7354AF3F8D23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FE2585-A104-5EF3-ADD2-90DFE136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15283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en-US" altLang="ko-KR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(editor)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3B47F424-5D9C-4CDF-D6FC-6BDB18FF8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110424"/>
              </p:ext>
            </p:extLst>
          </p:nvPr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275835B8-3CF6-DC8D-261F-283A9F5FF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3880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6D524472-0F23-52DD-34BC-DCA713987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483547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C17110-B370-7F08-665E-7A6E1B860AB8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596B3C-E388-689F-C2E6-B190AA5A516A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CEAA58-C524-74AF-F2EE-A15748FBF034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BD21BE-8689-20F8-9A00-84BF03586E49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BB6EEB84-C62F-69E2-7F7E-579A2D263CEF}"/>
              </a:ext>
            </a:extLst>
          </p:cNvPr>
          <p:cNvSpPr/>
          <p:nvPr/>
        </p:nvSpPr>
        <p:spPr>
          <a:xfrm>
            <a:off x="1079337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1AC6D18F-816C-CE05-361E-9AC4D9B0ADD2}"/>
              </a:ext>
            </a:extLst>
          </p:cNvPr>
          <p:cNvSpPr/>
          <p:nvPr/>
        </p:nvSpPr>
        <p:spPr>
          <a:xfrm>
            <a:off x="1433288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9A9AEAD-68C4-83C9-CB5C-685C999D323D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D0059E1-CB44-ADBC-E979-4E850F493C1A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B77B2589-E606-7032-9255-7B67C8B555D4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6C0061AB-B364-88C3-7673-E90DD471C849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E169F4D-47F8-ED3D-B759-C2F29671BECC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9638B785-49E7-B3ED-60EE-7B3EC5C9150F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A89EA7-6905-189B-0CCA-81E12CD383BA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36664B4-63BE-444A-AC29-FAC53E7A3ABA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2644AD-22AD-AD8E-8CE8-33803F05655D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42F8B1-AC52-2A4F-8028-CD5BB0F92854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C0DCAF7B-8DAA-E04A-AB98-52FFBF064035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14EE15-54BF-387F-880A-E5DC64A6C95E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1AD59D-E58E-61CC-DF6F-573615EED5F9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에디터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(editor)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7F3A0F-99F8-3CCE-94B6-378817227214}"/>
              </a:ext>
            </a:extLst>
          </p:cNvPr>
          <p:cNvGrpSpPr/>
          <p:nvPr/>
        </p:nvGrpSpPr>
        <p:grpSpPr>
          <a:xfrm>
            <a:off x="1081481" y="1835861"/>
            <a:ext cx="1772127" cy="180000"/>
            <a:chOff x="5763666" y="2050235"/>
            <a:chExt cx="1772127" cy="180000"/>
          </a:xfrm>
        </p:grpSpPr>
        <p:graphicFrame>
          <p:nvGraphicFramePr>
            <p:cNvPr id="45" name="Google Shape;359;p26">
              <a:extLst>
                <a:ext uri="{FF2B5EF4-FFF2-40B4-BE49-F238E27FC236}">
                  <a16:creationId xmlns:a16="http://schemas.microsoft.com/office/drawing/2014/main" id="{A4C5CC0C-93CF-F0C8-0BC5-862E00688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297542"/>
                </p:ext>
              </p:extLst>
            </p:nvPr>
          </p:nvGraphicFramePr>
          <p:xfrm>
            <a:off x="5763666" y="2050235"/>
            <a:ext cx="1601972" cy="18000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616688">
                    <a:extLst>
                      <a:ext uri="{9D8B030D-6E8A-4147-A177-3AD203B41FA5}">
                        <a16:colId xmlns:a16="http://schemas.microsoft.com/office/drawing/2014/main" val="134062945"/>
                      </a:ext>
                    </a:extLst>
                  </a:gridCol>
                  <a:gridCol w="177210">
                    <a:extLst>
                      <a:ext uri="{9D8B030D-6E8A-4147-A177-3AD203B41FA5}">
                        <a16:colId xmlns:a16="http://schemas.microsoft.com/office/drawing/2014/main" val="463759553"/>
                      </a:ext>
                    </a:extLst>
                  </a:gridCol>
                  <a:gridCol w="219739">
                    <a:extLst>
                      <a:ext uri="{9D8B030D-6E8A-4147-A177-3AD203B41FA5}">
                        <a16:colId xmlns:a16="http://schemas.microsoft.com/office/drawing/2014/main" val="1369257272"/>
                      </a:ext>
                    </a:extLst>
                  </a:gridCol>
                  <a:gridCol w="588335">
                    <a:extLst>
                      <a:ext uri="{9D8B030D-6E8A-4147-A177-3AD203B41FA5}">
                        <a16:colId xmlns:a16="http://schemas.microsoft.com/office/drawing/2014/main" val="189160251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2023-12-02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~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2024-12-02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90E197-CC3F-1098-575C-6D5D21B03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088" y="2079519"/>
              <a:ext cx="153771" cy="13011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C2E7ED7-EA8F-11AB-2AF8-C3BE3A1A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22" y="2075178"/>
              <a:ext cx="153771" cy="13011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0167B4-3B61-AE94-A0B6-35B12471456E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Google Shape;797;p30">
            <a:extLst>
              <a:ext uri="{FF2B5EF4-FFF2-40B4-BE49-F238E27FC236}">
                <a16:creationId xmlns:a16="http://schemas.microsoft.com/office/drawing/2014/main" id="{774BD3E9-ACE2-2D32-9E07-F7A61205A3D0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>
            <a:extLst>
              <a:ext uri="{FF2B5EF4-FFF2-40B4-BE49-F238E27FC236}">
                <a16:creationId xmlns:a16="http://schemas.microsoft.com/office/drawing/2014/main" id="{EE5AE849-CDCF-4B98-E418-1F925D11B3DC}"/>
              </a:ext>
            </a:extLst>
          </p:cNvPr>
          <p:cNvSpPr/>
          <p:nvPr/>
        </p:nvSpPr>
        <p:spPr>
          <a:xfrm>
            <a:off x="983738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5EA358C1-7129-12DC-F8A5-46266059480B}"/>
              </a:ext>
            </a:extLst>
          </p:cNvPr>
          <p:cNvSpPr/>
          <p:nvPr/>
        </p:nvSpPr>
        <p:spPr>
          <a:xfrm>
            <a:off x="1713409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64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A634907C-B5A3-FD2A-6F97-105D6143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068AFEC1-1B91-0EC5-3531-9D9F86D38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7583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ko-KR" altLang="en-US" sz="1000" b="1" u="none" strike="noStrike" cap="none" dirty="0"/>
                        <a:t>질의응답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질의응답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3DF96426-9412-2B0B-5337-D40F0B202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568125"/>
              </p:ext>
            </p:extLst>
          </p:nvPr>
        </p:nvGraphicFramePr>
        <p:xfrm>
          <a:off x="8385974" y="826614"/>
          <a:ext cx="2324900" cy="1655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구분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구현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select box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label 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팬타온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default 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column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질의의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구분값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9CDBBF-3428-7159-811B-263B376C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86519"/>
              </p:ext>
            </p:extLst>
          </p:nvPr>
        </p:nvGraphicFramePr>
        <p:xfrm>
          <a:off x="131487" y="2305456"/>
          <a:ext cx="7927955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1796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08309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08309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704813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1286359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576128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76128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576128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답변일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처리상태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사업장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답변자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팬타온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문의드립니다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팬타온유저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김팬타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i="0" u="none" strike="noStrike" cap="none" dirty="0">
                        <a:solidFill>
                          <a:srgbClr val="0000FF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i="0" u="none" strike="noStrike" cap="none" dirty="0">
                        <a:solidFill>
                          <a:srgbClr val="0000FF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</a:t>
                      </a:r>
                      <a:endParaRPr lang="en-US" altLang="ko-KR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테스트 회원가입 </a:t>
                      </a:r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문의드립니다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팬타온유저</a:t>
                      </a:r>
                      <a:endParaRPr lang="en-US" altLang="ko-KR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김팬타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김팬타</a:t>
                      </a:r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i="0" u="none" strike="noStrike" cap="none" dirty="0">
                        <a:solidFill>
                          <a:srgbClr val="0000FF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FF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OKPlaza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무선자재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무선자재 상품 </a:t>
                      </a:r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문의드립니다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테스트 사업장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공급사사용자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이담당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요청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OKPlaza</a:t>
                      </a:r>
                      <a:endParaRPr lang="en-US" altLang="ko-KR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개통자재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개통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자재 상품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문의드립니다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테스트 사업장</a:t>
                      </a: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공급사사용자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이담당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OKPlaza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안전자재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자재 상품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문의드립니다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테스트 사업장</a:t>
                      </a: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공급사사용자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이담당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이담당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20205-04-24</a:t>
                      </a:r>
                      <a:endParaRPr lang="ko-KR" altLang="en-US" sz="700" b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처리완료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OKPlaza</a:t>
                      </a:r>
                      <a:endParaRPr lang="en-US" altLang="ko-KR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회계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정산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월 세금계산서 </a:t>
                      </a:r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문의드립니다</a:t>
                      </a:r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테스트 사업장</a:t>
                      </a: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공급사사용자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이담당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이담당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26F48CF1-3AA1-7ACA-74A9-6786C2CAF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297D1E84-8F50-F059-8279-AA41C3984FC4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질의응답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0DCD6-E7AD-0466-BCB2-03646EB58D1B}"/>
              </a:ext>
            </a:extLst>
          </p:cNvPr>
          <p:cNvSpPr/>
          <p:nvPr/>
        </p:nvSpPr>
        <p:spPr>
          <a:xfrm>
            <a:off x="130714" y="1199381"/>
            <a:ext cx="7941953" cy="6946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BBC869A1-8612-0D74-8319-3AD0D3EFB6D1}"/>
              </a:ext>
            </a:extLst>
          </p:cNvPr>
          <p:cNvSpPr/>
          <p:nvPr/>
        </p:nvSpPr>
        <p:spPr>
          <a:xfrm>
            <a:off x="7540409" y="2093139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B1414D-779C-36B9-0FDF-9D885B2B0C39}"/>
              </a:ext>
            </a:extLst>
          </p:cNvPr>
          <p:cNvSpPr/>
          <p:nvPr/>
        </p:nvSpPr>
        <p:spPr>
          <a:xfrm>
            <a:off x="2205172" y="2296466"/>
            <a:ext cx="572212" cy="2685839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모서리가 둥근 직사각형 93">
            <a:extLst>
              <a:ext uri="{FF2B5EF4-FFF2-40B4-BE49-F238E27FC236}">
                <a16:creationId xmlns:a16="http://schemas.microsoft.com/office/drawing/2014/main" id="{51205C86-B7F9-A7D1-C964-099B646AC28E}"/>
              </a:ext>
            </a:extLst>
          </p:cNvPr>
          <p:cNvSpPr/>
          <p:nvPr/>
        </p:nvSpPr>
        <p:spPr>
          <a:xfrm>
            <a:off x="6964247" y="907406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엑셀</a:t>
            </a:r>
          </a:p>
        </p:txBody>
      </p:sp>
      <p:sp>
        <p:nvSpPr>
          <p:cNvPr id="7" name="모서리가 둥근 직사각형 93">
            <a:extLst>
              <a:ext uri="{FF2B5EF4-FFF2-40B4-BE49-F238E27FC236}">
                <a16:creationId xmlns:a16="http://schemas.microsoft.com/office/drawing/2014/main" id="{5C305331-1E1B-9FE5-97CA-31A93D926EB7}"/>
              </a:ext>
            </a:extLst>
          </p:cNvPr>
          <p:cNvSpPr/>
          <p:nvPr/>
        </p:nvSpPr>
        <p:spPr>
          <a:xfrm>
            <a:off x="7522926" y="901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277252-F951-C26B-95D9-694C76EE0484}"/>
              </a:ext>
            </a:extLst>
          </p:cNvPr>
          <p:cNvSpPr/>
          <p:nvPr/>
        </p:nvSpPr>
        <p:spPr>
          <a:xfrm>
            <a:off x="283114" y="1351781"/>
            <a:ext cx="548445" cy="2240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일자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1A5904-C3BD-1875-99DA-450BE2E8824C}"/>
              </a:ext>
            </a:extLst>
          </p:cNvPr>
          <p:cNvSpPr/>
          <p:nvPr/>
        </p:nvSpPr>
        <p:spPr>
          <a:xfrm>
            <a:off x="836400" y="1351781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2025-01-24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89B02-30E2-700D-1A74-5F0B7831869A}"/>
              </a:ext>
            </a:extLst>
          </p:cNvPr>
          <p:cNvSpPr/>
          <p:nvPr/>
        </p:nvSpPr>
        <p:spPr>
          <a:xfrm>
            <a:off x="1671241" y="1350975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2025-04-24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93">
            <a:extLst>
              <a:ext uri="{FF2B5EF4-FFF2-40B4-BE49-F238E27FC236}">
                <a16:creationId xmlns:a16="http://schemas.microsoft.com/office/drawing/2014/main" id="{2C4E74F6-40EA-14D3-D893-77A47B2D7D70}"/>
              </a:ext>
            </a:extLst>
          </p:cNvPr>
          <p:cNvSpPr/>
          <p:nvPr/>
        </p:nvSpPr>
        <p:spPr>
          <a:xfrm>
            <a:off x="2477497" y="1357197"/>
            <a:ext cx="367755" cy="21548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당일</a:t>
            </a:r>
          </a:p>
        </p:txBody>
      </p:sp>
      <p:sp>
        <p:nvSpPr>
          <p:cNvPr id="24" name="모서리가 둥근 직사각형 93">
            <a:extLst>
              <a:ext uri="{FF2B5EF4-FFF2-40B4-BE49-F238E27FC236}">
                <a16:creationId xmlns:a16="http://schemas.microsoft.com/office/drawing/2014/main" id="{0D7D9212-E02D-2348-84CB-8AF31DB043DA}"/>
              </a:ext>
            </a:extLst>
          </p:cNvPr>
          <p:cNvSpPr/>
          <p:nvPr/>
        </p:nvSpPr>
        <p:spPr>
          <a:xfrm>
            <a:off x="2916321" y="1359576"/>
            <a:ext cx="367755" cy="21548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당월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D22E96CC-5871-71E8-526D-C6B5073087B1}"/>
              </a:ext>
            </a:extLst>
          </p:cNvPr>
          <p:cNvSpPr/>
          <p:nvPr/>
        </p:nvSpPr>
        <p:spPr>
          <a:xfrm>
            <a:off x="3332746" y="1360471"/>
            <a:ext cx="367755" cy="21548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en-US" altLang="ko-KR" sz="700" b="1" dirty="0">
                <a:solidFill>
                  <a:srgbClr val="FFFFFF"/>
                </a:solidFill>
                <a:latin typeface="+mn-ea"/>
                <a:cs typeface="Arial"/>
              </a:rPr>
              <a:t>1</a:t>
            </a:r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개월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872641-F391-CC0C-5041-4C6D5C6980CA}"/>
              </a:ext>
            </a:extLst>
          </p:cNvPr>
          <p:cNvSpPr/>
          <p:nvPr/>
        </p:nvSpPr>
        <p:spPr>
          <a:xfrm>
            <a:off x="1553140" y="1350976"/>
            <a:ext cx="124633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~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688C26-BFAC-FEBD-9B29-53E669D5C252}"/>
              </a:ext>
            </a:extLst>
          </p:cNvPr>
          <p:cNvSpPr/>
          <p:nvPr/>
        </p:nvSpPr>
        <p:spPr>
          <a:xfrm>
            <a:off x="3788513" y="1359576"/>
            <a:ext cx="731039" cy="2240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권역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06C6EB-FAC3-7BB5-DB9E-1114616A7627}"/>
              </a:ext>
            </a:extLst>
          </p:cNvPr>
          <p:cNvSpPr/>
          <p:nvPr/>
        </p:nvSpPr>
        <p:spPr>
          <a:xfrm>
            <a:off x="4496385" y="1359576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     </a:t>
            </a:r>
            <a:r>
              <a:rPr lang="en-US" altLang="ko-KR" sz="700" dirty="0">
                <a:solidFill>
                  <a:schemeClr val="tx1"/>
                </a:solidFill>
              </a:rPr>
              <a:t>v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6BE564-2285-9631-53FE-1F3E82DB3412}"/>
              </a:ext>
            </a:extLst>
          </p:cNvPr>
          <p:cNvSpPr/>
          <p:nvPr/>
        </p:nvSpPr>
        <p:spPr>
          <a:xfrm>
            <a:off x="5428442" y="1366297"/>
            <a:ext cx="548445" cy="2240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EBF92D-F677-6745-2E65-A425197051A3}"/>
              </a:ext>
            </a:extLst>
          </p:cNvPr>
          <p:cNvSpPr/>
          <p:nvPr/>
        </p:nvSpPr>
        <p:spPr>
          <a:xfrm>
            <a:off x="5981728" y="1366297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     </a:t>
            </a:r>
            <a:r>
              <a:rPr lang="en-US" altLang="ko-KR" sz="700" dirty="0">
                <a:solidFill>
                  <a:schemeClr val="tx1"/>
                </a:solidFill>
              </a:rPr>
              <a:t>v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2DEF1C-8CE2-ED80-43F0-0032ABBD5EDE}"/>
              </a:ext>
            </a:extLst>
          </p:cNvPr>
          <p:cNvSpPr/>
          <p:nvPr/>
        </p:nvSpPr>
        <p:spPr>
          <a:xfrm>
            <a:off x="268815" y="1616839"/>
            <a:ext cx="548445" cy="2240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처리상태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08E139-5E5E-1DD2-7666-C00AF20CAFC9}"/>
              </a:ext>
            </a:extLst>
          </p:cNvPr>
          <p:cNvSpPr/>
          <p:nvPr/>
        </p:nvSpPr>
        <p:spPr>
          <a:xfrm>
            <a:off x="822101" y="1616839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     </a:t>
            </a:r>
            <a:r>
              <a:rPr lang="en-US" altLang="ko-KR" sz="700" dirty="0">
                <a:solidFill>
                  <a:schemeClr val="tx1"/>
                </a:solidFill>
              </a:rPr>
              <a:t>v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B9C7F6-833D-6770-9A8E-031D1CF24318}"/>
              </a:ext>
            </a:extLst>
          </p:cNvPr>
          <p:cNvSpPr/>
          <p:nvPr/>
        </p:nvSpPr>
        <p:spPr>
          <a:xfrm>
            <a:off x="3788513" y="1639569"/>
            <a:ext cx="731039" cy="2240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공사담당자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45EF00-0B28-3F69-6EA8-2AA9BB3D9A6B}"/>
              </a:ext>
            </a:extLst>
          </p:cNvPr>
          <p:cNvSpPr/>
          <p:nvPr/>
        </p:nvSpPr>
        <p:spPr>
          <a:xfrm>
            <a:off x="4496385" y="1639569"/>
            <a:ext cx="731039" cy="2240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전체     </a:t>
            </a:r>
            <a:r>
              <a:rPr lang="en-US" altLang="ko-KR" sz="700" dirty="0">
                <a:solidFill>
                  <a:schemeClr val="tx1"/>
                </a:solidFill>
              </a:rPr>
              <a:t>v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F606712-F45E-E3A5-70F0-6EE9261F6B50}"/>
              </a:ext>
            </a:extLst>
          </p:cNvPr>
          <p:cNvSpPr>
            <a:spLocks/>
          </p:cNvSpPr>
          <p:nvPr/>
        </p:nvSpPr>
        <p:spPr>
          <a:xfrm>
            <a:off x="5522664" y="1169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F021A4CD-3E63-4BE0-036B-A9B9BE032255}"/>
              </a:ext>
            </a:extLst>
          </p:cNvPr>
          <p:cNvSpPr>
            <a:spLocks/>
          </p:cNvSpPr>
          <p:nvPr/>
        </p:nvSpPr>
        <p:spPr>
          <a:xfrm>
            <a:off x="2178427" y="21040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3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A634907C-B5A3-FD2A-6F97-105D6143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068AFEC1-1B91-0EC5-3531-9D9F86D386CB}"/>
              </a:ext>
            </a:extLst>
          </p:cNvPr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en-US" altLang="ko-KR" sz="1000" b="1" u="none" strike="noStrike" cap="none" dirty="0"/>
                        <a:t>FAQ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8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DBDEE7-0B47-29D7-6B67-A9146649C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0" y="826158"/>
            <a:ext cx="10367318" cy="4546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9" y="2701925"/>
            <a:ext cx="2486025" cy="3057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69658" y="1090283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게시대상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6856" y="1099953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999" y="1627999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게시대상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0608" y="1627998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794" y="1627997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게시여부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81" y="2564984"/>
            <a:ext cx="3168277" cy="3246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93593" y="3276046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게시대상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3101" y="3276045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9" name="폭발 1 18"/>
          <p:cNvSpPr/>
          <p:nvPr/>
        </p:nvSpPr>
        <p:spPr>
          <a:xfrm>
            <a:off x="7761870" y="2493886"/>
            <a:ext cx="3352697" cy="3098840"/>
          </a:xfrm>
          <a:prstGeom prst="irregularSeal1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유형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</a:rPr>
              <a:t>게시대상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서비스유형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</a:rPr>
              <a:t>게시유형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게시여부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신규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위 내용으로 기존 컬럼 변경 및 </a:t>
            </a:r>
            <a:r>
              <a:rPr lang="ko-KR" altLang="en-US" sz="800" dirty="0" err="1">
                <a:solidFill>
                  <a:srgbClr val="FF0000"/>
                </a:solidFill>
              </a:rPr>
              <a:t>신규컬럼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게시여부</a:t>
            </a:r>
            <a:r>
              <a:rPr lang="en-US" altLang="ko-KR" sz="800" dirty="0">
                <a:solidFill>
                  <a:srgbClr val="FF0000"/>
                </a:solidFill>
              </a:rPr>
              <a:t>) </a:t>
            </a:r>
            <a:r>
              <a:rPr lang="ko-KR" altLang="en-US" sz="800" dirty="0">
                <a:solidFill>
                  <a:srgbClr val="FF0000"/>
                </a:solidFill>
              </a:rPr>
              <a:t>추가에 따른 기존화면을 변경함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기존 등록 및 수정 시 에디터는 </a:t>
            </a:r>
            <a:r>
              <a:rPr lang="en-US" altLang="ko-KR" sz="800" dirty="0" err="1">
                <a:solidFill>
                  <a:srgbClr val="FF0000"/>
                </a:solidFill>
              </a:rPr>
              <a:t>Textarear</a:t>
            </a:r>
            <a:r>
              <a:rPr lang="ko-KR" altLang="en-US" sz="800" dirty="0">
                <a:solidFill>
                  <a:srgbClr val="FF0000"/>
                </a:solidFill>
              </a:rPr>
              <a:t>로 변경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FAQ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관리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7893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1327</Words>
  <Application>Microsoft Macintosh PowerPoint</Application>
  <PresentationFormat>사용자 지정</PresentationFormat>
  <Paragraphs>547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맑은 고딕</vt:lpstr>
      <vt:lpstr>Aptos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98</cp:revision>
  <dcterms:modified xsi:type="dcterms:W3CDTF">2025-04-24T08:55:13Z</dcterms:modified>
</cp:coreProperties>
</file>