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93" r:id="rId3"/>
    <p:sldId id="263" r:id="rId4"/>
    <p:sldId id="284" r:id="rId5"/>
    <p:sldId id="287" r:id="rId6"/>
    <p:sldId id="301" r:id="rId7"/>
    <p:sldId id="309" r:id="rId8"/>
    <p:sldId id="306" r:id="rId9"/>
    <p:sldId id="298" r:id="rId10"/>
    <p:sldId id="288" r:id="rId11"/>
    <p:sldId id="289" r:id="rId12"/>
    <p:sldId id="292" r:id="rId13"/>
    <p:sldId id="290" r:id="rId14"/>
    <p:sldId id="307" r:id="rId15"/>
    <p:sldId id="291" r:id="rId16"/>
    <p:sldId id="308" r:id="rId17"/>
    <p:sldId id="272" r:id="rId18"/>
    <p:sldId id="270" r:id="rId19"/>
    <p:sldId id="277" r:id="rId20"/>
    <p:sldId id="278" r:id="rId21"/>
    <p:sldId id="310" r:id="rId22"/>
    <p:sldId id="312" r:id="rId2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2CFEE"/>
    <a:srgbClr val="A02B93"/>
    <a:srgbClr val="FF9720"/>
    <a:srgbClr val="EB002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12" autoAdjust="0"/>
    <p:restoredTop sz="94831"/>
  </p:normalViewPr>
  <p:slideViewPr>
    <p:cSldViewPr snapToGrid="0">
      <p:cViewPr varScale="1">
        <p:scale>
          <a:sx n="145" d="100"/>
          <a:sy n="145" d="100"/>
        </p:scale>
        <p:origin x="1512" y="-6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94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17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82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1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987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6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82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42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546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8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56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8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49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4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62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4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45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3134572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박동혁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3"/>
            <a:ext cx="7200000" cy="527896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53917"/>
              </p:ext>
            </p:extLst>
          </p:nvPr>
        </p:nvGraphicFramePr>
        <p:xfrm>
          <a:off x="7848013" y="447111"/>
          <a:ext cx="2047875" cy="319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화면 설계 참조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기능은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동일 기능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품종여부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page5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93379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25196"/>
              </p:ext>
            </p:extLst>
          </p:nvPr>
        </p:nvGraphicFramePr>
        <p:xfrm>
          <a:off x="540000" y="1617111"/>
          <a:ext cx="6863863" cy="385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 관리비 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세부 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컴포넌트 상품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상품실적년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노출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참조용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과세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물량 배분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177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 상품 상세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6168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912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687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841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3812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0656E17-55CC-554F-06F5-CD91E9D1EA24}"/>
              </a:ext>
            </a:extLst>
          </p:cNvPr>
          <p:cNvSpPr/>
          <p:nvPr/>
        </p:nvSpPr>
        <p:spPr>
          <a:xfrm>
            <a:off x="3823689" y="2365447"/>
            <a:ext cx="12316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0E05DD-F913-7BA7-9433-1A1AD7CA95D4}"/>
              </a:ext>
            </a:extLst>
          </p:cNvPr>
          <p:cNvGrpSpPr/>
          <p:nvPr/>
        </p:nvGrpSpPr>
        <p:grpSpPr>
          <a:xfrm>
            <a:off x="1478810" y="1650701"/>
            <a:ext cx="3564944" cy="188219"/>
            <a:chOff x="2075096" y="2433197"/>
            <a:chExt cx="3564944" cy="188219"/>
          </a:xfrm>
          <a:solidFill>
            <a:schemeClr val="bg1"/>
          </a:solidFill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45D1061-431E-DBA8-54BF-3EEDF0FDA120}"/>
                </a:ext>
              </a:extLst>
            </p:cNvPr>
            <p:cNvSpPr/>
            <p:nvPr/>
          </p:nvSpPr>
          <p:spPr>
            <a:xfrm>
              <a:off x="2075096" y="2441416"/>
              <a:ext cx="320494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6CFD112-B14D-1CCB-5DFC-8854D44D7FCD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그림 34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BF5706C-348D-E8D4-74B4-FC54FCC9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307FD4-6244-57AE-DB1A-D625F63AC9CE}"/>
              </a:ext>
            </a:extLst>
          </p:cNvPr>
          <p:cNvGrpSpPr/>
          <p:nvPr/>
        </p:nvGrpSpPr>
        <p:grpSpPr>
          <a:xfrm>
            <a:off x="6122504" y="1647792"/>
            <a:ext cx="1171685" cy="180000"/>
            <a:chOff x="3728529" y="824325"/>
            <a:chExt cx="1171685" cy="180000"/>
          </a:xfrm>
          <a:noFill/>
        </p:grpSpPr>
        <p:pic>
          <p:nvPicPr>
            <p:cNvPr id="38" name="그림 37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42C9D6C-5FAA-09D7-DDE2-566004A1F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14" y="828078"/>
              <a:ext cx="144000" cy="144000"/>
            </a:xfrm>
            <a:prstGeom prst="rect">
              <a:avLst/>
            </a:prstGeom>
            <a:grpFill/>
          </p:spPr>
        </p:pic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E3EF1A6-6A67-064C-DC44-09A87ADD3EA1}"/>
                </a:ext>
              </a:extLst>
            </p:cNvPr>
            <p:cNvSpPr/>
            <p:nvPr/>
          </p:nvSpPr>
          <p:spPr>
            <a:xfrm>
              <a:off x="3728529" y="824325"/>
              <a:ext cx="117168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37474CB-9296-AE88-E31C-E0F101FEAB72}"/>
              </a:ext>
            </a:extLst>
          </p:cNvPr>
          <p:cNvSpPr/>
          <p:nvPr/>
        </p:nvSpPr>
        <p:spPr>
          <a:xfrm>
            <a:off x="6824492" y="2376378"/>
            <a:ext cx="45562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0" name="그림 3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0DEDA11-643F-C63B-FC7F-DF7B7779BA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118" y="2394378"/>
            <a:ext cx="144000" cy="144000"/>
          </a:xfrm>
          <a:prstGeom prst="rect">
            <a:avLst/>
          </a:prstGeom>
          <a:noFill/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CC53171-9D8F-A089-BECB-6E3AE676113F}"/>
              </a:ext>
            </a:extLst>
          </p:cNvPr>
          <p:cNvSpPr/>
          <p:nvPr/>
        </p:nvSpPr>
        <p:spPr>
          <a:xfrm>
            <a:off x="6091258" y="2373646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5" name="그림 4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4CE9317-CE1E-6679-DD41-AF719A7C7F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91" y="2391646"/>
            <a:ext cx="144000" cy="144000"/>
          </a:xfrm>
          <a:prstGeom prst="rect">
            <a:avLst/>
          </a:prstGeom>
          <a:noFill/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9172F77-F5F4-8632-99D3-D1297A151228}"/>
              </a:ext>
            </a:extLst>
          </p:cNvPr>
          <p:cNvSpPr/>
          <p:nvPr/>
        </p:nvSpPr>
        <p:spPr>
          <a:xfrm>
            <a:off x="1461248" y="307285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그림 4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863D0BA7-1EB5-8423-1912-8F45EA1BECB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88" y="3108854"/>
            <a:ext cx="108000" cy="108000"/>
          </a:xfrm>
          <a:prstGeom prst="rect">
            <a:avLst/>
          </a:prstGeom>
        </p:spPr>
      </p:pic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AC307AF-25D8-8998-2F78-D4C2DD226E51}"/>
              </a:ext>
            </a:extLst>
          </p:cNvPr>
          <p:cNvSpPr/>
          <p:nvPr/>
        </p:nvSpPr>
        <p:spPr>
          <a:xfrm>
            <a:off x="2194481" y="307285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53" name="그림 5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62A9D12-A2DC-18A2-EBF2-E3FD9A9529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4" y="3108854"/>
            <a:ext cx="108000" cy="108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B9110E-277F-089D-5243-0B6437CDCC70}"/>
              </a:ext>
            </a:extLst>
          </p:cNvPr>
          <p:cNvGrpSpPr/>
          <p:nvPr/>
        </p:nvGrpSpPr>
        <p:grpSpPr>
          <a:xfrm>
            <a:off x="1461248" y="1894445"/>
            <a:ext cx="3238627" cy="180000"/>
            <a:chOff x="1420940" y="4964096"/>
            <a:chExt cx="3238627" cy="180000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58FE225-EA00-CD04-C609-B6119AD8D953}"/>
                </a:ext>
              </a:extLst>
            </p:cNvPr>
            <p:cNvSpPr/>
            <p:nvPr/>
          </p:nvSpPr>
          <p:spPr>
            <a:xfrm>
              <a:off x="1454622" y="4964096"/>
              <a:ext cx="3204945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지정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공구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KCS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보안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</a:t>
              </a:r>
            </a:p>
          </p:txBody>
        </p:sp>
        <p:pic>
          <p:nvPicPr>
            <p:cNvPr id="56" name="그림 55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BB91C3DB-3BB7-B1A5-395A-4258592B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940" y="5004494"/>
              <a:ext cx="108000" cy="108000"/>
            </a:xfrm>
            <a:prstGeom prst="rect">
              <a:avLst/>
            </a:prstGeom>
          </p:spPr>
        </p:pic>
        <p:pic>
          <p:nvPicPr>
            <p:cNvPr id="57" name="그림 56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8243305-FB66-9082-2B51-A6BC4161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25" y="5004494"/>
              <a:ext cx="108000" cy="108000"/>
            </a:xfrm>
            <a:prstGeom prst="rect">
              <a:avLst/>
            </a:prstGeom>
          </p:spPr>
        </p:pic>
        <p:pic>
          <p:nvPicPr>
            <p:cNvPr id="58" name="그림 57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ADDA07E-47B9-8F1D-EB33-82441461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25" y="5004494"/>
              <a:ext cx="108000" cy="108000"/>
            </a:xfrm>
            <a:prstGeom prst="rect">
              <a:avLst/>
            </a:prstGeom>
          </p:spPr>
        </p:pic>
        <p:pic>
          <p:nvPicPr>
            <p:cNvPr id="59" name="그림 5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2B250C77-F087-52D2-3A6B-F0681567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28" y="5004494"/>
              <a:ext cx="108000" cy="108000"/>
            </a:xfrm>
            <a:prstGeom prst="rect">
              <a:avLst/>
            </a:prstGeom>
          </p:spPr>
        </p:pic>
        <p:pic>
          <p:nvPicPr>
            <p:cNvPr id="60" name="그림 59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6F0700D-9B95-471E-0CFF-F2DC78BD2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28" y="5004494"/>
              <a:ext cx="108000" cy="108000"/>
            </a:xfrm>
            <a:prstGeom prst="rect">
              <a:avLst/>
            </a:prstGeom>
          </p:spPr>
        </p:pic>
        <p:pic>
          <p:nvPicPr>
            <p:cNvPr id="61" name="그림 60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9AE9C7C3-4DA4-203D-B804-CD4ADEF28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331" y="5004494"/>
              <a:ext cx="108000" cy="108000"/>
            </a:xfrm>
            <a:prstGeom prst="rect">
              <a:avLst/>
            </a:prstGeom>
          </p:spPr>
        </p:pic>
        <p:pic>
          <p:nvPicPr>
            <p:cNvPr id="62" name="그림 61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84AE678-3AA4-E914-7A19-12886853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181" y="5004494"/>
              <a:ext cx="108000" cy="108000"/>
            </a:xfrm>
            <a:prstGeom prst="rect">
              <a:avLst/>
            </a:prstGeom>
          </p:spPr>
        </p:pic>
      </p:grp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1D23D60-322A-B2F0-7A61-F1E9F14B862F}"/>
              </a:ext>
            </a:extLst>
          </p:cNvPr>
          <p:cNvSpPr/>
          <p:nvPr/>
        </p:nvSpPr>
        <p:spPr>
          <a:xfrm>
            <a:off x="3828896" y="285227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65" name="그림 6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27DC0D65-C8C1-B7BF-0E67-E9ADD4ADFDD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2870272"/>
            <a:ext cx="144000" cy="144000"/>
          </a:xfrm>
          <a:prstGeom prst="rect">
            <a:avLst/>
          </a:prstGeom>
          <a:noFill/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19CF72B-CDA3-77D6-5E6F-B30842B1035C}"/>
              </a:ext>
            </a:extLst>
          </p:cNvPr>
          <p:cNvSpPr/>
          <p:nvPr/>
        </p:nvSpPr>
        <p:spPr>
          <a:xfrm>
            <a:off x="6077105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9" name="그림 6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FDD1088-4909-7425-77E9-AE065906AEC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5" y="3143160"/>
            <a:ext cx="108000" cy="108000"/>
          </a:xfrm>
          <a:prstGeom prst="rect">
            <a:avLst/>
          </a:prstGeom>
        </p:spPr>
      </p:pic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7302C1FB-AF38-86A2-BFEC-04C49DBB2D79}"/>
              </a:ext>
            </a:extLst>
          </p:cNvPr>
          <p:cNvSpPr/>
          <p:nvPr/>
        </p:nvSpPr>
        <p:spPr>
          <a:xfrm>
            <a:off x="6810338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" name="그림 7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A79E2F8-D401-D82F-0992-2D437FD5530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1" y="3143160"/>
            <a:ext cx="108000" cy="108000"/>
          </a:xfrm>
          <a:prstGeom prst="rect">
            <a:avLst/>
          </a:prstGeom>
        </p:spPr>
      </p:pic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C99B6CC4-EA9D-88BC-4062-7B2994A6D6EA}"/>
              </a:ext>
            </a:extLst>
          </p:cNvPr>
          <p:cNvSpPr/>
          <p:nvPr/>
        </p:nvSpPr>
        <p:spPr>
          <a:xfrm>
            <a:off x="1462378" y="3345682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E3CA07D-5C9B-14F8-0B0F-5DB459217595}"/>
              </a:ext>
            </a:extLst>
          </p:cNvPr>
          <p:cNvSpPr/>
          <p:nvPr/>
        </p:nvSpPr>
        <p:spPr>
          <a:xfrm>
            <a:off x="3828896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76" name="그림 7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84F253A-0388-05F2-9CAD-5B416588ED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6" y="3143160"/>
            <a:ext cx="108000" cy="108000"/>
          </a:xfrm>
          <a:prstGeom prst="rect">
            <a:avLst/>
          </a:prstGeom>
        </p:spPr>
      </p:pic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85D22660-A918-A2AB-6110-01FD1D869531}"/>
              </a:ext>
            </a:extLst>
          </p:cNvPr>
          <p:cNvSpPr/>
          <p:nvPr/>
        </p:nvSpPr>
        <p:spPr>
          <a:xfrm>
            <a:off x="4562129" y="3101384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그림 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6D1811E-374F-A5B1-040F-79A17CE3E6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52" y="3143160"/>
            <a:ext cx="108000" cy="108000"/>
          </a:xfrm>
          <a:prstGeom prst="rect">
            <a:avLst/>
          </a:prstGeom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AF9746C4-8771-EA51-1773-5C204C7A8AA8}"/>
              </a:ext>
            </a:extLst>
          </p:cNvPr>
          <p:cNvSpPr/>
          <p:nvPr/>
        </p:nvSpPr>
        <p:spPr>
          <a:xfrm>
            <a:off x="3828896" y="3336353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0" name="그림 7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71B459CC-57BD-9DC5-AECB-E75B6E907F1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3354353"/>
            <a:ext cx="144000" cy="144000"/>
          </a:xfrm>
          <a:prstGeom prst="rect">
            <a:avLst/>
          </a:prstGeom>
          <a:noFill/>
        </p:spPr>
      </p:pic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DF0B0B2-6F74-5FFC-1A6F-6E36CDA4165C}"/>
              </a:ext>
            </a:extLst>
          </p:cNvPr>
          <p:cNvSpPr/>
          <p:nvPr/>
        </p:nvSpPr>
        <p:spPr>
          <a:xfrm>
            <a:off x="6187945" y="3326720"/>
            <a:ext cx="36525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7" name="그림 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414B178-354F-526D-61D3-6A52B90412C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6" y="3362720"/>
            <a:ext cx="108000" cy="108000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F7B31EDF-3AAB-739E-10E8-4FB362D26FDB}"/>
              </a:ext>
            </a:extLst>
          </p:cNvPr>
          <p:cNvSpPr/>
          <p:nvPr/>
        </p:nvSpPr>
        <p:spPr>
          <a:xfrm>
            <a:off x="6578686" y="3326720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수동물량</a:t>
            </a:r>
          </a:p>
        </p:txBody>
      </p:sp>
      <p:pic>
        <p:nvPicPr>
          <p:cNvPr id="90" name="그림 8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13AAB7C-DB93-2895-5282-301B5FC0E7D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66" y="3362720"/>
            <a:ext cx="108000" cy="108000"/>
          </a:xfrm>
          <a:prstGeom prst="rect">
            <a:avLst/>
          </a:prstGeom>
        </p:spPr>
      </p:pic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45645256-EAA3-53C9-57B5-2A7575A07C96}"/>
              </a:ext>
            </a:extLst>
          </p:cNvPr>
          <p:cNvSpPr/>
          <p:nvPr/>
        </p:nvSpPr>
        <p:spPr>
          <a:xfrm>
            <a:off x="7034947" y="3326720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자동물량</a:t>
            </a:r>
          </a:p>
        </p:txBody>
      </p:sp>
      <p:pic>
        <p:nvPicPr>
          <p:cNvPr id="95" name="그림 9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5F0DCA0-8B4F-7750-9FDC-9404F6FE5E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27" y="3362720"/>
            <a:ext cx="108000" cy="108000"/>
          </a:xfrm>
          <a:prstGeom prst="rect">
            <a:avLst/>
          </a:prstGeom>
        </p:spPr>
      </p:pic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2B96ADC8-D5DA-1B63-0012-7908CFE59147}"/>
              </a:ext>
            </a:extLst>
          </p:cNvPr>
          <p:cNvSpPr/>
          <p:nvPr/>
        </p:nvSpPr>
        <p:spPr>
          <a:xfrm>
            <a:off x="6077105" y="284402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" name="그림 10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F6AEAD5D-B148-ED36-0690-15B641B71D1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5" y="2880027"/>
            <a:ext cx="108000" cy="108000"/>
          </a:xfrm>
          <a:prstGeom prst="rect">
            <a:avLst/>
          </a:prstGeom>
        </p:spPr>
      </p:pic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2F2BEF06-EFFE-BCFE-F0E0-9C5799E7D31F}"/>
              </a:ext>
            </a:extLst>
          </p:cNvPr>
          <p:cNvSpPr/>
          <p:nvPr/>
        </p:nvSpPr>
        <p:spPr>
          <a:xfrm>
            <a:off x="6810338" y="284402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11" name="그림 11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D078E3D-867A-1395-F3EC-04DD5D5F6AA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1" y="2880027"/>
            <a:ext cx="108000" cy="108000"/>
          </a:xfrm>
          <a:prstGeom prst="rect">
            <a:avLst/>
          </a:prstGeom>
        </p:spPr>
      </p:pic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783569" y="40594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1885865" y="47079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290831" y="47052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1889115" y="41026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2859971" y="40434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2962267" y="46918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367233" y="4689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2965517" y="40866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3928240" y="40434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037162" y="46918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442128" y="46891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040412" y="40866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014789" y="40347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117085" y="46832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522051" y="46805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120335" y="40779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089684" y="40347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191980" y="46832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596946" y="46805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195230" y="40779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BABC357C-3645-A8EF-71A8-40F5E00D4ABF}"/>
              </a:ext>
            </a:extLst>
          </p:cNvPr>
          <p:cNvSpPr/>
          <p:nvPr/>
        </p:nvSpPr>
        <p:spPr>
          <a:xfrm>
            <a:off x="1459033" y="379830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7BB85A9-D576-2BC8-A424-138029DB99E3}"/>
              </a:ext>
            </a:extLst>
          </p:cNvPr>
          <p:cNvSpPr/>
          <p:nvPr/>
        </p:nvSpPr>
        <p:spPr>
          <a:xfrm>
            <a:off x="2192266" y="379830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57" name="그림 15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FE4568-5C63-F089-3A96-FFE777F697E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38" y="3849161"/>
            <a:ext cx="108000" cy="108000"/>
          </a:xfrm>
          <a:prstGeom prst="rect">
            <a:avLst/>
          </a:prstGeom>
        </p:spPr>
      </p:pic>
      <p:pic>
        <p:nvPicPr>
          <p:cNvPr id="158" name="그림 15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7E948F2-0A61-59A4-1DBB-60D6787BF0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4" y="3834308"/>
            <a:ext cx="108000" cy="108000"/>
          </a:xfrm>
          <a:prstGeom prst="rect">
            <a:avLst/>
          </a:prstGeom>
        </p:spPr>
      </p:pic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786289" y="50351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529562" y="55688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3934528" y="55661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122504" y="139830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5C71760-62F9-ADC3-6A87-05CC4CE9F207}"/>
              </a:ext>
            </a:extLst>
          </p:cNvPr>
          <p:cNvGrpSpPr/>
          <p:nvPr/>
        </p:nvGrpSpPr>
        <p:grpSpPr>
          <a:xfrm>
            <a:off x="1465395" y="2132203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165" name="모서리가 둥근 직사각형 164">
              <a:extLst>
                <a:ext uri="{FF2B5EF4-FFF2-40B4-BE49-F238E27FC236}">
                  <a16:creationId xmlns:a16="http://schemas.microsoft.com/office/drawing/2014/main" id="{A868664E-5886-685D-144C-BFCC664EF66D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모서리가 둥근 직사각형 165">
              <a:extLst>
                <a:ext uri="{FF2B5EF4-FFF2-40B4-BE49-F238E27FC236}">
                  <a16:creationId xmlns:a16="http://schemas.microsoft.com/office/drawing/2014/main" id="{B3ABCEFE-041D-0C1D-0651-F618391FD20C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7" name="그림 166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D599FAE6-3287-9925-DEB3-3B225AA1F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3347BFB-8745-FD35-D3C5-BAF377D23C5C}"/>
              </a:ext>
            </a:extLst>
          </p:cNvPr>
          <p:cNvGrpSpPr/>
          <p:nvPr/>
        </p:nvGrpSpPr>
        <p:grpSpPr>
          <a:xfrm>
            <a:off x="3831736" y="2123131"/>
            <a:ext cx="1223588" cy="188219"/>
            <a:chOff x="4416452" y="2433197"/>
            <a:chExt cx="1223588" cy="188219"/>
          </a:xfrm>
          <a:solidFill>
            <a:schemeClr val="bg1"/>
          </a:solidFill>
        </p:grpSpPr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6246ED1B-28B8-05BB-6ECB-7A79DAC0ACB3}"/>
                </a:ext>
              </a:extLst>
            </p:cNvPr>
            <p:cNvSpPr/>
            <p:nvPr/>
          </p:nvSpPr>
          <p:spPr>
            <a:xfrm>
              <a:off x="4416452" y="2441416"/>
              <a:ext cx="101011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모서리가 둥근 직사각형 169">
              <a:extLst>
                <a:ext uri="{FF2B5EF4-FFF2-40B4-BE49-F238E27FC236}">
                  <a16:creationId xmlns:a16="http://schemas.microsoft.com/office/drawing/2014/main" id="{5BCA848B-97CB-6668-1613-5184BD947A1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1" name="그림 17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9734D66-7524-E8B4-E397-0621E221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8A8A3E9-58BD-8BBC-D441-125A8551ECCB}"/>
              </a:ext>
            </a:extLst>
          </p:cNvPr>
          <p:cNvSpPr/>
          <p:nvPr/>
        </p:nvSpPr>
        <p:spPr>
          <a:xfrm>
            <a:off x="655649" y="1364203"/>
            <a:ext cx="144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419259DA-0AE7-C9EA-9D7B-F3C0AF29EA57}"/>
              </a:ext>
            </a:extLst>
          </p:cNvPr>
          <p:cNvSpPr/>
          <p:nvPr/>
        </p:nvSpPr>
        <p:spPr>
          <a:xfrm>
            <a:off x="6094519" y="18944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75148FE7-3CB0-5499-36A4-0B3C899293F4}"/>
              </a:ext>
            </a:extLst>
          </p:cNvPr>
          <p:cNvSpPr/>
          <p:nvPr/>
        </p:nvSpPr>
        <p:spPr>
          <a:xfrm>
            <a:off x="6827752" y="18944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235" name="그림 23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8EC8BA36-AFF6-DF2A-6E08-273329F766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5" y="1930422"/>
            <a:ext cx="108000" cy="108000"/>
          </a:xfrm>
          <a:prstGeom prst="rect">
            <a:avLst/>
          </a:prstGeom>
        </p:spPr>
      </p:pic>
      <p:sp>
        <p:nvSpPr>
          <p:cNvPr id="257" name="모서리가 둥근 직사각형 256">
            <a:extLst>
              <a:ext uri="{FF2B5EF4-FFF2-40B4-BE49-F238E27FC236}">
                <a16:creationId xmlns:a16="http://schemas.microsoft.com/office/drawing/2014/main" id="{0305B586-F0C4-5BB5-A5C9-6B3177BBADD8}"/>
              </a:ext>
            </a:extLst>
          </p:cNvPr>
          <p:cNvSpPr/>
          <p:nvPr/>
        </p:nvSpPr>
        <p:spPr>
          <a:xfrm>
            <a:off x="1467045" y="3566026"/>
            <a:ext cx="5556782" cy="1866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0A64B59F-9EA8-04E0-FCF8-FA2B10453631}"/>
              </a:ext>
            </a:extLst>
          </p:cNvPr>
          <p:cNvSpPr/>
          <p:nvPr/>
        </p:nvSpPr>
        <p:spPr>
          <a:xfrm>
            <a:off x="6101247" y="21313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모서리가 둥근 직사각형 181">
            <a:extLst>
              <a:ext uri="{FF2B5EF4-FFF2-40B4-BE49-F238E27FC236}">
                <a16:creationId xmlns:a16="http://schemas.microsoft.com/office/drawing/2014/main" id="{21B2B5A7-8C95-E028-8F5C-E3D458AB9A75}"/>
              </a:ext>
            </a:extLst>
          </p:cNvPr>
          <p:cNvSpPr/>
          <p:nvPr/>
        </p:nvSpPr>
        <p:spPr>
          <a:xfrm>
            <a:off x="6834480" y="21313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84" name="그림 18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E75B45BB-E749-DFDE-B349-8D5421251DB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16" y="1935139"/>
            <a:ext cx="108000" cy="108000"/>
          </a:xfrm>
          <a:prstGeom prst="rect">
            <a:avLst/>
          </a:prstGeom>
        </p:spPr>
      </p:pic>
      <p:pic>
        <p:nvPicPr>
          <p:cNvPr id="185" name="그림 184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01D50FEF-4EEF-F05A-EFE7-D154880344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710" y="1928741"/>
            <a:ext cx="108000" cy="108000"/>
          </a:xfrm>
          <a:prstGeom prst="rect">
            <a:avLst/>
          </a:prstGeom>
        </p:spPr>
      </p:pic>
      <p:pic>
        <p:nvPicPr>
          <p:cNvPr id="186" name="그림 185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03BBB2-2680-D9B0-761A-6C49AAEF194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961" y="2165137"/>
            <a:ext cx="108000" cy="108000"/>
          </a:xfrm>
          <a:prstGeom prst="rect">
            <a:avLst/>
          </a:prstGeom>
        </p:spPr>
      </p:pic>
      <p:pic>
        <p:nvPicPr>
          <p:cNvPr id="187" name="그림 1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777F17B2-D3AB-71A3-E3D2-DA1859FB2E3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753" y="2170837"/>
            <a:ext cx="108000" cy="10800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7577D4E-5DF9-67D1-9615-DDE58BC6B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7390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48CC0C99-C2AE-0116-0F28-5069B15DD50A}"/>
              </a:ext>
            </a:extLst>
          </p:cNvPr>
          <p:cNvGrpSpPr/>
          <p:nvPr/>
        </p:nvGrpSpPr>
        <p:grpSpPr>
          <a:xfrm>
            <a:off x="1465395" y="2609956"/>
            <a:ext cx="2250800" cy="182050"/>
            <a:chOff x="1286545" y="2439366"/>
            <a:chExt cx="2250800" cy="182050"/>
          </a:xfrm>
          <a:solidFill>
            <a:schemeClr val="bg1"/>
          </a:solidFill>
        </p:grpSpPr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85905A10-8F7A-07C1-9A8F-E6641E8F663F}"/>
                </a:ext>
              </a:extLst>
            </p:cNvPr>
            <p:cNvSpPr/>
            <p:nvPr/>
          </p:nvSpPr>
          <p:spPr>
            <a:xfrm>
              <a:off x="1286545" y="2441416"/>
              <a:ext cx="2025834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CF9C35CF-5306-97D7-0A6B-D27B77923D3B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2" name="그림 91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77A64A24-E28A-E95B-D4BF-F6605ABD9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9128641D-AB97-1D9C-EBB7-BEC38FDEA4C2}"/>
              </a:ext>
            </a:extLst>
          </p:cNvPr>
          <p:cNvSpPr/>
          <p:nvPr/>
        </p:nvSpPr>
        <p:spPr>
          <a:xfrm>
            <a:off x="1459033" y="285227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97" name="그림 96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BB02A8F-CD47-6A4B-E72B-386E2E9E90C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66" y="2870272"/>
            <a:ext cx="144000" cy="144000"/>
          </a:xfrm>
          <a:prstGeom prst="rect">
            <a:avLst/>
          </a:prstGeom>
          <a:noFill/>
        </p:spPr>
      </p:pic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846B5DF5-CDA9-5AE5-92E1-7E3B8DFDF4A4}"/>
              </a:ext>
            </a:extLst>
          </p:cNvPr>
          <p:cNvSpPr/>
          <p:nvPr/>
        </p:nvSpPr>
        <p:spPr>
          <a:xfrm>
            <a:off x="520278" y="2094903"/>
            <a:ext cx="6883583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3DCE77-C936-C822-D281-00CCC3A78A9D}"/>
              </a:ext>
            </a:extLst>
          </p:cNvPr>
          <p:cNvSpPr/>
          <p:nvPr/>
        </p:nvSpPr>
        <p:spPr>
          <a:xfrm>
            <a:off x="5115362" y="1845061"/>
            <a:ext cx="2298359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52540E3-8577-91D2-5475-5B5BC04AB8D5}"/>
              </a:ext>
            </a:extLst>
          </p:cNvPr>
          <p:cNvSpPr/>
          <p:nvPr/>
        </p:nvSpPr>
        <p:spPr>
          <a:xfrm>
            <a:off x="4898290" y="1391986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EA11150-48B7-3EFA-C3BC-DA7C982B0521}"/>
              </a:ext>
            </a:extLst>
          </p:cNvPr>
          <p:cNvSpPr/>
          <p:nvPr/>
        </p:nvSpPr>
        <p:spPr>
          <a:xfrm>
            <a:off x="4699875" y="13940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394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15031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/>
        </p:nvGraphicFramePr>
        <p:xfrm>
          <a:off x="535004" y="1613552"/>
          <a:ext cx="6863862" cy="133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3677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64019"/>
              </p:ext>
            </p:extLst>
          </p:nvPr>
        </p:nvGraphicFramePr>
        <p:xfrm>
          <a:off x="7858125" y="426720"/>
          <a:ext cx="2047875" cy="530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매입가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낮은순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상품승인일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오래된순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 영역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9064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320977"/>
              </p:ext>
            </p:extLst>
          </p:nvPr>
        </p:nvGraphicFramePr>
        <p:xfrm>
          <a:off x="540000" y="2951641"/>
          <a:ext cx="6863861" cy="4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33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208217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4347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05158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매출 총이익률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기준 매출 총이익률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상위상품코드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최소주문수량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표준납기일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물류입고 포장수량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(BOX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당 수량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HOMS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2024.10.24</a:t>
                      </a:r>
                    </a:p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09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2444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79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788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450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051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690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0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동의어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</a:tbl>
          </a:graphicData>
        </a:graphic>
      </p:graphicFrame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953546" y="51453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2055842" y="57938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460808" y="57911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2059092" y="51885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3029948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3132244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537210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3135494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4098217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207139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612105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210389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184766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287062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692028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290312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259661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361957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766923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365207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956266" y="61210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68703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FAA5B73-4C98-707B-593A-5EBBEB9C268E}"/>
              </a:ext>
            </a:extLst>
          </p:cNvPr>
          <p:cNvSpPr/>
          <p:nvPr/>
        </p:nvSpPr>
        <p:spPr>
          <a:xfrm>
            <a:off x="1953584" y="3717671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3B6A1DA-0BA4-3B27-CC00-55475BDE1C17}"/>
              </a:ext>
            </a:extLst>
          </p:cNvPr>
          <p:cNvSpPr/>
          <p:nvPr/>
        </p:nvSpPr>
        <p:spPr>
          <a:xfrm>
            <a:off x="2496661" y="3717671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6E6F459-B047-90E5-4E60-1F671102D8BC}"/>
              </a:ext>
            </a:extLst>
          </p:cNvPr>
          <p:cNvSpPr/>
          <p:nvPr/>
        </p:nvSpPr>
        <p:spPr>
          <a:xfrm>
            <a:off x="3729355" y="3711273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1278F94-3080-25A0-17AB-3100622FE6F6}"/>
              </a:ext>
            </a:extLst>
          </p:cNvPr>
          <p:cNvSpPr/>
          <p:nvPr/>
        </p:nvSpPr>
        <p:spPr>
          <a:xfrm>
            <a:off x="4272433" y="3712639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D6A69C9-8A0C-5305-6472-95C625AC5BA1}"/>
              </a:ext>
            </a:extLst>
          </p:cNvPr>
          <p:cNvSpPr/>
          <p:nvPr/>
        </p:nvSpPr>
        <p:spPr>
          <a:xfrm>
            <a:off x="6529468" y="37189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0185968-398A-39C9-5546-49AA867A718B}"/>
              </a:ext>
            </a:extLst>
          </p:cNvPr>
          <p:cNvSpPr/>
          <p:nvPr/>
        </p:nvSpPr>
        <p:spPr>
          <a:xfrm>
            <a:off x="6908058" y="37163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3A1B344-1B54-A8C5-541D-95371C00FAB5}"/>
              </a:ext>
            </a:extLst>
          </p:cNvPr>
          <p:cNvSpPr/>
          <p:nvPr/>
        </p:nvSpPr>
        <p:spPr>
          <a:xfrm>
            <a:off x="5420281" y="394841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F92A62-B2B0-BA36-F12E-1BA9C2795CD2}"/>
              </a:ext>
            </a:extLst>
          </p:cNvPr>
          <p:cNvSpPr/>
          <p:nvPr/>
        </p:nvSpPr>
        <p:spPr>
          <a:xfrm>
            <a:off x="6908058" y="3948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65EF5B24-8170-AED8-0A3A-CCCC7A829BA5}"/>
              </a:ext>
            </a:extLst>
          </p:cNvPr>
          <p:cNvSpPr/>
          <p:nvPr/>
        </p:nvSpPr>
        <p:spPr>
          <a:xfrm>
            <a:off x="6510087" y="3948417"/>
            <a:ext cx="19386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62234A7-9DB5-ECE5-ED1D-13DCD803BC10}"/>
              </a:ext>
            </a:extLst>
          </p:cNvPr>
          <p:cNvSpPr/>
          <p:nvPr/>
        </p:nvSpPr>
        <p:spPr>
          <a:xfrm>
            <a:off x="1963861" y="3946214"/>
            <a:ext cx="723591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5917714-0CA2-CBBF-8AD6-8B4CAF797AF3}"/>
              </a:ext>
            </a:extLst>
          </p:cNvPr>
          <p:cNvSpPr/>
          <p:nvPr/>
        </p:nvSpPr>
        <p:spPr>
          <a:xfrm>
            <a:off x="1963861" y="4909350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CAC2C06B-29DF-F92C-3F63-98CC6E0F9D14}"/>
              </a:ext>
            </a:extLst>
          </p:cNvPr>
          <p:cNvSpPr/>
          <p:nvPr/>
        </p:nvSpPr>
        <p:spPr>
          <a:xfrm>
            <a:off x="3051061" y="4906844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F56810B5-FCF3-52DE-B911-73D95F20FB89}"/>
              </a:ext>
            </a:extLst>
          </p:cNvPr>
          <p:cNvSpPr/>
          <p:nvPr/>
        </p:nvSpPr>
        <p:spPr>
          <a:xfrm>
            <a:off x="1953584" y="443667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421AF53-7E9E-0786-6DB4-0B93AA612927}"/>
              </a:ext>
            </a:extLst>
          </p:cNvPr>
          <p:cNvSpPr/>
          <p:nvPr/>
        </p:nvSpPr>
        <p:spPr>
          <a:xfrm>
            <a:off x="5428489" y="2993948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7636A0-53AB-90B0-92C3-CD544F0DD100}"/>
              </a:ext>
            </a:extLst>
          </p:cNvPr>
          <p:cNvGrpSpPr/>
          <p:nvPr/>
        </p:nvGrpSpPr>
        <p:grpSpPr>
          <a:xfrm>
            <a:off x="1947212" y="2993008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31F9A846-0E57-FC54-D30D-9953CF3AC248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16C8F04-0CC0-6B7D-7FEA-E52AB98EB14F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9" name="그림 8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028E5B0B-E44D-2757-F7B1-9F0F5363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D2C50F8E-E531-87D7-2AC0-1C37AB41E277}"/>
              </a:ext>
            </a:extLst>
          </p:cNvPr>
          <p:cNvSpPr/>
          <p:nvPr/>
        </p:nvSpPr>
        <p:spPr>
          <a:xfrm>
            <a:off x="1963861" y="4672055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6E24CC5-C4A6-62BF-DCAC-79A28B2AA0AC}"/>
              </a:ext>
            </a:extLst>
          </p:cNvPr>
          <p:cNvSpPr/>
          <p:nvPr/>
        </p:nvSpPr>
        <p:spPr>
          <a:xfrm>
            <a:off x="3051061" y="4669549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영업일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5198DDEF-2165-53BD-AB5E-DF12DC0255EA}"/>
              </a:ext>
            </a:extLst>
          </p:cNvPr>
          <p:cNvSpPr/>
          <p:nvPr/>
        </p:nvSpPr>
        <p:spPr>
          <a:xfrm>
            <a:off x="5438136" y="44281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pic>
        <p:nvPicPr>
          <p:cNvPr id="100" name="그림 9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8EDD9F9-D5EC-4EE1-C755-2CCF882DF2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69" y="4446159"/>
            <a:ext cx="144000" cy="144000"/>
          </a:xfrm>
          <a:prstGeom prst="rect">
            <a:avLst/>
          </a:prstGeom>
          <a:noFill/>
        </p:spPr>
      </p:pic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8172FAD5-2575-F897-86ED-A28050DC3C7B}"/>
              </a:ext>
            </a:extLst>
          </p:cNvPr>
          <p:cNvSpPr/>
          <p:nvPr/>
        </p:nvSpPr>
        <p:spPr>
          <a:xfrm>
            <a:off x="5438136" y="4676426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AA82684-9314-53F4-83C6-75981AA3D46E}"/>
              </a:ext>
            </a:extLst>
          </p:cNvPr>
          <p:cNvSpPr/>
          <p:nvPr/>
        </p:nvSpPr>
        <p:spPr>
          <a:xfrm>
            <a:off x="6529468" y="46700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C27CB77-3D9F-048D-50D3-BA72920EFCAC}"/>
              </a:ext>
            </a:extLst>
          </p:cNvPr>
          <p:cNvSpPr/>
          <p:nvPr/>
        </p:nvSpPr>
        <p:spPr>
          <a:xfrm>
            <a:off x="6908058" y="466732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66794C5A-E923-6065-723D-D037CACFB8EF}"/>
              </a:ext>
            </a:extLst>
          </p:cNvPr>
          <p:cNvSpPr/>
          <p:nvPr/>
        </p:nvSpPr>
        <p:spPr>
          <a:xfrm>
            <a:off x="1898318" y="7082414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7102EA2-246F-E476-928F-D9CEE6A8DC73}"/>
              </a:ext>
            </a:extLst>
          </p:cNvPr>
          <p:cNvSpPr/>
          <p:nvPr/>
        </p:nvSpPr>
        <p:spPr>
          <a:xfrm>
            <a:off x="3024735" y="7075288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01E010B-B2BB-568C-C164-076F42AB4362}"/>
              </a:ext>
            </a:extLst>
          </p:cNvPr>
          <p:cNvSpPr/>
          <p:nvPr/>
        </p:nvSpPr>
        <p:spPr>
          <a:xfrm>
            <a:off x="4139904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E7E89C39-0CF3-6ACE-EB0A-8C4C9594DCB6}"/>
              </a:ext>
            </a:extLst>
          </p:cNvPr>
          <p:cNvSpPr/>
          <p:nvPr/>
        </p:nvSpPr>
        <p:spPr>
          <a:xfrm>
            <a:off x="5274303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38D303E7-0AAE-E156-4CF5-28AC2A41152E}"/>
              </a:ext>
            </a:extLst>
          </p:cNvPr>
          <p:cNvSpPr/>
          <p:nvPr/>
        </p:nvSpPr>
        <p:spPr>
          <a:xfrm>
            <a:off x="6400720" y="70685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4739585" y="1389463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58F1E19-ACF2-3FEC-FE81-F4B9ECA29F8E}"/>
              </a:ext>
            </a:extLst>
          </p:cNvPr>
          <p:cNvSpPr/>
          <p:nvPr/>
        </p:nvSpPr>
        <p:spPr>
          <a:xfrm>
            <a:off x="343992" y="5111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6AD8EF94-7984-3BF1-E532-6ECBA7DFAAB4}"/>
              </a:ext>
            </a:extLst>
          </p:cNvPr>
          <p:cNvSpPr/>
          <p:nvPr/>
        </p:nvSpPr>
        <p:spPr>
          <a:xfrm>
            <a:off x="349877" y="60805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91656A0-BC67-C1C8-70E3-305AB898F5EE}"/>
              </a:ext>
            </a:extLst>
          </p:cNvPr>
          <p:cNvSpPr/>
          <p:nvPr/>
        </p:nvSpPr>
        <p:spPr>
          <a:xfrm>
            <a:off x="353448" y="703495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49" name="모서리가 둥근 직사각형 248">
            <a:extLst>
              <a:ext uri="{FF2B5EF4-FFF2-40B4-BE49-F238E27FC236}">
                <a16:creationId xmlns:a16="http://schemas.microsoft.com/office/drawing/2014/main" id="{0E312FD7-C4C1-6C48-E4BB-0EF097F610AD}"/>
              </a:ext>
            </a:extLst>
          </p:cNvPr>
          <p:cNvSpPr/>
          <p:nvPr/>
        </p:nvSpPr>
        <p:spPr>
          <a:xfrm>
            <a:off x="1898318" y="6580322"/>
            <a:ext cx="1191273" cy="217292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whitepaper.pdf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모서리가 둥근 직사각형 249">
            <a:extLst>
              <a:ext uri="{FF2B5EF4-FFF2-40B4-BE49-F238E27FC236}">
                <a16:creationId xmlns:a16="http://schemas.microsoft.com/office/drawing/2014/main" id="{530D9DA6-ADC2-6FC7-B757-134A41302DB1}"/>
              </a:ext>
            </a:extLst>
          </p:cNvPr>
          <p:cNvSpPr/>
          <p:nvPr/>
        </p:nvSpPr>
        <p:spPr>
          <a:xfrm>
            <a:off x="310308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0349268D-62F3-5542-4146-112D25CC666D}"/>
              </a:ext>
            </a:extLst>
          </p:cNvPr>
          <p:cNvSpPr/>
          <p:nvPr/>
        </p:nvSpPr>
        <p:spPr>
          <a:xfrm>
            <a:off x="350804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E0A04F22-11A0-B5C4-5318-A12B8B8AD3B9}"/>
              </a:ext>
            </a:extLst>
          </p:cNvPr>
          <p:cNvSpPr/>
          <p:nvPr/>
        </p:nvSpPr>
        <p:spPr>
          <a:xfrm>
            <a:off x="5357198" y="6573891"/>
            <a:ext cx="1191273" cy="23015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brochure.pptx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6E865C8B-ABCF-C732-5728-C136192230EF}"/>
              </a:ext>
            </a:extLst>
          </p:cNvPr>
          <p:cNvSpPr/>
          <p:nvPr/>
        </p:nvSpPr>
        <p:spPr>
          <a:xfrm>
            <a:off x="656196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3DD4ECE-6928-264E-9EC6-1AB13B7DBCF3}"/>
              </a:ext>
            </a:extLst>
          </p:cNvPr>
          <p:cNvSpPr/>
          <p:nvPr/>
        </p:nvSpPr>
        <p:spPr>
          <a:xfrm>
            <a:off x="696692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18019130-C7C5-5BBF-4B9B-B780E945623E}"/>
              </a:ext>
            </a:extLst>
          </p:cNvPr>
          <p:cNvSpPr/>
          <p:nvPr/>
        </p:nvSpPr>
        <p:spPr>
          <a:xfrm>
            <a:off x="3103082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6" name="모서리가 둥근 직사각형 255">
            <a:extLst>
              <a:ext uri="{FF2B5EF4-FFF2-40B4-BE49-F238E27FC236}">
                <a16:creationId xmlns:a16="http://schemas.microsoft.com/office/drawing/2014/main" id="{75D644E7-FA77-DAC2-0C99-7C8638917B47}"/>
              </a:ext>
            </a:extLst>
          </p:cNvPr>
          <p:cNvSpPr/>
          <p:nvPr/>
        </p:nvSpPr>
        <p:spPr>
          <a:xfrm>
            <a:off x="3508048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8" name="모서리가 둥근 직사각형 257">
            <a:extLst>
              <a:ext uri="{FF2B5EF4-FFF2-40B4-BE49-F238E27FC236}">
                <a16:creationId xmlns:a16="http://schemas.microsoft.com/office/drawing/2014/main" id="{6AF9D154-A36B-7DAF-D03E-0414863622CC}"/>
              </a:ext>
            </a:extLst>
          </p:cNvPr>
          <p:cNvSpPr/>
          <p:nvPr/>
        </p:nvSpPr>
        <p:spPr>
          <a:xfrm>
            <a:off x="558138" y="6565830"/>
            <a:ext cx="6870674" cy="47450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AA6D68D-8001-04B3-ACE9-1FFCB97C4B3C}"/>
              </a:ext>
            </a:extLst>
          </p:cNvPr>
          <p:cNvSpPr/>
          <p:nvPr/>
        </p:nvSpPr>
        <p:spPr>
          <a:xfrm>
            <a:off x="359999" y="6548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3C7F09-5D8A-B3C8-1797-CE46A659CADC}"/>
              </a:ext>
            </a:extLst>
          </p:cNvPr>
          <p:cNvSpPr/>
          <p:nvPr/>
        </p:nvSpPr>
        <p:spPr>
          <a:xfrm>
            <a:off x="-2830303" y="168671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조건에서 숨김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</p:txBody>
      </p:sp>
      <p:pic>
        <p:nvPicPr>
          <p:cNvPr id="32" name="그림 31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EFD8E6E5-671B-964F-2DEC-A6821BF4478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79093"/>
            <a:ext cx="2774140" cy="2520098"/>
          </a:xfrm>
          <a:prstGeom prst="rect">
            <a:avLst/>
          </a:prstGeom>
        </p:spPr>
      </p:pic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6611269-572A-4248-E921-4B958C3029BB}"/>
              </a:ext>
            </a:extLst>
          </p:cNvPr>
          <p:cNvSpPr/>
          <p:nvPr/>
        </p:nvSpPr>
        <p:spPr>
          <a:xfrm>
            <a:off x="13924621" y="11915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그림 35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C0532B19-9292-CFFD-77DA-C1ED6C4901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2606698"/>
            <a:ext cx="2774140" cy="1729214"/>
          </a:xfrm>
          <a:prstGeom prst="rect">
            <a:avLst/>
          </a:prstGeom>
        </p:spPr>
      </p:pic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6E7F648-ADCE-8D2B-F235-8016E59302A8}"/>
              </a:ext>
            </a:extLst>
          </p:cNvPr>
          <p:cNvSpPr/>
          <p:nvPr/>
        </p:nvSpPr>
        <p:spPr>
          <a:xfrm>
            <a:off x="13924621" y="2599191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1D2E5CA-5CA6-E7E9-6E42-04AE0B7DA651}"/>
              </a:ext>
            </a:extLst>
          </p:cNvPr>
          <p:cNvSpPr/>
          <p:nvPr/>
        </p:nvSpPr>
        <p:spPr>
          <a:xfrm>
            <a:off x="9978154" y="691094"/>
            <a:ext cx="3640599" cy="7404709"/>
          </a:xfrm>
          <a:prstGeom prst="roundRect">
            <a:avLst>
              <a:gd name="adj" fmla="val 3238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정보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공급할 업체를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combo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제조사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제조사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대표자 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매입가를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천단위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콤마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상품가격 변경 이력조회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값을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종이익률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상품가격에 입력된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매입가를 기준으로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총이익률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연산한다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1143000" lvl="2" indent="-228600">
              <a:buAutoNum type="arabicPeriod"/>
            </a:pPr>
            <a:r>
              <a:rPr kumimoji="1" lang="ko-KR" altLang="en-US" sz="700" dirty="0" err="1">
                <a:solidFill>
                  <a:srgbClr val="C00000"/>
                </a:solidFill>
              </a:rPr>
              <a:t>연산식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백분율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=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r>
              <a:rPr kumimoji="1" lang="en-US" altLang="ko-KR" sz="700" dirty="0">
                <a:solidFill>
                  <a:srgbClr val="C00000"/>
                </a:solidFill>
              </a:rPr>
              <a:t>-</a:t>
            </a:r>
            <a:r>
              <a:rPr kumimoji="1" lang="ko-KR" altLang="en-US" sz="700" dirty="0">
                <a:solidFill>
                  <a:srgbClr val="C00000"/>
                </a:solidFill>
              </a:rPr>
              <a:t>매입가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* </a:t>
            </a:r>
            <a:r>
              <a:rPr kumimoji="1" lang="en-US" altLang="ko-KR" sz="700" dirty="0">
                <a:solidFill>
                  <a:srgbClr val="C00000"/>
                </a:solidFill>
              </a:rPr>
              <a:t>100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/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endParaRPr kumimoji="1" lang="en-US" altLang="ko-KR" sz="700" dirty="0">
              <a:solidFill>
                <a:srgbClr val="C0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백분율로 표기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자리까지 표기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 매출 총이익률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기준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매출종이익률을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상위코드를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en-US" altLang="ko-KR" sz="700" dirty="0" err="1">
                <a:solidFill>
                  <a:srgbClr val="C00000"/>
                </a:solidFill>
              </a:rPr>
              <a:t>table.column</a:t>
            </a:r>
            <a:r>
              <a:rPr kumimoji="1" lang="en-US" altLang="ko-KR" sz="700" dirty="0">
                <a:solidFill>
                  <a:srgbClr val="C00000"/>
                </a:solidFill>
              </a:rPr>
              <a:t> </a:t>
            </a:r>
            <a:r>
              <a:rPr kumimoji="1" lang="ko-KR" altLang="en-US" sz="700" dirty="0">
                <a:solidFill>
                  <a:srgbClr val="C00000"/>
                </a:solidFill>
              </a:rPr>
              <a:t>확인필요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목록의 공급사 노출 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목록에 정렬 기준을 정의하여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삭제한다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진열 순위를 지정한다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strike="sngStrike" dirty="0">
                <a:solidFill>
                  <a:srgbClr val="C00000"/>
                </a:solidFill>
              </a:rPr>
              <a:t>logic </a:t>
            </a:r>
            <a:r>
              <a:rPr kumimoji="1" lang="ko-KR" altLang="en-US" sz="700" strike="sngStrike" dirty="0">
                <a:solidFill>
                  <a:srgbClr val="C00000"/>
                </a:solidFill>
              </a:rPr>
              <a:t>확인 필요</a:t>
            </a:r>
            <a:endParaRPr kumimoji="1" lang="en-US" altLang="ko-KR" sz="700" strike="sngStrike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최소주문수량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최소 주문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사이트의 재고관리 기능을 활성화 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select box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납기일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표준 납기일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지정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공급사의 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내역을 입력한다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입출고 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물류입고 포장수량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포함된 상품의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승인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단계별 시스템 관리자의 승인  일시를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table.column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 필요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pic>
        <p:nvPicPr>
          <p:cNvPr id="41" name="그림 4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41B253-1B50-434A-3384-F074265F637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4385028"/>
            <a:ext cx="2774140" cy="1248363"/>
          </a:xfrm>
          <a:prstGeom prst="rect">
            <a:avLst/>
          </a:prstGeom>
        </p:spPr>
      </p:pic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5AB1E46-A475-8333-44E1-E4A60C3DA528}"/>
              </a:ext>
            </a:extLst>
          </p:cNvPr>
          <p:cNvSpPr/>
          <p:nvPr/>
        </p:nvSpPr>
        <p:spPr>
          <a:xfrm>
            <a:off x="13924620" y="439344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156F54D8-0E81-EA75-167A-A993FD086697}"/>
              </a:ext>
            </a:extLst>
          </p:cNvPr>
          <p:cNvSpPr/>
          <p:nvPr/>
        </p:nvSpPr>
        <p:spPr>
          <a:xfrm>
            <a:off x="19577350" y="1224609"/>
            <a:ext cx="2908465" cy="74628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클릭 후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목록에 해당 공급사를 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 영역에 해당 공급사의 정보를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1" name="그림 50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8A64D866-D618-261F-DBCF-CC1701B3AB2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5702587"/>
            <a:ext cx="2765231" cy="1147571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792C2E8-928C-DDBB-0991-346EF35B7830}"/>
              </a:ext>
            </a:extLst>
          </p:cNvPr>
          <p:cNvSpPr/>
          <p:nvPr/>
        </p:nvSpPr>
        <p:spPr>
          <a:xfrm>
            <a:off x="13924619" y="572928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그림 5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08CE4C-735B-5EBB-AA99-C07BFE9F0849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6918503"/>
            <a:ext cx="2774141" cy="1710720"/>
          </a:xfrm>
          <a:prstGeom prst="rect">
            <a:avLst/>
          </a:prstGeom>
        </p:spPr>
      </p:pic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7BA492F-BECB-509F-57B7-1B7D7BCC4C46}"/>
              </a:ext>
            </a:extLst>
          </p:cNvPr>
          <p:cNvSpPr/>
          <p:nvPr/>
        </p:nvSpPr>
        <p:spPr>
          <a:xfrm>
            <a:off x="13924619" y="690302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2F999A6-747B-B1C8-11BB-E149FDE632F0}"/>
              </a:ext>
            </a:extLst>
          </p:cNvPr>
          <p:cNvSpPr/>
          <p:nvPr/>
        </p:nvSpPr>
        <p:spPr>
          <a:xfrm>
            <a:off x="3779904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DFAF2E0-D628-504F-DC7A-9F4D2877A798}"/>
              </a:ext>
            </a:extLst>
          </p:cNvPr>
          <p:cNvSpPr/>
          <p:nvPr/>
        </p:nvSpPr>
        <p:spPr>
          <a:xfrm>
            <a:off x="4184870" y="73889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90E06F-7FEF-6597-7224-101465411F13}"/>
              </a:ext>
            </a:extLst>
          </p:cNvPr>
          <p:cNvSpPr/>
          <p:nvPr/>
        </p:nvSpPr>
        <p:spPr>
          <a:xfrm>
            <a:off x="3374938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1FFBEF-3E4E-1418-E345-A1CFC297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11184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B9626F-AC08-F4C1-8623-778845C9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470766"/>
              </p:ext>
            </p:extLst>
          </p:nvPr>
        </p:nvGraphicFramePr>
        <p:xfrm>
          <a:off x="719999" y="1865057"/>
          <a:ext cx="6546955" cy="8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304203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85166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612250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917634993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1764100943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3428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 납기일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342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03D2BEA-D20B-9F19-FC83-38723EDE8D1C}"/>
              </a:ext>
            </a:extLst>
          </p:cNvPr>
          <p:cNvSpPr/>
          <p:nvPr/>
        </p:nvSpPr>
        <p:spPr>
          <a:xfrm>
            <a:off x="7167519" y="2137014"/>
            <a:ext cx="107878" cy="49226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5D8E849-D749-95AB-5275-7F8E1DCA0321}"/>
              </a:ext>
            </a:extLst>
          </p:cNvPr>
          <p:cNvSpPr/>
          <p:nvPr/>
        </p:nvSpPr>
        <p:spPr>
          <a:xfrm>
            <a:off x="7191181" y="2248034"/>
            <a:ext cx="67497" cy="164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AD7EF6C-445F-2D5C-AC29-54006A5F9D38}"/>
              </a:ext>
            </a:extLst>
          </p:cNvPr>
          <p:cNvSpPr/>
          <p:nvPr/>
        </p:nvSpPr>
        <p:spPr>
          <a:xfrm>
            <a:off x="3543456" y="139204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55C36B-A592-E87E-02EA-500450CD37FA}"/>
              </a:ext>
            </a:extLst>
          </p:cNvPr>
          <p:cNvSpPr/>
          <p:nvPr/>
        </p:nvSpPr>
        <p:spPr>
          <a:xfrm>
            <a:off x="3379967" y="137958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750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694;p44">
            <a:extLst>
              <a:ext uri="{FF2B5EF4-FFF2-40B4-BE49-F238E27FC236}">
                <a16:creationId xmlns:a16="http://schemas.microsoft.com/office/drawing/2014/main" id="{2EEF0B86-B041-4351-13F3-979D775B4573}"/>
              </a:ext>
            </a:extLst>
          </p:cNvPr>
          <p:cNvSpPr/>
          <p:nvPr/>
        </p:nvSpPr>
        <p:spPr>
          <a:xfrm>
            <a:off x="13752090" y="-5848565"/>
            <a:ext cx="4086773" cy="39664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75760FBE-7584-BA5A-80CE-12F94BECE34C}"/>
              </a:ext>
            </a:extLst>
          </p:cNvPr>
          <p:cNvSpPr/>
          <p:nvPr/>
        </p:nvSpPr>
        <p:spPr>
          <a:xfrm>
            <a:off x="13877860" y="-4926094"/>
            <a:ext cx="3847415" cy="3481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15031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65081"/>
              </p:ext>
            </p:extLst>
          </p:nvPr>
        </p:nvGraphicFramePr>
        <p:xfrm>
          <a:off x="535004" y="1613551"/>
          <a:ext cx="6863862" cy="142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425175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16481"/>
              </p:ext>
            </p:extLst>
          </p:nvPr>
        </p:nvGraphicFramePr>
        <p:xfrm>
          <a:off x="7858125" y="426720"/>
          <a:ext cx="2047875" cy="439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목록에서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아래의 영역에 해당 공급사의 정보를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옵션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 옵션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 관리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영역에는 등록된 공급사의 전체 옵션을 호출한다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 규격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일괄등록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 기능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791304"/>
            <a:ext cx="209281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옵션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78500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3C7F09-5D8A-B3C8-1797-CE46A659CADC}"/>
              </a:ext>
            </a:extLst>
          </p:cNvPr>
          <p:cNvSpPr/>
          <p:nvPr/>
        </p:nvSpPr>
        <p:spPr>
          <a:xfrm>
            <a:off x="-2669343" y="695893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조건에서 숨김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2F999A6-747B-B1C8-11BB-E149FDE632F0}"/>
              </a:ext>
            </a:extLst>
          </p:cNvPr>
          <p:cNvSpPr/>
          <p:nvPr/>
        </p:nvSpPr>
        <p:spPr>
          <a:xfrm>
            <a:off x="3779904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DFAF2E0-D628-504F-DC7A-9F4D2877A798}"/>
              </a:ext>
            </a:extLst>
          </p:cNvPr>
          <p:cNvSpPr/>
          <p:nvPr/>
        </p:nvSpPr>
        <p:spPr>
          <a:xfrm>
            <a:off x="4184870" y="73889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90E06F-7FEF-6597-7224-101465411F13}"/>
              </a:ext>
            </a:extLst>
          </p:cNvPr>
          <p:cNvSpPr/>
          <p:nvPr/>
        </p:nvSpPr>
        <p:spPr>
          <a:xfrm>
            <a:off x="3374938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11FFBEF-3E4E-1418-E345-A1CFC297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24271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08CBB02-AC5C-6735-E466-92AF99CCD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8615"/>
              </p:ext>
            </p:extLst>
          </p:nvPr>
        </p:nvGraphicFramePr>
        <p:xfrm>
          <a:off x="719999" y="1865057"/>
          <a:ext cx="6546955" cy="8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304203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85166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612250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917634993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1764100943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3428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 납기일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342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C7478A3-47EA-FB09-C544-0F6EF3E30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94465"/>
              </p:ext>
            </p:extLst>
          </p:nvPr>
        </p:nvGraphicFramePr>
        <p:xfrm>
          <a:off x="535004" y="3038727"/>
          <a:ext cx="6863861" cy="116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01952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83916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463965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106611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1066110">
                  <a:extLst>
                    <a:ext uri="{9D8B030D-6E8A-4147-A177-3AD203B41FA5}">
                      <a16:colId xmlns:a16="http://schemas.microsoft.com/office/drawing/2014/main" val="3098799001"/>
                    </a:ext>
                  </a:extLst>
                </a:gridCol>
                <a:gridCol w="671260">
                  <a:extLst>
                    <a:ext uri="{9D8B030D-6E8A-4147-A177-3AD203B41FA5}">
                      <a16:colId xmlns:a16="http://schemas.microsoft.com/office/drawing/2014/main" val="1195391306"/>
                    </a:ext>
                  </a:extLst>
                </a:gridCol>
              </a:tblGrid>
              <a:tr h="194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단가코드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옵션낱개수량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945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9683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8967883-321E-E832-34EA-390ABB5E49E3}"/>
              </a:ext>
            </a:extLst>
          </p:cNvPr>
          <p:cNvSpPr/>
          <p:nvPr/>
        </p:nvSpPr>
        <p:spPr>
          <a:xfrm>
            <a:off x="5780776" y="2823455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6CFD95C-BBF2-CA9C-4DA2-4DB30C91B663}"/>
              </a:ext>
            </a:extLst>
          </p:cNvPr>
          <p:cNvSpPr/>
          <p:nvPr/>
        </p:nvSpPr>
        <p:spPr>
          <a:xfrm>
            <a:off x="6288656" y="281975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772A2B8-AA89-1A00-775F-57D27494EBB5}"/>
              </a:ext>
            </a:extLst>
          </p:cNvPr>
          <p:cNvSpPr/>
          <p:nvPr/>
        </p:nvSpPr>
        <p:spPr>
          <a:xfrm>
            <a:off x="4766986" y="2825006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C4CED1F-6432-78E7-5D90-9090598F01A0}"/>
              </a:ext>
            </a:extLst>
          </p:cNvPr>
          <p:cNvSpPr/>
          <p:nvPr/>
        </p:nvSpPr>
        <p:spPr>
          <a:xfrm>
            <a:off x="5274866" y="282130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일괄등록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6A19ED8-B169-2A4F-DFA2-06BCC5602868}"/>
              </a:ext>
            </a:extLst>
          </p:cNvPr>
          <p:cNvSpPr/>
          <p:nvPr/>
        </p:nvSpPr>
        <p:spPr>
          <a:xfrm>
            <a:off x="4254804" y="2826125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F2E94B65-511A-AC00-396B-1A1C6A2D5982}"/>
              </a:ext>
            </a:extLst>
          </p:cNvPr>
          <p:cNvSpPr/>
          <p:nvPr/>
        </p:nvSpPr>
        <p:spPr>
          <a:xfrm>
            <a:off x="6794566" y="281975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BDF7F8C9-B7AA-FF5D-204A-37593EFF303C}"/>
              </a:ext>
            </a:extLst>
          </p:cNvPr>
          <p:cNvSpPr/>
          <p:nvPr/>
        </p:nvSpPr>
        <p:spPr>
          <a:xfrm>
            <a:off x="724557" y="4460942"/>
            <a:ext cx="209281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주문 옵션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DF0AE60-02F0-F3D9-D8E5-A61CF6BB2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41391"/>
              </p:ext>
            </p:extLst>
          </p:nvPr>
        </p:nvGraphicFramePr>
        <p:xfrm>
          <a:off x="520943" y="4708365"/>
          <a:ext cx="6859056" cy="93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4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3233115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</a:tblGrid>
              <a:tr h="156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옵션명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옵션값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”;”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로 구분해주세요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레드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블루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아이보리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블랙 컬러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56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50118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CBB1565-33A6-BB60-6B0B-F37BAA7A6365}"/>
              </a:ext>
            </a:extLst>
          </p:cNvPr>
          <p:cNvSpPr/>
          <p:nvPr/>
        </p:nvSpPr>
        <p:spPr>
          <a:xfrm>
            <a:off x="7277166" y="3252715"/>
            <a:ext cx="102833" cy="9444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EA90DC8-EE88-0977-3EFD-984E33116DD1}"/>
              </a:ext>
            </a:extLst>
          </p:cNvPr>
          <p:cNvSpPr/>
          <p:nvPr/>
        </p:nvSpPr>
        <p:spPr>
          <a:xfrm>
            <a:off x="7300829" y="3405433"/>
            <a:ext cx="67497" cy="3001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66611F08-938C-4FBF-15D2-92FF7E224C10}"/>
              </a:ext>
            </a:extLst>
          </p:cNvPr>
          <p:cNvSpPr/>
          <p:nvPr/>
        </p:nvSpPr>
        <p:spPr>
          <a:xfrm>
            <a:off x="7254133" y="4864066"/>
            <a:ext cx="125866" cy="7693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B5DC246E-B5E4-F509-946F-E7F99EE4FFA6}"/>
              </a:ext>
            </a:extLst>
          </p:cNvPr>
          <p:cNvSpPr/>
          <p:nvPr/>
        </p:nvSpPr>
        <p:spPr>
          <a:xfrm>
            <a:off x="7276705" y="5067946"/>
            <a:ext cx="66072" cy="24370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169AA7C4-1C46-F32E-4DC4-99DB5CB92D51}"/>
              </a:ext>
            </a:extLst>
          </p:cNvPr>
          <p:cNvSpPr/>
          <p:nvPr/>
        </p:nvSpPr>
        <p:spPr>
          <a:xfrm>
            <a:off x="6800113" y="4482252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731FA78B-A4B6-6649-C5E5-182D3FB0D7DE}"/>
              </a:ext>
            </a:extLst>
          </p:cNvPr>
          <p:cNvSpPr/>
          <p:nvPr/>
        </p:nvSpPr>
        <p:spPr>
          <a:xfrm>
            <a:off x="733572" y="5761867"/>
            <a:ext cx="209281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규격별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가격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재고관리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C768FA59-0287-FF29-1F67-C9A75E1F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5426"/>
              </p:ext>
            </p:extLst>
          </p:nvPr>
        </p:nvGraphicFramePr>
        <p:xfrm>
          <a:off x="529958" y="6009290"/>
          <a:ext cx="6859063" cy="107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56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42344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859438">
                  <a:extLst>
                    <a:ext uri="{9D8B030D-6E8A-4147-A177-3AD203B41FA5}">
                      <a16:colId xmlns:a16="http://schemas.microsoft.com/office/drawing/2014/main" val="942449450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3098799001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1195391306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371525301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3554387334"/>
                    </a:ext>
                  </a:extLst>
                </a:gridCol>
                <a:gridCol w="516953">
                  <a:extLst>
                    <a:ext uri="{9D8B030D-6E8A-4147-A177-3AD203B41FA5}">
                      <a16:colId xmlns:a16="http://schemas.microsoft.com/office/drawing/2014/main" val="2249608671"/>
                    </a:ext>
                  </a:extLst>
                </a:gridCol>
                <a:gridCol w="459943">
                  <a:extLst>
                    <a:ext uri="{9D8B030D-6E8A-4147-A177-3AD203B41FA5}">
                      <a16:colId xmlns:a16="http://schemas.microsoft.com/office/drawing/2014/main" val="3832264580"/>
                    </a:ext>
                  </a:extLst>
                </a:gridCol>
              </a:tblGrid>
              <a:tr h="1787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매출총이익률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26.67%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9683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3E183080-2FCE-1594-57B1-0CD8F80170AE}"/>
              </a:ext>
            </a:extLst>
          </p:cNvPr>
          <p:cNvSpPr/>
          <p:nvPr/>
        </p:nvSpPr>
        <p:spPr>
          <a:xfrm>
            <a:off x="6789520" y="5790316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일괄등록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34E11D8-4D47-07EE-71A0-B9BE8805BDE7}"/>
              </a:ext>
            </a:extLst>
          </p:cNvPr>
          <p:cNvSpPr/>
          <p:nvPr/>
        </p:nvSpPr>
        <p:spPr>
          <a:xfrm>
            <a:off x="7272121" y="6178056"/>
            <a:ext cx="107878" cy="8975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B2554218-B533-BB01-AFDF-4EAD40E86685}"/>
              </a:ext>
            </a:extLst>
          </p:cNvPr>
          <p:cNvSpPr/>
          <p:nvPr/>
        </p:nvSpPr>
        <p:spPr>
          <a:xfrm>
            <a:off x="7295783" y="6375996"/>
            <a:ext cx="67497" cy="3001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FEBF9BBB-8C56-22AB-B032-3EB1C7C40B92}"/>
              </a:ext>
            </a:extLst>
          </p:cNvPr>
          <p:cNvSpPr/>
          <p:nvPr/>
        </p:nvSpPr>
        <p:spPr>
          <a:xfrm>
            <a:off x="6200210" y="578106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pic>
        <p:nvPicPr>
          <p:cNvPr id="76" name="그림 7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9F1B5F0-A04E-3127-D3F1-9BDF4607A85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443" y="5799068"/>
            <a:ext cx="144000" cy="144000"/>
          </a:xfrm>
          <a:prstGeom prst="rect">
            <a:avLst/>
          </a:prstGeom>
          <a:noFill/>
        </p:spPr>
      </p:pic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4545AE50-2027-81EA-1F62-371C16089B8B}"/>
              </a:ext>
            </a:extLst>
          </p:cNvPr>
          <p:cNvSpPr/>
          <p:nvPr/>
        </p:nvSpPr>
        <p:spPr>
          <a:xfrm>
            <a:off x="5610900" y="5790316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</a:p>
        </p:txBody>
      </p:sp>
      <p:pic>
        <p:nvPicPr>
          <p:cNvPr id="78" name="그림 77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6D3B286-A1A6-8662-F990-CF8109EBC12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133" y="5808316"/>
            <a:ext cx="144000" cy="144000"/>
          </a:xfrm>
          <a:prstGeom prst="rect">
            <a:avLst/>
          </a:prstGeom>
          <a:noFill/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B0E3B3A5-2F0D-8F8B-B407-D01FE612F321}"/>
              </a:ext>
            </a:extLst>
          </p:cNvPr>
          <p:cNvSpPr/>
          <p:nvPr/>
        </p:nvSpPr>
        <p:spPr>
          <a:xfrm>
            <a:off x="5021590" y="579449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</a:p>
        </p:txBody>
      </p:sp>
      <p:pic>
        <p:nvPicPr>
          <p:cNvPr id="80" name="그림 7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84A17454-7C8B-8A5E-A2FC-F5A234BBEB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23" y="5812497"/>
            <a:ext cx="144000" cy="144000"/>
          </a:xfrm>
          <a:prstGeom prst="rect">
            <a:avLst/>
          </a:prstGeom>
          <a:noFill/>
        </p:spPr>
      </p:pic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F27A097E-3EF0-1078-BEF5-21DF205D6112}"/>
              </a:ext>
            </a:extLst>
          </p:cNvPr>
          <p:cNvGrpSpPr/>
          <p:nvPr/>
        </p:nvGrpSpPr>
        <p:grpSpPr>
          <a:xfrm>
            <a:off x="3839504" y="6220511"/>
            <a:ext cx="487399" cy="134784"/>
            <a:chOff x="-1858739" y="92938"/>
            <a:chExt cx="576774" cy="108000"/>
          </a:xfrm>
        </p:grpSpPr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D0CDF0E8-FD06-F8A6-0F8F-840DCA647096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7FA10FCA-1082-6911-E2D3-077DCA7F3CAF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5B81F778-AEA7-E3A0-EF63-7111F9FEBD0F}"/>
              </a:ext>
            </a:extLst>
          </p:cNvPr>
          <p:cNvGrpSpPr/>
          <p:nvPr/>
        </p:nvGrpSpPr>
        <p:grpSpPr>
          <a:xfrm>
            <a:off x="3839504" y="6394122"/>
            <a:ext cx="487399" cy="134784"/>
            <a:chOff x="-1858739" y="92938"/>
            <a:chExt cx="576774" cy="108000"/>
          </a:xfrm>
        </p:grpSpPr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7FCFB9F7-E475-F877-1548-2DB609457895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BB6B9CC-2A08-24D9-C7F3-707AA95BABEB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6BE027DF-A5C0-FDAF-BFA4-0C2445D1F8E8}"/>
              </a:ext>
            </a:extLst>
          </p:cNvPr>
          <p:cNvGrpSpPr/>
          <p:nvPr/>
        </p:nvGrpSpPr>
        <p:grpSpPr>
          <a:xfrm>
            <a:off x="3839504" y="6567733"/>
            <a:ext cx="487399" cy="134784"/>
            <a:chOff x="-1858739" y="92938"/>
            <a:chExt cx="576774" cy="108000"/>
          </a:xfrm>
        </p:grpSpPr>
        <p:sp>
          <p:nvSpPr>
            <p:cNvPr id="190" name="모서리가 둥근 직사각형 189">
              <a:extLst>
                <a:ext uri="{FF2B5EF4-FFF2-40B4-BE49-F238E27FC236}">
                  <a16:creationId xmlns:a16="http://schemas.microsoft.com/office/drawing/2014/main" id="{54827827-AA1A-7302-887D-916468D20E86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91" name="모서리가 둥근 직사각형 190">
              <a:extLst>
                <a:ext uri="{FF2B5EF4-FFF2-40B4-BE49-F238E27FC236}">
                  <a16:creationId xmlns:a16="http://schemas.microsoft.com/office/drawing/2014/main" id="{34FBB1CE-8863-DEBD-42A2-6A365BB5C21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552FB9B-E2FD-A122-B872-484D5D9545F4}"/>
              </a:ext>
            </a:extLst>
          </p:cNvPr>
          <p:cNvGrpSpPr/>
          <p:nvPr/>
        </p:nvGrpSpPr>
        <p:grpSpPr>
          <a:xfrm>
            <a:off x="3839504" y="6741344"/>
            <a:ext cx="487399" cy="134784"/>
            <a:chOff x="-1858739" y="92938"/>
            <a:chExt cx="576774" cy="108000"/>
          </a:xfrm>
        </p:grpSpPr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D910459B-3F2D-B536-943B-5C0FD21615F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94" name="모서리가 둥근 직사각형 193">
              <a:extLst>
                <a:ext uri="{FF2B5EF4-FFF2-40B4-BE49-F238E27FC236}">
                  <a16:creationId xmlns:a16="http://schemas.microsoft.com/office/drawing/2014/main" id="{3FDA9F2A-C60C-8E8C-FA07-C5CC317A410F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F8668823-2A35-9D57-A863-B5AEFBF4858A}"/>
              </a:ext>
            </a:extLst>
          </p:cNvPr>
          <p:cNvGrpSpPr/>
          <p:nvPr/>
        </p:nvGrpSpPr>
        <p:grpSpPr>
          <a:xfrm>
            <a:off x="3839504" y="6914954"/>
            <a:ext cx="487399" cy="134784"/>
            <a:chOff x="-1858739" y="92938"/>
            <a:chExt cx="576774" cy="108000"/>
          </a:xfrm>
        </p:grpSpPr>
        <p:sp>
          <p:nvSpPr>
            <p:cNvPr id="196" name="모서리가 둥근 직사각형 195">
              <a:extLst>
                <a:ext uri="{FF2B5EF4-FFF2-40B4-BE49-F238E27FC236}">
                  <a16:creationId xmlns:a16="http://schemas.microsoft.com/office/drawing/2014/main" id="{A7846432-B3A6-382C-CBA0-271E362FBD06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97" name="모서리가 둥근 직사각형 196">
              <a:extLst>
                <a:ext uri="{FF2B5EF4-FFF2-40B4-BE49-F238E27FC236}">
                  <a16:creationId xmlns:a16="http://schemas.microsoft.com/office/drawing/2014/main" id="{800894BB-AEEB-24B8-54FD-75CCF362FBCE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FF64065F-EDDB-658B-18A2-728D7EC2B559}"/>
              </a:ext>
            </a:extLst>
          </p:cNvPr>
          <p:cNvGrpSpPr/>
          <p:nvPr/>
        </p:nvGrpSpPr>
        <p:grpSpPr>
          <a:xfrm>
            <a:off x="4869353" y="6208585"/>
            <a:ext cx="487398" cy="134784"/>
            <a:chOff x="-1858737" y="92938"/>
            <a:chExt cx="576772" cy="108000"/>
          </a:xfrm>
        </p:grpSpPr>
        <p:sp>
          <p:nvSpPr>
            <p:cNvPr id="214" name="모서리가 둥근 직사각형 213">
              <a:extLst>
                <a:ext uri="{FF2B5EF4-FFF2-40B4-BE49-F238E27FC236}">
                  <a16:creationId xmlns:a16="http://schemas.microsoft.com/office/drawing/2014/main" id="{FEE38852-28D7-25F4-2F6E-B886DF532F0C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15" name="모서리가 둥근 직사각형 214">
              <a:extLst>
                <a:ext uri="{FF2B5EF4-FFF2-40B4-BE49-F238E27FC236}">
                  <a16:creationId xmlns:a16="http://schemas.microsoft.com/office/drawing/2014/main" id="{0C873148-DAB1-098E-BE3A-2A573A0E74F2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166B7473-4269-AF73-A66B-3000EDB399A8}"/>
              </a:ext>
            </a:extLst>
          </p:cNvPr>
          <p:cNvGrpSpPr/>
          <p:nvPr/>
        </p:nvGrpSpPr>
        <p:grpSpPr>
          <a:xfrm>
            <a:off x="4869353" y="6382196"/>
            <a:ext cx="487399" cy="134784"/>
            <a:chOff x="-1858739" y="92938"/>
            <a:chExt cx="576774" cy="108000"/>
          </a:xfrm>
        </p:grpSpPr>
        <p:sp>
          <p:nvSpPr>
            <p:cNvPr id="217" name="모서리가 둥근 직사각형 216">
              <a:extLst>
                <a:ext uri="{FF2B5EF4-FFF2-40B4-BE49-F238E27FC236}">
                  <a16:creationId xmlns:a16="http://schemas.microsoft.com/office/drawing/2014/main" id="{F7222FF6-8325-1290-F3F3-49733B22153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18" name="모서리가 둥근 직사각형 217">
              <a:extLst>
                <a:ext uri="{FF2B5EF4-FFF2-40B4-BE49-F238E27FC236}">
                  <a16:creationId xmlns:a16="http://schemas.microsoft.com/office/drawing/2014/main" id="{F87801DE-CC1A-2840-2937-C685D6557601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ED68DC1B-087D-0773-CC0E-C6E0D36ABB51}"/>
              </a:ext>
            </a:extLst>
          </p:cNvPr>
          <p:cNvGrpSpPr/>
          <p:nvPr/>
        </p:nvGrpSpPr>
        <p:grpSpPr>
          <a:xfrm>
            <a:off x="4869353" y="6555807"/>
            <a:ext cx="487399" cy="134784"/>
            <a:chOff x="-1858739" y="92938"/>
            <a:chExt cx="576774" cy="108000"/>
          </a:xfrm>
        </p:grpSpPr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9FACA403-6BC3-8FEA-88BA-32E2CB2BF3E3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21" name="모서리가 둥근 직사각형 220">
              <a:extLst>
                <a:ext uri="{FF2B5EF4-FFF2-40B4-BE49-F238E27FC236}">
                  <a16:creationId xmlns:a16="http://schemas.microsoft.com/office/drawing/2014/main" id="{B82EABFC-3B0D-75BE-AF3E-C3BFFE102A2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DD9FAB34-C6AB-0B5D-F008-4A16145F924F}"/>
              </a:ext>
            </a:extLst>
          </p:cNvPr>
          <p:cNvGrpSpPr/>
          <p:nvPr/>
        </p:nvGrpSpPr>
        <p:grpSpPr>
          <a:xfrm>
            <a:off x="4869353" y="6729418"/>
            <a:ext cx="487399" cy="134784"/>
            <a:chOff x="-1858739" y="92938"/>
            <a:chExt cx="576774" cy="108000"/>
          </a:xfrm>
        </p:grpSpPr>
        <p:sp>
          <p:nvSpPr>
            <p:cNvPr id="223" name="모서리가 둥근 직사각형 222">
              <a:extLst>
                <a:ext uri="{FF2B5EF4-FFF2-40B4-BE49-F238E27FC236}">
                  <a16:creationId xmlns:a16="http://schemas.microsoft.com/office/drawing/2014/main" id="{21B6D5BC-E24A-7F5C-90B8-6EE614FECE93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24" name="모서리가 둥근 직사각형 223">
              <a:extLst>
                <a:ext uri="{FF2B5EF4-FFF2-40B4-BE49-F238E27FC236}">
                  <a16:creationId xmlns:a16="http://schemas.microsoft.com/office/drawing/2014/main" id="{951D9581-F9DC-8E8B-1625-EFC5D2C34099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684B028D-C75B-15F7-517C-0636E2679B8D}"/>
              </a:ext>
            </a:extLst>
          </p:cNvPr>
          <p:cNvGrpSpPr/>
          <p:nvPr/>
        </p:nvGrpSpPr>
        <p:grpSpPr>
          <a:xfrm>
            <a:off x="4869353" y="6903028"/>
            <a:ext cx="487398" cy="134784"/>
            <a:chOff x="-1858737" y="92938"/>
            <a:chExt cx="576772" cy="108000"/>
          </a:xfrm>
        </p:grpSpPr>
        <p:sp>
          <p:nvSpPr>
            <p:cNvPr id="226" name="모서리가 둥근 직사각형 225">
              <a:extLst>
                <a:ext uri="{FF2B5EF4-FFF2-40B4-BE49-F238E27FC236}">
                  <a16:creationId xmlns:a16="http://schemas.microsoft.com/office/drawing/2014/main" id="{43378361-803E-C817-2144-2CFA7ED18851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27" name="모서리가 둥근 직사각형 226">
              <a:extLst>
                <a:ext uri="{FF2B5EF4-FFF2-40B4-BE49-F238E27FC236}">
                  <a16:creationId xmlns:a16="http://schemas.microsoft.com/office/drawing/2014/main" id="{000BE8C7-5F16-EB48-179F-A5F2CA35DA14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362FD0C2-1D01-1181-9EFC-F382C8A75B6A}"/>
              </a:ext>
            </a:extLst>
          </p:cNvPr>
          <p:cNvGrpSpPr/>
          <p:nvPr/>
        </p:nvGrpSpPr>
        <p:grpSpPr>
          <a:xfrm>
            <a:off x="6415622" y="6208585"/>
            <a:ext cx="487399" cy="134784"/>
            <a:chOff x="-1858739" y="92938"/>
            <a:chExt cx="576774" cy="108000"/>
          </a:xfrm>
        </p:grpSpPr>
        <p:sp>
          <p:nvSpPr>
            <p:cNvPr id="229" name="모서리가 둥근 직사각형 228">
              <a:extLst>
                <a:ext uri="{FF2B5EF4-FFF2-40B4-BE49-F238E27FC236}">
                  <a16:creationId xmlns:a16="http://schemas.microsoft.com/office/drawing/2014/main" id="{83D814C8-E04C-BCA8-DCD6-3F896A685D8F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0" name="모서리가 둥근 직사각형 229">
              <a:extLst>
                <a:ext uri="{FF2B5EF4-FFF2-40B4-BE49-F238E27FC236}">
                  <a16:creationId xmlns:a16="http://schemas.microsoft.com/office/drawing/2014/main" id="{14A66502-B698-8BE8-99AE-5D0FBF754608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237FBBA-F77D-DB5C-DDC9-03479D642B5F}"/>
              </a:ext>
            </a:extLst>
          </p:cNvPr>
          <p:cNvGrpSpPr/>
          <p:nvPr/>
        </p:nvGrpSpPr>
        <p:grpSpPr>
          <a:xfrm>
            <a:off x="6415622" y="6382196"/>
            <a:ext cx="487399" cy="134784"/>
            <a:chOff x="-1858739" y="92938"/>
            <a:chExt cx="576774" cy="108000"/>
          </a:xfrm>
        </p:grpSpPr>
        <p:sp>
          <p:nvSpPr>
            <p:cNvPr id="232" name="모서리가 둥근 직사각형 231">
              <a:extLst>
                <a:ext uri="{FF2B5EF4-FFF2-40B4-BE49-F238E27FC236}">
                  <a16:creationId xmlns:a16="http://schemas.microsoft.com/office/drawing/2014/main" id="{3CEF79A1-E969-3328-0FA2-5F2C2D2679C2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3" name="모서리가 둥근 직사각형 232">
              <a:extLst>
                <a:ext uri="{FF2B5EF4-FFF2-40B4-BE49-F238E27FC236}">
                  <a16:creationId xmlns:a16="http://schemas.microsoft.com/office/drawing/2014/main" id="{FFB3B934-E25B-B430-4263-9B233B080506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3B8F975E-7EEE-D1E6-9AAD-D196A10CFA7E}"/>
              </a:ext>
            </a:extLst>
          </p:cNvPr>
          <p:cNvGrpSpPr/>
          <p:nvPr/>
        </p:nvGrpSpPr>
        <p:grpSpPr>
          <a:xfrm>
            <a:off x="6415622" y="6555807"/>
            <a:ext cx="487399" cy="134784"/>
            <a:chOff x="-1858739" y="92938"/>
            <a:chExt cx="576774" cy="108000"/>
          </a:xfrm>
        </p:grpSpPr>
        <p:sp>
          <p:nvSpPr>
            <p:cNvPr id="235" name="모서리가 둥근 직사각형 234">
              <a:extLst>
                <a:ext uri="{FF2B5EF4-FFF2-40B4-BE49-F238E27FC236}">
                  <a16:creationId xmlns:a16="http://schemas.microsoft.com/office/drawing/2014/main" id="{54B5E9F0-7C8C-58C4-8425-E672ADC84DA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6" name="모서리가 둥근 직사각형 235">
              <a:extLst>
                <a:ext uri="{FF2B5EF4-FFF2-40B4-BE49-F238E27FC236}">
                  <a16:creationId xmlns:a16="http://schemas.microsoft.com/office/drawing/2014/main" id="{22169CFA-81CB-DE19-D71D-32D98ACD4555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22D8BAE-0A38-4667-4715-31CB59BCDE3B}"/>
              </a:ext>
            </a:extLst>
          </p:cNvPr>
          <p:cNvGrpSpPr/>
          <p:nvPr/>
        </p:nvGrpSpPr>
        <p:grpSpPr>
          <a:xfrm>
            <a:off x="6415622" y="6729418"/>
            <a:ext cx="487399" cy="134784"/>
            <a:chOff x="-1858739" y="92938"/>
            <a:chExt cx="576774" cy="108000"/>
          </a:xfrm>
        </p:grpSpPr>
        <p:sp>
          <p:nvSpPr>
            <p:cNvPr id="238" name="모서리가 둥근 직사각형 237">
              <a:extLst>
                <a:ext uri="{FF2B5EF4-FFF2-40B4-BE49-F238E27FC236}">
                  <a16:creationId xmlns:a16="http://schemas.microsoft.com/office/drawing/2014/main" id="{1A522CC1-700E-E9E1-C64E-55F6783271EF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39" name="모서리가 둥근 직사각형 238">
              <a:extLst>
                <a:ext uri="{FF2B5EF4-FFF2-40B4-BE49-F238E27FC236}">
                  <a16:creationId xmlns:a16="http://schemas.microsoft.com/office/drawing/2014/main" id="{F3B64C62-D43B-4CDE-0F3B-DFA990FA98FE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AF57E719-C6DE-F602-8C43-D79C41FCE887}"/>
              </a:ext>
            </a:extLst>
          </p:cNvPr>
          <p:cNvGrpSpPr/>
          <p:nvPr/>
        </p:nvGrpSpPr>
        <p:grpSpPr>
          <a:xfrm>
            <a:off x="6415622" y="6903028"/>
            <a:ext cx="487399" cy="134784"/>
            <a:chOff x="-1858739" y="92938"/>
            <a:chExt cx="576774" cy="108000"/>
          </a:xfrm>
        </p:grpSpPr>
        <p:sp>
          <p:nvSpPr>
            <p:cNvPr id="241" name="모서리가 둥근 직사각형 240">
              <a:extLst>
                <a:ext uri="{FF2B5EF4-FFF2-40B4-BE49-F238E27FC236}">
                  <a16:creationId xmlns:a16="http://schemas.microsoft.com/office/drawing/2014/main" id="{2C7B4F56-05CC-357D-93C5-4FB4811DA82D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42" name="모서리가 둥근 직사각형 241">
              <a:extLst>
                <a:ext uri="{FF2B5EF4-FFF2-40B4-BE49-F238E27FC236}">
                  <a16:creationId xmlns:a16="http://schemas.microsoft.com/office/drawing/2014/main" id="{2AADADBF-5EC1-6403-472B-F60DEE583578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sp>
        <p:nvSpPr>
          <p:cNvPr id="243" name="모서리가 둥근 직사각형 242">
            <a:extLst>
              <a:ext uri="{FF2B5EF4-FFF2-40B4-BE49-F238E27FC236}">
                <a16:creationId xmlns:a16="http://schemas.microsoft.com/office/drawing/2014/main" id="{27CA311A-A4DA-B6BE-11D3-80B83F59B285}"/>
              </a:ext>
            </a:extLst>
          </p:cNvPr>
          <p:cNvSpPr/>
          <p:nvPr/>
        </p:nvSpPr>
        <p:spPr>
          <a:xfrm>
            <a:off x="10235779" y="472599"/>
            <a:ext cx="2908465" cy="92772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일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옵션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번의 컴포넌트 조합을 진행한다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상품옵션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단가코드를 호출하지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8" name="모서리가 둥근 직사각형 247">
            <a:extLst>
              <a:ext uri="{FF2B5EF4-FFF2-40B4-BE49-F238E27FC236}">
                <a16:creationId xmlns:a16="http://schemas.microsoft.com/office/drawing/2014/main" id="{D444A5A8-E83F-FF60-872C-B71354009866}"/>
              </a:ext>
            </a:extLst>
          </p:cNvPr>
          <p:cNvSpPr/>
          <p:nvPr/>
        </p:nvSpPr>
        <p:spPr>
          <a:xfrm>
            <a:off x="10228481" y="247535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9" name="꺾인 연결선[E] 288">
            <a:extLst>
              <a:ext uri="{FF2B5EF4-FFF2-40B4-BE49-F238E27FC236}">
                <a16:creationId xmlns:a16="http://schemas.microsoft.com/office/drawing/2014/main" id="{8081E6CD-A09F-EA7E-AFD6-25CF1CC64D09}"/>
              </a:ext>
            </a:extLst>
          </p:cNvPr>
          <p:cNvCxnSpPr>
            <a:cxnSpLocks/>
            <a:stCxn id="29" idx="0"/>
            <a:endCxn id="243" idx="1"/>
          </p:cNvCxnSpPr>
          <p:nvPr/>
        </p:nvCxnSpPr>
        <p:spPr>
          <a:xfrm rot="5400000" flipH="1" flipV="1">
            <a:off x="6677760" y="-733012"/>
            <a:ext cx="1888545" cy="522749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꺾인 연결선[E] 291">
            <a:extLst>
              <a:ext uri="{FF2B5EF4-FFF2-40B4-BE49-F238E27FC236}">
                <a16:creationId xmlns:a16="http://schemas.microsoft.com/office/drawing/2014/main" id="{A835D0AC-06CF-E46A-50A7-CA7589649053}"/>
              </a:ext>
            </a:extLst>
          </p:cNvPr>
          <p:cNvCxnSpPr>
            <a:cxnSpLocks/>
            <a:stCxn id="29" idx="0"/>
            <a:endCxn id="248" idx="1"/>
          </p:cNvCxnSpPr>
          <p:nvPr/>
        </p:nvCxnSpPr>
        <p:spPr>
          <a:xfrm rot="5400000" flipH="1" flipV="1">
            <a:off x="7571908" y="168434"/>
            <a:ext cx="92950" cy="522019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꺾인 연결선[E] 294">
            <a:extLst>
              <a:ext uri="{FF2B5EF4-FFF2-40B4-BE49-F238E27FC236}">
                <a16:creationId xmlns:a16="http://schemas.microsoft.com/office/drawing/2014/main" id="{2044F8E0-ABEB-146F-84EC-B50B7DFE60C8}"/>
              </a:ext>
            </a:extLst>
          </p:cNvPr>
          <p:cNvCxnSpPr>
            <a:cxnSpLocks/>
            <a:stCxn id="243" idx="3"/>
          </p:cNvCxnSpPr>
          <p:nvPr/>
        </p:nvCxnSpPr>
        <p:spPr>
          <a:xfrm>
            <a:off x="13144244" y="936461"/>
            <a:ext cx="607846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꺾인 연결선[E] 297">
            <a:extLst>
              <a:ext uri="{FF2B5EF4-FFF2-40B4-BE49-F238E27FC236}">
                <a16:creationId xmlns:a16="http://schemas.microsoft.com/office/drawing/2014/main" id="{F13351EC-3396-3167-49D4-4399C5F0A029}"/>
              </a:ext>
            </a:extLst>
          </p:cNvPr>
          <p:cNvCxnSpPr>
            <a:cxnSpLocks/>
            <a:stCxn id="248" idx="3"/>
            <a:endCxn id="36" idx="1"/>
          </p:cNvCxnSpPr>
          <p:nvPr/>
        </p:nvCxnSpPr>
        <p:spPr>
          <a:xfrm>
            <a:off x="13136946" y="2732056"/>
            <a:ext cx="623353" cy="204788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모서리가 둥근 직사각형 300">
            <a:extLst>
              <a:ext uri="{FF2B5EF4-FFF2-40B4-BE49-F238E27FC236}">
                <a16:creationId xmlns:a16="http://schemas.microsoft.com/office/drawing/2014/main" id="{53EE3027-97B1-4D01-0A8C-F7E5DBDD0CCC}"/>
              </a:ext>
            </a:extLst>
          </p:cNvPr>
          <p:cNvSpPr/>
          <p:nvPr/>
        </p:nvSpPr>
        <p:spPr>
          <a:xfrm>
            <a:off x="10228480" y="-4122017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일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3" name="꺾인 연결선[E] 302">
            <a:extLst>
              <a:ext uri="{FF2B5EF4-FFF2-40B4-BE49-F238E27FC236}">
                <a16:creationId xmlns:a16="http://schemas.microsoft.com/office/drawing/2014/main" id="{D9AA1B42-C7B3-23D8-D714-A709AAD6F2FC}"/>
              </a:ext>
            </a:extLst>
          </p:cNvPr>
          <p:cNvCxnSpPr>
            <a:cxnSpLocks/>
            <a:stCxn id="33" idx="0"/>
            <a:endCxn id="301" idx="1"/>
          </p:cNvCxnSpPr>
          <p:nvPr/>
        </p:nvCxnSpPr>
        <p:spPr>
          <a:xfrm rot="5400000" flipH="1" flipV="1">
            <a:off x="4016570" y="-3385785"/>
            <a:ext cx="6691444" cy="573237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꺾인 연결선[E] 309">
            <a:extLst>
              <a:ext uri="{FF2B5EF4-FFF2-40B4-BE49-F238E27FC236}">
                <a16:creationId xmlns:a16="http://schemas.microsoft.com/office/drawing/2014/main" id="{87AF41D2-2C84-56F3-556F-A618726A5C06}"/>
              </a:ext>
            </a:extLst>
          </p:cNvPr>
          <p:cNvCxnSpPr>
            <a:cxnSpLocks/>
            <a:stCxn id="301" idx="3"/>
            <a:endCxn id="101" idx="1"/>
          </p:cNvCxnSpPr>
          <p:nvPr/>
        </p:nvCxnSpPr>
        <p:spPr>
          <a:xfrm flipV="1">
            <a:off x="13136945" y="-3865320"/>
            <a:ext cx="615145" cy="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모서리가 둥근 직사각형 320">
            <a:extLst>
              <a:ext uri="{FF2B5EF4-FFF2-40B4-BE49-F238E27FC236}">
                <a16:creationId xmlns:a16="http://schemas.microsoft.com/office/drawing/2014/main" id="{19DBDD38-39DD-6454-EA2F-1E64E4A96F4E}"/>
              </a:ext>
            </a:extLst>
          </p:cNvPr>
          <p:cNvSpPr/>
          <p:nvPr/>
        </p:nvSpPr>
        <p:spPr>
          <a:xfrm>
            <a:off x="10235780" y="3458124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process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와 동일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C626B11B-06E3-6AF6-DFDF-5387E1B8EC7F}"/>
              </a:ext>
            </a:extLst>
          </p:cNvPr>
          <p:cNvCxnSpPr>
            <a:cxnSpLocks/>
            <a:stCxn id="31" idx="2"/>
            <a:endCxn id="321" idx="1"/>
          </p:cNvCxnSpPr>
          <p:nvPr/>
        </p:nvCxnSpPr>
        <p:spPr>
          <a:xfrm rot="16200000" flipH="1">
            <a:off x="7519214" y="998256"/>
            <a:ext cx="713518" cy="471961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꺾인 연결선[E] 324">
            <a:extLst>
              <a:ext uri="{FF2B5EF4-FFF2-40B4-BE49-F238E27FC236}">
                <a16:creationId xmlns:a16="http://schemas.microsoft.com/office/drawing/2014/main" id="{AF9D1B71-F6DE-E529-28B7-BBC86042E1A2}"/>
              </a:ext>
            </a:extLst>
          </p:cNvPr>
          <p:cNvCxnSpPr>
            <a:cxnSpLocks/>
            <a:stCxn id="321" idx="2"/>
            <a:endCxn id="74" idx="1"/>
          </p:cNvCxnSpPr>
          <p:nvPr/>
        </p:nvCxnSpPr>
        <p:spPr>
          <a:xfrm rot="16200000" flipH="1">
            <a:off x="11161696" y="4499836"/>
            <a:ext cx="3126920" cy="2070286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Google Shape;1694;p44">
            <a:extLst>
              <a:ext uri="{FF2B5EF4-FFF2-40B4-BE49-F238E27FC236}">
                <a16:creationId xmlns:a16="http://schemas.microsoft.com/office/drawing/2014/main" id="{1A780016-6431-09D7-D011-507C6EB05CDA}"/>
              </a:ext>
            </a:extLst>
          </p:cNvPr>
          <p:cNvSpPr/>
          <p:nvPr/>
        </p:nvSpPr>
        <p:spPr>
          <a:xfrm>
            <a:off x="13760299" y="3616812"/>
            <a:ext cx="3479793" cy="232625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D168FC4-6683-2F73-CDE1-21248F7AEF69}"/>
              </a:ext>
            </a:extLst>
          </p:cNvPr>
          <p:cNvSpPr/>
          <p:nvPr/>
        </p:nvSpPr>
        <p:spPr>
          <a:xfrm>
            <a:off x="15200889" y="55374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C18900E-9160-9F8E-2724-7EAC2568436F}"/>
              </a:ext>
            </a:extLst>
          </p:cNvPr>
          <p:cNvSpPr/>
          <p:nvPr/>
        </p:nvSpPr>
        <p:spPr>
          <a:xfrm>
            <a:off x="15605855" y="55347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F668A5B-0494-0C21-2D29-22951204F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2986"/>
              </p:ext>
            </p:extLst>
          </p:nvPr>
        </p:nvGraphicFramePr>
        <p:xfrm>
          <a:off x="13894362" y="3678094"/>
          <a:ext cx="3181120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6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95152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3" name="Google Shape;57;p20">
            <a:extLst>
              <a:ext uri="{FF2B5EF4-FFF2-40B4-BE49-F238E27FC236}">
                <a16:creationId xmlns:a16="http://schemas.microsoft.com/office/drawing/2014/main" id="{FF0FB963-F6A3-F8F9-030F-488CF63CBD8A}"/>
              </a:ext>
            </a:extLst>
          </p:cNvPr>
          <p:cNvSpPr txBox="1"/>
          <p:nvPr/>
        </p:nvSpPr>
        <p:spPr>
          <a:xfrm>
            <a:off x="13888151" y="4068768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옵션코드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47" name="Google Shape;57;p20">
            <a:extLst>
              <a:ext uri="{FF2B5EF4-FFF2-40B4-BE49-F238E27FC236}">
                <a16:creationId xmlns:a16="http://schemas.microsoft.com/office/drawing/2014/main" id="{48A4FBB2-C348-3E37-ECA8-A67B2B2900D6}"/>
              </a:ext>
            </a:extLst>
          </p:cNvPr>
          <p:cNvSpPr txBox="1"/>
          <p:nvPr/>
        </p:nvSpPr>
        <p:spPr>
          <a:xfrm>
            <a:off x="13888151" y="4322486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옵션규격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CE34B729-2733-7867-3E8D-3EEF314B3250}"/>
              </a:ext>
            </a:extLst>
          </p:cNvPr>
          <p:cNvSpPr/>
          <p:nvPr/>
        </p:nvSpPr>
        <p:spPr>
          <a:xfrm>
            <a:off x="14707784" y="4322486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Google Shape;57;p20">
            <a:extLst>
              <a:ext uri="{FF2B5EF4-FFF2-40B4-BE49-F238E27FC236}">
                <a16:creationId xmlns:a16="http://schemas.microsoft.com/office/drawing/2014/main" id="{225A88E8-7522-3FB2-973A-D14F91FFE45D}"/>
              </a:ext>
            </a:extLst>
          </p:cNvPr>
          <p:cNvSpPr txBox="1"/>
          <p:nvPr/>
        </p:nvSpPr>
        <p:spPr>
          <a:xfrm>
            <a:off x="13888151" y="4597683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단가코드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DC409EE7-1C53-3DD9-216E-B48406371E8B}"/>
              </a:ext>
            </a:extLst>
          </p:cNvPr>
          <p:cNvSpPr/>
          <p:nvPr/>
        </p:nvSpPr>
        <p:spPr>
          <a:xfrm>
            <a:off x="14707784" y="4597683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Google Shape;57;p20">
            <a:extLst>
              <a:ext uri="{FF2B5EF4-FFF2-40B4-BE49-F238E27FC236}">
                <a16:creationId xmlns:a16="http://schemas.microsoft.com/office/drawing/2014/main" id="{A6024780-DE04-981D-469C-EF68647CB764}"/>
              </a:ext>
            </a:extLst>
          </p:cNvPr>
          <p:cNvSpPr txBox="1"/>
          <p:nvPr/>
        </p:nvSpPr>
        <p:spPr>
          <a:xfrm>
            <a:off x="13888151" y="4864354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순서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BC04320E-6A95-52B3-524C-2FB380A1AFFD}"/>
              </a:ext>
            </a:extLst>
          </p:cNvPr>
          <p:cNvSpPr/>
          <p:nvPr/>
        </p:nvSpPr>
        <p:spPr>
          <a:xfrm>
            <a:off x="14707784" y="4864354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D34A40B-FDB2-EA9E-8F80-598B7C2800FF}"/>
              </a:ext>
            </a:extLst>
          </p:cNvPr>
          <p:cNvSpPr/>
          <p:nvPr/>
        </p:nvSpPr>
        <p:spPr>
          <a:xfrm>
            <a:off x="16143985" y="4865173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기본값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Google Shape;57;p20">
            <a:extLst>
              <a:ext uri="{FF2B5EF4-FFF2-40B4-BE49-F238E27FC236}">
                <a16:creationId xmlns:a16="http://schemas.microsoft.com/office/drawing/2014/main" id="{92A7B59D-F368-A272-1A01-8F4ADAB27501}"/>
              </a:ext>
            </a:extLst>
          </p:cNvPr>
          <p:cNvSpPr txBox="1"/>
          <p:nvPr/>
        </p:nvSpPr>
        <p:spPr>
          <a:xfrm>
            <a:off x="13888151" y="5129451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 err="1">
                <a:solidFill>
                  <a:schemeClr val="dk1"/>
                </a:solidFill>
                <a:latin typeface="+mj-ea"/>
                <a:ea typeface="+mj-ea"/>
                <a:sym typeface="Arial"/>
              </a:rPr>
              <a:t>옵션낱개수량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68EB16C9-6DD7-E19B-0948-DA5987BED7B1}"/>
              </a:ext>
            </a:extLst>
          </p:cNvPr>
          <p:cNvSpPr/>
          <p:nvPr/>
        </p:nvSpPr>
        <p:spPr>
          <a:xfrm>
            <a:off x="14707784" y="5129451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A5122900-87B5-68C6-61BF-386E1FCA8CDF}"/>
              </a:ext>
            </a:extLst>
          </p:cNvPr>
          <p:cNvSpPr/>
          <p:nvPr/>
        </p:nvSpPr>
        <p:spPr>
          <a:xfrm>
            <a:off x="16143985" y="5130270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기본값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C4508BAB-A480-B8F9-5411-1C06F094766F}"/>
              </a:ext>
            </a:extLst>
          </p:cNvPr>
          <p:cNvSpPr/>
          <p:nvPr/>
        </p:nvSpPr>
        <p:spPr>
          <a:xfrm>
            <a:off x="13760299" y="6061336"/>
            <a:ext cx="3479793" cy="207420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A442CF17-36B3-578F-6F57-7216381050A0}"/>
              </a:ext>
            </a:extLst>
          </p:cNvPr>
          <p:cNvSpPr/>
          <p:nvPr/>
        </p:nvSpPr>
        <p:spPr>
          <a:xfrm>
            <a:off x="15034264" y="78209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B41F209F-C5BA-328C-75D8-4356B5756E5B}"/>
              </a:ext>
            </a:extLst>
          </p:cNvPr>
          <p:cNvSpPr/>
          <p:nvPr/>
        </p:nvSpPr>
        <p:spPr>
          <a:xfrm>
            <a:off x="15439230" y="78182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1E14D0F8-9F85-A911-1449-7F8A52F0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71505"/>
              </p:ext>
            </p:extLst>
          </p:nvPr>
        </p:nvGraphicFramePr>
        <p:xfrm>
          <a:off x="13894362" y="6122618"/>
          <a:ext cx="3181120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596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95152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 일괄등록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4" name="Google Shape;57;p20">
            <a:extLst>
              <a:ext uri="{FF2B5EF4-FFF2-40B4-BE49-F238E27FC236}">
                <a16:creationId xmlns:a16="http://schemas.microsoft.com/office/drawing/2014/main" id="{910F4431-60A4-059A-60BE-2A63F3E6D2AB}"/>
              </a:ext>
            </a:extLst>
          </p:cNvPr>
          <p:cNvSpPr txBox="1"/>
          <p:nvPr/>
        </p:nvSpPr>
        <p:spPr>
          <a:xfrm>
            <a:off x="13888151" y="7058856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샘플 다운로드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85" name="Google Shape;57;p20">
            <a:extLst>
              <a:ext uri="{FF2B5EF4-FFF2-40B4-BE49-F238E27FC236}">
                <a16:creationId xmlns:a16="http://schemas.microsoft.com/office/drawing/2014/main" id="{5A068335-BCF0-86C9-FE18-CFEDD7D8109B}"/>
              </a:ext>
            </a:extLst>
          </p:cNvPr>
          <p:cNvSpPr txBox="1"/>
          <p:nvPr/>
        </p:nvSpPr>
        <p:spPr>
          <a:xfrm>
            <a:off x="13888151" y="7381219"/>
            <a:ext cx="819633" cy="16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일괄 등록</a:t>
            </a:r>
            <a:endParaRPr lang="ko-KR" altLang="en-US" sz="500" dirty="0">
              <a:latin typeface="+mj-ea"/>
              <a:ea typeface="+mj-ea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7B8E3924-934F-467C-9A99-B90A894F3921}"/>
              </a:ext>
            </a:extLst>
          </p:cNvPr>
          <p:cNvSpPr/>
          <p:nvPr/>
        </p:nvSpPr>
        <p:spPr>
          <a:xfrm>
            <a:off x="14707784" y="7312573"/>
            <a:ext cx="2361485" cy="306529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BC81D343-5C5B-A38B-5BFF-AB3E78C25BA7}"/>
              </a:ext>
            </a:extLst>
          </p:cNvPr>
          <p:cNvSpPr/>
          <p:nvPr/>
        </p:nvSpPr>
        <p:spPr>
          <a:xfrm>
            <a:off x="13888150" y="6491884"/>
            <a:ext cx="3181119" cy="344841"/>
          </a:xfrm>
          <a:prstGeom prst="roundRect">
            <a:avLst>
              <a:gd name="adj" fmla="val 15001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컬럼에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표기된 값은 필수 입니다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단가코드는 소수점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 이내로 입력해주세요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CCE55C5A-F2A6-7AA1-7A4D-6ACD6E0AB0ED}"/>
              </a:ext>
            </a:extLst>
          </p:cNvPr>
          <p:cNvSpPr/>
          <p:nvPr/>
        </p:nvSpPr>
        <p:spPr>
          <a:xfrm>
            <a:off x="14707784" y="7058856"/>
            <a:ext cx="1436201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샘플파일 다운로드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B4E2A206-E441-BCE0-1BDD-93067FD4BB3E}"/>
              </a:ext>
            </a:extLst>
          </p:cNvPr>
          <p:cNvSpPr/>
          <p:nvPr/>
        </p:nvSpPr>
        <p:spPr>
          <a:xfrm>
            <a:off x="14798724" y="738316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9965A0EC-2E36-D21B-EF06-3A8210913E68}"/>
              </a:ext>
            </a:extLst>
          </p:cNvPr>
          <p:cNvSpPr/>
          <p:nvPr/>
        </p:nvSpPr>
        <p:spPr>
          <a:xfrm>
            <a:off x="15200890" y="7364271"/>
            <a:ext cx="1072970" cy="20001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옵션상품 규격</a:t>
            </a:r>
            <a:r>
              <a:rPr kumimoji="1" lang="en-US" altLang="ko-KR" sz="5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.xlsx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X</a:t>
            </a: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Google Shape;58;p20">
            <a:extLst>
              <a:ext uri="{FF2B5EF4-FFF2-40B4-BE49-F238E27FC236}">
                <a16:creationId xmlns:a16="http://schemas.microsoft.com/office/drawing/2014/main" id="{8E2F1341-CB0B-3D93-3F64-3995052DF97D}"/>
              </a:ext>
            </a:extLst>
          </p:cNvPr>
          <p:cNvSpPr/>
          <p:nvPr/>
        </p:nvSpPr>
        <p:spPr>
          <a:xfrm>
            <a:off x="13886152" y="-5387527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개의 컴포넌트를 조합하여 상품을 생성할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D4C4E75D-BAF4-A029-EA27-EC1067692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99335"/>
              </p:ext>
            </p:extLst>
          </p:nvPr>
        </p:nvGraphicFramePr>
        <p:xfrm>
          <a:off x="13877860" y="-4317634"/>
          <a:ext cx="3833412" cy="165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792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34534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88660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34729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677048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kern="1200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상품코드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상품명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상품규격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단가코드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001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001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1234567891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002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1234567892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003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1234567893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004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1234567894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006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1234567896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상품 규격 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007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B8FBFBB1-20BD-AAE0-6B5F-089C3BEC9734}"/>
              </a:ext>
            </a:extLst>
          </p:cNvPr>
          <p:cNvSpPr/>
          <p:nvPr/>
        </p:nvSpPr>
        <p:spPr>
          <a:xfrm>
            <a:off x="15439907" y="-22614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D6412064-EE54-4116-FCA3-9FD3AFA5EFE6}"/>
              </a:ext>
            </a:extLst>
          </p:cNvPr>
          <p:cNvSpPr/>
          <p:nvPr/>
        </p:nvSpPr>
        <p:spPr>
          <a:xfrm>
            <a:off x="15844873" y="-226411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0BE6B35D-7171-7A16-28AA-2A3BE48A5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08823"/>
              </p:ext>
            </p:extLst>
          </p:nvPr>
        </p:nvGraphicFramePr>
        <p:xfrm>
          <a:off x="13886152" y="-5787283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추가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0" name="Google Shape;57;p20">
            <a:extLst>
              <a:ext uri="{FF2B5EF4-FFF2-40B4-BE49-F238E27FC236}">
                <a16:creationId xmlns:a16="http://schemas.microsoft.com/office/drawing/2014/main" id="{9B377D65-B133-126F-7622-1000D837E267}"/>
              </a:ext>
            </a:extLst>
          </p:cNvPr>
          <p:cNvSpPr txBox="1"/>
          <p:nvPr/>
        </p:nvSpPr>
        <p:spPr>
          <a:xfrm>
            <a:off x="13855031" y="-4851370"/>
            <a:ext cx="65338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상품명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77AA8D61-541C-969A-FBA2-017AD1220426}"/>
              </a:ext>
            </a:extLst>
          </p:cNvPr>
          <p:cNvSpPr/>
          <p:nvPr/>
        </p:nvSpPr>
        <p:spPr>
          <a:xfrm>
            <a:off x="14508410" y="-4851370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Google Shape;57;p20">
            <a:extLst>
              <a:ext uri="{FF2B5EF4-FFF2-40B4-BE49-F238E27FC236}">
                <a16:creationId xmlns:a16="http://schemas.microsoft.com/office/drawing/2014/main" id="{710507C8-CEFA-F3A6-BBFA-5B536771C927}"/>
              </a:ext>
            </a:extLst>
          </p:cNvPr>
          <p:cNvSpPr txBox="1"/>
          <p:nvPr/>
        </p:nvSpPr>
        <p:spPr>
          <a:xfrm>
            <a:off x="15461550" y="-4851370"/>
            <a:ext cx="65338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상품코드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2832ED63-8B39-B7AA-B30C-4AC7CB8BD7B9}"/>
              </a:ext>
            </a:extLst>
          </p:cNvPr>
          <p:cNvSpPr/>
          <p:nvPr/>
        </p:nvSpPr>
        <p:spPr>
          <a:xfrm>
            <a:off x="16114929" y="-4851370"/>
            <a:ext cx="931497" cy="20001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D5A92B23-31EA-2D4C-2B4E-918ECBA70A8D}"/>
              </a:ext>
            </a:extLst>
          </p:cNvPr>
          <p:cNvSpPr/>
          <p:nvPr/>
        </p:nvSpPr>
        <p:spPr>
          <a:xfrm>
            <a:off x="17271955" y="-484074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C323C5A7-0FAB-4F96-B86F-D703CA699635}"/>
              </a:ext>
            </a:extLst>
          </p:cNvPr>
          <p:cNvSpPr/>
          <p:nvPr/>
        </p:nvSpPr>
        <p:spPr>
          <a:xfrm>
            <a:off x="17046426" y="-453777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EDBB738-AD42-44B7-2501-2A204FB2C6CD}"/>
              </a:ext>
            </a:extLst>
          </p:cNvPr>
          <p:cNvGrpSpPr/>
          <p:nvPr/>
        </p:nvGrpSpPr>
        <p:grpSpPr>
          <a:xfrm>
            <a:off x="14754044" y="-2542699"/>
            <a:ext cx="2105082" cy="186100"/>
            <a:chOff x="19175035" y="-2703341"/>
            <a:chExt cx="2105082" cy="186100"/>
          </a:xfrm>
        </p:grpSpPr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3A66CB94-D3A1-90F5-423D-439A22827C86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91005B3D-7D91-3147-5056-C54E2B2FD9C6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72DFAA37-D592-5BFC-15E2-F581098C8A8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3" name="모서리가 둥근 직사각형 132">
              <a:extLst>
                <a:ext uri="{FF2B5EF4-FFF2-40B4-BE49-F238E27FC236}">
                  <a16:creationId xmlns:a16="http://schemas.microsoft.com/office/drawing/2014/main" id="{CAA63487-2F85-A2FC-E38F-BEE3909D470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4" name="모서리가 둥근 직사각형 133">
              <a:extLst>
                <a:ext uri="{FF2B5EF4-FFF2-40B4-BE49-F238E27FC236}">
                  <a16:creationId xmlns:a16="http://schemas.microsoft.com/office/drawing/2014/main" id="{A2ED60BC-9560-1227-7EB7-33B927F5A990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5" name="모서리가 둥근 직사각형 134">
              <a:extLst>
                <a:ext uri="{FF2B5EF4-FFF2-40B4-BE49-F238E27FC236}">
                  <a16:creationId xmlns:a16="http://schemas.microsoft.com/office/drawing/2014/main" id="{98F2498B-13B8-D201-5216-C92DA719A35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6" name="모서리가 둥근 직사각형 135">
              <a:extLst>
                <a:ext uri="{FF2B5EF4-FFF2-40B4-BE49-F238E27FC236}">
                  <a16:creationId xmlns:a16="http://schemas.microsoft.com/office/drawing/2014/main" id="{F44A8A4F-16A4-61C5-071F-35554C0B1C7C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7" name="모서리가 둥근 직사각형 136">
              <a:extLst>
                <a:ext uri="{FF2B5EF4-FFF2-40B4-BE49-F238E27FC236}">
                  <a16:creationId xmlns:a16="http://schemas.microsoft.com/office/drawing/2014/main" id="{4BFBF714-F7D6-AA62-B0E4-8E284DEDB9A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8" name="모서리가 둥근 직사각형 137">
              <a:extLst>
                <a:ext uri="{FF2B5EF4-FFF2-40B4-BE49-F238E27FC236}">
                  <a16:creationId xmlns:a16="http://schemas.microsoft.com/office/drawing/2014/main" id="{129DF3BA-1990-6ED1-19E3-541920D5CEED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9" name="모서리가 둥근 직사각형 138">
              <a:extLst>
                <a:ext uri="{FF2B5EF4-FFF2-40B4-BE49-F238E27FC236}">
                  <a16:creationId xmlns:a16="http://schemas.microsoft.com/office/drawing/2014/main" id="{6907EA45-D879-F1FA-D76C-D5605618DA0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61EFAAD-B520-0325-D3E3-4614F277B6AA}"/>
              </a:ext>
            </a:extLst>
          </p:cNvPr>
          <p:cNvSpPr/>
          <p:nvPr/>
        </p:nvSpPr>
        <p:spPr>
          <a:xfrm>
            <a:off x="6972947" y="7651222"/>
            <a:ext cx="2908465" cy="308161"/>
          </a:xfrm>
          <a:prstGeom prst="roundRect">
            <a:avLst>
              <a:gd name="adj" fmla="val 767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상품의 매입가는 지정자재 품종관리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수정 에서 진행해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F8F6A1D9-6CF5-E64D-6D37-847CFD044AA4}"/>
              </a:ext>
            </a:extLst>
          </p:cNvPr>
          <p:cNvSpPr/>
          <p:nvPr/>
        </p:nvSpPr>
        <p:spPr>
          <a:xfrm>
            <a:off x="13752090" y="-947235"/>
            <a:ext cx="4086773" cy="372433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Google Shape;1696;p44">
            <a:extLst>
              <a:ext uri="{FF2B5EF4-FFF2-40B4-BE49-F238E27FC236}">
                <a16:creationId xmlns:a16="http://schemas.microsoft.com/office/drawing/2014/main" id="{73BDFEB5-3332-58FF-7FA0-46C1919B6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598313"/>
              </p:ext>
            </p:extLst>
          </p:nvPr>
        </p:nvGraphicFramePr>
        <p:xfrm>
          <a:off x="13886214" y="1723617"/>
          <a:ext cx="3783305" cy="180000"/>
        </p:xfrm>
        <a:graphic>
          <a:graphicData uri="http://schemas.openxmlformats.org/drawingml/2006/table">
            <a:tbl>
              <a:tblPr/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SC/APC(1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) 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m)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58;p20">
            <a:extLst>
              <a:ext uri="{FF2B5EF4-FFF2-40B4-BE49-F238E27FC236}">
                <a16:creationId xmlns:a16="http://schemas.microsoft.com/office/drawing/2014/main" id="{F7B608E6-3173-1797-1EF3-FBB767D008A0}"/>
              </a:ext>
            </a:extLst>
          </p:cNvPr>
          <p:cNvSpPr/>
          <p:nvPr/>
        </p:nvSpPr>
        <p:spPr>
          <a:xfrm>
            <a:off x="13886152" y="-491540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상품을 구성하는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B5A9F34-9426-DE9D-2248-DC8486238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140912"/>
              </p:ext>
            </p:extLst>
          </p:nvPr>
        </p:nvGraphicFramePr>
        <p:xfrm>
          <a:off x="13843359" y="230009"/>
          <a:ext cx="3864467" cy="1034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7790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26389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50167785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2052737263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187609550"/>
                    </a:ext>
                  </a:extLst>
                </a:gridCol>
                <a:gridCol w="1031672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단위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수량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매입가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판매가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참고용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)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61,500</a:t>
                      </a:r>
                      <a:endParaRPr lang="ko-KR" altLang="en-US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831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2BCD6C-D90A-FEF1-8C15-48685EC774B0}"/>
              </a:ext>
            </a:extLst>
          </p:cNvPr>
          <p:cNvSpPr/>
          <p:nvPr/>
        </p:nvSpPr>
        <p:spPr>
          <a:xfrm>
            <a:off x="13855169" y="1646969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57;p20">
            <a:extLst>
              <a:ext uri="{FF2B5EF4-FFF2-40B4-BE49-F238E27FC236}">
                <a16:creationId xmlns:a16="http://schemas.microsoft.com/office/drawing/2014/main" id="{4C0866B0-8696-3500-020D-06D86CDD7CF9}"/>
              </a:ext>
            </a:extLst>
          </p:cNvPr>
          <p:cNvSpPr txBox="1"/>
          <p:nvPr/>
        </p:nvSpPr>
        <p:spPr>
          <a:xfrm>
            <a:off x="13838607" y="-9378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</a:t>
            </a: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4" name="Google Shape;57;p20">
            <a:extLst>
              <a:ext uri="{FF2B5EF4-FFF2-40B4-BE49-F238E27FC236}">
                <a16:creationId xmlns:a16="http://schemas.microsoft.com/office/drawing/2014/main" id="{9F722A5E-110F-1BE7-ABF9-2E5280CAC002}"/>
              </a:ext>
            </a:extLst>
          </p:cNvPr>
          <p:cNvSpPr txBox="1"/>
          <p:nvPr/>
        </p:nvSpPr>
        <p:spPr>
          <a:xfrm>
            <a:off x="13842562" y="1430565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상품 규격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1C2A9D9-6AF3-DA8B-1618-5B76716EF9F8}"/>
              </a:ext>
            </a:extLst>
          </p:cNvPr>
          <p:cNvSpPr/>
          <p:nvPr/>
        </p:nvSpPr>
        <p:spPr>
          <a:xfrm>
            <a:off x="15379473" y="24451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8C37B96-683D-909E-2644-6D272C7DB5A0}"/>
              </a:ext>
            </a:extLst>
          </p:cNvPr>
          <p:cNvSpPr/>
          <p:nvPr/>
        </p:nvSpPr>
        <p:spPr>
          <a:xfrm>
            <a:off x="15784439" y="2442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40246AA6-2D76-FC5C-17CC-C34F033AD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9946"/>
              </p:ext>
            </p:extLst>
          </p:nvPr>
        </p:nvGraphicFramePr>
        <p:xfrm>
          <a:off x="13886152" y="-891296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CA57B50-0C9C-F0CD-631C-454AE88D41E0}"/>
              </a:ext>
            </a:extLst>
          </p:cNvPr>
          <p:cNvSpPr/>
          <p:nvPr/>
        </p:nvSpPr>
        <p:spPr>
          <a:xfrm>
            <a:off x="18212391" y="-947392"/>
            <a:ext cx="2908465" cy="189343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등록 시 입력되는 값을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호출값은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단가*수량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총합계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총합계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939B479-16E1-9D00-7B13-0C913DA0525C}"/>
              </a:ext>
            </a:extLst>
          </p:cNvPr>
          <p:cNvSpPr/>
          <p:nvPr/>
        </p:nvSpPr>
        <p:spPr>
          <a:xfrm>
            <a:off x="18213692" y="1178072"/>
            <a:ext cx="2908465" cy="6732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규격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아래 목록에서 선택한 컴포넌트의  지정 값을 호출하여 아래와 같이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배열순서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28B30885-8980-7F80-47C7-23E9F9C0C19B}"/>
              </a:ext>
            </a:extLst>
          </p:cNvPr>
          <p:cNvSpPr/>
          <p:nvPr/>
        </p:nvSpPr>
        <p:spPr>
          <a:xfrm>
            <a:off x="16955985" y="58918"/>
            <a:ext cx="709517" cy="16570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기준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VAT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별도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F31070-9C5A-C30A-F932-FD6C7E96225C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17669519" y="1514692"/>
            <a:ext cx="544173" cy="29892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A0811A3-7671-B8D3-F665-574382C7862A}"/>
              </a:ext>
            </a:extLst>
          </p:cNvPr>
          <p:cNvSpPr/>
          <p:nvPr/>
        </p:nvSpPr>
        <p:spPr>
          <a:xfrm>
            <a:off x="18227880" y="1892163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field &gt; combo 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값을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SC/APC(1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SM, 1C(5m)</a:t>
            </a:r>
          </a:p>
        </p:txBody>
      </p: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66B9CEC2-9D9C-89F1-3B12-3243E599BD91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 flipV="1">
            <a:off x="17707826" y="-674"/>
            <a:ext cx="504565" cy="74784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3826DB32-9209-6620-6DDD-15201069E054}"/>
              </a:ext>
            </a:extLst>
          </p:cNvPr>
          <p:cNvCxnSpPr>
            <a:cxnSpLocks/>
            <a:stCxn id="25" idx="0"/>
            <a:endCxn id="51" idx="1"/>
          </p:cNvCxnSpPr>
          <p:nvPr/>
        </p:nvCxnSpPr>
        <p:spPr>
          <a:xfrm rot="5400000" flipH="1" flipV="1">
            <a:off x="16821482" y="1038713"/>
            <a:ext cx="144389" cy="266840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6965AB3B-27F6-A692-0245-1F6A329280CF}"/>
              </a:ext>
            </a:extLst>
          </p:cNvPr>
          <p:cNvSpPr/>
          <p:nvPr/>
        </p:nvSpPr>
        <p:spPr>
          <a:xfrm>
            <a:off x="15236447" y="869886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8622CCB3-4815-AE0E-A63A-F013BF62BA64}"/>
              </a:ext>
            </a:extLst>
          </p:cNvPr>
          <p:cNvSpPr/>
          <p:nvPr/>
        </p:nvSpPr>
        <p:spPr>
          <a:xfrm>
            <a:off x="16213723" y="869886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8B0CD91-ECAD-1C1F-7813-9C799E8530EF}"/>
              </a:ext>
            </a:extLst>
          </p:cNvPr>
          <p:cNvSpPr/>
          <p:nvPr/>
        </p:nvSpPr>
        <p:spPr>
          <a:xfrm>
            <a:off x="5369635" y="7151680"/>
            <a:ext cx="2908465" cy="41476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인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매입가의 변경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비활성화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비활성화된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tooltip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793F9CA3-E28B-6B83-2304-33BF66ECFEAD}"/>
              </a:ext>
            </a:extLst>
          </p:cNvPr>
          <p:cNvCxnSpPr>
            <a:cxnSpLocks/>
            <a:stCxn id="22" idx="2"/>
            <a:endCxn id="3" idx="1"/>
          </p:cNvCxnSpPr>
          <p:nvPr/>
        </p:nvCxnSpPr>
        <p:spPr>
          <a:xfrm rot="16200000" flipH="1">
            <a:off x="6778980" y="7611335"/>
            <a:ext cx="238855" cy="14907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61E2BDEB-9756-736C-AB96-369D86A1080B}"/>
              </a:ext>
            </a:extLst>
          </p:cNvPr>
          <p:cNvCxnSpPr>
            <a:cxnSpLocks/>
            <a:stCxn id="226" idx="2"/>
            <a:endCxn id="22" idx="1"/>
          </p:cNvCxnSpPr>
          <p:nvPr/>
        </p:nvCxnSpPr>
        <p:spPr>
          <a:xfrm rot="16200000" flipH="1">
            <a:off x="5145526" y="7134955"/>
            <a:ext cx="321252" cy="12696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AD6787C-BD73-C703-DAE6-4A33B452288E}"/>
              </a:ext>
            </a:extLst>
          </p:cNvPr>
          <p:cNvSpPr/>
          <p:nvPr/>
        </p:nvSpPr>
        <p:spPr>
          <a:xfrm>
            <a:off x="7167519" y="2142330"/>
            <a:ext cx="107878" cy="52452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BAB8BD9-327F-61A1-6DB1-093F62E8637F}"/>
              </a:ext>
            </a:extLst>
          </p:cNvPr>
          <p:cNvSpPr/>
          <p:nvPr/>
        </p:nvSpPr>
        <p:spPr>
          <a:xfrm>
            <a:off x="7191181" y="2274822"/>
            <a:ext cx="67497" cy="1754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4066617-3222-614D-4DFC-83D1DE3932D0}"/>
              </a:ext>
            </a:extLst>
          </p:cNvPr>
          <p:cNvSpPr/>
          <p:nvPr/>
        </p:nvSpPr>
        <p:spPr>
          <a:xfrm>
            <a:off x="4853272" y="138358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6B3BA6E-A965-FAE3-ACCD-1B06DCE86CE6}"/>
              </a:ext>
            </a:extLst>
          </p:cNvPr>
          <p:cNvSpPr/>
          <p:nvPr/>
        </p:nvSpPr>
        <p:spPr>
          <a:xfrm>
            <a:off x="4673273" y="13803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032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667053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/>
        </p:nvGraphicFramePr>
        <p:xfrm>
          <a:off x="535004" y="1613552"/>
          <a:ext cx="6863862" cy="540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40002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93584"/>
              </p:ext>
            </p:extLst>
          </p:nvPr>
        </p:nvGraphicFramePr>
        <p:xfrm>
          <a:off x="7858125" y="426720"/>
          <a:ext cx="2047875" cy="628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상품진열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화면설계 하단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진열을 선택할 경우 다음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99723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540382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7" y="2687031"/>
            <a:ext cx="2274291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관리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73C7F09-5D8A-B3C8-1797-CE46A659CADC}"/>
              </a:ext>
            </a:extLst>
          </p:cNvPr>
          <p:cNvSpPr/>
          <p:nvPr/>
        </p:nvSpPr>
        <p:spPr>
          <a:xfrm>
            <a:off x="-2830303" y="168671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조건에서 숨김 처리한다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 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80990"/>
              </p:ext>
            </p:extLst>
          </p:nvPr>
        </p:nvGraphicFramePr>
        <p:xfrm>
          <a:off x="719998" y="186505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9941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599708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202604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09136854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진열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DC405D-6DAA-D14E-FF26-4958B81FC7F3}"/>
              </a:ext>
            </a:extLst>
          </p:cNvPr>
          <p:cNvGraphicFramePr>
            <a:graphicFrameLocks noGrp="1"/>
          </p:cNvGraphicFramePr>
          <p:nvPr/>
        </p:nvGraphicFramePr>
        <p:xfrm>
          <a:off x="740212" y="2973117"/>
          <a:ext cx="6546956" cy="39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1560541540"/>
                    </a:ext>
                  </a:extLst>
                </a:gridCol>
              </a:tblGrid>
              <a:tr h="1515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서울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경기남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경기북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경북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제주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강원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92347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6611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공사유형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(AND)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(ONS)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330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6462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부대자재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 부대물자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수도권기지국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수도권인빌딩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 중계기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395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수도권지하철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9762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전송장비시설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ICT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042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244983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BCN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2913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FTTH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전환공사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지장이설공사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브로드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기업회선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534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(POST)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3086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충전사업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 고객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129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장비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가입자망장비공사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3826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부속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수주공사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OKSafety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968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소방공사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(SKT)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건설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전기차충전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MRO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97131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LG U+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쉴더스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6861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(OR)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6282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6565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265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3558"/>
                  </a:ext>
                </a:extLst>
              </a:tr>
              <a:tr h="1515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29605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2110"/>
                  </a:ext>
                </a:extLst>
              </a:tr>
            </a:tbl>
          </a:graphicData>
        </a:graphic>
      </p:graphicFrame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B22FBCF-B541-B34B-00D0-0E1E7648404B}"/>
              </a:ext>
            </a:extLst>
          </p:cNvPr>
          <p:cNvSpPr/>
          <p:nvPr/>
        </p:nvSpPr>
        <p:spPr>
          <a:xfrm>
            <a:off x="1098618" y="620265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701785F-917B-29AA-7B62-DFE727AC8A7F}"/>
              </a:ext>
            </a:extLst>
          </p:cNvPr>
          <p:cNvGraphicFramePr>
            <a:graphicFrameLocks noGrp="1"/>
          </p:cNvGraphicFramePr>
          <p:nvPr/>
        </p:nvGraphicFramePr>
        <p:xfrm>
          <a:off x="1963495" y="6027790"/>
          <a:ext cx="4655308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308">
                  <a:extLst>
                    <a:ext uri="{9D8B030D-6E8A-4147-A177-3AD203B41FA5}">
                      <a16:colId xmlns:a16="http://schemas.microsoft.com/office/drawing/2014/main" val="1709849464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88029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71096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2142F8-CDA4-F171-14AE-8F3849545AAC}"/>
              </a:ext>
            </a:extLst>
          </p:cNvPr>
          <p:cNvSpPr/>
          <p:nvPr/>
        </p:nvSpPr>
        <p:spPr>
          <a:xfrm>
            <a:off x="6659904" y="621575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5341D36-6376-4CFD-E580-BD1F5097DF47}"/>
              </a:ext>
            </a:extLst>
          </p:cNvPr>
          <p:cNvSpPr/>
          <p:nvPr/>
        </p:nvSpPr>
        <p:spPr>
          <a:xfrm>
            <a:off x="3012909" y="2323572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245D69B-E19B-CCC7-3858-F97A3137D01F}"/>
              </a:ext>
            </a:extLst>
          </p:cNvPr>
          <p:cNvSpPr/>
          <p:nvPr/>
        </p:nvSpPr>
        <p:spPr>
          <a:xfrm>
            <a:off x="1815558" y="6628745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공급사의 상품을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진열합니다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E0021233-9619-215C-186C-626B4C80A72C}"/>
              </a:ext>
            </a:extLst>
          </p:cNvPr>
          <p:cNvSpPr/>
          <p:nvPr/>
        </p:nvSpPr>
        <p:spPr>
          <a:xfrm>
            <a:off x="3772874" y="70639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1B8C4E1B-99CC-079B-74F8-1ECF7D3BB128}"/>
              </a:ext>
            </a:extLst>
          </p:cNvPr>
          <p:cNvSpPr/>
          <p:nvPr/>
        </p:nvSpPr>
        <p:spPr>
          <a:xfrm>
            <a:off x="4177840" y="706128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58E0F4-9A46-4B6D-8049-A4231FCC833F}"/>
              </a:ext>
            </a:extLst>
          </p:cNvPr>
          <p:cNvSpPr/>
          <p:nvPr/>
        </p:nvSpPr>
        <p:spPr>
          <a:xfrm>
            <a:off x="3367908" y="70639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47F2F1-D770-4AE4-9421-A48FBF3F2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068265"/>
              </p:ext>
            </p:extLst>
          </p:nvPr>
        </p:nvGraphicFramePr>
        <p:xfrm>
          <a:off x="532565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399515CB-DBB1-F3D0-4478-52E7B28F177B}"/>
              </a:ext>
            </a:extLst>
          </p:cNvPr>
          <p:cNvSpPr/>
          <p:nvPr/>
        </p:nvSpPr>
        <p:spPr>
          <a:xfrm>
            <a:off x="3142942" y="70728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2940D919-2926-D511-A385-F8D178898C1E}"/>
              </a:ext>
            </a:extLst>
          </p:cNvPr>
          <p:cNvSpPr/>
          <p:nvPr/>
        </p:nvSpPr>
        <p:spPr>
          <a:xfrm>
            <a:off x="7167519" y="200641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661538-81C3-9839-EF4D-73B2D98B7615}"/>
              </a:ext>
            </a:extLst>
          </p:cNvPr>
          <p:cNvSpPr/>
          <p:nvPr/>
        </p:nvSpPr>
        <p:spPr>
          <a:xfrm>
            <a:off x="7191181" y="220435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DA27C9A-5BFF-3836-131B-6AD45D0E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1877"/>
              </p:ext>
            </p:extLst>
          </p:nvPr>
        </p:nvGraphicFramePr>
        <p:xfrm>
          <a:off x="719998" y="10912168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해당 공급사의 상품을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팬타온에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진열합니다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7782766-1B56-E318-7DCB-3E8DDD192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29378"/>
              </p:ext>
            </p:extLst>
          </p:nvPr>
        </p:nvGraphicFramePr>
        <p:xfrm>
          <a:off x="719998" y="11490262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미동의 공급사입니다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1D1273A-E878-E53B-52D7-203709D589E0}"/>
              </a:ext>
            </a:extLst>
          </p:cNvPr>
          <p:cNvSpPr/>
          <p:nvPr/>
        </p:nvSpPr>
        <p:spPr>
          <a:xfrm>
            <a:off x="6323605" y="11570281"/>
            <a:ext cx="687856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6777EE-1AA0-46E7-EB0C-035C50E51F5C}"/>
              </a:ext>
            </a:extLst>
          </p:cNvPr>
          <p:cNvSpPr/>
          <p:nvPr/>
        </p:nvSpPr>
        <p:spPr>
          <a:xfrm>
            <a:off x="-1499115" y="7096429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F769D6A-29AB-40C8-B32B-84F8925F8C3C}"/>
              </a:ext>
            </a:extLst>
          </p:cNvPr>
          <p:cNvCxnSpPr>
            <a:cxnSpLocks/>
            <a:endCxn id="14" idx="0"/>
          </p:cNvCxnSpPr>
          <p:nvPr/>
        </p:nvCxnSpPr>
        <p:spPr>
          <a:xfrm rot="10800000" flipV="1">
            <a:off x="-579942" y="6742675"/>
            <a:ext cx="1131625" cy="35375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15D6A848-515E-C46C-9260-31B00A5B5029}"/>
              </a:ext>
            </a:extLst>
          </p:cNvPr>
          <p:cNvCxnSpPr>
            <a:cxnSpLocks/>
            <a:stCxn id="14" idx="2"/>
            <a:endCxn id="21" idx="1"/>
          </p:cNvCxnSpPr>
          <p:nvPr/>
        </p:nvCxnSpPr>
        <p:spPr>
          <a:xfrm rot="16200000" flipH="1">
            <a:off x="-2240903" y="9270784"/>
            <a:ext cx="3463693" cy="1417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DE093AA-2290-5C38-8576-D5B8D7973148}"/>
              </a:ext>
            </a:extLst>
          </p:cNvPr>
          <p:cNvSpPr/>
          <p:nvPr/>
        </p:nvSpPr>
        <p:spPr>
          <a:xfrm>
            <a:off x="-438171" y="10912168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AE57EC4-3AA4-2B57-EEEB-5DFD3DA8AA0F}"/>
              </a:ext>
            </a:extLst>
          </p:cNvPr>
          <p:cNvSpPr/>
          <p:nvPr/>
        </p:nvSpPr>
        <p:spPr>
          <a:xfrm>
            <a:off x="-448712" y="1149893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164EFDF2-132E-7BB4-F204-907813C564CB}"/>
              </a:ext>
            </a:extLst>
          </p:cNvPr>
          <p:cNvCxnSpPr>
            <a:cxnSpLocks/>
            <a:stCxn id="14" idx="2"/>
            <a:endCxn id="22" idx="1"/>
          </p:cNvCxnSpPr>
          <p:nvPr/>
        </p:nvCxnSpPr>
        <p:spPr>
          <a:xfrm rot="16200000" flipH="1">
            <a:off x="-2539556" y="9569436"/>
            <a:ext cx="4050457" cy="13123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42834C3A-851D-918A-DBD2-57ABF83601B3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>
            <a:off x="456756" y="11073517"/>
            <a:ext cx="26324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A00E0997-AD4B-58FB-2470-332352E890D7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446215" y="11651611"/>
            <a:ext cx="273783" cy="86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503174D-2CA6-0955-0C5B-3FE42AAC75E5}"/>
              </a:ext>
            </a:extLst>
          </p:cNvPr>
          <p:cNvSpPr/>
          <p:nvPr/>
        </p:nvSpPr>
        <p:spPr>
          <a:xfrm>
            <a:off x="7047181" y="11582177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CEDE5D2-20C1-7318-4CA7-ED56AE69FA3C}"/>
              </a:ext>
            </a:extLst>
          </p:cNvPr>
          <p:cNvSpPr/>
          <p:nvPr/>
        </p:nvSpPr>
        <p:spPr>
          <a:xfrm>
            <a:off x="6851233" y="11880777"/>
            <a:ext cx="3054767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약관 동의 요청은 해당 공급사에 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판매자 약관 동의 메시지를 발송합니다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D67CE1A1-9534-0337-A0E0-F713F2E02B6D}"/>
              </a:ext>
            </a:extLst>
          </p:cNvPr>
          <p:cNvSpPr/>
          <p:nvPr/>
        </p:nvSpPr>
        <p:spPr>
          <a:xfrm>
            <a:off x="3826936" y="12511849"/>
            <a:ext cx="3220245" cy="150619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AACFB47-53CB-F021-2DE8-355D08E958C9}"/>
              </a:ext>
            </a:extLst>
          </p:cNvPr>
          <p:cNvSpPr/>
          <p:nvPr/>
        </p:nvSpPr>
        <p:spPr>
          <a:xfrm>
            <a:off x="5430731" y="1364119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Google Shape;1694;p44">
            <a:extLst>
              <a:ext uri="{FF2B5EF4-FFF2-40B4-BE49-F238E27FC236}">
                <a16:creationId xmlns:a16="http://schemas.microsoft.com/office/drawing/2014/main" id="{8735635C-2243-9F49-4860-5958A1C69B90}"/>
              </a:ext>
            </a:extLst>
          </p:cNvPr>
          <p:cNvSpPr/>
          <p:nvPr/>
        </p:nvSpPr>
        <p:spPr>
          <a:xfrm>
            <a:off x="3979336" y="13040038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요청할까요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공급사가 판매자 약관에 동의 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상품이 진열됩니다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5B55452-77A9-09CF-2194-C45B5FF371DB}"/>
              </a:ext>
            </a:extLst>
          </p:cNvPr>
          <p:cNvSpPr/>
          <p:nvPr/>
        </p:nvSpPr>
        <p:spPr>
          <a:xfrm>
            <a:off x="4999471" y="1364119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C2A443-7EF3-5244-2B07-BC8D4FC0C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323345"/>
              </p:ext>
            </p:extLst>
          </p:nvPr>
        </p:nvGraphicFramePr>
        <p:xfrm>
          <a:off x="3979336" y="12548522"/>
          <a:ext cx="2941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10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61281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 요청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39" name="Google Shape;1694;p44">
            <a:extLst>
              <a:ext uri="{FF2B5EF4-FFF2-40B4-BE49-F238E27FC236}">
                <a16:creationId xmlns:a16="http://schemas.microsoft.com/office/drawing/2014/main" id="{01785C9C-731F-6A84-0647-1BD56B225209}"/>
              </a:ext>
            </a:extLst>
          </p:cNvPr>
          <p:cNvSpPr/>
          <p:nvPr/>
        </p:nvSpPr>
        <p:spPr>
          <a:xfrm>
            <a:off x="5359471" y="14069547"/>
            <a:ext cx="2209214" cy="89375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1" name="Google Shape;1694;p44">
            <a:extLst>
              <a:ext uri="{FF2B5EF4-FFF2-40B4-BE49-F238E27FC236}">
                <a16:creationId xmlns:a16="http://schemas.microsoft.com/office/drawing/2014/main" id="{F657D291-823E-8F1D-E29F-E579455AAEB0}"/>
              </a:ext>
            </a:extLst>
          </p:cNvPr>
          <p:cNvSpPr/>
          <p:nvPr/>
        </p:nvSpPr>
        <p:spPr>
          <a:xfrm>
            <a:off x="5481741" y="14187835"/>
            <a:ext cx="1964675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34961DA-CFA6-FCFF-D8B7-07C4462270D6}"/>
              </a:ext>
            </a:extLst>
          </p:cNvPr>
          <p:cNvSpPr/>
          <p:nvPr/>
        </p:nvSpPr>
        <p:spPr>
          <a:xfrm>
            <a:off x="6284078" y="146722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45" name="꺾인 연결선[E] 44">
            <a:extLst>
              <a:ext uri="{FF2B5EF4-FFF2-40B4-BE49-F238E27FC236}">
                <a16:creationId xmlns:a16="http://schemas.microsoft.com/office/drawing/2014/main" id="{A1DE59CD-5363-518D-A1E4-58D6B215CDAF}"/>
              </a:ext>
            </a:extLst>
          </p:cNvPr>
          <p:cNvCxnSpPr>
            <a:cxnSpLocks/>
            <a:stCxn id="36" idx="2"/>
            <a:endCxn id="39" idx="1"/>
          </p:cNvCxnSpPr>
          <p:nvPr/>
        </p:nvCxnSpPr>
        <p:spPr>
          <a:xfrm rot="16200000" flipH="1">
            <a:off x="4919012" y="14075966"/>
            <a:ext cx="700919" cy="1800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Google Shape;1694;p44">
            <a:extLst>
              <a:ext uri="{FF2B5EF4-FFF2-40B4-BE49-F238E27FC236}">
                <a16:creationId xmlns:a16="http://schemas.microsoft.com/office/drawing/2014/main" id="{35845F6D-1F1E-D279-40AA-9775C93D9E63}"/>
              </a:ext>
            </a:extLst>
          </p:cNvPr>
          <p:cNvSpPr/>
          <p:nvPr/>
        </p:nvSpPr>
        <p:spPr>
          <a:xfrm>
            <a:off x="5357249" y="15799015"/>
            <a:ext cx="4027303" cy="127321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카카오톡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[OK plaza]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등록을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요청드립니다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en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접속 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메인페이지에서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약관 팝업을 확인하시거나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“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최상단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법인명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클릭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공급사 상세 팝업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약관 동의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/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철회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약관보기” 에서 약관 확인 및 동의를 진행해 주시기 바랍니다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7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C5721568-2325-5BFC-098F-1D957CE19518}"/>
              </a:ext>
            </a:extLst>
          </p:cNvPr>
          <p:cNvCxnSpPr>
            <a:cxnSpLocks/>
            <a:stCxn id="36" idx="2"/>
            <a:endCxn id="46" idx="1"/>
          </p:cNvCxnSpPr>
          <p:nvPr/>
        </p:nvCxnSpPr>
        <p:spPr>
          <a:xfrm rot="16200000" flipH="1">
            <a:off x="3958302" y="15036676"/>
            <a:ext cx="2620116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ADAF2EA0-1667-FD69-5FAC-1EB62BD25409}"/>
              </a:ext>
            </a:extLst>
          </p:cNvPr>
          <p:cNvCxnSpPr>
            <a:cxnSpLocks/>
            <a:stCxn id="13" idx="1"/>
            <a:endCxn id="37" idx="0"/>
          </p:cNvCxnSpPr>
          <p:nvPr/>
        </p:nvCxnSpPr>
        <p:spPr>
          <a:xfrm rot="10800000" flipV="1">
            <a:off x="5450029" y="11660280"/>
            <a:ext cx="873576" cy="88824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ACF86262-6F79-FB84-27D6-3920C07E18FF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7191181" y="11654177"/>
            <a:ext cx="1187436" cy="2266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294B6E9C-5385-195A-FAC6-5A00C9E7DF8D}"/>
              </a:ext>
            </a:extLst>
          </p:cNvPr>
          <p:cNvSpPr/>
          <p:nvPr/>
        </p:nvSpPr>
        <p:spPr>
          <a:xfrm>
            <a:off x="7370901" y="11467077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hover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B227E04C-E524-17CB-AD15-5DF70AEEE292}"/>
              </a:ext>
            </a:extLst>
          </p:cNvPr>
          <p:cNvSpPr/>
          <p:nvPr/>
        </p:nvSpPr>
        <p:spPr>
          <a:xfrm>
            <a:off x="5357249" y="15039992"/>
            <a:ext cx="2209214" cy="642287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접속시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FE131A05-8708-65BC-C1AF-EC5CBA145410}"/>
              </a:ext>
            </a:extLst>
          </p:cNvPr>
          <p:cNvCxnSpPr>
            <a:cxnSpLocks/>
            <a:stCxn id="36" idx="2"/>
            <a:endCxn id="52" idx="1"/>
          </p:cNvCxnSpPr>
          <p:nvPr/>
        </p:nvCxnSpPr>
        <p:spPr>
          <a:xfrm rot="16200000" flipH="1">
            <a:off x="4495546" y="14499432"/>
            <a:ext cx="1545629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7FC9A00-472E-844F-0B51-4C69736B48FC}"/>
              </a:ext>
            </a:extLst>
          </p:cNvPr>
          <p:cNvSpPr/>
          <p:nvPr/>
        </p:nvSpPr>
        <p:spPr>
          <a:xfrm>
            <a:off x="4701772" y="11985881"/>
            <a:ext cx="142264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5457FDBD-71C2-453D-C569-CEF9A444D97A}"/>
              </a:ext>
            </a:extLst>
          </p:cNvPr>
          <p:cNvSpPr/>
          <p:nvPr/>
        </p:nvSpPr>
        <p:spPr>
          <a:xfrm>
            <a:off x="718491" y="12001055"/>
            <a:ext cx="1865221" cy="461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숨김처리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꺾인 연결선[E] 68">
            <a:extLst>
              <a:ext uri="{FF2B5EF4-FFF2-40B4-BE49-F238E27FC236}">
                <a16:creationId xmlns:a16="http://schemas.microsoft.com/office/drawing/2014/main" id="{1EDD9B3E-26E3-C8ED-7E6A-B2263982313F}"/>
              </a:ext>
            </a:extLst>
          </p:cNvPr>
          <p:cNvCxnSpPr>
            <a:cxnSpLocks/>
            <a:stCxn id="22" idx="3"/>
            <a:endCxn id="68" idx="1"/>
          </p:cNvCxnSpPr>
          <p:nvPr/>
        </p:nvCxnSpPr>
        <p:spPr>
          <a:xfrm>
            <a:off x="446215" y="11660281"/>
            <a:ext cx="272276" cy="57141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500EB337-DC70-4BE8-DA93-7E6A4A8BFB2E}"/>
              </a:ext>
            </a:extLst>
          </p:cNvPr>
          <p:cNvSpPr/>
          <p:nvPr/>
        </p:nvSpPr>
        <p:spPr>
          <a:xfrm>
            <a:off x="551682" y="6592317"/>
            <a:ext cx="6883583" cy="300717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F01026E-4B78-E4F1-779F-BC151F49DC32}"/>
              </a:ext>
            </a:extLst>
          </p:cNvPr>
          <p:cNvSpPr/>
          <p:nvPr/>
        </p:nvSpPr>
        <p:spPr>
          <a:xfrm>
            <a:off x="366823" y="65555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BEA686AB-758C-FA5A-886F-E0F44A3787A9}"/>
              </a:ext>
            </a:extLst>
          </p:cNvPr>
          <p:cNvSpPr/>
          <p:nvPr/>
        </p:nvSpPr>
        <p:spPr>
          <a:xfrm>
            <a:off x="7596194" y="7755539"/>
            <a:ext cx="322024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10342A5B-683F-26FE-3722-681D5914C363}"/>
              </a:ext>
            </a:extLst>
          </p:cNvPr>
          <p:cNvSpPr/>
          <p:nvPr/>
        </p:nvSpPr>
        <p:spPr>
          <a:xfrm>
            <a:off x="7748594" y="7873827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공급사의 상품이 진열되었습니다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4" name="모서리가 둥근 직사각형 108">
            <a:extLst>
              <a:ext uri="{FF2B5EF4-FFF2-40B4-BE49-F238E27FC236}">
                <a16:creationId xmlns:a16="http://schemas.microsoft.com/office/drawing/2014/main" id="{B0634457-1002-2978-A2A5-FF3B3269D65D}"/>
              </a:ext>
            </a:extLst>
          </p:cNvPr>
          <p:cNvSpPr/>
          <p:nvPr/>
        </p:nvSpPr>
        <p:spPr>
          <a:xfrm>
            <a:off x="9026316" y="847498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75" name="Google Shape;1694;p44">
            <a:extLst>
              <a:ext uri="{FF2B5EF4-FFF2-40B4-BE49-F238E27FC236}">
                <a16:creationId xmlns:a16="http://schemas.microsoft.com/office/drawing/2014/main" id="{A1C6016A-B0A2-AFB0-826D-3F2687C20C50}"/>
              </a:ext>
            </a:extLst>
          </p:cNvPr>
          <p:cNvSpPr/>
          <p:nvPr/>
        </p:nvSpPr>
        <p:spPr>
          <a:xfrm>
            <a:off x="7596194" y="9433609"/>
            <a:ext cx="4027303" cy="137668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E-mail,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 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값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상품규격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상품규격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D2139F5E-F696-18E9-64B2-78DA1DFBB235}"/>
              </a:ext>
            </a:extLst>
          </p:cNvPr>
          <p:cNvSpPr/>
          <p:nvPr/>
        </p:nvSpPr>
        <p:spPr>
          <a:xfrm>
            <a:off x="4187092" y="7659940"/>
            <a:ext cx="3220245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7" name="모서리가 둥근 직사각형 114">
            <a:extLst>
              <a:ext uri="{FF2B5EF4-FFF2-40B4-BE49-F238E27FC236}">
                <a16:creationId xmlns:a16="http://schemas.microsoft.com/office/drawing/2014/main" id="{C1E9076A-E38B-AA14-1EC9-A6A55BF200F1}"/>
              </a:ext>
            </a:extLst>
          </p:cNvPr>
          <p:cNvSpPr/>
          <p:nvPr/>
        </p:nvSpPr>
        <p:spPr>
          <a:xfrm>
            <a:off x="5790887" y="842635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Google Shape;1694;p44">
            <a:extLst>
              <a:ext uri="{FF2B5EF4-FFF2-40B4-BE49-F238E27FC236}">
                <a16:creationId xmlns:a16="http://schemas.microsoft.com/office/drawing/2014/main" id="{6B22FBD5-FA58-DAB2-428D-B81232D05800}"/>
              </a:ext>
            </a:extLst>
          </p:cNvPr>
          <p:cNvSpPr/>
          <p:nvPr/>
        </p:nvSpPr>
        <p:spPr>
          <a:xfrm>
            <a:off x="4339492" y="7825195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공급사의 상품을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 정보를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</p:txBody>
      </p:sp>
      <p:sp>
        <p:nvSpPr>
          <p:cNvPr id="79" name="모서리가 둥근 직사각형 116">
            <a:extLst>
              <a:ext uri="{FF2B5EF4-FFF2-40B4-BE49-F238E27FC236}">
                <a16:creationId xmlns:a16="http://schemas.microsoft.com/office/drawing/2014/main" id="{2F1ADBB4-462C-DBB8-1A1A-3A0B42FFB26C}"/>
              </a:ext>
            </a:extLst>
          </p:cNvPr>
          <p:cNvSpPr/>
          <p:nvPr/>
        </p:nvSpPr>
        <p:spPr>
          <a:xfrm>
            <a:off x="5359627" y="842635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80" name="꺾인 연결선[E] 117">
            <a:extLst>
              <a:ext uri="{FF2B5EF4-FFF2-40B4-BE49-F238E27FC236}">
                <a16:creationId xmlns:a16="http://schemas.microsoft.com/office/drawing/2014/main" id="{AFDB0366-A8E5-6916-AEE8-8D772EDD4D73}"/>
              </a:ext>
            </a:extLst>
          </p:cNvPr>
          <p:cNvCxnSpPr>
            <a:cxnSpLocks/>
            <a:stCxn id="50" idx="2"/>
            <a:endCxn id="84" idx="0"/>
          </p:cNvCxnSpPr>
          <p:nvPr/>
        </p:nvCxnSpPr>
        <p:spPr>
          <a:xfrm rot="5400000">
            <a:off x="2527833" y="6277606"/>
            <a:ext cx="458671" cy="239141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109">
            <a:extLst>
              <a:ext uri="{FF2B5EF4-FFF2-40B4-BE49-F238E27FC236}">
                <a16:creationId xmlns:a16="http://schemas.microsoft.com/office/drawing/2014/main" id="{580EC543-7641-AA90-92CD-0468C613E9B4}"/>
              </a:ext>
            </a:extLst>
          </p:cNvPr>
          <p:cNvCxnSpPr>
            <a:cxnSpLocks/>
            <a:stCxn id="79" idx="0"/>
            <a:endCxn id="72" idx="1"/>
          </p:cNvCxnSpPr>
          <p:nvPr/>
        </p:nvCxnSpPr>
        <p:spPr>
          <a:xfrm rot="5400000" flipH="1" flipV="1">
            <a:off x="6518067" y="7348224"/>
            <a:ext cx="99686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[E] 111">
            <a:extLst>
              <a:ext uri="{FF2B5EF4-FFF2-40B4-BE49-F238E27FC236}">
                <a16:creationId xmlns:a16="http://schemas.microsoft.com/office/drawing/2014/main" id="{C9926BF7-3E8E-4B67-1E95-22507C0A773F}"/>
              </a:ext>
            </a:extLst>
          </p:cNvPr>
          <p:cNvCxnSpPr>
            <a:cxnSpLocks/>
            <a:stCxn id="79" idx="2"/>
            <a:endCxn id="75" idx="1"/>
          </p:cNvCxnSpPr>
          <p:nvPr/>
        </p:nvCxnSpPr>
        <p:spPr>
          <a:xfrm rot="16200000" flipH="1">
            <a:off x="5807267" y="8333023"/>
            <a:ext cx="1521287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Google Shape;1694;p44">
            <a:extLst>
              <a:ext uri="{FF2B5EF4-FFF2-40B4-BE49-F238E27FC236}">
                <a16:creationId xmlns:a16="http://schemas.microsoft.com/office/drawing/2014/main" id="{C4A3B66D-6312-FEF8-25B5-103C0E6BF46B}"/>
              </a:ext>
            </a:extLst>
          </p:cNvPr>
          <p:cNvSpPr/>
          <p:nvPr/>
        </p:nvSpPr>
        <p:spPr>
          <a:xfrm>
            <a:off x="7589031" y="9188437"/>
            <a:ext cx="4027303" cy="17001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카카오톡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(25.01.06 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박동혁 이메일 서비스 제외시킴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      (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영업 담당자 의 휴대폰번호가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미입력된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경우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 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문구를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alert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으로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운영자에게 노출한다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.)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- 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영업 담당자의 휴대폰 번호가 없어 메시지를 전달하지 못했습니다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.”</a:t>
            </a: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[OK plaza]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[" + GOOD_IDEN_NUMB + "]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[" + GOOD_NAME + "]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상품상세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84" name="모서리가 둥근 직사각형 21">
            <a:extLst>
              <a:ext uri="{FF2B5EF4-FFF2-40B4-BE49-F238E27FC236}">
                <a16:creationId xmlns:a16="http://schemas.microsoft.com/office/drawing/2014/main" id="{E79F9725-3329-D940-C884-93A6A4D912C3}"/>
              </a:ext>
            </a:extLst>
          </p:cNvPr>
          <p:cNvSpPr/>
          <p:nvPr/>
        </p:nvSpPr>
        <p:spPr>
          <a:xfrm>
            <a:off x="642290" y="7702648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유무 체크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작성데이터 있음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 데이터 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5" name="꺾인 연결선[E] 50">
            <a:extLst>
              <a:ext uri="{FF2B5EF4-FFF2-40B4-BE49-F238E27FC236}">
                <a16:creationId xmlns:a16="http://schemas.microsoft.com/office/drawing/2014/main" id="{2D3AABBA-376A-F2CF-0242-182868618852}"/>
              </a:ext>
            </a:extLst>
          </p:cNvPr>
          <p:cNvCxnSpPr>
            <a:cxnSpLocks/>
            <a:stCxn id="84" idx="2"/>
            <a:endCxn id="86" idx="1"/>
          </p:cNvCxnSpPr>
          <p:nvPr/>
        </p:nvCxnSpPr>
        <p:spPr>
          <a:xfrm rot="16200000" flipH="1">
            <a:off x="1569373" y="8208131"/>
            <a:ext cx="349128" cy="36495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36">
            <a:extLst>
              <a:ext uri="{FF2B5EF4-FFF2-40B4-BE49-F238E27FC236}">
                <a16:creationId xmlns:a16="http://schemas.microsoft.com/office/drawing/2014/main" id="{9AE0A82E-9694-7B46-DE82-9D17419D3266}"/>
              </a:ext>
            </a:extLst>
          </p:cNvPr>
          <p:cNvSpPr/>
          <p:nvPr/>
        </p:nvSpPr>
        <p:spPr>
          <a:xfrm>
            <a:off x="1926413" y="840382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48">
            <a:extLst>
              <a:ext uri="{FF2B5EF4-FFF2-40B4-BE49-F238E27FC236}">
                <a16:creationId xmlns:a16="http://schemas.microsoft.com/office/drawing/2014/main" id="{AE094352-6B8F-A9E7-7363-8E02840DC224}"/>
              </a:ext>
            </a:extLst>
          </p:cNvPr>
          <p:cNvSpPr/>
          <p:nvPr/>
        </p:nvSpPr>
        <p:spPr>
          <a:xfrm>
            <a:off x="1915872" y="9433609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8" name="꺾인 연결선[E] 50">
            <a:extLst>
              <a:ext uri="{FF2B5EF4-FFF2-40B4-BE49-F238E27FC236}">
                <a16:creationId xmlns:a16="http://schemas.microsoft.com/office/drawing/2014/main" id="{3A58CDFD-B443-D4A9-BDEA-401436EF71D2}"/>
              </a:ext>
            </a:extLst>
          </p:cNvPr>
          <p:cNvCxnSpPr>
            <a:cxnSpLocks/>
            <a:stCxn id="84" idx="2"/>
            <a:endCxn id="87" idx="1"/>
          </p:cNvCxnSpPr>
          <p:nvPr/>
        </p:nvCxnSpPr>
        <p:spPr>
          <a:xfrm rot="16200000" flipH="1">
            <a:off x="1049210" y="8728295"/>
            <a:ext cx="1378915" cy="35441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[E] 50">
            <a:extLst>
              <a:ext uri="{FF2B5EF4-FFF2-40B4-BE49-F238E27FC236}">
                <a16:creationId xmlns:a16="http://schemas.microsoft.com/office/drawing/2014/main" id="{EBF37C40-1905-036C-A5D0-6FB10D4A9C70}"/>
              </a:ext>
            </a:extLst>
          </p:cNvPr>
          <p:cNvCxnSpPr>
            <a:cxnSpLocks/>
            <a:stCxn id="86" idx="3"/>
            <a:endCxn id="76" idx="1"/>
          </p:cNvCxnSpPr>
          <p:nvPr/>
        </p:nvCxnSpPr>
        <p:spPr>
          <a:xfrm flipV="1">
            <a:off x="2821340" y="8231571"/>
            <a:ext cx="1365752" cy="3336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3EF19F48-4580-AF72-D973-F45F97A33A48}"/>
              </a:ext>
            </a:extLst>
          </p:cNvPr>
          <p:cNvSpPr/>
          <p:nvPr/>
        </p:nvSpPr>
        <p:spPr>
          <a:xfrm>
            <a:off x="3012908" y="9441433"/>
            <a:ext cx="2391414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1" name="Google Shape;1694;p44">
            <a:extLst>
              <a:ext uri="{FF2B5EF4-FFF2-40B4-BE49-F238E27FC236}">
                <a16:creationId xmlns:a16="http://schemas.microsoft.com/office/drawing/2014/main" id="{90052B90-82DF-C7E3-238E-2B1290F8BC77}"/>
              </a:ext>
            </a:extLst>
          </p:cNvPr>
          <p:cNvSpPr/>
          <p:nvPr/>
        </p:nvSpPr>
        <p:spPr>
          <a:xfrm>
            <a:off x="3165307" y="9606688"/>
            <a:ext cx="2056567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전시될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정보가 없습니다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작성 후 진행해주세요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2" name="모서리가 둥근 직사각형 108">
            <a:extLst>
              <a:ext uri="{FF2B5EF4-FFF2-40B4-BE49-F238E27FC236}">
                <a16:creationId xmlns:a16="http://schemas.microsoft.com/office/drawing/2014/main" id="{CDDAD143-8B59-A0E7-FEDE-16848FC4A2DE}"/>
              </a:ext>
            </a:extLst>
          </p:cNvPr>
          <p:cNvSpPr/>
          <p:nvPr/>
        </p:nvSpPr>
        <p:spPr>
          <a:xfrm>
            <a:off x="4021001" y="1024023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3" name="꺾인 연결선[E] 50">
            <a:extLst>
              <a:ext uri="{FF2B5EF4-FFF2-40B4-BE49-F238E27FC236}">
                <a16:creationId xmlns:a16="http://schemas.microsoft.com/office/drawing/2014/main" id="{9DA83A25-1EFF-0B50-26A6-94FA6015C6B9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2559744" y="9559899"/>
            <a:ext cx="256757" cy="6495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B5A36F17-E35B-4AAA-8418-94164B05BBDB}"/>
              </a:ext>
            </a:extLst>
          </p:cNvPr>
          <p:cNvSpPr/>
          <p:nvPr/>
        </p:nvSpPr>
        <p:spPr>
          <a:xfrm>
            <a:off x="4858535" y="1391986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2CA7519-4907-1044-90B5-55D128FC33D9}"/>
              </a:ext>
            </a:extLst>
          </p:cNvPr>
          <p:cNvSpPr/>
          <p:nvPr/>
        </p:nvSpPr>
        <p:spPr>
          <a:xfrm>
            <a:off x="4668150" y="141140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61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옵션상품등록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18982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범위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수정업체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ellipsis, tooltip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14" name="Google Shape;1694;p44">
            <a:extLst>
              <a:ext uri="{FF2B5EF4-FFF2-40B4-BE49-F238E27FC236}">
                <a16:creationId xmlns:a16="http://schemas.microsoft.com/office/drawing/2014/main" id="{DB273F82-8AFA-D504-1AAC-B5CBECD7E4B9}"/>
              </a:ext>
            </a:extLst>
          </p:cNvPr>
          <p:cNvSpPr/>
          <p:nvPr/>
        </p:nvSpPr>
        <p:spPr>
          <a:xfrm>
            <a:off x="433103" y="1033603"/>
            <a:ext cx="4086773" cy="235784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>
            <a:extLst>
              <a:ext uri="{FF2B5EF4-FFF2-40B4-BE49-F238E27FC236}">
                <a16:creationId xmlns:a16="http://schemas.microsoft.com/office/drawing/2014/main" id="{42699029-96F9-A54C-97C7-61CF065CCFD6}"/>
              </a:ext>
            </a:extLst>
          </p:cNvPr>
          <p:cNvGraphicFramePr/>
          <p:nvPr/>
        </p:nvGraphicFramePr>
        <p:xfrm>
          <a:off x="576432" y="1136974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진열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705F5A12-15B6-FC11-9390-799F510A06DA}"/>
              </a:ext>
            </a:extLst>
          </p:cNvPr>
          <p:cNvGraphicFramePr/>
          <p:nvPr/>
        </p:nvGraphicFramePr>
        <p:xfrm>
          <a:off x="4150520" y="1115541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22AEEC7-2637-5D0D-EBEE-CBFF15DA6D39}"/>
              </a:ext>
            </a:extLst>
          </p:cNvPr>
          <p:cNvSpPr/>
          <p:nvPr/>
        </p:nvSpPr>
        <p:spPr>
          <a:xfrm>
            <a:off x="2283895" y="30446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BD13DAE-98D7-3981-22ED-CA0A9B94F0F9}"/>
              </a:ext>
            </a:extLst>
          </p:cNvPr>
          <p:cNvSpPr/>
          <p:nvPr/>
        </p:nvSpPr>
        <p:spPr>
          <a:xfrm>
            <a:off x="3792687" y="153143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626121-0081-9E0C-7686-81383A44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14855"/>
              </p:ext>
            </p:extLst>
          </p:nvPr>
        </p:nvGraphicFramePr>
        <p:xfrm>
          <a:off x="576431" y="1892951"/>
          <a:ext cx="5618884" cy="106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698">
                  <a:extLst>
                    <a:ext uri="{9D8B030D-6E8A-4147-A177-3AD203B41FA5}">
                      <a16:colId xmlns:a16="http://schemas.microsoft.com/office/drawing/2014/main" val="4112172776"/>
                    </a:ext>
                  </a:extLst>
                </a:gridCol>
                <a:gridCol w="802698">
                  <a:extLst>
                    <a:ext uri="{9D8B030D-6E8A-4147-A177-3AD203B41FA5}">
                      <a16:colId xmlns:a16="http://schemas.microsoft.com/office/drawing/2014/main" val="2434550508"/>
                    </a:ext>
                  </a:extLst>
                </a:gridCol>
                <a:gridCol w="495734">
                  <a:extLst>
                    <a:ext uri="{9D8B030D-6E8A-4147-A177-3AD203B41FA5}">
                      <a16:colId xmlns:a16="http://schemas.microsoft.com/office/drawing/2014/main" val="468776068"/>
                    </a:ext>
                  </a:extLst>
                </a:gridCol>
                <a:gridCol w="640270">
                  <a:extLst>
                    <a:ext uri="{9D8B030D-6E8A-4147-A177-3AD203B41FA5}">
                      <a16:colId xmlns:a16="http://schemas.microsoft.com/office/drawing/2014/main" val="3314615283"/>
                    </a:ext>
                  </a:extLst>
                </a:gridCol>
                <a:gridCol w="481304">
                  <a:extLst>
                    <a:ext uri="{9D8B030D-6E8A-4147-A177-3AD203B41FA5}">
                      <a16:colId xmlns:a16="http://schemas.microsoft.com/office/drawing/2014/main" val="2643176940"/>
                    </a:ext>
                  </a:extLst>
                </a:gridCol>
                <a:gridCol w="1285756">
                  <a:extLst>
                    <a:ext uri="{9D8B030D-6E8A-4147-A177-3AD203B41FA5}">
                      <a16:colId xmlns:a16="http://schemas.microsoft.com/office/drawing/2014/main" val="721063890"/>
                    </a:ext>
                  </a:extLst>
                </a:gridCol>
                <a:gridCol w="1110424">
                  <a:extLst>
                    <a:ext uri="{9D8B030D-6E8A-4147-A177-3AD203B41FA5}">
                      <a16:colId xmlns:a16="http://schemas.microsoft.com/office/drawing/2014/main" val="3324232055"/>
                    </a:ext>
                  </a:extLst>
                </a:gridCol>
              </a:tblGrid>
              <a:tr h="1782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공급사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수정일시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수정자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권역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공사유형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사업장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801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13:40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792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13:30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수도권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71682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13:20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75603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13:10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87067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13:00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60923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4064063-3151-BAAA-AB80-CED6D7A0757C}"/>
              </a:ext>
            </a:extLst>
          </p:cNvPr>
          <p:cNvSpPr/>
          <p:nvPr/>
        </p:nvSpPr>
        <p:spPr>
          <a:xfrm>
            <a:off x="439640" y="518959"/>
            <a:ext cx="3233112" cy="43721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0043615-2543-5976-1AC5-2D94FE59A718}"/>
              </a:ext>
            </a:extLst>
          </p:cNvPr>
          <p:cNvSpPr/>
          <p:nvPr/>
        </p:nvSpPr>
        <p:spPr>
          <a:xfrm>
            <a:off x="4093337" y="2286881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A91C7E1-A0DE-18A1-35DA-6423DF601440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 flipV="1">
            <a:off x="433104" y="737565"/>
            <a:ext cx="6537" cy="1474961"/>
          </a:xfrm>
          <a:prstGeom prst="bentConnector3">
            <a:avLst>
              <a:gd name="adj1" fmla="val 359701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4601844-842C-9BB2-F362-CCD89C1B9ABD}"/>
              </a:ext>
            </a:extLst>
          </p:cNvPr>
          <p:cNvSpPr/>
          <p:nvPr/>
        </p:nvSpPr>
        <p:spPr>
          <a:xfrm>
            <a:off x="3597891" y="154512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D67D00-8310-B329-D8CF-BAE0DC81905F}"/>
              </a:ext>
            </a:extLst>
          </p:cNvPr>
          <p:cNvSpPr/>
          <p:nvPr/>
        </p:nvSpPr>
        <p:spPr>
          <a:xfrm>
            <a:off x="383643" y="18929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442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3599"/>
            <a:ext cx="7200000" cy="85291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7130D04-3DC0-CBBE-2245-D0F4784360EE}"/>
              </a:ext>
            </a:extLst>
          </p:cNvPr>
          <p:cNvGraphicFramePr>
            <a:graphicFrameLocks noGrp="1"/>
          </p:cNvGraphicFramePr>
          <p:nvPr/>
        </p:nvGraphicFramePr>
        <p:xfrm>
          <a:off x="516150" y="1613553"/>
          <a:ext cx="6863862" cy="127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27867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65900"/>
              </p:ext>
            </p:extLst>
          </p:nvPr>
        </p:nvGraphicFramePr>
        <p:xfrm>
          <a:off x="7858125" y="426720"/>
          <a:ext cx="2047875" cy="1622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913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정보의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상품정보는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판매가는 사용자가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할인이 적용된 판매가를 입력한다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 기준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의미하며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아래의 연산으로 값을 표기하다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백분율로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백분율 기준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소주점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자리이하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내림 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매출총이익률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백분율로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매출총이익률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할인가 있을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판매가 대시 할인가를 적용한다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백분율 기준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자리이하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내림 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나머지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값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정보는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입력된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무료배송적용금액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도서산간추가배송비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제주지역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 외 지역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5411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설계서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 문구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설명에 상품 고시 정보 기재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732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항목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비용 정책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사유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3521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551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SEO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메타 태그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(Keywords)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상품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텍스트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이미지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50666"/>
                  </a:ext>
                </a:extLst>
              </a:tr>
            </a:tbl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578835-4B12-1D09-0198-28C0D9C599DE}"/>
              </a:ext>
            </a:extLst>
          </p:cNvPr>
          <p:cNvSpPr/>
          <p:nvPr/>
        </p:nvSpPr>
        <p:spPr>
          <a:xfrm>
            <a:off x="517697" y="3149332"/>
            <a:ext cx="189814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BCBCE91-EFD0-B2DC-FDB1-D93A97E7F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83019"/>
              </p:ext>
            </p:extLst>
          </p:nvPr>
        </p:nvGraphicFramePr>
        <p:xfrm>
          <a:off x="520942" y="3395973"/>
          <a:ext cx="6863864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3668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51321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7037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076629"/>
                  </a:ext>
                </a:extLst>
              </a:tr>
            </a:tbl>
          </a:graphicData>
        </a:graphic>
      </p:graphicFrame>
      <p:sp>
        <p:nvSpPr>
          <p:cNvPr id="195" name="모서리가 둥근 직사각형 194">
            <a:extLst>
              <a:ext uri="{FF2B5EF4-FFF2-40B4-BE49-F238E27FC236}">
                <a16:creationId xmlns:a16="http://schemas.microsoft.com/office/drawing/2014/main" id="{DA1D2A63-1CBD-8011-FCBB-6491F4327D22}"/>
              </a:ext>
            </a:extLst>
          </p:cNvPr>
          <p:cNvSpPr/>
          <p:nvPr/>
        </p:nvSpPr>
        <p:spPr>
          <a:xfrm>
            <a:off x="2415840" y="3109804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포함으로 노출됩니다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01E646-C996-51B4-3AD9-5A9ADCB99653}"/>
              </a:ext>
            </a:extLst>
          </p:cNvPr>
          <p:cNvSpPr/>
          <p:nvPr/>
        </p:nvSpPr>
        <p:spPr>
          <a:xfrm>
            <a:off x="330987" y="33959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4B4FC0-804B-E693-2E58-E4EF8E50A981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A13DD-BD97-EB3C-DCEF-DE23DE496FA8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6207D5D-B9CA-7EF5-D1E9-34F5A15BC393}"/>
              </a:ext>
            </a:extLst>
          </p:cNvPr>
          <p:cNvSpPr/>
          <p:nvPr/>
        </p:nvSpPr>
        <p:spPr>
          <a:xfrm>
            <a:off x="403949" y="161509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0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3160B0B-A061-3E88-2240-5B9137C75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49106"/>
              </p:ext>
            </p:extLst>
          </p:nvPr>
        </p:nvGraphicFramePr>
        <p:xfrm>
          <a:off x="517697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옵션상품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9BFC913-123D-445A-E620-B60005921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26868"/>
              </p:ext>
            </p:extLst>
          </p:nvPr>
        </p:nvGraphicFramePr>
        <p:xfrm>
          <a:off x="1455323" y="3482564"/>
          <a:ext cx="5073664" cy="107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879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702812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856218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4405">
                  <a:extLst>
                    <a:ext uri="{9D8B030D-6E8A-4147-A177-3AD203B41FA5}">
                      <a16:colId xmlns:a16="http://schemas.microsoft.com/office/drawing/2014/main" val="3098799001"/>
                    </a:ext>
                  </a:extLst>
                </a:gridCol>
                <a:gridCol w="805698">
                  <a:extLst>
                    <a:ext uri="{9D8B030D-6E8A-4147-A177-3AD203B41FA5}">
                      <a16:colId xmlns:a16="http://schemas.microsoft.com/office/drawing/2014/main" val="2937680366"/>
                    </a:ext>
                  </a:extLst>
                </a:gridCol>
                <a:gridCol w="401652">
                  <a:extLst>
                    <a:ext uri="{9D8B030D-6E8A-4147-A177-3AD203B41FA5}">
                      <a16:colId xmlns:a16="http://schemas.microsoft.com/office/drawing/2014/main" val="1466267303"/>
                    </a:ext>
                  </a:extLst>
                </a:gridCol>
              </a:tblGrid>
              <a:tr h="178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할인률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○아니오 ●예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○아니오 ●예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6.6%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○아니오 ●예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●아니오 ○예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78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옵션규격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●아니오 ○예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99683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6F6DF5-4D4B-47BC-99CF-A7D02B1164D8}"/>
              </a:ext>
            </a:extLst>
          </p:cNvPr>
          <p:cNvSpPr/>
          <p:nvPr/>
        </p:nvSpPr>
        <p:spPr>
          <a:xfrm>
            <a:off x="3378147" y="4910065"/>
            <a:ext cx="89856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3" name="그룹 122"/>
          <p:cNvGrpSpPr/>
          <p:nvPr/>
        </p:nvGrpSpPr>
        <p:grpSpPr>
          <a:xfrm>
            <a:off x="7244205" y="3652797"/>
            <a:ext cx="107878" cy="897508"/>
            <a:chOff x="7244205" y="3652797"/>
            <a:chExt cx="107878" cy="897508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1C99A6E6-B7EA-47DB-D866-D1997E86E753}"/>
                </a:ext>
              </a:extLst>
            </p:cNvPr>
            <p:cNvSpPr/>
            <p:nvPr/>
          </p:nvSpPr>
          <p:spPr>
            <a:xfrm>
              <a:off x="7244205" y="3652797"/>
              <a:ext cx="107878" cy="8975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492237AA-D977-0CEB-8767-0D6CC5CA1DA4}"/>
                </a:ext>
              </a:extLst>
            </p:cNvPr>
            <p:cNvSpPr/>
            <p:nvPr/>
          </p:nvSpPr>
          <p:spPr>
            <a:xfrm>
              <a:off x="7267867" y="3850737"/>
              <a:ext cx="67497" cy="30017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910923B-CECD-E1B0-537D-9AB98901EA95}"/>
              </a:ext>
            </a:extLst>
          </p:cNvPr>
          <p:cNvSpPr/>
          <p:nvPr/>
        </p:nvSpPr>
        <p:spPr>
          <a:xfrm>
            <a:off x="7167519" y="200641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1DF028F-6132-2D4A-424F-7F04A6F9785E}"/>
              </a:ext>
            </a:extLst>
          </p:cNvPr>
          <p:cNvSpPr/>
          <p:nvPr/>
        </p:nvSpPr>
        <p:spPr>
          <a:xfrm>
            <a:off x="7191181" y="220435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96E4D1E-2EA6-A96C-9D2E-520DEDD6022E}"/>
              </a:ext>
            </a:extLst>
          </p:cNvPr>
          <p:cNvSpPr/>
          <p:nvPr/>
        </p:nvSpPr>
        <p:spPr>
          <a:xfrm>
            <a:off x="3984848" y="3681859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1,500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88E79FE6-0499-9211-793A-C8B3E34F69BD}"/>
              </a:ext>
            </a:extLst>
          </p:cNvPr>
          <p:cNvSpPr/>
          <p:nvPr/>
        </p:nvSpPr>
        <p:spPr>
          <a:xfrm>
            <a:off x="3984848" y="3859905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1,500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A50A31A6-964B-40DE-9939-738CBAC36D69}"/>
              </a:ext>
            </a:extLst>
          </p:cNvPr>
          <p:cNvSpPr/>
          <p:nvPr/>
        </p:nvSpPr>
        <p:spPr>
          <a:xfrm>
            <a:off x="3984848" y="4037951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1,500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C7B50EF-4F26-A4B6-1A2F-61D25CFE59E7}"/>
              </a:ext>
            </a:extLst>
          </p:cNvPr>
          <p:cNvSpPr/>
          <p:nvPr/>
        </p:nvSpPr>
        <p:spPr>
          <a:xfrm>
            <a:off x="3984848" y="4394041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CE1BC17-B6D6-79C4-373B-B521ED5D97A1}"/>
              </a:ext>
            </a:extLst>
          </p:cNvPr>
          <p:cNvSpPr/>
          <p:nvPr/>
        </p:nvSpPr>
        <p:spPr>
          <a:xfrm>
            <a:off x="3984848" y="4215996"/>
            <a:ext cx="47069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9B78A00-2817-C8E6-5B49-25465E60065B}"/>
              </a:ext>
            </a:extLst>
          </p:cNvPr>
          <p:cNvSpPr/>
          <p:nvPr/>
        </p:nvSpPr>
        <p:spPr>
          <a:xfrm>
            <a:off x="5481678" y="3676699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1,400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9C9DE922-9A3B-6F7C-467C-582538BDDF0B}"/>
              </a:ext>
            </a:extLst>
          </p:cNvPr>
          <p:cNvSpPr/>
          <p:nvPr/>
        </p:nvSpPr>
        <p:spPr>
          <a:xfrm>
            <a:off x="5481678" y="3854745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1,400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E6DFB6A1-5C43-F6E1-2FEE-42A938F09F11}"/>
              </a:ext>
            </a:extLst>
          </p:cNvPr>
          <p:cNvSpPr/>
          <p:nvPr/>
        </p:nvSpPr>
        <p:spPr>
          <a:xfrm>
            <a:off x="5481678" y="4032791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600">
                <a:solidFill>
                  <a:schemeClr val="tx1">
                    <a:lumMod val="75000"/>
                    <a:lumOff val="25000"/>
                  </a:schemeClr>
                </a:solidFill>
              </a:rPr>
              <a:t>1,400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99C8B6F-E149-44AC-8C26-DC1A58ECD932}"/>
              </a:ext>
            </a:extLst>
          </p:cNvPr>
          <p:cNvSpPr/>
          <p:nvPr/>
        </p:nvSpPr>
        <p:spPr>
          <a:xfrm>
            <a:off x="5481678" y="4388881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kumimoji="1" lang="en-US" altLang="ko-KR" sz="5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42E9E147-FD0A-B310-B8D5-267677A284C6}"/>
              </a:ext>
            </a:extLst>
          </p:cNvPr>
          <p:cNvSpPr/>
          <p:nvPr/>
        </p:nvSpPr>
        <p:spPr>
          <a:xfrm>
            <a:off x="5481678" y="4210836"/>
            <a:ext cx="517767" cy="134373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r"/>
            <a:r>
              <a:rPr kumimoji="1" lang="en-US" altLang="ko-KR" sz="5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893C1EC1-20F3-F7C6-9127-A630399D2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73244"/>
              </p:ext>
            </p:extLst>
          </p:nvPr>
        </p:nvGraphicFramePr>
        <p:xfrm>
          <a:off x="518041" y="4597428"/>
          <a:ext cx="6863862" cy="24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09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377245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4575908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</a:tbl>
          </a:graphicData>
        </a:graphic>
      </p:graphicFrame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2A74EF5-B86A-4048-E90B-C6083EFA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78358"/>
              </p:ext>
            </p:extLst>
          </p:nvPr>
        </p:nvGraphicFramePr>
        <p:xfrm>
          <a:off x="530398" y="6074443"/>
          <a:ext cx="6863864" cy="7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808428673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040250925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042275920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688017991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40345703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171083162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확인 할 수 있는 경우 그에 대한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38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1730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소비자 상담 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9376"/>
                  </a:ext>
                </a:extLst>
              </a:tr>
            </a:tbl>
          </a:graphicData>
        </a:graphic>
      </p:graphicFrame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E5373810-3E9A-E3D3-8F67-62263B98338D}"/>
              </a:ext>
            </a:extLst>
          </p:cNvPr>
          <p:cNvSpPr/>
          <p:nvPr/>
        </p:nvSpPr>
        <p:spPr>
          <a:xfrm>
            <a:off x="517697" y="5783337"/>
            <a:ext cx="124343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F8BE6094-0732-93E2-D078-BC095AC961E0}"/>
              </a:ext>
            </a:extLst>
          </p:cNvPr>
          <p:cNvSpPr/>
          <p:nvPr/>
        </p:nvSpPr>
        <p:spPr>
          <a:xfrm>
            <a:off x="1761346" y="5772877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6" name="그림 135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302F68C3-0D28-86EC-F5C5-BCDE84ADD70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95" y="5853877"/>
            <a:ext cx="108000" cy="108000"/>
          </a:xfrm>
          <a:prstGeom prst="rect">
            <a:avLst/>
          </a:prstGeom>
        </p:spPr>
      </p:pic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E447A7DA-2D26-6893-F840-B3C6322263D1}"/>
              </a:ext>
            </a:extLst>
          </p:cNvPr>
          <p:cNvSpPr/>
          <p:nvPr/>
        </p:nvSpPr>
        <p:spPr>
          <a:xfrm>
            <a:off x="1447378" y="6122121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5C586AB-8C9C-36B8-9291-88FB07533C06}"/>
              </a:ext>
            </a:extLst>
          </p:cNvPr>
          <p:cNvSpPr/>
          <p:nvPr/>
        </p:nvSpPr>
        <p:spPr>
          <a:xfrm>
            <a:off x="1447378" y="6376585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A9F0940F-DC4D-6DD7-96C3-A3AB570B3FA4}"/>
              </a:ext>
            </a:extLst>
          </p:cNvPr>
          <p:cNvSpPr/>
          <p:nvPr/>
        </p:nvSpPr>
        <p:spPr>
          <a:xfrm>
            <a:off x="1447378" y="6611995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AE0F0F53-7DA6-B97F-6C25-EDB9ADAC22D7}"/>
              </a:ext>
            </a:extLst>
          </p:cNvPr>
          <p:cNvSpPr/>
          <p:nvPr/>
        </p:nvSpPr>
        <p:spPr>
          <a:xfrm>
            <a:off x="5156521" y="6128965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1DA95FD8-8371-17A0-9252-24CED32418FC}"/>
              </a:ext>
            </a:extLst>
          </p:cNvPr>
          <p:cNvSpPr/>
          <p:nvPr/>
        </p:nvSpPr>
        <p:spPr>
          <a:xfrm>
            <a:off x="5148712" y="6356871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900693DA-5530-9B5D-44DC-F81627DB6E78}"/>
              </a:ext>
            </a:extLst>
          </p:cNvPr>
          <p:cNvSpPr/>
          <p:nvPr/>
        </p:nvSpPr>
        <p:spPr>
          <a:xfrm>
            <a:off x="319936" y="46423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68" name="표 167">
            <a:extLst>
              <a:ext uri="{FF2B5EF4-FFF2-40B4-BE49-F238E27FC236}">
                <a16:creationId xmlns:a16="http://schemas.microsoft.com/office/drawing/2014/main" id="{12578E1E-51F9-0393-CA10-076143CB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13921"/>
              </p:ext>
            </p:extLst>
          </p:nvPr>
        </p:nvGraphicFramePr>
        <p:xfrm>
          <a:off x="549437" y="7682345"/>
          <a:ext cx="6863864" cy="4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443410021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12566577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462651044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908762362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769952305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88055323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(keywords)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5071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5702"/>
                  </a:ext>
                </a:extLst>
              </a:tr>
            </a:tbl>
          </a:graphicData>
        </a:graphic>
      </p:graphicFrame>
      <p:sp>
        <p:nvSpPr>
          <p:cNvPr id="169" name="모서리가 둥근 직사각형 168">
            <a:extLst>
              <a:ext uri="{FF2B5EF4-FFF2-40B4-BE49-F238E27FC236}">
                <a16:creationId xmlns:a16="http://schemas.microsoft.com/office/drawing/2014/main" id="{CFD6B889-B968-10F6-A353-0E11DBC45CC2}"/>
              </a:ext>
            </a:extLst>
          </p:cNvPr>
          <p:cNvSpPr/>
          <p:nvPr/>
        </p:nvSpPr>
        <p:spPr>
          <a:xfrm>
            <a:off x="3026821" y="8317693"/>
            <a:ext cx="1242817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고시정보 및 상품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F1DF600C-C603-3139-8A00-E28213CA3E13}"/>
              </a:ext>
            </a:extLst>
          </p:cNvPr>
          <p:cNvSpPr/>
          <p:nvPr/>
        </p:nvSpPr>
        <p:spPr>
          <a:xfrm>
            <a:off x="510987" y="7410612"/>
            <a:ext cx="1238287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173" name="모서리가 둥근 직사각형 172">
            <a:extLst>
              <a:ext uri="{FF2B5EF4-FFF2-40B4-BE49-F238E27FC236}">
                <a16:creationId xmlns:a16="http://schemas.microsoft.com/office/drawing/2014/main" id="{8A50BE74-5176-09E8-7DE5-E8F0F17427F6}"/>
              </a:ext>
            </a:extLst>
          </p:cNvPr>
          <p:cNvSpPr/>
          <p:nvPr/>
        </p:nvSpPr>
        <p:spPr>
          <a:xfrm>
            <a:off x="1467613" y="7720828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B8D6F964-7CDF-AD96-85F0-2678267C5C54}"/>
              </a:ext>
            </a:extLst>
          </p:cNvPr>
          <p:cNvSpPr/>
          <p:nvPr/>
        </p:nvSpPr>
        <p:spPr>
          <a:xfrm>
            <a:off x="1463743" y="7954428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F98A4DF-D151-CF0E-CA13-43E9FBE66182}"/>
              </a:ext>
            </a:extLst>
          </p:cNvPr>
          <p:cNvSpPr/>
          <p:nvPr/>
        </p:nvSpPr>
        <p:spPr>
          <a:xfrm>
            <a:off x="-4973785" y="5092844"/>
            <a:ext cx="5023856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8E7CC6B-53E6-C909-B6AE-4235A86CB6CB}"/>
              </a:ext>
            </a:extLst>
          </p:cNvPr>
          <p:cNvSpPr/>
          <p:nvPr/>
        </p:nvSpPr>
        <p:spPr>
          <a:xfrm>
            <a:off x="-2833398" y="7179087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CD7D46-14DF-547D-A667-7B3E11B1E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87870"/>
              </p:ext>
            </p:extLst>
          </p:nvPr>
        </p:nvGraphicFramePr>
        <p:xfrm>
          <a:off x="-4819583" y="5635249"/>
          <a:ext cx="4683540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6">
                  <a:extLst>
                    <a:ext uri="{9D8B030D-6E8A-4147-A177-3AD203B41FA5}">
                      <a16:colId xmlns:a16="http://schemas.microsoft.com/office/drawing/2014/main" val="228317749"/>
                    </a:ext>
                  </a:extLst>
                </a:gridCol>
                <a:gridCol w="734190">
                  <a:extLst>
                    <a:ext uri="{9D8B030D-6E8A-4147-A177-3AD203B41FA5}">
                      <a16:colId xmlns:a16="http://schemas.microsoft.com/office/drawing/2014/main" val="3772902835"/>
                    </a:ext>
                  </a:extLst>
                </a:gridCol>
                <a:gridCol w="1207898">
                  <a:extLst>
                    <a:ext uri="{9D8B030D-6E8A-4147-A177-3AD203B41FA5}">
                      <a16:colId xmlns:a16="http://schemas.microsoft.com/office/drawing/2014/main" val="3197246909"/>
                    </a:ext>
                  </a:extLst>
                </a:gridCol>
                <a:gridCol w="665518">
                  <a:extLst>
                    <a:ext uri="{9D8B030D-6E8A-4147-A177-3AD203B41FA5}">
                      <a16:colId xmlns:a16="http://schemas.microsoft.com/office/drawing/2014/main" val="2698502328"/>
                    </a:ext>
                  </a:extLst>
                </a:gridCol>
                <a:gridCol w="936708">
                  <a:extLst>
                    <a:ext uri="{9D8B030D-6E8A-4147-A177-3AD203B41FA5}">
                      <a16:colId xmlns:a16="http://schemas.microsoft.com/office/drawing/2014/main" val="3312552606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4939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887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4330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357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7245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459BDB-A830-BEB0-6ACD-11F12896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92637"/>
              </p:ext>
            </p:extLst>
          </p:nvPr>
        </p:nvGraphicFramePr>
        <p:xfrm>
          <a:off x="-4800710" y="5195633"/>
          <a:ext cx="4664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85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9809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배송비 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4100E75-11B0-3138-8E24-C9B769E7EECF}"/>
              </a:ext>
            </a:extLst>
          </p:cNvPr>
          <p:cNvSpPr/>
          <p:nvPr/>
        </p:nvSpPr>
        <p:spPr>
          <a:xfrm>
            <a:off x="-3144318" y="3334333"/>
            <a:ext cx="3257315" cy="1456295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사유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공급사에서 호출해 오는 정보로 운영사에서는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가능함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수시로 확인 및 수정이 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영역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거래 조건에 관한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5BAAB4-206B-A9E6-DDB6-DB624ABF09A7}"/>
              </a:ext>
            </a:extLst>
          </p:cNvPr>
          <p:cNvSpPr/>
          <p:nvPr/>
        </p:nvSpPr>
        <p:spPr>
          <a:xfrm>
            <a:off x="7715389" y="6375783"/>
            <a:ext cx="2287018" cy="2014147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4DEAAFB-D9D5-770F-3516-9D5DC18098F9}"/>
              </a:ext>
            </a:extLst>
          </p:cNvPr>
          <p:cNvSpPr/>
          <p:nvPr/>
        </p:nvSpPr>
        <p:spPr>
          <a:xfrm>
            <a:off x="-6993485" y="8633263"/>
            <a:ext cx="7109327" cy="849855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B72121B-2DFC-2C1E-EE74-299DF22D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20553"/>
              </p:ext>
            </p:extLst>
          </p:nvPr>
        </p:nvGraphicFramePr>
        <p:xfrm>
          <a:off x="-6847859" y="8736052"/>
          <a:ext cx="67775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387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920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거래 조건에 관한 정보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228123A-EFDD-9DD7-13B7-5D5BDED36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8071"/>
              </p:ext>
            </p:extLst>
          </p:nvPr>
        </p:nvGraphicFramePr>
        <p:xfrm>
          <a:off x="-6847859" y="9181935"/>
          <a:ext cx="6863864" cy="746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159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2E130031-E34A-AC7A-71F9-826424606727}"/>
              </a:ext>
            </a:extLst>
          </p:cNvPr>
          <p:cNvSpPr/>
          <p:nvPr/>
        </p:nvSpPr>
        <p:spPr>
          <a:xfrm>
            <a:off x="-5896327" y="9239142"/>
            <a:ext cx="5759914" cy="8010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5E850AE6-9799-6F7A-5C01-5549491AE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810"/>
              </p:ext>
            </p:extLst>
          </p:nvPr>
        </p:nvGraphicFramePr>
        <p:xfrm>
          <a:off x="-5896327" y="13286710"/>
          <a:ext cx="5751479" cy="1276012"/>
        </p:xfrm>
        <a:graphic>
          <a:graphicData uri="http://schemas.openxmlformats.org/drawingml/2006/table">
            <a:tbl>
              <a:tblPr/>
              <a:tblGrid>
                <a:gridCol w="146124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290234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231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6ECB8B0-C13F-8D3D-801A-FCDE7E5192CF}"/>
              </a:ext>
            </a:extLst>
          </p:cNvPr>
          <p:cNvSpPr/>
          <p:nvPr/>
        </p:nvSpPr>
        <p:spPr>
          <a:xfrm>
            <a:off x="-5890607" y="10184337"/>
            <a:ext cx="5754194" cy="8744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3831D9AB-DBD0-2A60-87E3-81ADA5B9C767}"/>
              </a:ext>
            </a:extLst>
          </p:cNvPr>
          <p:cNvSpPr/>
          <p:nvPr/>
        </p:nvSpPr>
        <p:spPr>
          <a:xfrm>
            <a:off x="-5887871" y="11861646"/>
            <a:ext cx="5751458" cy="1050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6EC9C5F-7F39-BADF-1808-83EEAF6D41A9}"/>
              </a:ext>
            </a:extLst>
          </p:cNvPr>
          <p:cNvSpPr/>
          <p:nvPr/>
        </p:nvSpPr>
        <p:spPr>
          <a:xfrm>
            <a:off x="-5887871" y="11138335"/>
            <a:ext cx="5751458" cy="65057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2043522-81A5-6555-556A-A1DA705FBAE9}"/>
              </a:ext>
            </a:extLst>
          </p:cNvPr>
          <p:cNvSpPr/>
          <p:nvPr/>
        </p:nvSpPr>
        <p:spPr>
          <a:xfrm>
            <a:off x="-5896327" y="14772307"/>
            <a:ext cx="5751458" cy="111918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 중 발생한 하자의 환불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수리 등은 공정거래위원회 소비자분쟁해결기준에 준하여 처리됩니다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b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</a:b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제조사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브랜드 </a:t>
            </a:r>
            <a:r>
              <a:rPr lang="en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AS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센터로 문의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시 고객님의 귀책사유로 인해 수거가 지연될 경우에는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교환이 제한될 수 있습니다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일부 수입품 및 제작품의 경우는 주문 전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가능여부를 담당자에게 문의해 주세요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신용카드 결제의 경우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전체 반품만 가능합니다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 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부분 반품 불가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2E710D76-50E4-4659-5B7D-BB359448B784}"/>
              </a:ext>
            </a:extLst>
          </p:cNvPr>
          <p:cNvSpPr/>
          <p:nvPr/>
        </p:nvSpPr>
        <p:spPr>
          <a:xfrm>
            <a:off x="-5887892" y="13033509"/>
            <a:ext cx="3223129" cy="215467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65BBBDC9-6D05-5214-4E2A-BBC9D1C91DAC}"/>
              </a:ext>
            </a:extLst>
          </p:cNvPr>
          <p:cNvGrpSpPr/>
          <p:nvPr/>
        </p:nvGrpSpPr>
        <p:grpSpPr>
          <a:xfrm>
            <a:off x="-5887892" y="15958136"/>
            <a:ext cx="2232397" cy="180000"/>
            <a:chOff x="3407643" y="2433197"/>
            <a:chExt cx="2232397" cy="180000"/>
          </a:xfrm>
          <a:noFill/>
        </p:grpSpPr>
        <p:sp>
          <p:nvSpPr>
            <p:cNvPr id="65" name="모서리가 둥근 직사각형 64">
              <a:extLst>
                <a:ext uri="{FF2B5EF4-FFF2-40B4-BE49-F238E27FC236}">
                  <a16:creationId xmlns:a16="http://schemas.microsoft.com/office/drawing/2014/main" id="{B084318B-1013-727B-5600-E846919C0778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(12345)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서울시 영등포구 여의도동 </a:t>
              </a:r>
              <a:r>
                <a:rPr kumimoji="1"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의사당로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길</a:t>
              </a:r>
            </a:p>
          </p:txBody>
        </p: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D1D79E06-13B8-A0B5-8DD3-6FC18E0FC6EF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01214E81-333C-526A-3E87-188FCFE67E2F}"/>
              </a:ext>
            </a:extLst>
          </p:cNvPr>
          <p:cNvSpPr/>
          <p:nvPr/>
        </p:nvSpPr>
        <p:spPr>
          <a:xfrm>
            <a:off x="-2244944" y="15949574"/>
            <a:ext cx="2100075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층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6886F820-5D32-0400-A2DD-18DCC1E97C9D}"/>
              </a:ext>
            </a:extLst>
          </p:cNvPr>
          <p:cNvSpPr/>
          <p:nvPr/>
        </p:nvSpPr>
        <p:spPr>
          <a:xfrm>
            <a:off x="-5887892" y="16193711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02-2345-2345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972871C1-40A9-249A-E2AA-28156ED006D3}"/>
              </a:ext>
            </a:extLst>
          </p:cNvPr>
          <p:cNvSpPr/>
          <p:nvPr/>
        </p:nvSpPr>
        <p:spPr>
          <a:xfrm>
            <a:off x="-7057709" y="916277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7B2C0B2-8799-BE33-B24B-18D8B043775E}"/>
              </a:ext>
            </a:extLst>
          </p:cNvPr>
          <p:cNvSpPr/>
          <p:nvPr/>
        </p:nvSpPr>
        <p:spPr>
          <a:xfrm>
            <a:off x="-7056704" y="130335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312709B-3585-637F-0075-3BA962FD8D24}"/>
              </a:ext>
            </a:extLst>
          </p:cNvPr>
          <p:cNvSpPr/>
          <p:nvPr/>
        </p:nvSpPr>
        <p:spPr>
          <a:xfrm>
            <a:off x="-7063541" y="1468230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033EB8C-0F3B-F372-5979-1BC0A9DCDE99}"/>
              </a:ext>
            </a:extLst>
          </p:cNvPr>
          <p:cNvSpPr/>
          <p:nvPr/>
        </p:nvSpPr>
        <p:spPr>
          <a:xfrm>
            <a:off x="-7082870" y="1593063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F7847E3-50AA-AEFD-0D50-4F94B6036ED4}"/>
              </a:ext>
            </a:extLst>
          </p:cNvPr>
          <p:cNvSpPr/>
          <p:nvPr/>
        </p:nvSpPr>
        <p:spPr>
          <a:xfrm>
            <a:off x="-7060133" y="161848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C6944B13-528A-2118-24C1-D895E3CD51F3}"/>
              </a:ext>
            </a:extLst>
          </p:cNvPr>
          <p:cNvSpPr/>
          <p:nvPr/>
        </p:nvSpPr>
        <p:spPr>
          <a:xfrm>
            <a:off x="-2244944" y="16201261"/>
            <a:ext cx="2108531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bg1">
                    <a:lumMod val="50000"/>
                  </a:schemeClr>
                </a:solidFill>
              </a:rPr>
              <a:t>sample@pantech.co.kr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365B399E-6A29-3097-B576-1545701715A4}"/>
              </a:ext>
            </a:extLst>
          </p:cNvPr>
          <p:cNvSpPr/>
          <p:nvPr/>
        </p:nvSpPr>
        <p:spPr>
          <a:xfrm>
            <a:off x="-5887892" y="16428623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09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점심시간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토요일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일요일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공휴일 제외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A809858-8E46-22EA-7E3F-DA2EBBCF07FF}"/>
              </a:ext>
            </a:extLst>
          </p:cNvPr>
          <p:cNvSpPr/>
          <p:nvPr/>
        </p:nvSpPr>
        <p:spPr>
          <a:xfrm>
            <a:off x="-3896795" y="1679729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08E267AE-7333-F7EB-872D-21F802DBEA47}"/>
              </a:ext>
            </a:extLst>
          </p:cNvPr>
          <p:cNvSpPr/>
          <p:nvPr/>
        </p:nvSpPr>
        <p:spPr>
          <a:xfrm>
            <a:off x="-6854675" y="16404120"/>
            <a:ext cx="3262400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1945BD41-9527-E154-3612-1154A0963626}"/>
              </a:ext>
            </a:extLst>
          </p:cNvPr>
          <p:cNvSpPr/>
          <p:nvPr/>
        </p:nvSpPr>
        <p:spPr>
          <a:xfrm>
            <a:off x="-3592276" y="16165474"/>
            <a:ext cx="3621914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52EAD5CA-72EF-6D97-B9E0-51574374D52E}"/>
              </a:ext>
            </a:extLst>
          </p:cNvPr>
          <p:cNvSpPr/>
          <p:nvPr/>
        </p:nvSpPr>
        <p:spPr>
          <a:xfrm>
            <a:off x="-3271459" y="16459440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 문의 가능 시간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17E752E-A65F-9932-0A6A-7BC8CFB8AD77}"/>
              </a:ext>
            </a:extLst>
          </p:cNvPr>
          <p:cNvSpPr/>
          <p:nvPr/>
        </p:nvSpPr>
        <p:spPr>
          <a:xfrm>
            <a:off x="-3278992" y="162012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6E081C5-9DFC-4FF6-985B-7AB182D172D9}"/>
              </a:ext>
            </a:extLst>
          </p:cNvPr>
          <p:cNvSpPr/>
          <p:nvPr/>
        </p:nvSpPr>
        <p:spPr>
          <a:xfrm>
            <a:off x="-6161300" y="164286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FCF3DB5C-69AE-199F-DC6A-8AAF680B598A}"/>
              </a:ext>
            </a:extLst>
          </p:cNvPr>
          <p:cNvSpPr/>
          <p:nvPr/>
        </p:nvSpPr>
        <p:spPr>
          <a:xfrm>
            <a:off x="7715389" y="9545444"/>
            <a:ext cx="2287018" cy="4270917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18D7260D-269A-07C2-40A8-28CC04E01E42}"/>
              </a:ext>
            </a:extLst>
          </p:cNvPr>
          <p:cNvSpPr/>
          <p:nvPr/>
        </p:nvSpPr>
        <p:spPr>
          <a:xfrm>
            <a:off x="7715389" y="13816362"/>
            <a:ext cx="2287018" cy="95594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D77087BC-050A-5984-BBBC-F8696234C2F0}"/>
              </a:ext>
            </a:extLst>
          </p:cNvPr>
          <p:cNvSpPr/>
          <p:nvPr/>
        </p:nvSpPr>
        <p:spPr>
          <a:xfrm>
            <a:off x="10360968" y="1001646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꺾인 연결선[E] 118">
            <a:extLst>
              <a:ext uri="{FF2B5EF4-FFF2-40B4-BE49-F238E27FC236}">
                <a16:creationId xmlns:a16="http://schemas.microsoft.com/office/drawing/2014/main" id="{CE59C79B-0C51-DD15-6B26-F44E769DB73D}"/>
              </a:ext>
            </a:extLst>
          </p:cNvPr>
          <p:cNvCxnSpPr>
            <a:cxnSpLocks/>
            <a:stCxn id="114" idx="3"/>
            <a:endCxn id="116" idx="1"/>
          </p:cNvCxnSpPr>
          <p:nvPr/>
        </p:nvCxnSpPr>
        <p:spPr>
          <a:xfrm flipV="1">
            <a:off x="10002407" y="10322101"/>
            <a:ext cx="358561" cy="135880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F3F75A02-70E7-C19B-6489-4C0C007C3F94}"/>
              </a:ext>
            </a:extLst>
          </p:cNvPr>
          <p:cNvSpPr/>
          <p:nvPr/>
        </p:nvSpPr>
        <p:spPr>
          <a:xfrm>
            <a:off x="10367776" y="1263770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 설계 확인 후 추가함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21" name="꺾인 연결선[E] 120">
            <a:extLst>
              <a:ext uri="{FF2B5EF4-FFF2-40B4-BE49-F238E27FC236}">
                <a16:creationId xmlns:a16="http://schemas.microsoft.com/office/drawing/2014/main" id="{86B4B385-1900-7FB5-51CE-8C9B761500B2}"/>
              </a:ext>
            </a:extLst>
          </p:cNvPr>
          <p:cNvCxnSpPr>
            <a:cxnSpLocks/>
            <a:stCxn id="115" idx="3"/>
            <a:endCxn id="120" idx="1"/>
          </p:cNvCxnSpPr>
          <p:nvPr/>
        </p:nvCxnSpPr>
        <p:spPr>
          <a:xfrm flipV="1">
            <a:off x="10002407" y="12943341"/>
            <a:ext cx="365369" cy="135099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19E6ED92-D42B-FDA2-6A6E-C11F90B30C19}"/>
              </a:ext>
            </a:extLst>
          </p:cNvPr>
          <p:cNvSpPr/>
          <p:nvPr/>
        </p:nvSpPr>
        <p:spPr>
          <a:xfrm>
            <a:off x="1727810" y="4628814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CE08C11F-5690-3413-E2DE-298CF1ABE3BA}"/>
              </a:ext>
            </a:extLst>
          </p:cNvPr>
          <p:cNvSpPr/>
          <p:nvPr/>
        </p:nvSpPr>
        <p:spPr>
          <a:xfrm>
            <a:off x="491679" y="7030857"/>
            <a:ext cx="1257595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8C02D652-27CD-4714-48CF-BBDA68321706}"/>
              </a:ext>
            </a:extLst>
          </p:cNvPr>
          <p:cNvSpPr/>
          <p:nvPr/>
        </p:nvSpPr>
        <p:spPr>
          <a:xfrm>
            <a:off x="2762610" y="7027362"/>
            <a:ext cx="371016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정보에는 주문취소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 정책 및 판매자 정보가 포함됩니다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7440DABD-2247-546C-BBC0-4E501077BD14}"/>
              </a:ext>
            </a:extLst>
          </p:cNvPr>
          <p:cNvSpPr/>
          <p:nvPr/>
        </p:nvSpPr>
        <p:spPr>
          <a:xfrm>
            <a:off x="1813917" y="7080431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FF02BAB6-3BDB-0E91-7450-C0536708BA42}"/>
              </a:ext>
            </a:extLst>
          </p:cNvPr>
          <p:cNvSpPr/>
          <p:nvPr/>
        </p:nvSpPr>
        <p:spPr>
          <a:xfrm>
            <a:off x="10367776" y="6873452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5D87F0AC-8A5E-B6F1-3E44-18018AD2C35D}"/>
              </a:ext>
            </a:extLst>
          </p:cNvPr>
          <p:cNvCxnSpPr>
            <a:cxnSpLocks/>
            <a:stCxn id="13" idx="3"/>
            <a:endCxn id="131" idx="1"/>
          </p:cNvCxnSpPr>
          <p:nvPr/>
        </p:nvCxnSpPr>
        <p:spPr>
          <a:xfrm flipV="1">
            <a:off x="10002407" y="7179087"/>
            <a:ext cx="365369" cy="20377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꺾인 연결선[E] 176">
            <a:extLst>
              <a:ext uri="{FF2B5EF4-FFF2-40B4-BE49-F238E27FC236}">
                <a16:creationId xmlns:a16="http://schemas.microsoft.com/office/drawing/2014/main" id="{72F00A39-33E3-BE33-5B50-8F71D3AAE72A}"/>
              </a:ext>
            </a:extLst>
          </p:cNvPr>
          <p:cNvCxnSpPr>
            <a:cxnSpLocks/>
            <a:stCxn id="122" idx="2"/>
            <a:endCxn id="3" idx="0"/>
          </p:cNvCxnSpPr>
          <p:nvPr/>
        </p:nvCxnSpPr>
        <p:spPr>
          <a:xfrm rot="5400000">
            <a:off x="-286361" y="2634759"/>
            <a:ext cx="282589" cy="463358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꺾인 연결선[E] 179">
            <a:extLst>
              <a:ext uri="{FF2B5EF4-FFF2-40B4-BE49-F238E27FC236}">
                <a16:creationId xmlns:a16="http://schemas.microsoft.com/office/drawing/2014/main" id="{71EC0184-134A-AC37-CAA6-D96239EB29D3}"/>
              </a:ext>
            </a:extLst>
          </p:cNvPr>
          <p:cNvCxnSpPr>
            <a:cxnSpLocks/>
            <a:stCxn id="127" idx="2"/>
            <a:endCxn id="29" idx="0"/>
          </p:cNvCxnSpPr>
          <p:nvPr/>
        </p:nvCxnSpPr>
        <p:spPr>
          <a:xfrm rot="5400000">
            <a:off x="-1276190" y="5099242"/>
            <a:ext cx="1371391" cy="569665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7280BF65-F9DD-4A5D-8752-9BB1127584FC}"/>
              </a:ext>
            </a:extLst>
          </p:cNvPr>
          <p:cNvSpPr/>
          <p:nvPr/>
        </p:nvSpPr>
        <p:spPr>
          <a:xfrm>
            <a:off x="6690473" y="3144008"/>
            <a:ext cx="693001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DCF07C5-A522-4A2C-4F4D-100A64091BCF}"/>
              </a:ext>
            </a:extLst>
          </p:cNvPr>
          <p:cNvSpPr/>
          <p:nvPr/>
        </p:nvSpPr>
        <p:spPr>
          <a:xfrm>
            <a:off x="539998" y="397011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119B94D3-8CCF-767F-F7D0-34A74DB1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24854"/>
              </p:ext>
            </p:extLst>
          </p:nvPr>
        </p:nvGraphicFramePr>
        <p:xfrm>
          <a:off x="610573" y="1877924"/>
          <a:ext cx="6555399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8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7289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36444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52008460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973256451"/>
                    </a:ext>
                  </a:extLst>
                </a:gridCol>
                <a:gridCol w="1484289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129" name="직사각형 128"/>
          <p:cNvSpPr/>
          <p:nvPr/>
        </p:nvSpPr>
        <p:spPr>
          <a:xfrm>
            <a:off x="474298" y="5342030"/>
            <a:ext cx="6994726" cy="33095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EAEAD30-9C51-D2F1-4291-07FDF3A6A942}"/>
              </a:ext>
            </a:extLst>
          </p:cNvPr>
          <p:cNvSpPr/>
          <p:nvPr/>
        </p:nvSpPr>
        <p:spPr>
          <a:xfrm>
            <a:off x="6099755" y="1440021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C34285E-35AA-57D4-BEA3-233FC1CC79B4}"/>
              </a:ext>
            </a:extLst>
          </p:cNvPr>
          <p:cNvSpPr/>
          <p:nvPr/>
        </p:nvSpPr>
        <p:spPr>
          <a:xfrm>
            <a:off x="5905499" y="143628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765728F4-348A-97ED-01B4-A63126E8AD57}"/>
              </a:ext>
            </a:extLst>
          </p:cNvPr>
          <p:cNvSpPr/>
          <p:nvPr/>
        </p:nvSpPr>
        <p:spPr>
          <a:xfrm>
            <a:off x="338650" y="6084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19A1B0-9B31-0C39-1BC8-C4C1092592D2}"/>
              </a:ext>
            </a:extLst>
          </p:cNvPr>
          <p:cNvSpPr/>
          <p:nvPr/>
        </p:nvSpPr>
        <p:spPr>
          <a:xfrm>
            <a:off x="1749274" y="69714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AAF8786-1781-D690-7380-751ABF6058F8}"/>
              </a:ext>
            </a:extLst>
          </p:cNvPr>
          <p:cNvSpPr/>
          <p:nvPr/>
        </p:nvSpPr>
        <p:spPr>
          <a:xfrm>
            <a:off x="403949" y="75680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13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3443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73898"/>
              </p:ext>
            </p:extLst>
          </p:nvPr>
        </p:nvGraphicFramePr>
        <p:xfrm>
          <a:off x="7858125" y="426720"/>
          <a:ext cx="2047875" cy="435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913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수정업체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옵션규격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8C4A87B-4D89-0C98-0CCC-CDA2105AF5AD}"/>
              </a:ext>
            </a:extLst>
          </p:cNvPr>
          <p:cNvSpPr/>
          <p:nvPr/>
        </p:nvSpPr>
        <p:spPr>
          <a:xfrm>
            <a:off x="96675" y="704923"/>
            <a:ext cx="2345311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47405771-0251-1233-2E23-8A3E64264347}"/>
              </a:ext>
            </a:extLst>
          </p:cNvPr>
          <p:cNvSpPr/>
          <p:nvPr/>
        </p:nvSpPr>
        <p:spPr>
          <a:xfrm>
            <a:off x="96674" y="1595551"/>
            <a:ext cx="6120000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11E94C82-AEA3-9BF9-1C12-93D626228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07710"/>
              </p:ext>
            </p:extLst>
          </p:nvPr>
        </p:nvGraphicFramePr>
        <p:xfrm>
          <a:off x="276675" y="1614201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5E243B0E-59FD-D29C-9C60-40B334C98D8F}"/>
              </a:ext>
            </a:extLst>
          </p:cNvPr>
          <p:cNvSpPr/>
          <p:nvPr/>
        </p:nvSpPr>
        <p:spPr>
          <a:xfrm>
            <a:off x="2746859" y="381494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C25AAEC1-88CA-2E08-E943-B84A84805184}"/>
              </a:ext>
            </a:extLst>
          </p:cNvPr>
          <p:cNvSpPr/>
          <p:nvPr/>
        </p:nvSpPr>
        <p:spPr>
          <a:xfrm>
            <a:off x="5482561" y="2040875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A6790712-CAD1-E2E8-CAE5-CAD9B78E87EA}"/>
              </a:ext>
            </a:extLst>
          </p:cNvPr>
          <p:cNvCxnSpPr>
            <a:cxnSpLocks/>
            <a:stCxn id="51" idx="3"/>
            <a:endCxn id="101" idx="0"/>
          </p:cNvCxnSpPr>
          <p:nvPr/>
        </p:nvCxnSpPr>
        <p:spPr>
          <a:xfrm>
            <a:off x="2441986" y="950824"/>
            <a:ext cx="738282" cy="66337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46391A-0294-8F20-0F00-E223D9B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016178"/>
              </p:ext>
            </p:extLst>
          </p:nvPr>
        </p:nvGraphicFramePr>
        <p:xfrm>
          <a:off x="245020" y="2265233"/>
          <a:ext cx="583884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92">
                  <a:extLst>
                    <a:ext uri="{9D8B030D-6E8A-4147-A177-3AD203B41FA5}">
                      <a16:colId xmlns:a16="http://schemas.microsoft.com/office/drawing/2014/main" val="2433009054"/>
                    </a:ext>
                  </a:extLst>
                </a:gridCol>
                <a:gridCol w="371580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21678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19375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63499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42625">
                  <a:extLst>
                    <a:ext uri="{9D8B030D-6E8A-4147-A177-3AD203B41FA5}">
                      <a16:colId xmlns:a16="http://schemas.microsoft.com/office/drawing/2014/main" val="2686577237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710340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묵음배송여부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40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37194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/</a:t>
                      </a:r>
                      <a:r>
                        <a:rPr lang="ko-KR" altLang="en-US" sz="1400" b="0" dirty="0">
                          <a:effectLst/>
                        </a:rPr>
                        <a:t> 옵션상품등록 </a:t>
                      </a:r>
                      <a:r>
                        <a:rPr lang="en-US" altLang="ko-KR" sz="1400" b="0" dirty="0">
                          <a:effectLst/>
                        </a:rPr>
                        <a:t>popup &gt; </a:t>
                      </a:r>
                      <a:r>
                        <a:rPr lang="ko-KR" altLang="en-US" sz="1400" b="0" dirty="0">
                          <a:effectLst/>
                        </a:rPr>
                        <a:t>하위 공통 </a:t>
                      </a:r>
                      <a:r>
                        <a:rPr lang="en-US" altLang="ko-KR" sz="1400" b="0" dirty="0">
                          <a:effectLst/>
                        </a:rPr>
                        <a:t>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20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공통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70880"/>
              </p:ext>
            </p:extLst>
          </p:nvPr>
        </p:nvGraphicFramePr>
        <p:xfrm>
          <a:off x="7858125" y="426720"/>
          <a:ext cx="204787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공통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A886230-4435-BFEA-8985-12080979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23366"/>
              </p:ext>
            </p:extLst>
          </p:nvPr>
        </p:nvGraphicFramePr>
        <p:xfrm>
          <a:off x="269987" y="491756"/>
          <a:ext cx="7365774" cy="29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76">
                  <a:extLst>
                    <a:ext uri="{9D8B030D-6E8A-4147-A177-3AD203B41FA5}">
                      <a16:colId xmlns:a16="http://schemas.microsoft.com/office/drawing/2014/main" val="1936356038"/>
                    </a:ext>
                  </a:extLst>
                </a:gridCol>
                <a:gridCol w="78297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5441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0274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998583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644084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path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NO.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문구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 단계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정보가 저장되었습니다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탭으로 이동 하시겠습니까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상품기본정보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이동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다음 단계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등록을 취소합니다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 탭에 입력된 정보는 삭제됩니다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현재 탭의 입력 정보 삭제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이전 단계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탭을 저장하고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 탭으로 이동합니다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이동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이전 단계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승인요청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정보가 저장되었습니다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상품에 대한 승인을 요청 하시겠습니까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“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승인중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”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변경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승인요청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01241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45140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3175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9708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7281D26-B97E-B04B-EEC1-218FED37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246059"/>
              </p:ext>
            </p:extLst>
          </p:nvPr>
        </p:nvGraphicFramePr>
        <p:xfrm>
          <a:off x="269987" y="3752212"/>
          <a:ext cx="7365772" cy="111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31">
                  <a:extLst>
                    <a:ext uri="{9D8B030D-6E8A-4147-A177-3AD203B41FA5}">
                      <a16:colId xmlns:a16="http://schemas.microsoft.com/office/drawing/2014/main" val="534654219"/>
                    </a:ext>
                  </a:extLst>
                </a:gridCol>
                <a:gridCol w="89953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94999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63458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path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 NO.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문구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 항목을 입력해 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상품기본정보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품종 선택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후 세부품종을 선택해 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매입가는 지정자재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판매가는 상품 기본 정보 탭 의 컴포넌트 조합에서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변경가능합니다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78607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5429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67BB3B68-8F36-F938-05DC-25F5BED1518B}"/>
              </a:ext>
            </a:extLst>
          </p:cNvPr>
          <p:cNvSpPr/>
          <p:nvPr/>
        </p:nvSpPr>
        <p:spPr>
          <a:xfrm>
            <a:off x="89987" y="4917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BEB95ED-0CC1-96C6-926F-8C09056D24EA}"/>
              </a:ext>
            </a:extLst>
          </p:cNvPr>
          <p:cNvSpPr/>
          <p:nvPr/>
        </p:nvSpPr>
        <p:spPr>
          <a:xfrm>
            <a:off x="68805" y="37464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2759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4275"/>
              </p:ext>
            </p:extLst>
          </p:nvPr>
        </p:nvGraphicFramePr>
        <p:xfrm>
          <a:off x="7858125" y="426720"/>
          <a:ext cx="2047875" cy="570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list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좌우 스크롤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 스크롤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수정일시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조건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코드관리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코드관리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품목코드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품목코드 검색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최대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숫자 허용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품목명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품목명 검색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품목내역 검색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검색 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전체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스크롤 처리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7475435B-6BF2-C7B6-DD0E-BE0F3A691399}"/>
              </a:ext>
            </a:extLst>
          </p:cNvPr>
          <p:cNvSpPr/>
          <p:nvPr/>
        </p:nvSpPr>
        <p:spPr>
          <a:xfrm>
            <a:off x="277671" y="569840"/>
            <a:ext cx="6120000" cy="22990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D07CB2F-BDDC-3C86-9CA3-0797D63C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90627"/>
              </p:ext>
            </p:extLst>
          </p:nvPr>
        </p:nvGraphicFramePr>
        <p:xfrm>
          <a:off x="457672" y="588490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A6083D9-3DB5-2EFD-412E-BD34516B3858}"/>
              </a:ext>
            </a:extLst>
          </p:cNvPr>
          <p:cNvSpPr/>
          <p:nvPr/>
        </p:nvSpPr>
        <p:spPr>
          <a:xfrm>
            <a:off x="2927856" y="256258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9392142-A278-FE2B-515F-92BC50FF96F5}"/>
              </a:ext>
            </a:extLst>
          </p:cNvPr>
          <p:cNvSpPr/>
          <p:nvPr/>
        </p:nvSpPr>
        <p:spPr>
          <a:xfrm>
            <a:off x="76489" y="5698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616A9E6-352E-605B-5FAD-DD923A922A35}"/>
              </a:ext>
            </a:extLst>
          </p:cNvPr>
          <p:cNvSpPr/>
          <p:nvPr/>
        </p:nvSpPr>
        <p:spPr>
          <a:xfrm>
            <a:off x="277670" y="2933937"/>
            <a:ext cx="6120000" cy="296954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C793EB-55BA-CA36-7575-25424986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73347"/>
              </p:ext>
            </p:extLst>
          </p:nvPr>
        </p:nvGraphicFramePr>
        <p:xfrm>
          <a:off x="457671" y="2952587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44060AC-D2C0-A7E3-1FD5-898F07FD8CEE}"/>
              </a:ext>
            </a:extLst>
          </p:cNvPr>
          <p:cNvSpPr/>
          <p:nvPr/>
        </p:nvSpPr>
        <p:spPr>
          <a:xfrm>
            <a:off x="2927855" y="557832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051518-0F13-1AE1-B8C6-96144D8C4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69161"/>
              </p:ext>
            </p:extLst>
          </p:nvPr>
        </p:nvGraphicFramePr>
        <p:xfrm>
          <a:off x="457670" y="4040090"/>
          <a:ext cx="580718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41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557048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22453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825027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품종명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통합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분기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전원단자함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147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광전복합단자함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지하철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터널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급전선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[SC/APC(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[SM, 1C(m)]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1B18953E-4AC7-8F7D-251F-360C29125731}"/>
              </a:ext>
            </a:extLst>
          </p:cNvPr>
          <p:cNvSpPr/>
          <p:nvPr/>
        </p:nvSpPr>
        <p:spPr>
          <a:xfrm>
            <a:off x="76488" y="293393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44FCE93-9FC0-2592-D280-5A173CD74372}"/>
              </a:ext>
            </a:extLst>
          </p:cNvPr>
          <p:cNvSpPr/>
          <p:nvPr/>
        </p:nvSpPr>
        <p:spPr>
          <a:xfrm>
            <a:off x="414545" y="3390864"/>
            <a:ext cx="5850312" cy="58095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2591ED3-328D-9CCE-45CE-54779D7E6677}"/>
              </a:ext>
            </a:extLst>
          </p:cNvPr>
          <p:cNvSpPr/>
          <p:nvPr/>
        </p:nvSpPr>
        <p:spPr>
          <a:xfrm>
            <a:off x="428833" y="347318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관리구분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7019DF4-91FD-E244-7E1E-BB4BE0843703}"/>
              </a:ext>
            </a:extLst>
          </p:cNvPr>
          <p:cNvSpPr/>
          <p:nvPr/>
        </p:nvSpPr>
        <p:spPr>
          <a:xfrm>
            <a:off x="1148833" y="347318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5E472A2-87CA-26ED-FF8C-6D5B792E44F0}"/>
              </a:ext>
            </a:extLst>
          </p:cNvPr>
          <p:cNvSpPr/>
          <p:nvPr/>
        </p:nvSpPr>
        <p:spPr>
          <a:xfrm>
            <a:off x="2115151" y="348033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사용처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26C0FC9-AFEF-61C0-D3E8-173B22FC68F2}"/>
              </a:ext>
            </a:extLst>
          </p:cNvPr>
          <p:cNvSpPr/>
          <p:nvPr/>
        </p:nvSpPr>
        <p:spPr>
          <a:xfrm>
            <a:off x="2835151" y="348033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pic>
        <p:nvPicPr>
          <p:cNvPr id="14" name="그림 13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3DAB286-77F8-EF55-B693-0577AF1656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63" y="3491188"/>
            <a:ext cx="144000" cy="144000"/>
          </a:xfrm>
          <a:prstGeom prst="rect">
            <a:avLst/>
          </a:prstGeom>
          <a:noFill/>
        </p:spPr>
      </p:pic>
      <p:pic>
        <p:nvPicPr>
          <p:cNvPr id="15" name="그림 1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1C1DDE95-5A40-ADB7-45E0-58F770385F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15" y="3480332"/>
            <a:ext cx="144000" cy="144000"/>
          </a:xfrm>
          <a:prstGeom prst="rect">
            <a:avLst/>
          </a:prstGeom>
          <a:noFill/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FD91CAF-D25D-E930-08B1-59E46EBCB62D}"/>
              </a:ext>
            </a:extLst>
          </p:cNvPr>
          <p:cNvSpPr/>
          <p:nvPr/>
        </p:nvSpPr>
        <p:spPr>
          <a:xfrm>
            <a:off x="428833" y="370394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품종코드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61F67B5-0DFF-2EB5-FA91-0B74B32A201A}"/>
              </a:ext>
            </a:extLst>
          </p:cNvPr>
          <p:cNvSpPr/>
          <p:nvPr/>
        </p:nvSpPr>
        <p:spPr>
          <a:xfrm>
            <a:off x="1148833" y="370394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F46D82B-CB4F-1C93-3BC4-9F5938A1B369}"/>
              </a:ext>
            </a:extLst>
          </p:cNvPr>
          <p:cNvSpPr/>
          <p:nvPr/>
        </p:nvSpPr>
        <p:spPr>
          <a:xfrm>
            <a:off x="2115151" y="371109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품종명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6042651-A9A2-9A77-06C6-627CACAACEDF}"/>
              </a:ext>
            </a:extLst>
          </p:cNvPr>
          <p:cNvSpPr/>
          <p:nvPr/>
        </p:nvSpPr>
        <p:spPr>
          <a:xfrm>
            <a:off x="2835151" y="371109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1BD1A37-7FD8-E94C-D3DA-464E363E3CFF}"/>
              </a:ext>
            </a:extLst>
          </p:cNvPr>
          <p:cNvSpPr/>
          <p:nvPr/>
        </p:nvSpPr>
        <p:spPr>
          <a:xfrm>
            <a:off x="5701318" y="3698978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E56E728-BD15-4DD7-F5B1-A56A43CB7D25}"/>
              </a:ext>
            </a:extLst>
          </p:cNvPr>
          <p:cNvSpPr/>
          <p:nvPr/>
        </p:nvSpPr>
        <p:spPr>
          <a:xfrm>
            <a:off x="3801469" y="370394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품종내역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82B0FAD-CDFD-8C52-3F73-E4B96A24BC45}"/>
              </a:ext>
            </a:extLst>
          </p:cNvPr>
          <p:cNvSpPr/>
          <p:nvPr/>
        </p:nvSpPr>
        <p:spPr>
          <a:xfrm>
            <a:off x="4521469" y="370394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846391A-0294-8F20-0F00-E223D9B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38485"/>
              </p:ext>
            </p:extLst>
          </p:nvPr>
        </p:nvGraphicFramePr>
        <p:xfrm>
          <a:off x="441843" y="1024354"/>
          <a:ext cx="583884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392">
                  <a:extLst>
                    <a:ext uri="{9D8B030D-6E8A-4147-A177-3AD203B41FA5}">
                      <a16:colId xmlns:a16="http://schemas.microsoft.com/office/drawing/2014/main" val="2433009054"/>
                    </a:ext>
                  </a:extLst>
                </a:gridCol>
                <a:gridCol w="371580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21678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19375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63499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42625">
                  <a:extLst>
                    <a:ext uri="{9D8B030D-6E8A-4147-A177-3AD203B41FA5}">
                      <a16:colId xmlns:a16="http://schemas.microsoft.com/office/drawing/2014/main" val="2686577237"/>
                    </a:ext>
                  </a:extLst>
                </a:gridCol>
                <a:gridCol w="613475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710340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묵음배송여부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7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3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3550"/>
              </p:ext>
            </p:extLst>
          </p:nvPr>
        </p:nvGraphicFramePr>
        <p:xfrm>
          <a:off x="7858125" y="426720"/>
          <a:ext cx="2047875" cy="933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list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 품종 선택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</a:p>
                    <a:p>
                      <a:pPr algn="l" latinLnBrk="1"/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세부품종코드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최대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영문 허용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없음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세부품종내역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없음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미사용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검색조건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선택한 품종 하위의 세부품종 전체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스크롤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</a:p>
                    <a:p>
                      <a:pPr algn="l" latinLnBrk="1"/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안내문구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목록에서 선택된 컴포넌트명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검색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컴포넌트명 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컴포넌트 설명 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목록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check box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해당 행의 수량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판매가 의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활성화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placeholder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노출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화면설계 참조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table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구성요소 정의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table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에는 선택한 품종 하위 컴포넌트의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호출한다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ID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품종 하위 컴포넌트 값 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컴포넌트명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단위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단위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단가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호출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수량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정수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소수점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허용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매입가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연산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연산식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단가 * 수량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판매가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정수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허용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h.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설명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해당 컴포넌트의 설명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결정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저장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입력값을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저장하고 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닫는다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닫는다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45A6D6DD-CB30-CDED-FB04-FAE2696934AF}"/>
              </a:ext>
            </a:extLst>
          </p:cNvPr>
          <p:cNvSpPr/>
          <p:nvPr/>
        </p:nvSpPr>
        <p:spPr>
          <a:xfrm>
            <a:off x="256489" y="569840"/>
            <a:ext cx="4086773" cy="3782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1A51F328-591D-42B4-EAC0-60B13643B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716794"/>
              </p:ext>
            </p:extLst>
          </p:nvPr>
        </p:nvGraphicFramePr>
        <p:xfrm>
          <a:off x="399818" y="673212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세부 품종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>
            <a:extLst>
              <a:ext uri="{FF2B5EF4-FFF2-40B4-BE49-F238E27FC236}">
                <a16:creationId xmlns:a16="http://schemas.microsoft.com/office/drawing/2014/main" id="{5987FF80-D3D9-FD83-52C5-73F2F1AF0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6504"/>
              </p:ext>
            </p:extLst>
          </p:nvPr>
        </p:nvGraphicFramePr>
        <p:xfrm>
          <a:off x="405849" y="1151491"/>
          <a:ext cx="3327813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5;p44">
            <a:extLst>
              <a:ext uri="{FF2B5EF4-FFF2-40B4-BE49-F238E27FC236}">
                <a16:creationId xmlns:a16="http://schemas.microsoft.com/office/drawing/2014/main" id="{55867A1D-AA49-1ABB-142B-E8B1BFE08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884768"/>
              </p:ext>
            </p:extLst>
          </p:nvPr>
        </p:nvGraphicFramePr>
        <p:xfrm>
          <a:off x="3973906" y="651779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843B515-9AB6-1932-D851-00683EFB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15641"/>
              </p:ext>
            </p:extLst>
          </p:nvPr>
        </p:nvGraphicFramePr>
        <p:xfrm>
          <a:off x="366950" y="1918894"/>
          <a:ext cx="3822203" cy="206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9377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34353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4FFA2F-102E-64E9-16E3-58BD54BC2F37}"/>
              </a:ext>
            </a:extLst>
          </p:cNvPr>
          <p:cNvSpPr/>
          <p:nvPr/>
        </p:nvSpPr>
        <p:spPr>
          <a:xfrm>
            <a:off x="374804" y="1079860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Google Shape;1696;p44">
            <a:extLst>
              <a:ext uri="{FF2B5EF4-FFF2-40B4-BE49-F238E27FC236}">
                <a16:creationId xmlns:a16="http://schemas.microsoft.com/office/drawing/2014/main" id="{7659D433-A961-698D-8A64-31F6236E6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674244"/>
              </p:ext>
            </p:extLst>
          </p:nvPr>
        </p:nvGraphicFramePr>
        <p:xfrm>
          <a:off x="402307" y="1381859"/>
          <a:ext cx="3317178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1699;p44">
            <a:extLst>
              <a:ext uri="{FF2B5EF4-FFF2-40B4-BE49-F238E27FC236}">
                <a16:creationId xmlns:a16="http://schemas.microsoft.com/office/drawing/2014/main" id="{95FB42AC-5EA8-2D9E-B8E3-25E7647A5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330346"/>
              </p:ext>
            </p:extLst>
          </p:nvPr>
        </p:nvGraphicFramePr>
        <p:xfrm>
          <a:off x="399818" y="1609392"/>
          <a:ext cx="1646811" cy="180000"/>
        </p:xfrm>
        <a:graphic>
          <a:graphicData uri="http://schemas.openxmlformats.org/drawingml/2006/table">
            <a:tbl>
              <a:tblPr/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9500418-2383-186E-6E59-639AA0755B19}"/>
              </a:ext>
            </a:extLst>
          </p:cNvPr>
          <p:cNvSpPr/>
          <p:nvPr/>
        </p:nvSpPr>
        <p:spPr>
          <a:xfrm>
            <a:off x="3708678" y="1620579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D952301-67BE-22EF-6AAA-540C7072F2E5}"/>
              </a:ext>
            </a:extLst>
          </p:cNvPr>
          <p:cNvSpPr/>
          <p:nvPr/>
        </p:nvSpPr>
        <p:spPr>
          <a:xfrm>
            <a:off x="76489" y="5698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8" name="Google Shape;1694;p44">
            <a:extLst>
              <a:ext uri="{FF2B5EF4-FFF2-40B4-BE49-F238E27FC236}">
                <a16:creationId xmlns:a16="http://schemas.microsoft.com/office/drawing/2014/main" id="{7B86D799-AC34-BFF3-B124-65819D7AA28A}"/>
              </a:ext>
            </a:extLst>
          </p:cNvPr>
          <p:cNvSpPr/>
          <p:nvPr/>
        </p:nvSpPr>
        <p:spPr>
          <a:xfrm>
            <a:off x="256489" y="4454782"/>
            <a:ext cx="4086773" cy="484824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6;p44">
            <a:extLst>
              <a:ext uri="{FF2B5EF4-FFF2-40B4-BE49-F238E27FC236}">
                <a16:creationId xmlns:a16="http://schemas.microsoft.com/office/drawing/2014/main" id="{479B8F41-1102-BBD9-3496-CA03A6924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386248"/>
              </p:ext>
            </p:extLst>
          </p:nvPr>
        </p:nvGraphicFramePr>
        <p:xfrm>
          <a:off x="405849" y="5613149"/>
          <a:ext cx="3783305" cy="180000"/>
        </p:xfrm>
        <a:graphic>
          <a:graphicData uri="http://schemas.openxmlformats.org/drawingml/2006/table">
            <a:tbl>
              <a:tblPr/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SC/APC(1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m) 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Google Shape;58;p20">
            <a:extLst>
              <a:ext uri="{FF2B5EF4-FFF2-40B4-BE49-F238E27FC236}">
                <a16:creationId xmlns:a16="http://schemas.microsoft.com/office/drawing/2014/main" id="{07C21E6F-86F2-9B06-F33F-FAFCB5550615}"/>
              </a:ext>
            </a:extLst>
          </p:cNvPr>
          <p:cNvSpPr/>
          <p:nvPr/>
        </p:nvSpPr>
        <p:spPr>
          <a:xfrm>
            <a:off x="390551" y="4910477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개의 컴포넌트를 조합하여 상품을 생성할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5AB3FFC-85B8-94E3-9BC4-04BD8F34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37861"/>
              </p:ext>
            </p:extLst>
          </p:nvPr>
        </p:nvGraphicFramePr>
        <p:xfrm>
          <a:off x="366949" y="7264563"/>
          <a:ext cx="3864468" cy="165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8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305771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53829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22994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1501677857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2052737263"/>
                    </a:ext>
                  </a:extLst>
                </a:gridCol>
                <a:gridCol w="425013">
                  <a:extLst>
                    <a:ext uri="{9D8B030D-6E8A-4147-A177-3AD203B41FA5}">
                      <a16:colId xmlns:a16="http://schemas.microsoft.com/office/drawing/2014/main" val="1187609550"/>
                    </a:ext>
                  </a:extLst>
                </a:gridCol>
                <a:gridCol w="898922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선택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단위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수량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매입가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판매가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참고용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)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124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5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5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5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127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129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</a:t>
                      </a:r>
                      <a:r>
                        <a:rPr lang="en-US" altLang="ko-KR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80E08B-9D7F-4181-4FC4-97A26E0178C3}"/>
              </a:ext>
            </a:extLst>
          </p:cNvPr>
          <p:cNvSpPr/>
          <p:nvPr/>
        </p:nvSpPr>
        <p:spPr>
          <a:xfrm>
            <a:off x="374804" y="5536505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3614E-679E-858F-8CDE-B929D22D3091}"/>
              </a:ext>
            </a:extLst>
          </p:cNvPr>
          <p:cNvSpPr/>
          <p:nvPr/>
        </p:nvSpPr>
        <p:spPr>
          <a:xfrm>
            <a:off x="362198" y="6744927"/>
            <a:ext cx="3852167" cy="3342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57;p20">
            <a:extLst>
              <a:ext uri="{FF2B5EF4-FFF2-40B4-BE49-F238E27FC236}">
                <a16:creationId xmlns:a16="http://schemas.microsoft.com/office/drawing/2014/main" id="{E92F22C6-527D-1F54-04D4-400F5AF00B64}"/>
              </a:ext>
            </a:extLst>
          </p:cNvPr>
          <p:cNvSpPr txBox="1"/>
          <p:nvPr/>
        </p:nvSpPr>
        <p:spPr>
          <a:xfrm>
            <a:off x="362198" y="6513730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검색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49" name="Google Shape;1696;p44">
            <a:extLst>
              <a:ext uri="{FF2B5EF4-FFF2-40B4-BE49-F238E27FC236}">
                <a16:creationId xmlns:a16="http://schemas.microsoft.com/office/drawing/2014/main" id="{6AA30E28-9473-FF51-9F67-266D37809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832612"/>
              </p:ext>
            </p:extLst>
          </p:nvPr>
        </p:nvGraphicFramePr>
        <p:xfrm>
          <a:off x="405849" y="6814174"/>
          <a:ext cx="3233529" cy="180000"/>
        </p:xfrm>
        <a:graphic>
          <a:graphicData uri="http://schemas.openxmlformats.org/drawingml/2006/table">
            <a:tbl>
              <a:tblPr/>
              <a:tblGrid>
                <a:gridCol w="63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5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1046944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컴포넌트 명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956DF566-4FD0-F504-4434-8B4F51205F22}"/>
              </a:ext>
            </a:extLst>
          </p:cNvPr>
          <p:cNvSpPr/>
          <p:nvPr/>
        </p:nvSpPr>
        <p:spPr>
          <a:xfrm>
            <a:off x="3716656" y="6811349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55" name="Google Shape;57;p20">
            <a:extLst>
              <a:ext uri="{FF2B5EF4-FFF2-40B4-BE49-F238E27FC236}">
                <a16:creationId xmlns:a16="http://schemas.microsoft.com/office/drawing/2014/main" id="{07230756-70C2-3051-5A33-CF7FDC72B70D}"/>
              </a:ext>
            </a:extLst>
          </p:cNvPr>
          <p:cNvSpPr txBox="1"/>
          <p:nvPr/>
        </p:nvSpPr>
        <p:spPr>
          <a:xfrm>
            <a:off x="362197" y="5320097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조합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4F6343D-C349-6C73-582E-CB421E71A148}"/>
              </a:ext>
            </a:extLst>
          </p:cNvPr>
          <p:cNvSpPr/>
          <p:nvPr/>
        </p:nvSpPr>
        <p:spPr>
          <a:xfrm>
            <a:off x="1810725" y="902765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5B300211-153C-8CC4-4321-885143D65DB7}"/>
              </a:ext>
            </a:extLst>
          </p:cNvPr>
          <p:cNvSpPr/>
          <p:nvPr/>
        </p:nvSpPr>
        <p:spPr>
          <a:xfrm>
            <a:off x="2215691" y="902496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CD20B64-6D6B-B435-97B9-E1769141C855}"/>
              </a:ext>
            </a:extLst>
          </p:cNvPr>
          <p:cNvSpPr/>
          <p:nvPr/>
        </p:nvSpPr>
        <p:spPr>
          <a:xfrm>
            <a:off x="60572" y="444672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149BC8D4-EBF5-BBC9-2C57-71B9B3BF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5117"/>
              </p:ext>
            </p:extLst>
          </p:nvPr>
        </p:nvGraphicFramePr>
        <p:xfrm>
          <a:off x="390551" y="4510721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45EA9E45-34E9-8D54-B603-226CE5AA0E33}"/>
              </a:ext>
            </a:extLst>
          </p:cNvPr>
          <p:cNvSpPr/>
          <p:nvPr/>
        </p:nvSpPr>
        <p:spPr>
          <a:xfrm>
            <a:off x="1866629" y="409856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4427E71-4BB9-BED7-7217-A2255D03FC99}"/>
              </a:ext>
            </a:extLst>
          </p:cNvPr>
          <p:cNvSpPr/>
          <p:nvPr/>
        </p:nvSpPr>
        <p:spPr>
          <a:xfrm>
            <a:off x="2271595" y="409586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pic>
        <p:nvPicPr>
          <p:cNvPr id="4" name="그림 3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AEF592E0-C796-4F0A-D8ED-D69A09E68E3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" y="8134960"/>
            <a:ext cx="108000" cy="108000"/>
          </a:xfrm>
          <a:prstGeom prst="rect">
            <a:avLst/>
          </a:prstGeom>
        </p:spPr>
      </p:pic>
      <p:pic>
        <p:nvPicPr>
          <p:cNvPr id="5" name="그림 4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C30AE29D-DB8A-59C5-00E3-61309E034F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0" y="8341819"/>
            <a:ext cx="108000" cy="108000"/>
          </a:xfrm>
          <a:prstGeom prst="rect">
            <a:avLst/>
          </a:prstGeom>
        </p:spPr>
      </p:pic>
      <p:pic>
        <p:nvPicPr>
          <p:cNvPr id="6" name="그림 5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11413CE5-F3BC-A038-E769-2313241F8BC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5" y="7513501"/>
            <a:ext cx="108000" cy="108000"/>
          </a:xfrm>
          <a:prstGeom prst="rect">
            <a:avLst/>
          </a:prstGeom>
        </p:spPr>
      </p:pic>
      <p:sp>
        <p:nvSpPr>
          <p:cNvPr id="7" name="Google Shape;57;p20">
            <a:extLst>
              <a:ext uri="{FF2B5EF4-FFF2-40B4-BE49-F238E27FC236}">
                <a16:creationId xmlns:a16="http://schemas.microsoft.com/office/drawing/2014/main" id="{69CD8163-1C8D-B06E-2090-8A0A05044213}"/>
              </a:ext>
            </a:extLst>
          </p:cNvPr>
          <p:cNvSpPr txBox="1"/>
          <p:nvPr/>
        </p:nvSpPr>
        <p:spPr>
          <a:xfrm>
            <a:off x="362197" y="5920662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컴포넌트 상품 가격 정보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8B76C19-0B67-2CAA-4A4D-BD660081FA7B}"/>
              </a:ext>
            </a:extLst>
          </p:cNvPr>
          <p:cNvSpPr/>
          <p:nvPr/>
        </p:nvSpPr>
        <p:spPr>
          <a:xfrm>
            <a:off x="374804" y="6141756"/>
            <a:ext cx="3839561" cy="2878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매입가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51,000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판매가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61,500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E401405-9CFB-F8ED-159C-441B7CC4F313}"/>
              </a:ext>
            </a:extLst>
          </p:cNvPr>
          <p:cNvSpPr/>
          <p:nvPr/>
        </p:nvSpPr>
        <p:spPr>
          <a:xfrm>
            <a:off x="4398752" y="7175551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등록 시 입력되는 값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5287104-F6CF-7ACA-CBCF-7D08934D5B57}"/>
              </a:ext>
            </a:extLst>
          </p:cNvPr>
          <p:cNvSpPr/>
          <p:nvPr/>
        </p:nvSpPr>
        <p:spPr>
          <a:xfrm>
            <a:off x="4398752" y="7954570"/>
            <a:ext cx="2908465" cy="688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입력되는 값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수량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F00498-D3E8-2042-8229-5F54C702C8D3}"/>
              </a:ext>
            </a:extLst>
          </p:cNvPr>
          <p:cNvSpPr/>
          <p:nvPr/>
        </p:nvSpPr>
        <p:spPr>
          <a:xfrm>
            <a:off x="4398752" y="6040885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가격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연산한 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매입가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연산한 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D2EF1B3-0D11-6671-DAEC-86695838B919}"/>
              </a:ext>
            </a:extLst>
          </p:cNvPr>
          <p:cNvSpPr/>
          <p:nvPr/>
        </p:nvSpPr>
        <p:spPr>
          <a:xfrm>
            <a:off x="4398752" y="5133040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컴포넌트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선택한 컴포넌트의  지정 값을 호출하여 아래와 같이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9F870FB-68E1-8706-DF0A-6FBCF9C5FF67}"/>
              </a:ext>
            </a:extLst>
          </p:cNvPr>
          <p:cNvSpPr/>
          <p:nvPr/>
        </p:nvSpPr>
        <p:spPr>
          <a:xfrm>
            <a:off x="3479575" y="7093472"/>
            <a:ext cx="709517" cy="16570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기준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VAT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별도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8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333881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/</a:t>
                      </a:r>
                      <a:r>
                        <a:rPr lang="ko-KR" altLang="en-US" sz="1400" b="0" dirty="0">
                          <a:effectLst/>
                        </a:rPr>
                        <a:t> 옵션상품등록 </a:t>
                      </a:r>
                      <a:r>
                        <a:rPr lang="en-US" altLang="ko-KR" sz="1400" b="0" dirty="0">
                          <a:effectLst/>
                        </a:rPr>
                        <a:t>popup &gt; </a:t>
                      </a:r>
                      <a:r>
                        <a:rPr lang="ko-KR" altLang="en-US" sz="1400" b="0" dirty="0" err="1">
                          <a:effectLst/>
                        </a:rPr>
                        <a:t>운영사</a:t>
                      </a:r>
                      <a:r>
                        <a:rPr lang="ko-KR" altLang="en-US" sz="1400" b="0" dirty="0">
                          <a:effectLst/>
                        </a:rPr>
                        <a:t> 메모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44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메모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 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메모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96372"/>
              </p:ext>
            </p:extLst>
          </p:nvPr>
        </p:nvGraphicFramePr>
        <p:xfrm>
          <a:off x="7848013" y="447111"/>
          <a:ext cx="2047875" cy="383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 저장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권한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사용자 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textarea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입력제한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작성일시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저장 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작성자 이름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작성일시 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flow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상단에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: 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등록 기능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flow 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파일 삭제 기능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flow 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 파일명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초과시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03914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814973F-E564-4F71-BF79-A1F865672AF8}"/>
              </a:ext>
            </a:extLst>
          </p:cNvPr>
          <p:cNvSpPr/>
          <p:nvPr/>
        </p:nvSpPr>
        <p:spPr>
          <a:xfrm>
            <a:off x="1525077" y="703967"/>
            <a:ext cx="5691733" cy="385904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3CD073-15E0-5A09-E9F2-4FBBD4588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17520"/>
              </p:ext>
            </p:extLst>
          </p:nvPr>
        </p:nvGraphicFramePr>
        <p:xfrm>
          <a:off x="1705078" y="722618"/>
          <a:ext cx="52823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22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90109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메모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CEEC11C-379A-71E0-120C-92CFD61D33B6}"/>
              </a:ext>
            </a:extLst>
          </p:cNvPr>
          <p:cNvSpPr/>
          <p:nvPr/>
        </p:nvSpPr>
        <p:spPr>
          <a:xfrm>
            <a:off x="4150015" y="417418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3F44C4F-24EC-19BC-F6D8-88FEEB147758}"/>
              </a:ext>
            </a:extLst>
          </p:cNvPr>
          <p:cNvSpPr/>
          <p:nvPr/>
        </p:nvSpPr>
        <p:spPr>
          <a:xfrm>
            <a:off x="1675308" y="1156955"/>
            <a:ext cx="5309415" cy="45761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메모는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담당자들이 상품에 대한 참고 정보를 작성하는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메모는 운영사에서만 확인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메모당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10MB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파일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개를 첨부할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삭제시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메모에 첨부된 파일도 같이 삭제 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0E9A189-8A32-2DD1-BDB2-CCC8F4A2E31D}"/>
              </a:ext>
            </a:extLst>
          </p:cNvPr>
          <p:cNvSpPr/>
          <p:nvPr/>
        </p:nvSpPr>
        <p:spPr>
          <a:xfrm>
            <a:off x="1705078" y="1710500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E90469A-E5E0-2FFE-9B33-BB8C8BB1E449}"/>
              </a:ext>
            </a:extLst>
          </p:cNvPr>
          <p:cNvSpPr/>
          <p:nvPr/>
        </p:nvSpPr>
        <p:spPr>
          <a:xfrm>
            <a:off x="2443519" y="1710500"/>
            <a:ext cx="3414437" cy="4548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(0/200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1" name="타원 460">
            <a:extLst>
              <a:ext uri="{FF2B5EF4-FFF2-40B4-BE49-F238E27FC236}">
                <a16:creationId xmlns:a16="http://schemas.microsoft.com/office/drawing/2014/main" id="{07625F10-C7B9-9DA4-B67B-32505550E6E8}"/>
              </a:ext>
            </a:extLst>
          </p:cNvPr>
          <p:cNvSpPr/>
          <p:nvPr/>
        </p:nvSpPr>
        <p:spPr>
          <a:xfrm>
            <a:off x="2219888" y="32142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483" name="Google Shape;1694;p44">
            <a:extLst>
              <a:ext uri="{FF2B5EF4-FFF2-40B4-BE49-F238E27FC236}">
                <a16:creationId xmlns:a16="http://schemas.microsoft.com/office/drawing/2014/main" id="{59B886A5-1FDD-FF79-5122-59C8C146D9CF}"/>
              </a:ext>
            </a:extLst>
          </p:cNvPr>
          <p:cNvSpPr/>
          <p:nvPr/>
        </p:nvSpPr>
        <p:spPr>
          <a:xfrm>
            <a:off x="3569566" y="8227895"/>
            <a:ext cx="250463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85" name="모서리가 둥근 직사각형 108">
            <a:extLst>
              <a:ext uri="{FF2B5EF4-FFF2-40B4-BE49-F238E27FC236}">
                <a16:creationId xmlns:a16="http://schemas.microsoft.com/office/drawing/2014/main" id="{A08720BF-263F-F962-2216-9DDEE487AC94}"/>
              </a:ext>
            </a:extLst>
          </p:cNvPr>
          <p:cNvSpPr/>
          <p:nvPr/>
        </p:nvSpPr>
        <p:spPr>
          <a:xfrm>
            <a:off x="4885054" y="904852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491" name="다이아몬드 490">
            <a:extLst>
              <a:ext uri="{FF2B5EF4-FFF2-40B4-BE49-F238E27FC236}">
                <a16:creationId xmlns:a16="http://schemas.microsoft.com/office/drawing/2014/main" id="{CF8DE9D8-3ACE-8D99-1E35-6A5A7841388A}"/>
              </a:ext>
            </a:extLst>
          </p:cNvPr>
          <p:cNvSpPr/>
          <p:nvPr/>
        </p:nvSpPr>
        <p:spPr>
          <a:xfrm>
            <a:off x="4024628" y="5428418"/>
            <a:ext cx="1594512" cy="9144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</a:rPr>
              <a:t>입력된 메모가  있는가</a:t>
            </a:r>
            <a:r>
              <a:rPr kumimoji="1" lang="en-US" altLang="ko-KR" sz="700" dirty="0">
                <a:solidFill>
                  <a:schemeClr val="tx1"/>
                </a:solidFill>
              </a:rPr>
              <a:t>?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95" name="모서리가 둥근 직사각형 108">
            <a:extLst>
              <a:ext uri="{FF2B5EF4-FFF2-40B4-BE49-F238E27FC236}">
                <a16:creationId xmlns:a16="http://schemas.microsoft.com/office/drawing/2014/main" id="{DE43624B-0188-3800-1F30-ED94E49E304C}"/>
              </a:ext>
            </a:extLst>
          </p:cNvPr>
          <p:cNvSpPr/>
          <p:nvPr/>
        </p:nvSpPr>
        <p:spPr>
          <a:xfrm>
            <a:off x="4446407" y="904852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cxnSp>
        <p:nvCxnSpPr>
          <p:cNvPr id="496" name="꺾인 연결선[E] 495">
            <a:extLst>
              <a:ext uri="{FF2B5EF4-FFF2-40B4-BE49-F238E27FC236}">
                <a16:creationId xmlns:a16="http://schemas.microsoft.com/office/drawing/2014/main" id="{8FE1CE19-D29F-7830-75EF-AF00CAA91B8E}"/>
              </a:ext>
            </a:extLst>
          </p:cNvPr>
          <p:cNvCxnSpPr>
            <a:cxnSpLocks/>
            <a:stCxn id="511" idx="2"/>
            <a:endCxn id="483" idx="0"/>
          </p:cNvCxnSpPr>
          <p:nvPr/>
        </p:nvCxnSpPr>
        <p:spPr>
          <a:xfrm rot="16200000" flipH="1">
            <a:off x="4563513" y="7969524"/>
            <a:ext cx="507700" cy="90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모서리가 둥근 직사각형 498">
            <a:extLst>
              <a:ext uri="{FF2B5EF4-FFF2-40B4-BE49-F238E27FC236}">
                <a16:creationId xmlns:a16="http://schemas.microsoft.com/office/drawing/2014/main" id="{4BEEC526-F277-C137-BF0F-0241F85B60D4}"/>
              </a:ext>
            </a:extLst>
          </p:cNvPr>
          <p:cNvSpPr/>
          <p:nvPr/>
        </p:nvSpPr>
        <p:spPr>
          <a:xfrm>
            <a:off x="4641883" y="784178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1" name="Google Shape;1694;p44">
            <a:extLst>
              <a:ext uri="{FF2B5EF4-FFF2-40B4-BE49-F238E27FC236}">
                <a16:creationId xmlns:a16="http://schemas.microsoft.com/office/drawing/2014/main" id="{89843400-A996-A6D7-95CD-4C790303E8C1}"/>
              </a:ext>
            </a:extLst>
          </p:cNvPr>
          <p:cNvSpPr/>
          <p:nvPr/>
        </p:nvSpPr>
        <p:spPr>
          <a:xfrm>
            <a:off x="772125" y="5307695"/>
            <a:ext cx="250463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저장할 메모가 없습니다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03" name="모서리가 둥근 직사각형 108">
            <a:extLst>
              <a:ext uri="{FF2B5EF4-FFF2-40B4-BE49-F238E27FC236}">
                <a16:creationId xmlns:a16="http://schemas.microsoft.com/office/drawing/2014/main" id="{9DB5ADC1-B993-2E5A-272A-B39199E64A6D}"/>
              </a:ext>
            </a:extLst>
          </p:cNvPr>
          <p:cNvSpPr/>
          <p:nvPr/>
        </p:nvSpPr>
        <p:spPr>
          <a:xfrm>
            <a:off x="1822148" y="612832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</a:p>
        </p:txBody>
      </p:sp>
      <p:cxnSp>
        <p:nvCxnSpPr>
          <p:cNvPr id="504" name="꺾인 연결선[E] 503">
            <a:extLst>
              <a:ext uri="{FF2B5EF4-FFF2-40B4-BE49-F238E27FC236}">
                <a16:creationId xmlns:a16="http://schemas.microsoft.com/office/drawing/2014/main" id="{B7F6CEB8-51DE-7CE5-DA9E-9D0AB6C2463B}"/>
              </a:ext>
            </a:extLst>
          </p:cNvPr>
          <p:cNvCxnSpPr>
            <a:cxnSpLocks/>
            <a:stCxn id="491" idx="1"/>
            <a:endCxn id="501" idx="3"/>
          </p:cNvCxnSpPr>
          <p:nvPr/>
        </p:nvCxnSpPr>
        <p:spPr>
          <a:xfrm rot="10800000">
            <a:off x="3276760" y="5878820"/>
            <a:ext cx="747868" cy="679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0" name="모서리가 둥근 직사각형 499">
            <a:extLst>
              <a:ext uri="{FF2B5EF4-FFF2-40B4-BE49-F238E27FC236}">
                <a16:creationId xmlns:a16="http://schemas.microsoft.com/office/drawing/2014/main" id="{45D51972-AA5F-DFD5-D4FD-9BF8153338E1}"/>
              </a:ext>
            </a:extLst>
          </p:cNvPr>
          <p:cNvSpPr/>
          <p:nvPr/>
        </p:nvSpPr>
        <p:spPr>
          <a:xfrm>
            <a:off x="3444416" y="580249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7" name="Google Shape;1694;p44">
            <a:extLst>
              <a:ext uri="{FF2B5EF4-FFF2-40B4-BE49-F238E27FC236}">
                <a16:creationId xmlns:a16="http://schemas.microsoft.com/office/drawing/2014/main" id="{6E140261-298F-FE01-86CC-FCB59F9A9363}"/>
              </a:ext>
            </a:extLst>
          </p:cNvPr>
          <p:cNvSpPr/>
          <p:nvPr/>
        </p:nvSpPr>
        <p:spPr>
          <a:xfrm>
            <a:off x="3569566" y="10082462"/>
            <a:ext cx="250463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 되었습니다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08" name="모서리가 둥근 직사각형 108">
            <a:extLst>
              <a:ext uri="{FF2B5EF4-FFF2-40B4-BE49-F238E27FC236}">
                <a16:creationId xmlns:a16="http://schemas.microsoft.com/office/drawing/2014/main" id="{02472FD8-C42B-423E-464D-CA66FD2E44CF}"/>
              </a:ext>
            </a:extLst>
          </p:cNvPr>
          <p:cNvSpPr/>
          <p:nvPr/>
        </p:nvSpPr>
        <p:spPr>
          <a:xfrm>
            <a:off x="4619589" y="1090309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</a:p>
        </p:txBody>
      </p:sp>
      <p:cxnSp>
        <p:nvCxnSpPr>
          <p:cNvPr id="509" name="꺾인 연결선[E] 508">
            <a:extLst>
              <a:ext uri="{FF2B5EF4-FFF2-40B4-BE49-F238E27FC236}">
                <a16:creationId xmlns:a16="http://schemas.microsoft.com/office/drawing/2014/main" id="{3B0D3DDD-246B-54DF-E9F7-AC36B6BF5724}"/>
              </a:ext>
            </a:extLst>
          </p:cNvPr>
          <p:cNvCxnSpPr>
            <a:cxnSpLocks/>
            <a:stCxn id="495" idx="1"/>
            <a:endCxn id="507" idx="1"/>
          </p:cNvCxnSpPr>
          <p:nvPr/>
        </p:nvCxnSpPr>
        <p:spPr>
          <a:xfrm rot="10800000" flipV="1">
            <a:off x="3569567" y="9135681"/>
            <a:ext cx="876841" cy="1517905"/>
          </a:xfrm>
          <a:prstGeom prst="bentConnector3">
            <a:avLst>
              <a:gd name="adj1" fmla="val 126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Google Shape;1694;p44">
            <a:extLst>
              <a:ext uri="{FF2B5EF4-FFF2-40B4-BE49-F238E27FC236}">
                <a16:creationId xmlns:a16="http://schemas.microsoft.com/office/drawing/2014/main" id="{13260360-B4EE-D3B9-479E-F859CDE6D6EE}"/>
              </a:ext>
            </a:extLst>
          </p:cNvPr>
          <p:cNvSpPr/>
          <p:nvPr/>
        </p:nvSpPr>
        <p:spPr>
          <a:xfrm>
            <a:off x="6163308" y="5134142"/>
            <a:ext cx="250463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삭제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0" name="모서리가 둥근 직사각형 108">
            <a:extLst>
              <a:ext uri="{FF2B5EF4-FFF2-40B4-BE49-F238E27FC236}">
                <a16:creationId xmlns:a16="http://schemas.microsoft.com/office/drawing/2014/main" id="{5FAF314F-5C7F-8150-A0D6-4F969BAEEAA2}"/>
              </a:ext>
            </a:extLst>
          </p:cNvPr>
          <p:cNvSpPr/>
          <p:nvPr/>
        </p:nvSpPr>
        <p:spPr>
          <a:xfrm>
            <a:off x="7478796" y="595477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31" name="모서리가 둥근 직사각형 108">
            <a:extLst>
              <a:ext uri="{FF2B5EF4-FFF2-40B4-BE49-F238E27FC236}">
                <a16:creationId xmlns:a16="http://schemas.microsoft.com/office/drawing/2014/main" id="{613BC4AA-C805-0AC4-F986-9EB3A2D83436}"/>
              </a:ext>
            </a:extLst>
          </p:cNvPr>
          <p:cNvSpPr/>
          <p:nvPr/>
        </p:nvSpPr>
        <p:spPr>
          <a:xfrm>
            <a:off x="7040149" y="595477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</a:p>
        </p:txBody>
      </p:sp>
      <p:sp>
        <p:nvSpPr>
          <p:cNvPr id="132" name="Google Shape;1694;p44">
            <a:extLst>
              <a:ext uri="{FF2B5EF4-FFF2-40B4-BE49-F238E27FC236}">
                <a16:creationId xmlns:a16="http://schemas.microsoft.com/office/drawing/2014/main" id="{0FA7435B-6079-78D9-456F-B48081C0A22A}"/>
              </a:ext>
            </a:extLst>
          </p:cNvPr>
          <p:cNvSpPr/>
          <p:nvPr/>
        </p:nvSpPr>
        <p:spPr>
          <a:xfrm>
            <a:off x="6163308" y="6636168"/>
            <a:ext cx="250463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삭제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되었습니다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3" name="모서리가 둥근 직사각형 108">
            <a:extLst>
              <a:ext uri="{FF2B5EF4-FFF2-40B4-BE49-F238E27FC236}">
                <a16:creationId xmlns:a16="http://schemas.microsoft.com/office/drawing/2014/main" id="{25C9C3F8-EACB-C1FD-539F-CC76E02415BC}"/>
              </a:ext>
            </a:extLst>
          </p:cNvPr>
          <p:cNvSpPr/>
          <p:nvPr/>
        </p:nvSpPr>
        <p:spPr>
          <a:xfrm>
            <a:off x="7213331" y="745679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</a:p>
        </p:txBody>
      </p: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41E1F9B1-0AA8-8716-0387-FA1BC08D15E6}"/>
              </a:ext>
            </a:extLst>
          </p:cNvPr>
          <p:cNvCxnSpPr>
            <a:cxnSpLocks/>
            <a:stCxn id="131" idx="1"/>
            <a:endCxn id="132" idx="1"/>
          </p:cNvCxnSpPr>
          <p:nvPr/>
        </p:nvCxnSpPr>
        <p:spPr>
          <a:xfrm rot="10800000" flipV="1">
            <a:off x="6163309" y="6041929"/>
            <a:ext cx="876841" cy="1165364"/>
          </a:xfrm>
          <a:prstGeom prst="bentConnector3">
            <a:avLst>
              <a:gd name="adj1" fmla="val 126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77B1369-6B9A-322E-172E-58645AC3C1F7}"/>
              </a:ext>
            </a:extLst>
          </p:cNvPr>
          <p:cNvSpPr/>
          <p:nvPr/>
        </p:nvSpPr>
        <p:spPr>
          <a:xfrm>
            <a:off x="5931292" y="1709719"/>
            <a:ext cx="89687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F72C234-3E96-29F8-466B-C93CAB65F0C8}"/>
              </a:ext>
            </a:extLst>
          </p:cNvPr>
          <p:cNvSpPr/>
          <p:nvPr/>
        </p:nvSpPr>
        <p:spPr>
          <a:xfrm>
            <a:off x="2443519" y="2448840"/>
            <a:ext cx="3414437" cy="4548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메모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테스트 메모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(23/200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2E9E56A-35B4-FF04-1E1D-DCEA02AC99E2}"/>
              </a:ext>
            </a:extLst>
          </p:cNvPr>
          <p:cNvSpPr/>
          <p:nvPr/>
        </p:nvSpPr>
        <p:spPr>
          <a:xfrm>
            <a:off x="6357612" y="198093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7E6C52D3-F845-5B8E-39AF-0436444D2E10}"/>
              </a:ext>
            </a:extLst>
          </p:cNvPr>
          <p:cNvSpPr/>
          <p:nvPr/>
        </p:nvSpPr>
        <p:spPr>
          <a:xfrm>
            <a:off x="5931291" y="197725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BAE9EFCC-DFEE-177D-F7EE-5D2E334C937C}"/>
              </a:ext>
            </a:extLst>
          </p:cNvPr>
          <p:cNvSpPr/>
          <p:nvPr/>
        </p:nvSpPr>
        <p:spPr>
          <a:xfrm>
            <a:off x="5931291" y="2448144"/>
            <a:ext cx="90824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2025.03.01 14:00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21630C2-342D-55C0-865E-BC0630DC5F6F}"/>
              </a:ext>
            </a:extLst>
          </p:cNvPr>
          <p:cNvSpPr/>
          <p:nvPr/>
        </p:nvSpPr>
        <p:spPr>
          <a:xfrm>
            <a:off x="6357612" y="271935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F57951C8-B448-90B5-D6F9-D2E4FBE90B9C}"/>
              </a:ext>
            </a:extLst>
          </p:cNvPr>
          <p:cNvSpPr/>
          <p:nvPr/>
        </p:nvSpPr>
        <p:spPr>
          <a:xfrm>
            <a:off x="5931291" y="271568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55" name="모서리가 둥근 직사각형 454">
            <a:extLst>
              <a:ext uri="{FF2B5EF4-FFF2-40B4-BE49-F238E27FC236}">
                <a16:creationId xmlns:a16="http://schemas.microsoft.com/office/drawing/2014/main" id="{A2E6525D-8300-230A-A49E-4B8A254ACB16}"/>
              </a:ext>
            </a:extLst>
          </p:cNvPr>
          <p:cNvSpPr/>
          <p:nvPr/>
        </p:nvSpPr>
        <p:spPr>
          <a:xfrm>
            <a:off x="2443519" y="3196882"/>
            <a:ext cx="3414437" cy="4548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메모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(11/200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6" name="모서리가 둥근 직사각형 455">
            <a:extLst>
              <a:ext uri="{FF2B5EF4-FFF2-40B4-BE49-F238E27FC236}">
                <a16:creationId xmlns:a16="http://schemas.microsoft.com/office/drawing/2014/main" id="{5F43D9CC-8278-2CFB-0E97-E777B4A9D5FF}"/>
              </a:ext>
            </a:extLst>
          </p:cNvPr>
          <p:cNvSpPr/>
          <p:nvPr/>
        </p:nvSpPr>
        <p:spPr>
          <a:xfrm>
            <a:off x="5931291" y="3196186"/>
            <a:ext cx="90824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2025.03.01 13:00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김담당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8" name="모서리가 둥근 직사각형 467">
            <a:extLst>
              <a:ext uri="{FF2B5EF4-FFF2-40B4-BE49-F238E27FC236}">
                <a16:creationId xmlns:a16="http://schemas.microsoft.com/office/drawing/2014/main" id="{714FED30-BE08-3ABC-6455-93724C2904CF}"/>
              </a:ext>
            </a:extLst>
          </p:cNvPr>
          <p:cNvSpPr/>
          <p:nvPr/>
        </p:nvSpPr>
        <p:spPr>
          <a:xfrm>
            <a:off x="6357612" y="3467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9" name="모서리가 둥근 직사각형 468">
            <a:extLst>
              <a:ext uri="{FF2B5EF4-FFF2-40B4-BE49-F238E27FC236}">
                <a16:creationId xmlns:a16="http://schemas.microsoft.com/office/drawing/2014/main" id="{0D605828-9A91-979F-F4FA-1B78E49F409E}"/>
              </a:ext>
            </a:extLst>
          </p:cNvPr>
          <p:cNvSpPr/>
          <p:nvPr/>
        </p:nvSpPr>
        <p:spPr>
          <a:xfrm>
            <a:off x="5931291" y="346372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0" name="Google Shape;1658;g27fc35ecc8f_0_48">
            <a:extLst>
              <a:ext uri="{FF2B5EF4-FFF2-40B4-BE49-F238E27FC236}">
                <a16:creationId xmlns:a16="http://schemas.microsoft.com/office/drawing/2014/main" id="{46C8C4FA-AD65-BCEF-1050-568D0432AFD8}"/>
              </a:ext>
            </a:extLst>
          </p:cNvPr>
          <p:cNvSpPr/>
          <p:nvPr/>
        </p:nvSpPr>
        <p:spPr>
          <a:xfrm>
            <a:off x="1676753" y="2046538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추가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475" name="모서리가 둥근 직사각형 474">
            <a:extLst>
              <a:ext uri="{FF2B5EF4-FFF2-40B4-BE49-F238E27FC236}">
                <a16:creationId xmlns:a16="http://schemas.microsoft.com/office/drawing/2014/main" id="{1E2AC0D0-5423-D15B-822E-72861A5AB84A}"/>
              </a:ext>
            </a:extLst>
          </p:cNvPr>
          <p:cNvSpPr/>
          <p:nvPr/>
        </p:nvSpPr>
        <p:spPr>
          <a:xfrm>
            <a:off x="6839535" y="1719020"/>
            <a:ext cx="104286" cy="214940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9" name="모서리가 둥근 직사각형 478">
            <a:extLst>
              <a:ext uri="{FF2B5EF4-FFF2-40B4-BE49-F238E27FC236}">
                <a16:creationId xmlns:a16="http://schemas.microsoft.com/office/drawing/2014/main" id="{5B6775E3-D120-0AE7-B944-1EE77064A931}"/>
              </a:ext>
            </a:extLst>
          </p:cNvPr>
          <p:cNvSpPr/>
          <p:nvPr/>
        </p:nvSpPr>
        <p:spPr>
          <a:xfrm>
            <a:off x="6871949" y="1966635"/>
            <a:ext cx="45719" cy="491146"/>
          </a:xfrm>
          <a:prstGeom prst="roundRect">
            <a:avLst>
              <a:gd name="adj" fmla="val 1886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4FBF7374-11C0-EBBF-7BF8-BA65C9A270EE}"/>
              </a:ext>
            </a:extLst>
          </p:cNvPr>
          <p:cNvCxnSpPr>
            <a:cxnSpLocks/>
            <a:stCxn id="468" idx="3"/>
            <a:endCxn id="129" idx="0"/>
          </p:cNvCxnSpPr>
          <p:nvPr/>
        </p:nvCxnSpPr>
        <p:spPr>
          <a:xfrm>
            <a:off x="6717612" y="3557400"/>
            <a:ext cx="698014" cy="15767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1" name="모서리가 둥근 직사각형 480">
            <a:extLst>
              <a:ext uri="{FF2B5EF4-FFF2-40B4-BE49-F238E27FC236}">
                <a16:creationId xmlns:a16="http://schemas.microsoft.com/office/drawing/2014/main" id="{CF773485-1ADF-1516-BD8F-386706EB1E02}"/>
              </a:ext>
            </a:extLst>
          </p:cNvPr>
          <p:cNvSpPr/>
          <p:nvPr/>
        </p:nvSpPr>
        <p:spPr>
          <a:xfrm>
            <a:off x="75938" y="1677837"/>
            <a:ext cx="1355018" cy="31527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메모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상단에 추가한다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84" name="꺾인 연결선[E] 483">
            <a:extLst>
              <a:ext uri="{FF2B5EF4-FFF2-40B4-BE49-F238E27FC236}">
                <a16:creationId xmlns:a16="http://schemas.microsoft.com/office/drawing/2014/main" id="{CFEDF826-9FF3-1D54-C371-B7ECFE2119FF}"/>
              </a:ext>
            </a:extLst>
          </p:cNvPr>
          <p:cNvCxnSpPr>
            <a:cxnSpLocks/>
            <a:stCxn id="470" idx="1"/>
            <a:endCxn id="481" idx="2"/>
          </p:cNvCxnSpPr>
          <p:nvPr/>
        </p:nvCxnSpPr>
        <p:spPr>
          <a:xfrm rot="10800000">
            <a:off x="753447" y="1993109"/>
            <a:ext cx="923306" cy="13040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꺾인 연결선[E] 492">
            <a:extLst>
              <a:ext uri="{FF2B5EF4-FFF2-40B4-BE49-F238E27FC236}">
                <a16:creationId xmlns:a16="http://schemas.microsoft.com/office/drawing/2014/main" id="{421C8960-B8F1-8BC2-4390-202B5DD3A94E}"/>
              </a:ext>
            </a:extLst>
          </p:cNvPr>
          <p:cNvCxnSpPr>
            <a:cxnSpLocks/>
            <a:stCxn id="481" idx="0"/>
            <a:endCxn id="18" idx="0"/>
          </p:cNvCxnSpPr>
          <p:nvPr/>
        </p:nvCxnSpPr>
        <p:spPr>
          <a:xfrm rot="16200000" flipH="1">
            <a:off x="2435760" y="-4477"/>
            <a:ext cx="32663" cy="3397291"/>
          </a:xfrm>
          <a:prstGeom prst="bentConnector3">
            <a:avLst>
              <a:gd name="adj1" fmla="val -29218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타원 509">
            <a:extLst>
              <a:ext uri="{FF2B5EF4-FFF2-40B4-BE49-F238E27FC236}">
                <a16:creationId xmlns:a16="http://schemas.microsoft.com/office/drawing/2014/main" id="{2170F1F0-2357-D612-AF6D-89CA2A08DBF3}"/>
              </a:ext>
            </a:extLst>
          </p:cNvPr>
          <p:cNvSpPr/>
          <p:nvPr/>
        </p:nvSpPr>
        <p:spPr>
          <a:xfrm>
            <a:off x="1495308" y="11569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11" name="다이아몬드 510">
            <a:extLst>
              <a:ext uri="{FF2B5EF4-FFF2-40B4-BE49-F238E27FC236}">
                <a16:creationId xmlns:a16="http://schemas.microsoft.com/office/drawing/2014/main" id="{9E642689-F21D-01FA-275C-373BCAD01DC3}"/>
              </a:ext>
            </a:extLst>
          </p:cNvPr>
          <p:cNvSpPr/>
          <p:nvPr/>
        </p:nvSpPr>
        <p:spPr>
          <a:xfrm>
            <a:off x="4015587" y="6805795"/>
            <a:ext cx="1594512" cy="914400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/>
                </a:solidFill>
              </a:rPr>
              <a:t>(200</a:t>
            </a:r>
            <a:r>
              <a:rPr kumimoji="1" lang="ko-KR" altLang="en-US" sz="700" dirty="0">
                <a:solidFill>
                  <a:schemeClr val="tx1"/>
                </a:solidFill>
              </a:rPr>
              <a:t>자</a:t>
            </a:r>
            <a:r>
              <a:rPr kumimoji="1" lang="en-US" altLang="ko-KR" sz="700" dirty="0">
                <a:solidFill>
                  <a:schemeClr val="tx1"/>
                </a:solidFill>
              </a:rPr>
              <a:t>)</a:t>
            </a:r>
            <a:r>
              <a:rPr kumimoji="1" lang="ko-KR" altLang="en-US" sz="700" dirty="0">
                <a:solidFill>
                  <a:schemeClr val="tx1"/>
                </a:solidFill>
              </a:rPr>
              <a:t>을 초과하였는가</a:t>
            </a:r>
            <a:r>
              <a:rPr kumimoji="1" lang="en-US" altLang="ko-KR" sz="700" dirty="0">
                <a:solidFill>
                  <a:schemeClr val="tx1"/>
                </a:solidFill>
              </a:rPr>
              <a:t>?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139" name="꺾인 연결선[E] 138">
            <a:extLst>
              <a:ext uri="{FF2B5EF4-FFF2-40B4-BE49-F238E27FC236}">
                <a16:creationId xmlns:a16="http://schemas.microsoft.com/office/drawing/2014/main" id="{53E4392B-9D78-E9C5-98ED-2943681B9B1D}"/>
              </a:ext>
            </a:extLst>
          </p:cNvPr>
          <p:cNvCxnSpPr>
            <a:cxnSpLocks/>
            <a:stCxn id="491" idx="2"/>
            <a:endCxn id="511" idx="0"/>
          </p:cNvCxnSpPr>
          <p:nvPr/>
        </p:nvCxnSpPr>
        <p:spPr>
          <a:xfrm rot="5400000">
            <a:off x="4585876" y="6569786"/>
            <a:ext cx="462977" cy="90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Google Shape;1694;p44">
            <a:extLst>
              <a:ext uri="{FF2B5EF4-FFF2-40B4-BE49-F238E27FC236}">
                <a16:creationId xmlns:a16="http://schemas.microsoft.com/office/drawing/2014/main" id="{B5440F29-F48A-67D0-BBCD-55019AD6EF49}"/>
              </a:ext>
            </a:extLst>
          </p:cNvPr>
          <p:cNvSpPr/>
          <p:nvPr/>
        </p:nvSpPr>
        <p:spPr>
          <a:xfrm>
            <a:off x="759147" y="6662239"/>
            <a:ext cx="250463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200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자를 초과하였습니다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5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43" name="모서리가 둥근 직사각형 108">
            <a:extLst>
              <a:ext uri="{FF2B5EF4-FFF2-40B4-BE49-F238E27FC236}">
                <a16:creationId xmlns:a16="http://schemas.microsoft.com/office/drawing/2014/main" id="{24905763-831C-9739-9397-77D19D360538}"/>
              </a:ext>
            </a:extLst>
          </p:cNvPr>
          <p:cNvSpPr/>
          <p:nvPr/>
        </p:nvSpPr>
        <p:spPr>
          <a:xfrm>
            <a:off x="1809170" y="748286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</a:p>
        </p:txBody>
      </p:sp>
      <p:cxnSp>
        <p:nvCxnSpPr>
          <p:cNvPr id="144" name="꺾인 연결선[E] 143">
            <a:extLst>
              <a:ext uri="{FF2B5EF4-FFF2-40B4-BE49-F238E27FC236}">
                <a16:creationId xmlns:a16="http://schemas.microsoft.com/office/drawing/2014/main" id="{E0DE1530-3562-DA05-0A93-60FF33548B56}"/>
              </a:ext>
            </a:extLst>
          </p:cNvPr>
          <p:cNvCxnSpPr>
            <a:cxnSpLocks/>
            <a:stCxn id="511" idx="1"/>
            <a:endCxn id="142" idx="3"/>
          </p:cNvCxnSpPr>
          <p:nvPr/>
        </p:nvCxnSpPr>
        <p:spPr>
          <a:xfrm rot="10800000">
            <a:off x="3263783" y="7233365"/>
            <a:ext cx="751805" cy="296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69DAA707-211C-9BC4-2925-104A62EB5E6B}"/>
              </a:ext>
            </a:extLst>
          </p:cNvPr>
          <p:cNvSpPr/>
          <p:nvPr/>
        </p:nvSpPr>
        <p:spPr>
          <a:xfrm>
            <a:off x="3491810" y="715818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055AA7FF-155C-324B-F67A-5F5B12EB3D76}"/>
              </a:ext>
            </a:extLst>
          </p:cNvPr>
          <p:cNvSpPr/>
          <p:nvPr/>
        </p:nvSpPr>
        <p:spPr>
          <a:xfrm>
            <a:off x="4641883" y="647068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CFDFDD8A-E04B-668D-94DE-61614F46FEFD}"/>
              </a:ext>
            </a:extLst>
          </p:cNvPr>
          <p:cNvSpPr/>
          <p:nvPr/>
        </p:nvSpPr>
        <p:spPr>
          <a:xfrm>
            <a:off x="3569566" y="9506835"/>
            <a:ext cx="1836817" cy="475839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메모에 작성자 이름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작성일시 저장</a:t>
            </a:r>
          </a:p>
        </p:txBody>
      </p:sp>
      <p:cxnSp>
        <p:nvCxnSpPr>
          <p:cNvPr id="153" name="꺾인 연결선[E] 152">
            <a:extLst>
              <a:ext uri="{FF2B5EF4-FFF2-40B4-BE49-F238E27FC236}">
                <a16:creationId xmlns:a16="http://schemas.microsoft.com/office/drawing/2014/main" id="{7EF0CBB5-2D19-49D8-6CCB-8A08891FA647}"/>
              </a:ext>
            </a:extLst>
          </p:cNvPr>
          <p:cNvCxnSpPr>
            <a:cxnSpLocks/>
            <a:stCxn id="495" idx="1"/>
            <a:endCxn id="150" idx="1"/>
          </p:cNvCxnSpPr>
          <p:nvPr/>
        </p:nvCxnSpPr>
        <p:spPr>
          <a:xfrm rot="10800000" flipV="1">
            <a:off x="3569567" y="9135681"/>
            <a:ext cx="876841" cy="609073"/>
          </a:xfrm>
          <a:prstGeom prst="bentConnector3">
            <a:avLst>
              <a:gd name="adj1" fmla="val 12607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Google Shape;146;g2f6fc1b6314_0_70">
            <a:extLst>
              <a:ext uri="{FF2B5EF4-FFF2-40B4-BE49-F238E27FC236}">
                <a16:creationId xmlns:a16="http://schemas.microsoft.com/office/drawing/2014/main" id="{9A0AAA9B-FFFF-ED4D-56E8-CF9E8DF617F2}"/>
              </a:ext>
            </a:extLst>
          </p:cNvPr>
          <p:cNvSpPr/>
          <p:nvPr/>
        </p:nvSpPr>
        <p:spPr>
          <a:xfrm>
            <a:off x="3276760" y="2197571"/>
            <a:ext cx="3526834" cy="230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600" i="0" u="sng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658;g27fc35ecc8f_0_48">
            <a:extLst>
              <a:ext uri="{FF2B5EF4-FFF2-40B4-BE49-F238E27FC236}">
                <a16:creationId xmlns:a16="http://schemas.microsoft.com/office/drawing/2014/main" id="{D529468B-BA58-EA23-7114-A33F432F7526}"/>
              </a:ext>
            </a:extLst>
          </p:cNvPr>
          <p:cNvSpPr/>
          <p:nvPr/>
        </p:nvSpPr>
        <p:spPr>
          <a:xfrm>
            <a:off x="5435482" y="2227092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삭제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185" name="Google Shape;1658;g27fc35ecc8f_0_48">
            <a:extLst>
              <a:ext uri="{FF2B5EF4-FFF2-40B4-BE49-F238E27FC236}">
                <a16:creationId xmlns:a16="http://schemas.microsoft.com/office/drawing/2014/main" id="{C184C7AE-E6D6-F518-6B06-1C5EE9ED1F57}"/>
              </a:ext>
            </a:extLst>
          </p:cNvPr>
          <p:cNvSpPr/>
          <p:nvPr/>
        </p:nvSpPr>
        <p:spPr>
          <a:xfrm>
            <a:off x="2869074" y="2237948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등록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186" name="모서리가 둥근 직사각형 185">
            <a:extLst>
              <a:ext uri="{FF2B5EF4-FFF2-40B4-BE49-F238E27FC236}">
                <a16:creationId xmlns:a16="http://schemas.microsoft.com/office/drawing/2014/main" id="{EF24FEAD-E822-DAD1-6432-40955B0CD05A}"/>
              </a:ext>
            </a:extLst>
          </p:cNvPr>
          <p:cNvSpPr/>
          <p:nvPr/>
        </p:nvSpPr>
        <p:spPr>
          <a:xfrm>
            <a:off x="2395139" y="2180787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</a:t>
            </a:r>
          </a:p>
        </p:txBody>
      </p:sp>
      <p:sp>
        <p:nvSpPr>
          <p:cNvPr id="187" name="Google Shape;146;g2f6fc1b6314_0_70">
            <a:extLst>
              <a:ext uri="{FF2B5EF4-FFF2-40B4-BE49-F238E27FC236}">
                <a16:creationId xmlns:a16="http://schemas.microsoft.com/office/drawing/2014/main" id="{49E66A0A-B797-56A5-6EA3-307B5CA1942F}"/>
              </a:ext>
            </a:extLst>
          </p:cNvPr>
          <p:cNvSpPr/>
          <p:nvPr/>
        </p:nvSpPr>
        <p:spPr>
          <a:xfrm>
            <a:off x="3287838" y="2940882"/>
            <a:ext cx="3526834" cy="230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u="sng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테스트파일</a:t>
            </a:r>
            <a:r>
              <a:rPr lang="en-US" altLang="ko-KR" sz="600" u="sng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01.jpg</a:t>
            </a:r>
            <a:endParaRPr sz="600" i="0" u="sng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658;g27fc35ecc8f_0_48">
            <a:extLst>
              <a:ext uri="{FF2B5EF4-FFF2-40B4-BE49-F238E27FC236}">
                <a16:creationId xmlns:a16="http://schemas.microsoft.com/office/drawing/2014/main" id="{6076FD30-51E8-CDB7-BE2B-10E33350DC1E}"/>
              </a:ext>
            </a:extLst>
          </p:cNvPr>
          <p:cNvSpPr/>
          <p:nvPr/>
        </p:nvSpPr>
        <p:spPr>
          <a:xfrm>
            <a:off x="5446560" y="2970403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삭제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189" name="Google Shape;1658;g27fc35ecc8f_0_48">
            <a:extLst>
              <a:ext uri="{FF2B5EF4-FFF2-40B4-BE49-F238E27FC236}">
                <a16:creationId xmlns:a16="http://schemas.microsoft.com/office/drawing/2014/main" id="{EFF92B16-68D6-871D-B81E-2997FE776EB2}"/>
              </a:ext>
            </a:extLst>
          </p:cNvPr>
          <p:cNvSpPr/>
          <p:nvPr/>
        </p:nvSpPr>
        <p:spPr>
          <a:xfrm>
            <a:off x="2880152" y="2981259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등록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190" name="모서리가 둥근 직사각형 189">
            <a:extLst>
              <a:ext uri="{FF2B5EF4-FFF2-40B4-BE49-F238E27FC236}">
                <a16:creationId xmlns:a16="http://schemas.microsoft.com/office/drawing/2014/main" id="{69DB6753-8DFC-9B40-6A73-2142E8EB2DB5}"/>
              </a:ext>
            </a:extLst>
          </p:cNvPr>
          <p:cNvSpPr/>
          <p:nvPr/>
        </p:nvSpPr>
        <p:spPr>
          <a:xfrm>
            <a:off x="2406217" y="2924098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</a:t>
            </a:r>
          </a:p>
        </p:txBody>
      </p:sp>
      <p:sp>
        <p:nvSpPr>
          <p:cNvPr id="191" name="Google Shape;146;g2f6fc1b6314_0_70">
            <a:extLst>
              <a:ext uri="{FF2B5EF4-FFF2-40B4-BE49-F238E27FC236}">
                <a16:creationId xmlns:a16="http://schemas.microsoft.com/office/drawing/2014/main" id="{917B5C5A-277B-A7BE-DA2A-D7695B68C055}"/>
              </a:ext>
            </a:extLst>
          </p:cNvPr>
          <p:cNvSpPr/>
          <p:nvPr/>
        </p:nvSpPr>
        <p:spPr>
          <a:xfrm>
            <a:off x="3300388" y="3684955"/>
            <a:ext cx="3526834" cy="230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600" u="sng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테스트파일</a:t>
            </a:r>
            <a:r>
              <a:rPr lang="en-US" altLang="ko-KR" sz="600" u="sng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01.jpg</a:t>
            </a:r>
            <a:endParaRPr sz="600" i="0" u="sng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1658;g27fc35ecc8f_0_48">
            <a:extLst>
              <a:ext uri="{FF2B5EF4-FFF2-40B4-BE49-F238E27FC236}">
                <a16:creationId xmlns:a16="http://schemas.microsoft.com/office/drawing/2014/main" id="{5132DB60-FCDC-A6D3-1829-583E364C3F22}"/>
              </a:ext>
            </a:extLst>
          </p:cNvPr>
          <p:cNvSpPr/>
          <p:nvPr/>
        </p:nvSpPr>
        <p:spPr>
          <a:xfrm>
            <a:off x="5459110" y="3714476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삭제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513" name="Google Shape;1658;g27fc35ecc8f_0_48">
            <a:extLst>
              <a:ext uri="{FF2B5EF4-FFF2-40B4-BE49-F238E27FC236}">
                <a16:creationId xmlns:a16="http://schemas.microsoft.com/office/drawing/2014/main" id="{E22470D4-0FAB-D603-0D27-7810E095B2E0}"/>
              </a:ext>
            </a:extLst>
          </p:cNvPr>
          <p:cNvSpPr/>
          <p:nvPr/>
        </p:nvSpPr>
        <p:spPr>
          <a:xfrm>
            <a:off x="2892702" y="3725332"/>
            <a:ext cx="407686" cy="153946"/>
          </a:xfrm>
          <a:prstGeom prst="roundRect">
            <a:avLst>
              <a:gd name="adj" fmla="val 213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</a:rPr>
              <a:t>등록</a:t>
            </a:r>
            <a:endParaRPr sz="700" b="1" i="0" u="none" strike="noStrike" cap="none" dirty="0">
              <a:solidFill>
                <a:schemeClr val="bg1"/>
              </a:solidFill>
            </a:endParaRPr>
          </a:p>
        </p:txBody>
      </p:sp>
      <p:sp>
        <p:nvSpPr>
          <p:cNvPr id="514" name="모서리가 둥근 직사각형 513">
            <a:extLst>
              <a:ext uri="{FF2B5EF4-FFF2-40B4-BE49-F238E27FC236}">
                <a16:creationId xmlns:a16="http://schemas.microsoft.com/office/drawing/2014/main" id="{746DDB5C-221D-1267-41F3-45FB4F9A17A3}"/>
              </a:ext>
            </a:extLst>
          </p:cNvPr>
          <p:cNvSpPr/>
          <p:nvPr/>
        </p:nvSpPr>
        <p:spPr>
          <a:xfrm>
            <a:off x="2418767" y="3668171"/>
            <a:ext cx="72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첨부파일</a:t>
            </a:r>
          </a:p>
        </p:txBody>
      </p:sp>
      <p:cxnSp>
        <p:nvCxnSpPr>
          <p:cNvPr id="492" name="꺾인 연결선[E] 491">
            <a:extLst>
              <a:ext uri="{FF2B5EF4-FFF2-40B4-BE49-F238E27FC236}">
                <a16:creationId xmlns:a16="http://schemas.microsoft.com/office/drawing/2014/main" id="{B7FD7BB6-048D-050B-3060-9A604C82E318}"/>
              </a:ext>
            </a:extLst>
          </p:cNvPr>
          <p:cNvCxnSpPr>
            <a:cxnSpLocks/>
            <a:stCxn id="469" idx="1"/>
            <a:endCxn id="491" idx="0"/>
          </p:cNvCxnSpPr>
          <p:nvPr/>
        </p:nvCxnSpPr>
        <p:spPr>
          <a:xfrm rot="10800000" flipV="1">
            <a:off x="4821885" y="3553724"/>
            <a:ext cx="1109407" cy="18746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타원 466">
            <a:extLst>
              <a:ext uri="{FF2B5EF4-FFF2-40B4-BE49-F238E27FC236}">
                <a16:creationId xmlns:a16="http://schemas.microsoft.com/office/drawing/2014/main" id="{BE5878C7-55C3-1530-AA6C-509DC1D999EF}"/>
              </a:ext>
            </a:extLst>
          </p:cNvPr>
          <p:cNvSpPr/>
          <p:nvPr/>
        </p:nvSpPr>
        <p:spPr>
          <a:xfrm>
            <a:off x="6015867" y="30473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1FA406-EB6A-62BD-BE4B-7B2736B98B48}"/>
              </a:ext>
            </a:extLst>
          </p:cNvPr>
          <p:cNvSpPr/>
          <p:nvPr/>
        </p:nvSpPr>
        <p:spPr>
          <a:xfrm>
            <a:off x="6243161" y="356320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F9941F-45D8-4B19-0235-15DBF9EAB105}"/>
              </a:ext>
            </a:extLst>
          </p:cNvPr>
          <p:cNvSpPr/>
          <p:nvPr/>
        </p:nvSpPr>
        <p:spPr>
          <a:xfrm>
            <a:off x="1755654" y="221330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cxnSp>
        <p:nvCxnSpPr>
          <p:cNvPr id="180" name="꺾인 연결선[E] 179">
            <a:extLst>
              <a:ext uri="{FF2B5EF4-FFF2-40B4-BE49-F238E27FC236}">
                <a16:creationId xmlns:a16="http://schemas.microsoft.com/office/drawing/2014/main" id="{E54DF8AB-612D-C3BD-72F9-05B0E9D050AB}"/>
              </a:ext>
            </a:extLst>
          </p:cNvPr>
          <p:cNvCxnSpPr>
            <a:cxnSpLocks/>
            <a:stCxn id="512" idx="3"/>
            <a:endCxn id="129" idx="0"/>
          </p:cNvCxnSpPr>
          <p:nvPr/>
        </p:nvCxnSpPr>
        <p:spPr>
          <a:xfrm>
            <a:off x="5866796" y="3791449"/>
            <a:ext cx="1548830" cy="13426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E157F7F1-E489-9C2C-6A68-6EC86261020B}"/>
              </a:ext>
            </a:extLst>
          </p:cNvPr>
          <p:cNvSpPr/>
          <p:nvPr/>
        </p:nvSpPr>
        <p:spPr>
          <a:xfrm>
            <a:off x="2219888" y="369170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399A80E-D6D2-C7C4-4775-54D86E7E903B}"/>
              </a:ext>
            </a:extLst>
          </p:cNvPr>
          <p:cNvSpPr/>
          <p:nvPr/>
        </p:nvSpPr>
        <p:spPr>
          <a:xfrm>
            <a:off x="772125" y="4661210"/>
            <a:ext cx="2096949" cy="31527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modal 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파일 업로드 제공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89DD2FD-D281-93E1-FE04-38467E98B8CD}"/>
              </a:ext>
            </a:extLst>
          </p:cNvPr>
          <p:cNvCxnSpPr>
            <a:cxnSpLocks/>
            <a:stCxn id="513" idx="2"/>
            <a:endCxn id="10" idx="3"/>
          </p:cNvCxnSpPr>
          <p:nvPr/>
        </p:nvCxnSpPr>
        <p:spPr>
          <a:xfrm rot="5400000">
            <a:off x="2513026" y="4235327"/>
            <a:ext cx="939568" cy="2274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0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694;p44">
            <a:extLst>
              <a:ext uri="{FF2B5EF4-FFF2-40B4-BE49-F238E27FC236}">
                <a16:creationId xmlns:a16="http://schemas.microsoft.com/office/drawing/2014/main" id="{2BA7B7C2-E406-4205-54AB-8412B304A027}"/>
              </a:ext>
            </a:extLst>
          </p:cNvPr>
          <p:cNvSpPr/>
          <p:nvPr/>
        </p:nvSpPr>
        <p:spPr>
          <a:xfrm>
            <a:off x="14628000" y="5645918"/>
            <a:ext cx="4086773" cy="16558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2"/>
            <a:ext cx="7200000" cy="705493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D8CEB008-FFBA-6C10-D783-E7B1BFB4D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18218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951" y="225418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49887"/>
              </p:ext>
            </p:extLst>
          </p:nvPr>
        </p:nvGraphicFramePr>
        <p:xfrm>
          <a:off x="7848013" y="447111"/>
          <a:ext cx="2047875" cy="921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 미등록시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위치 변경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품종여부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상품 등록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선택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선택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세부품종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 품종 선택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품종이 선택된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 품종 선택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PCA002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컴포넌트 상품 여부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설정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상품 여부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컴포넌트 조합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컴포넌트를 조합해서 상품 생성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조합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상품 상세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숨김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c. 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image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uploader,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단일파일 업로드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PCP001)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PCP002)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04019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44611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529562" y="724862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3934528" y="72459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122504" y="139830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8A8A3E9-58BD-8BBC-D441-125A8551ECCB}"/>
              </a:ext>
            </a:extLst>
          </p:cNvPr>
          <p:cNvSpPr/>
          <p:nvPr/>
        </p:nvSpPr>
        <p:spPr>
          <a:xfrm>
            <a:off x="655649" y="1364203"/>
            <a:ext cx="144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6F82E6F-C876-36CE-C127-759D04E67CB9}"/>
              </a:ext>
            </a:extLst>
          </p:cNvPr>
          <p:cNvSpPr/>
          <p:nvPr/>
        </p:nvSpPr>
        <p:spPr>
          <a:xfrm>
            <a:off x="10670942" y="-4173696"/>
            <a:ext cx="3233112" cy="89304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카테고리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카테고리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표준 카테고리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카테고리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표준카테고리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하위 카테고리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안전 관리비 품목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39E80E8-140B-2913-4976-A022965198CB}"/>
              </a:ext>
            </a:extLst>
          </p:cNvPr>
          <p:cNvSpPr/>
          <p:nvPr/>
        </p:nvSpPr>
        <p:spPr>
          <a:xfrm>
            <a:off x="10670942" y="-2819122"/>
            <a:ext cx="3233112" cy="53737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안전 관리비 품목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안전 관리비 항목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SAF_MGMT_ITM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057A3058-8130-158B-F81F-2A2FDD35AB9E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rot="5400000" flipH="1" flipV="1">
            <a:off x="13253650" y="-5578422"/>
            <a:ext cx="438574" cy="23708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7C44EB5-AAB9-178B-BFC3-93EC08784049}"/>
              </a:ext>
            </a:extLst>
          </p:cNvPr>
          <p:cNvSpPr/>
          <p:nvPr/>
        </p:nvSpPr>
        <p:spPr>
          <a:xfrm>
            <a:off x="10688159" y="1270738"/>
            <a:ext cx="3233112" cy="66026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구분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사용 용도 또는 자재 계약 등으로 상품을 분류한다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구분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지정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품종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04F7242F-91BC-3BEC-7753-B4BEA60B851A}"/>
              </a:ext>
            </a:extLst>
          </p:cNvPr>
          <p:cNvSpPr/>
          <p:nvPr/>
        </p:nvSpPr>
        <p:spPr>
          <a:xfrm>
            <a:off x="10495735" y="2684083"/>
            <a:ext cx="3233112" cy="63946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품종을 선택한다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통계실적코드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popup)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지정자재 에서 등록한 품종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3B2CC34-678D-1CC3-BE86-B8AA837A9EBF}"/>
              </a:ext>
            </a:extLst>
          </p:cNvPr>
          <p:cNvSpPr/>
          <p:nvPr/>
        </p:nvSpPr>
        <p:spPr>
          <a:xfrm>
            <a:off x="10687552" y="1991413"/>
            <a:ext cx="3233112" cy="63947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품종 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품종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세부품종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“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9404E66-21DF-8D0E-BFAA-7E52A3853FBC}"/>
              </a:ext>
            </a:extLst>
          </p:cNvPr>
          <p:cNvSpPr/>
          <p:nvPr/>
        </p:nvSpPr>
        <p:spPr>
          <a:xfrm>
            <a:off x="10495735" y="3388410"/>
            <a:ext cx="3233112" cy="66527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세부품종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세부품종을 선택한다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통계 자료 목적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지정자재 에서 등록한 세부품종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27723B13-0DF1-35EC-532A-1247A7DFB270}"/>
              </a:ext>
            </a:extLst>
          </p:cNvPr>
          <p:cNvSpPr/>
          <p:nvPr/>
        </p:nvSpPr>
        <p:spPr>
          <a:xfrm>
            <a:off x="10723988" y="5860582"/>
            <a:ext cx="3233112" cy="44675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명칭을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814997BB-840F-EC29-20C8-0B023DE158F5}"/>
              </a:ext>
            </a:extLst>
          </p:cNvPr>
          <p:cNvSpPr/>
          <p:nvPr/>
        </p:nvSpPr>
        <p:spPr>
          <a:xfrm>
            <a:off x="10723988" y="6361117"/>
            <a:ext cx="3233112" cy="60560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상품실적년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통계실적을 어느 년도에 포함할지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년도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7EC688FC-45A8-46D7-982B-924662073382}"/>
              </a:ext>
            </a:extLst>
          </p:cNvPr>
          <p:cNvSpPr/>
          <p:nvPr/>
        </p:nvSpPr>
        <p:spPr>
          <a:xfrm>
            <a:off x="10723988" y="7014945"/>
            <a:ext cx="3233112" cy="93267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신규사업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상품이 신규사업인지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	“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신규사업은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Y/N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값을 가지나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담당자의 요청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낮은 업무 효율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만 표기한다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DB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값은 엑셀 업로드를 통해 입력된 값이다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69EDBA25-E8EA-C652-93B0-F7CB02504287}"/>
              </a:ext>
            </a:extLst>
          </p:cNvPr>
          <p:cNvSpPr/>
          <p:nvPr/>
        </p:nvSpPr>
        <p:spPr>
          <a:xfrm>
            <a:off x="10516594" y="7994056"/>
            <a:ext cx="3233112" cy="71709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규격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규격을 입력한다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설계 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세부 입력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1" name="그림 9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12F8F00-E18D-48DA-8DCA-9B4AB20E5F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" t="21116" r="1453" b="16069"/>
          <a:stretch/>
        </p:blipFill>
        <p:spPr>
          <a:xfrm>
            <a:off x="14845229" y="6130765"/>
            <a:ext cx="3707180" cy="866510"/>
          </a:xfrm>
          <a:prstGeom prst="rect">
            <a:avLst/>
          </a:prstGeom>
        </p:spPr>
      </p:pic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7EB3C125-C605-3B53-1EC7-C1933118146A}"/>
              </a:ext>
            </a:extLst>
          </p:cNvPr>
          <p:cNvCxnSpPr>
            <a:cxnSpLocks/>
            <a:stCxn id="85" idx="3"/>
            <a:endCxn id="319" idx="1"/>
          </p:cNvCxnSpPr>
          <p:nvPr/>
        </p:nvCxnSpPr>
        <p:spPr>
          <a:xfrm flipV="1">
            <a:off x="13749706" y="6473853"/>
            <a:ext cx="878294" cy="187875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26A86113-EB35-7002-337C-5F59DE8FA2F6}"/>
              </a:ext>
            </a:extLst>
          </p:cNvPr>
          <p:cNvSpPr/>
          <p:nvPr/>
        </p:nvSpPr>
        <p:spPr>
          <a:xfrm>
            <a:off x="10760057" y="9798104"/>
            <a:ext cx="3233112" cy="55236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낱개 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사용자에 의해 낱개 수량 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39C69D04-DA30-1F3F-D82C-605BED6CE1CB}"/>
              </a:ext>
            </a:extLst>
          </p:cNvPr>
          <p:cNvSpPr/>
          <p:nvPr/>
        </p:nvSpPr>
        <p:spPr>
          <a:xfrm>
            <a:off x="10760057" y="10401398"/>
            <a:ext cx="3233112" cy="49756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주문 단위를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ORDERUNIT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품목단위코드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5F6C7286-F99D-F65C-3175-ECE58484430C}"/>
              </a:ext>
            </a:extLst>
          </p:cNvPr>
          <p:cNvSpPr/>
          <p:nvPr/>
        </p:nvSpPr>
        <p:spPr>
          <a:xfrm>
            <a:off x="10739640" y="10961418"/>
            <a:ext cx="3233112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담당할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윤영사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인원을 선택한다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상품담당자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E16019FE-9BE1-CAEC-F8A6-78F9FCCA7494}"/>
              </a:ext>
            </a:extLst>
          </p:cNvPr>
          <p:cNvSpPr/>
          <p:nvPr/>
        </p:nvSpPr>
        <p:spPr>
          <a:xfrm>
            <a:off x="10733550" y="11545784"/>
            <a:ext cx="3233112" cy="128725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WMS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품질검사여부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3.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3.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4.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3E797240-B833-4B63-64D4-93AC4B438B5E}"/>
              </a:ext>
            </a:extLst>
          </p:cNvPr>
          <p:cNvSpPr/>
          <p:nvPr/>
        </p:nvSpPr>
        <p:spPr>
          <a:xfrm>
            <a:off x="10730670" y="13340485"/>
            <a:ext cx="3233112" cy="131812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진열시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표기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전체 공급사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자동물량을 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3.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BF75BD0D-9F7A-845E-6634-0D67C6B4F8A8}"/>
              </a:ext>
            </a:extLst>
          </p:cNvPr>
          <p:cNvSpPr/>
          <p:nvPr/>
        </p:nvSpPr>
        <p:spPr>
          <a:xfrm>
            <a:off x="10722938" y="14684706"/>
            <a:ext cx="3233112" cy="693386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WMS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참고자료용으로 사용되는 판매가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판매가에 노출되지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C15329D6-003F-D1EA-4F4F-A02DED105F4E}"/>
              </a:ext>
            </a:extLst>
          </p:cNvPr>
          <p:cNvSpPr/>
          <p:nvPr/>
        </p:nvSpPr>
        <p:spPr>
          <a:xfrm>
            <a:off x="10735263" y="15415305"/>
            <a:ext cx="3233112" cy="974317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과세기준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매입가의 과세 기준을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적용범위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기본정보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판매가에 노출되지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VTAXTYPECODE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2" name="모서리가 둥근 직사각형 201">
            <a:extLst>
              <a:ext uri="{FF2B5EF4-FFF2-40B4-BE49-F238E27FC236}">
                <a16:creationId xmlns:a16="http://schemas.microsoft.com/office/drawing/2014/main" id="{7A272612-9362-739B-EB44-C9F46E9B8DC6}"/>
              </a:ext>
            </a:extLst>
          </p:cNvPr>
          <p:cNvSpPr/>
          <p:nvPr/>
        </p:nvSpPr>
        <p:spPr>
          <a:xfrm>
            <a:off x="10703129" y="4121717"/>
            <a:ext cx="3233112" cy="89304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컴포넌트를 조합하여 상품을 생성할지 여부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조합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비활성화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725F85E9-1006-A1E0-FED5-D60E70132A67}"/>
              </a:ext>
            </a:extLst>
          </p:cNvPr>
          <p:cNvSpPr/>
          <p:nvPr/>
        </p:nvSpPr>
        <p:spPr>
          <a:xfrm>
            <a:off x="10516594" y="8789386"/>
            <a:ext cx="3233112" cy="93267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상품 구성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지정된 컴포넌트의 수량을 입력해서 상품을 구성한다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combo box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화면 설계 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상품 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4" name="Google Shape;1694;p44">
            <a:extLst>
              <a:ext uri="{FF2B5EF4-FFF2-40B4-BE49-F238E27FC236}">
                <a16:creationId xmlns:a16="http://schemas.microsoft.com/office/drawing/2014/main" id="{1CF3C070-7F3F-6350-42A7-D458EB73BAA0}"/>
              </a:ext>
            </a:extLst>
          </p:cNvPr>
          <p:cNvSpPr/>
          <p:nvPr/>
        </p:nvSpPr>
        <p:spPr>
          <a:xfrm>
            <a:off x="14638997" y="7381769"/>
            <a:ext cx="4086773" cy="372433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58;p20">
            <a:extLst>
              <a:ext uri="{FF2B5EF4-FFF2-40B4-BE49-F238E27FC236}">
                <a16:creationId xmlns:a16="http://schemas.microsoft.com/office/drawing/2014/main" id="{3E354942-8B5F-E5D2-ED75-FED3ABE65F9E}"/>
              </a:ext>
            </a:extLst>
          </p:cNvPr>
          <p:cNvSpPr/>
          <p:nvPr/>
        </p:nvSpPr>
        <p:spPr>
          <a:xfrm>
            <a:off x="14773059" y="7837464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상품을 구성하는 컴포넌트의 수량 과 판매가를 입력해 주세요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7" name="표 206">
            <a:extLst>
              <a:ext uri="{FF2B5EF4-FFF2-40B4-BE49-F238E27FC236}">
                <a16:creationId xmlns:a16="http://schemas.microsoft.com/office/drawing/2014/main" id="{704FC1F0-FAAB-F1E3-183B-D6FB3704F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7485"/>
              </p:ext>
            </p:extLst>
          </p:nvPr>
        </p:nvGraphicFramePr>
        <p:xfrm>
          <a:off x="14730266" y="8559013"/>
          <a:ext cx="3864467" cy="1034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17790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26389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3188316908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501677857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2052737263"/>
                    </a:ext>
                  </a:extLst>
                </a:gridCol>
                <a:gridCol w="487777">
                  <a:extLst>
                    <a:ext uri="{9D8B030D-6E8A-4147-A177-3AD203B41FA5}">
                      <a16:colId xmlns:a16="http://schemas.microsoft.com/office/drawing/2014/main" val="1187609550"/>
                    </a:ext>
                  </a:extLst>
                </a:gridCol>
                <a:gridCol w="1031672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단위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단가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수량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매입가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판매가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latin typeface="+mn-ea"/>
                          <a:ea typeface="+mn-ea"/>
                        </a:rPr>
                        <a:t>참고용</a:t>
                      </a:r>
                      <a:r>
                        <a:rPr lang="en-US" altLang="ko-KR" sz="500" u="none" strike="noStrike" cap="none" dirty="0">
                          <a:latin typeface="+mn-ea"/>
                          <a:ea typeface="+mn-ea"/>
                        </a:rPr>
                        <a:t>)</a:t>
                      </a:r>
                      <a:endParaRPr sz="5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5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60,000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5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5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1,500</a:t>
                      </a: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</a:t>
                      </a: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합계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51,000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61,500</a:t>
                      </a:r>
                      <a:endParaRPr lang="ko-KR" altLang="en-US" sz="5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18310"/>
                  </a:ext>
                </a:extLst>
              </a:tr>
            </a:tbl>
          </a:graphicData>
        </a:graphic>
      </p:graphicFrame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CCC31251-0DBD-DFA7-8263-CAD4E1AA2BB5}"/>
              </a:ext>
            </a:extLst>
          </p:cNvPr>
          <p:cNvSpPr/>
          <p:nvPr/>
        </p:nvSpPr>
        <p:spPr>
          <a:xfrm>
            <a:off x="14742076" y="9975973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Google Shape;57;p20">
            <a:extLst>
              <a:ext uri="{FF2B5EF4-FFF2-40B4-BE49-F238E27FC236}">
                <a16:creationId xmlns:a16="http://schemas.microsoft.com/office/drawing/2014/main" id="{C6AA4A8B-FA4D-736D-01F3-D5031716D028}"/>
              </a:ext>
            </a:extLst>
          </p:cNvPr>
          <p:cNvSpPr txBox="1"/>
          <p:nvPr/>
        </p:nvSpPr>
        <p:spPr>
          <a:xfrm>
            <a:off x="14725514" y="8319626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</a:t>
            </a: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목록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3" name="Google Shape;57;p20">
            <a:extLst>
              <a:ext uri="{FF2B5EF4-FFF2-40B4-BE49-F238E27FC236}">
                <a16:creationId xmlns:a16="http://schemas.microsoft.com/office/drawing/2014/main" id="{6CAA5AAA-C3D8-584F-95DB-B4EFDE87FD2D}"/>
              </a:ext>
            </a:extLst>
          </p:cNvPr>
          <p:cNvSpPr txBox="1"/>
          <p:nvPr/>
        </p:nvSpPr>
        <p:spPr>
          <a:xfrm>
            <a:off x="14729469" y="9759569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상품 구성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3CF2BAD4-9E13-92A3-53E1-98EF79ECB415}"/>
              </a:ext>
            </a:extLst>
          </p:cNvPr>
          <p:cNvSpPr/>
          <p:nvPr/>
        </p:nvSpPr>
        <p:spPr>
          <a:xfrm>
            <a:off x="16266380" y="107741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215" name="모서리가 둥근 직사각형 214">
            <a:extLst>
              <a:ext uri="{FF2B5EF4-FFF2-40B4-BE49-F238E27FC236}">
                <a16:creationId xmlns:a16="http://schemas.microsoft.com/office/drawing/2014/main" id="{EA3E091D-558D-4D04-B734-D592BCA62B1A}"/>
              </a:ext>
            </a:extLst>
          </p:cNvPr>
          <p:cNvSpPr/>
          <p:nvPr/>
        </p:nvSpPr>
        <p:spPr>
          <a:xfrm>
            <a:off x="16671346" y="107714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217" name="표 216">
            <a:extLst>
              <a:ext uri="{FF2B5EF4-FFF2-40B4-BE49-F238E27FC236}">
                <a16:creationId xmlns:a16="http://schemas.microsoft.com/office/drawing/2014/main" id="{FFAF070D-229E-C89C-171D-B86FC24F1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431890"/>
              </p:ext>
            </p:extLst>
          </p:nvPr>
        </p:nvGraphicFramePr>
        <p:xfrm>
          <a:off x="14773059" y="7437708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223" name="모서리가 둥근 직사각형 222">
            <a:extLst>
              <a:ext uri="{FF2B5EF4-FFF2-40B4-BE49-F238E27FC236}">
                <a16:creationId xmlns:a16="http://schemas.microsoft.com/office/drawing/2014/main" id="{1E4116B0-544B-15B2-3479-1BD8D076495D}"/>
              </a:ext>
            </a:extLst>
          </p:cNvPr>
          <p:cNvSpPr/>
          <p:nvPr/>
        </p:nvSpPr>
        <p:spPr>
          <a:xfrm>
            <a:off x="19099298" y="7381612"/>
            <a:ext cx="2908465" cy="189343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컴포넌트 등록 시 입력되는 값을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호출값은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판매가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참고용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아래와 같다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단가*수량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 합계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27C482FF-FD5C-5B52-8847-A754D59A58BE}"/>
              </a:ext>
            </a:extLst>
          </p:cNvPr>
          <p:cNvSpPr/>
          <p:nvPr/>
        </p:nvSpPr>
        <p:spPr>
          <a:xfrm>
            <a:off x="19100599" y="9507076"/>
            <a:ext cx="2908465" cy="6732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에는 아래 목록에서 선택한 컴포넌트의  지정 값을 호출하여 아래와 같이 배열한다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배열순서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모서리가 둥근 직사각형 226">
            <a:extLst>
              <a:ext uri="{FF2B5EF4-FFF2-40B4-BE49-F238E27FC236}">
                <a16:creationId xmlns:a16="http://schemas.microsoft.com/office/drawing/2014/main" id="{ABA69917-886F-DF56-1493-86E286CE5886}"/>
              </a:ext>
            </a:extLst>
          </p:cNvPr>
          <p:cNvSpPr/>
          <p:nvPr/>
        </p:nvSpPr>
        <p:spPr>
          <a:xfrm>
            <a:off x="17842892" y="8387922"/>
            <a:ext cx="709517" cy="16570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 기준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VAT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별도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28" name="꺾인 연결선[E] 227">
            <a:extLst>
              <a:ext uri="{FF2B5EF4-FFF2-40B4-BE49-F238E27FC236}">
                <a16:creationId xmlns:a16="http://schemas.microsoft.com/office/drawing/2014/main" id="{57C75F31-AB02-AF86-4E04-ABA669B4F1DF}"/>
              </a:ext>
            </a:extLst>
          </p:cNvPr>
          <p:cNvCxnSpPr>
            <a:cxnSpLocks/>
            <a:stCxn id="203" idx="3"/>
            <a:endCxn id="204" idx="1"/>
          </p:cNvCxnSpPr>
          <p:nvPr/>
        </p:nvCxnSpPr>
        <p:spPr>
          <a:xfrm flipV="1">
            <a:off x="13749706" y="9243936"/>
            <a:ext cx="889291" cy="11786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꺾인 연결선[E] 238">
            <a:extLst>
              <a:ext uri="{FF2B5EF4-FFF2-40B4-BE49-F238E27FC236}">
                <a16:creationId xmlns:a16="http://schemas.microsoft.com/office/drawing/2014/main" id="{1BC0E0E3-6B37-F331-4569-879B1B9BF624}"/>
              </a:ext>
            </a:extLst>
          </p:cNvPr>
          <p:cNvCxnSpPr>
            <a:cxnSpLocks/>
            <a:stCxn id="21" idx="3"/>
            <a:endCxn id="246" idx="1"/>
          </p:cNvCxnSpPr>
          <p:nvPr/>
        </p:nvCxnSpPr>
        <p:spPr>
          <a:xfrm flipV="1">
            <a:off x="13728847" y="-137866"/>
            <a:ext cx="895180" cy="3141681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모서리가 둥근 직사각형 245">
            <a:extLst>
              <a:ext uri="{FF2B5EF4-FFF2-40B4-BE49-F238E27FC236}">
                <a16:creationId xmlns:a16="http://schemas.microsoft.com/office/drawing/2014/main" id="{C8538291-F6A7-DB6F-C225-724DE7332B9B}"/>
              </a:ext>
            </a:extLst>
          </p:cNvPr>
          <p:cNvSpPr/>
          <p:nvPr/>
        </p:nvSpPr>
        <p:spPr>
          <a:xfrm>
            <a:off x="14624027" y="-1936263"/>
            <a:ext cx="6120000" cy="359679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03E1FD10-E545-F628-78E1-07945B05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790902"/>
              </p:ext>
            </p:extLst>
          </p:nvPr>
        </p:nvGraphicFramePr>
        <p:xfrm>
          <a:off x="14804028" y="-1917613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249" name="표 248">
            <a:extLst>
              <a:ext uri="{FF2B5EF4-FFF2-40B4-BE49-F238E27FC236}">
                <a16:creationId xmlns:a16="http://schemas.microsoft.com/office/drawing/2014/main" id="{40156341-B95B-7F4F-A6D9-65E43DF3A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70146"/>
              </p:ext>
            </p:extLst>
          </p:nvPr>
        </p:nvGraphicFramePr>
        <p:xfrm>
          <a:off x="14804027" y="-558892"/>
          <a:ext cx="580718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41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557048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22453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825027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품종명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통합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분기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전원단자함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147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광전복합단자함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지하철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터널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급전선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[SC/APC(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[SM, 1C(m)]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51AF856F-3B58-C650-20A3-44AF9222262F}"/>
              </a:ext>
            </a:extLst>
          </p:cNvPr>
          <p:cNvSpPr/>
          <p:nvPr/>
        </p:nvSpPr>
        <p:spPr>
          <a:xfrm>
            <a:off x="14760902" y="-1479336"/>
            <a:ext cx="5850312" cy="58095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F76D3464-F6E2-B8B8-0A4D-1C291D4ECA08}"/>
              </a:ext>
            </a:extLst>
          </p:cNvPr>
          <p:cNvSpPr/>
          <p:nvPr/>
        </p:nvSpPr>
        <p:spPr>
          <a:xfrm>
            <a:off x="14775190" y="-139701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관리구분</a:t>
            </a: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18BC6037-5A2E-D685-E95F-742A7AD5D9C5}"/>
              </a:ext>
            </a:extLst>
          </p:cNvPr>
          <p:cNvSpPr/>
          <p:nvPr/>
        </p:nvSpPr>
        <p:spPr>
          <a:xfrm>
            <a:off x="15495190" y="-139701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CB2FE25E-97E6-D896-B706-0CE99FE1841F}"/>
              </a:ext>
            </a:extLst>
          </p:cNvPr>
          <p:cNvSpPr/>
          <p:nvPr/>
        </p:nvSpPr>
        <p:spPr>
          <a:xfrm>
            <a:off x="16461508" y="-138986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사용처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F01D764C-0D04-E1E7-1840-E8952F365E74}"/>
              </a:ext>
            </a:extLst>
          </p:cNvPr>
          <p:cNvSpPr/>
          <p:nvPr/>
        </p:nvSpPr>
        <p:spPr>
          <a:xfrm>
            <a:off x="17181508" y="-138986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pic>
        <p:nvPicPr>
          <p:cNvPr id="256" name="그림 25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6AECF039-1FB5-1A7E-2765-DE28CA37905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820" y="-1379012"/>
            <a:ext cx="144000" cy="144000"/>
          </a:xfrm>
          <a:prstGeom prst="rect">
            <a:avLst/>
          </a:prstGeom>
          <a:noFill/>
        </p:spPr>
      </p:pic>
      <p:pic>
        <p:nvPicPr>
          <p:cNvPr id="259" name="그림 2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0B27C267-DD58-7134-ED5F-FF3D524F53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972" y="-1389868"/>
            <a:ext cx="144000" cy="144000"/>
          </a:xfrm>
          <a:prstGeom prst="rect">
            <a:avLst/>
          </a:prstGeom>
          <a:noFill/>
        </p:spPr>
      </p:pic>
      <p:sp>
        <p:nvSpPr>
          <p:cNvPr id="260" name="모서리가 둥근 직사각형 259">
            <a:extLst>
              <a:ext uri="{FF2B5EF4-FFF2-40B4-BE49-F238E27FC236}">
                <a16:creationId xmlns:a16="http://schemas.microsoft.com/office/drawing/2014/main" id="{68442445-70B7-0A47-1B20-BFB399710A92}"/>
              </a:ext>
            </a:extLst>
          </p:cNvPr>
          <p:cNvSpPr/>
          <p:nvPr/>
        </p:nvSpPr>
        <p:spPr>
          <a:xfrm>
            <a:off x="14775190" y="-116625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품종코드</a:t>
            </a:r>
          </a:p>
        </p:txBody>
      </p:sp>
      <p:sp>
        <p:nvSpPr>
          <p:cNvPr id="261" name="모서리가 둥근 직사각형 260">
            <a:extLst>
              <a:ext uri="{FF2B5EF4-FFF2-40B4-BE49-F238E27FC236}">
                <a16:creationId xmlns:a16="http://schemas.microsoft.com/office/drawing/2014/main" id="{91EBD409-DA1C-F396-A3BB-0CE1E5F2EEAA}"/>
              </a:ext>
            </a:extLst>
          </p:cNvPr>
          <p:cNvSpPr/>
          <p:nvPr/>
        </p:nvSpPr>
        <p:spPr>
          <a:xfrm>
            <a:off x="15495190" y="-116625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2" name="모서리가 둥근 직사각형 261">
            <a:extLst>
              <a:ext uri="{FF2B5EF4-FFF2-40B4-BE49-F238E27FC236}">
                <a16:creationId xmlns:a16="http://schemas.microsoft.com/office/drawing/2014/main" id="{6BE61DCE-0476-5FC5-5295-B9BA770F3FE3}"/>
              </a:ext>
            </a:extLst>
          </p:cNvPr>
          <p:cNvSpPr/>
          <p:nvPr/>
        </p:nvSpPr>
        <p:spPr>
          <a:xfrm>
            <a:off x="16461508" y="-115910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품종명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3" name="모서리가 둥근 직사각형 262">
            <a:extLst>
              <a:ext uri="{FF2B5EF4-FFF2-40B4-BE49-F238E27FC236}">
                <a16:creationId xmlns:a16="http://schemas.microsoft.com/office/drawing/2014/main" id="{05D6574B-60CE-F1F1-A7FB-E4FA2A69AA0F}"/>
              </a:ext>
            </a:extLst>
          </p:cNvPr>
          <p:cNvSpPr/>
          <p:nvPr/>
        </p:nvSpPr>
        <p:spPr>
          <a:xfrm>
            <a:off x="17181508" y="-115910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4" name="모서리가 둥근 직사각형 263">
            <a:extLst>
              <a:ext uri="{FF2B5EF4-FFF2-40B4-BE49-F238E27FC236}">
                <a16:creationId xmlns:a16="http://schemas.microsoft.com/office/drawing/2014/main" id="{1442B446-F02B-D679-30AB-362231E73CBC}"/>
              </a:ext>
            </a:extLst>
          </p:cNvPr>
          <p:cNvSpPr/>
          <p:nvPr/>
        </p:nvSpPr>
        <p:spPr>
          <a:xfrm>
            <a:off x="20047675" y="-1171222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65" name="모서리가 둥근 직사각형 264">
            <a:extLst>
              <a:ext uri="{FF2B5EF4-FFF2-40B4-BE49-F238E27FC236}">
                <a16:creationId xmlns:a16="http://schemas.microsoft.com/office/drawing/2014/main" id="{4B03BE8F-8378-468E-0B88-5F18C326E6E3}"/>
              </a:ext>
            </a:extLst>
          </p:cNvPr>
          <p:cNvSpPr/>
          <p:nvPr/>
        </p:nvSpPr>
        <p:spPr>
          <a:xfrm>
            <a:off x="18147826" y="-116625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품종내역</a:t>
            </a:r>
          </a:p>
        </p:txBody>
      </p:sp>
      <p:sp>
        <p:nvSpPr>
          <p:cNvPr id="266" name="모서리가 둥근 직사각형 265">
            <a:extLst>
              <a:ext uri="{FF2B5EF4-FFF2-40B4-BE49-F238E27FC236}">
                <a16:creationId xmlns:a16="http://schemas.microsoft.com/office/drawing/2014/main" id="{17172916-CE91-35CC-B665-6DCF926EEF17}"/>
              </a:ext>
            </a:extLst>
          </p:cNvPr>
          <p:cNvSpPr/>
          <p:nvPr/>
        </p:nvSpPr>
        <p:spPr>
          <a:xfrm>
            <a:off x="18867826" y="-116625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8" name="Google Shape;1694;p44">
            <a:extLst>
              <a:ext uri="{FF2B5EF4-FFF2-40B4-BE49-F238E27FC236}">
                <a16:creationId xmlns:a16="http://schemas.microsoft.com/office/drawing/2014/main" id="{264A6586-5BD5-5D9F-F4C1-457375EEA1D7}"/>
              </a:ext>
            </a:extLst>
          </p:cNvPr>
          <p:cNvSpPr/>
          <p:nvPr/>
        </p:nvSpPr>
        <p:spPr>
          <a:xfrm>
            <a:off x="14638997" y="1831544"/>
            <a:ext cx="4086773" cy="3782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1695;p44">
            <a:extLst>
              <a:ext uri="{FF2B5EF4-FFF2-40B4-BE49-F238E27FC236}">
                <a16:creationId xmlns:a16="http://schemas.microsoft.com/office/drawing/2014/main" id="{5F9A419C-4C86-2252-0374-30520703B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462698"/>
              </p:ext>
            </p:extLst>
          </p:nvPr>
        </p:nvGraphicFramePr>
        <p:xfrm>
          <a:off x="14782326" y="1934916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세부 품종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0" name="Google Shape;1696;p44">
            <a:extLst>
              <a:ext uri="{FF2B5EF4-FFF2-40B4-BE49-F238E27FC236}">
                <a16:creationId xmlns:a16="http://schemas.microsoft.com/office/drawing/2014/main" id="{03E0F6A4-940A-6B3F-1955-BA556CDE6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629811"/>
              </p:ext>
            </p:extLst>
          </p:nvPr>
        </p:nvGraphicFramePr>
        <p:xfrm>
          <a:off x="14788357" y="2413195"/>
          <a:ext cx="3327813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" name="Google Shape;1695;p44">
            <a:extLst>
              <a:ext uri="{FF2B5EF4-FFF2-40B4-BE49-F238E27FC236}">
                <a16:creationId xmlns:a16="http://schemas.microsoft.com/office/drawing/2014/main" id="{B87492EA-278A-2778-0492-B97DCF500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80658"/>
              </p:ext>
            </p:extLst>
          </p:nvPr>
        </p:nvGraphicFramePr>
        <p:xfrm>
          <a:off x="18356414" y="1913483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표 271">
            <a:extLst>
              <a:ext uri="{FF2B5EF4-FFF2-40B4-BE49-F238E27FC236}">
                <a16:creationId xmlns:a16="http://schemas.microsoft.com/office/drawing/2014/main" id="{99A6ECF3-D913-6B7A-6210-53E4A22BF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3978"/>
              </p:ext>
            </p:extLst>
          </p:nvPr>
        </p:nvGraphicFramePr>
        <p:xfrm>
          <a:off x="14749458" y="3180598"/>
          <a:ext cx="3822203" cy="206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9377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34353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02A253EA-72BA-4D3F-CB1C-776CBC1ADB34}"/>
              </a:ext>
            </a:extLst>
          </p:cNvPr>
          <p:cNvSpPr/>
          <p:nvPr/>
        </p:nvSpPr>
        <p:spPr>
          <a:xfrm>
            <a:off x="14757312" y="2341564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4" name="Google Shape;1696;p44">
            <a:extLst>
              <a:ext uri="{FF2B5EF4-FFF2-40B4-BE49-F238E27FC236}">
                <a16:creationId xmlns:a16="http://schemas.microsoft.com/office/drawing/2014/main" id="{FA059190-EE82-CF26-F195-34D3B4F0EA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940616"/>
              </p:ext>
            </p:extLst>
          </p:nvPr>
        </p:nvGraphicFramePr>
        <p:xfrm>
          <a:off x="14784815" y="2643563"/>
          <a:ext cx="3317178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5" name="Google Shape;1699;p44">
            <a:extLst>
              <a:ext uri="{FF2B5EF4-FFF2-40B4-BE49-F238E27FC236}">
                <a16:creationId xmlns:a16="http://schemas.microsoft.com/office/drawing/2014/main" id="{EC34C6E6-E793-B90B-ACC8-D846762C0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990766"/>
              </p:ext>
            </p:extLst>
          </p:nvPr>
        </p:nvGraphicFramePr>
        <p:xfrm>
          <a:off x="14782326" y="2871096"/>
          <a:ext cx="1646811" cy="180000"/>
        </p:xfrm>
        <a:graphic>
          <a:graphicData uri="http://schemas.openxmlformats.org/drawingml/2006/table">
            <a:tbl>
              <a:tblPr/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" name="모서리가 둥근 직사각형 275">
            <a:extLst>
              <a:ext uri="{FF2B5EF4-FFF2-40B4-BE49-F238E27FC236}">
                <a16:creationId xmlns:a16="http://schemas.microsoft.com/office/drawing/2014/main" id="{06D42336-8A08-6983-9EF3-3B1DA2791953}"/>
              </a:ext>
            </a:extLst>
          </p:cNvPr>
          <p:cNvSpPr/>
          <p:nvPr/>
        </p:nvSpPr>
        <p:spPr>
          <a:xfrm>
            <a:off x="18091186" y="288228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78" name="모서리가 둥근 직사각형 277">
            <a:extLst>
              <a:ext uri="{FF2B5EF4-FFF2-40B4-BE49-F238E27FC236}">
                <a16:creationId xmlns:a16="http://schemas.microsoft.com/office/drawing/2014/main" id="{A6346F3D-4925-6633-4A19-92B15E65E179}"/>
              </a:ext>
            </a:extLst>
          </p:cNvPr>
          <p:cNvSpPr/>
          <p:nvPr/>
        </p:nvSpPr>
        <p:spPr>
          <a:xfrm>
            <a:off x="16249137" y="536026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모서리가 둥근 직사각형 278">
            <a:extLst>
              <a:ext uri="{FF2B5EF4-FFF2-40B4-BE49-F238E27FC236}">
                <a16:creationId xmlns:a16="http://schemas.microsoft.com/office/drawing/2014/main" id="{E91873E3-E4CF-CF20-6690-58640B439A09}"/>
              </a:ext>
            </a:extLst>
          </p:cNvPr>
          <p:cNvSpPr/>
          <p:nvPr/>
        </p:nvSpPr>
        <p:spPr>
          <a:xfrm>
            <a:off x="16654103" y="535757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280" name="꺾인 연결선[E] 279">
            <a:extLst>
              <a:ext uri="{FF2B5EF4-FFF2-40B4-BE49-F238E27FC236}">
                <a16:creationId xmlns:a16="http://schemas.microsoft.com/office/drawing/2014/main" id="{F4D84846-7B25-C822-31B7-2895E8EBFA99}"/>
              </a:ext>
            </a:extLst>
          </p:cNvPr>
          <p:cNvCxnSpPr>
            <a:cxnSpLocks/>
            <a:stCxn id="54" idx="3"/>
            <a:endCxn id="268" idx="1"/>
          </p:cNvCxnSpPr>
          <p:nvPr/>
        </p:nvCxnSpPr>
        <p:spPr>
          <a:xfrm>
            <a:off x="13728847" y="3721047"/>
            <a:ext cx="910150" cy="1907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모서리가 둥근 직사각형 313">
            <a:extLst>
              <a:ext uri="{FF2B5EF4-FFF2-40B4-BE49-F238E27FC236}">
                <a16:creationId xmlns:a16="http://schemas.microsoft.com/office/drawing/2014/main" id="{4F3C4026-2D95-B9C3-0596-ADBDBC399BC9}"/>
              </a:ext>
            </a:extLst>
          </p:cNvPr>
          <p:cNvSpPr/>
          <p:nvPr/>
        </p:nvSpPr>
        <p:spPr>
          <a:xfrm>
            <a:off x="19065878" y="6180160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단위와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규격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 combo 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317" name="꺾인 연결선[E] 316">
            <a:extLst>
              <a:ext uri="{FF2B5EF4-FFF2-40B4-BE49-F238E27FC236}">
                <a16:creationId xmlns:a16="http://schemas.microsoft.com/office/drawing/2014/main" id="{0FD2AE1A-E33C-B76C-F0B0-042AAB5578B3}"/>
              </a:ext>
            </a:extLst>
          </p:cNvPr>
          <p:cNvCxnSpPr>
            <a:cxnSpLocks/>
            <a:stCxn id="316" idx="0"/>
            <a:endCxn id="314" idx="1"/>
          </p:cNvCxnSpPr>
          <p:nvPr/>
        </p:nvCxnSpPr>
        <p:spPr>
          <a:xfrm rot="5400000" flipH="1" flipV="1">
            <a:off x="17531628" y="5484335"/>
            <a:ext cx="429866" cy="263863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꺾인 연결선[E] 321">
            <a:extLst>
              <a:ext uri="{FF2B5EF4-FFF2-40B4-BE49-F238E27FC236}">
                <a16:creationId xmlns:a16="http://schemas.microsoft.com/office/drawing/2014/main" id="{B366A177-27BA-ADF4-A23C-1B3D4A870CE6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18556426" y="9843696"/>
            <a:ext cx="544173" cy="29892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모서리가 둥근 직사각형 330">
            <a:extLst>
              <a:ext uri="{FF2B5EF4-FFF2-40B4-BE49-F238E27FC236}">
                <a16:creationId xmlns:a16="http://schemas.microsoft.com/office/drawing/2014/main" id="{8F979858-A04A-7C97-D044-6B63AA404829}"/>
              </a:ext>
            </a:extLst>
          </p:cNvPr>
          <p:cNvSpPr/>
          <p:nvPr/>
        </p:nvSpPr>
        <p:spPr>
          <a:xfrm>
            <a:off x="19114787" y="10221167"/>
            <a:ext cx="2908465" cy="81711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field &gt; combo 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컴포넌트 조합 값을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SC/APC(1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SC/PC(1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SM, 1C(5m)</a:t>
            </a:r>
          </a:p>
        </p:txBody>
      </p:sp>
      <p:cxnSp>
        <p:nvCxnSpPr>
          <p:cNvPr id="332" name="꺾인 연결선[E] 331">
            <a:extLst>
              <a:ext uri="{FF2B5EF4-FFF2-40B4-BE49-F238E27FC236}">
                <a16:creationId xmlns:a16="http://schemas.microsoft.com/office/drawing/2014/main" id="{BD867C93-8959-A1C8-2396-41CF789772AA}"/>
              </a:ext>
            </a:extLst>
          </p:cNvPr>
          <p:cNvCxnSpPr>
            <a:cxnSpLocks/>
            <a:stCxn id="207" idx="3"/>
            <a:endCxn id="223" idx="1"/>
          </p:cNvCxnSpPr>
          <p:nvPr/>
        </p:nvCxnSpPr>
        <p:spPr>
          <a:xfrm flipV="1">
            <a:off x="18594733" y="8328330"/>
            <a:ext cx="504565" cy="74784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꺾인 연결선[E] 334">
            <a:extLst>
              <a:ext uri="{FF2B5EF4-FFF2-40B4-BE49-F238E27FC236}">
                <a16:creationId xmlns:a16="http://schemas.microsoft.com/office/drawing/2014/main" id="{387B589D-04FB-9FBA-5DB7-0AB530FCAECD}"/>
              </a:ext>
            </a:extLst>
          </p:cNvPr>
          <p:cNvCxnSpPr>
            <a:cxnSpLocks/>
            <a:stCxn id="214" idx="0"/>
            <a:endCxn id="331" idx="1"/>
          </p:cNvCxnSpPr>
          <p:nvPr/>
        </p:nvCxnSpPr>
        <p:spPr>
          <a:xfrm rot="5400000" flipH="1" flipV="1">
            <a:off x="17708389" y="9367717"/>
            <a:ext cx="144389" cy="266840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0" name="모서리가 둥근 직사각형 339">
            <a:extLst>
              <a:ext uri="{FF2B5EF4-FFF2-40B4-BE49-F238E27FC236}">
                <a16:creationId xmlns:a16="http://schemas.microsoft.com/office/drawing/2014/main" id="{7F56455E-BCF4-2EB7-DEFC-005AFC2DDAF7}"/>
              </a:ext>
            </a:extLst>
          </p:cNvPr>
          <p:cNvSpPr/>
          <p:nvPr/>
        </p:nvSpPr>
        <p:spPr>
          <a:xfrm>
            <a:off x="10695297" y="-8694851"/>
            <a:ext cx="3233112" cy="89304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정보의 이력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4" name="Google Shape;1694;p44">
            <a:extLst>
              <a:ext uri="{FF2B5EF4-FFF2-40B4-BE49-F238E27FC236}">
                <a16:creationId xmlns:a16="http://schemas.microsoft.com/office/drawing/2014/main" id="{B056855E-7CA1-9632-B380-313DAF779F54}"/>
              </a:ext>
            </a:extLst>
          </p:cNvPr>
          <p:cNvSpPr/>
          <p:nvPr/>
        </p:nvSpPr>
        <p:spPr>
          <a:xfrm>
            <a:off x="14648972" y="-9611834"/>
            <a:ext cx="4086773" cy="27160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1695;p44">
            <a:extLst>
              <a:ext uri="{FF2B5EF4-FFF2-40B4-BE49-F238E27FC236}">
                <a16:creationId xmlns:a16="http://schemas.microsoft.com/office/drawing/2014/main" id="{52B0988D-17E2-6CB8-9BE5-16A9FF8BA1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605576"/>
              </p:ext>
            </p:extLst>
          </p:nvPr>
        </p:nvGraphicFramePr>
        <p:xfrm>
          <a:off x="14792301" y="-9508463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기본 정보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7" name="Google Shape;1695;p44">
            <a:extLst>
              <a:ext uri="{FF2B5EF4-FFF2-40B4-BE49-F238E27FC236}">
                <a16:creationId xmlns:a16="http://schemas.microsoft.com/office/drawing/2014/main" id="{65999E44-2EEA-0598-879C-BAD8CDE24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528642"/>
              </p:ext>
            </p:extLst>
          </p:nvPr>
        </p:nvGraphicFramePr>
        <p:xfrm>
          <a:off x="18366389" y="-9529896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4" name="모서리가 둥근 직사각형 363">
            <a:extLst>
              <a:ext uri="{FF2B5EF4-FFF2-40B4-BE49-F238E27FC236}">
                <a16:creationId xmlns:a16="http://schemas.microsoft.com/office/drawing/2014/main" id="{3C43DA19-1597-8CFB-D664-A6924DEBCEC9}"/>
              </a:ext>
            </a:extLst>
          </p:cNvPr>
          <p:cNvSpPr/>
          <p:nvPr/>
        </p:nvSpPr>
        <p:spPr>
          <a:xfrm>
            <a:off x="16499764" y="-72539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365" name="꺾인 연결선[E] 364">
            <a:extLst>
              <a:ext uri="{FF2B5EF4-FFF2-40B4-BE49-F238E27FC236}">
                <a16:creationId xmlns:a16="http://schemas.microsoft.com/office/drawing/2014/main" id="{2E960DE4-CB5A-0D2B-1A5A-3469316B0259}"/>
              </a:ext>
            </a:extLst>
          </p:cNvPr>
          <p:cNvCxnSpPr>
            <a:cxnSpLocks/>
            <a:stCxn id="163" idx="0"/>
            <a:endCxn id="340" idx="1"/>
          </p:cNvCxnSpPr>
          <p:nvPr/>
        </p:nvCxnSpPr>
        <p:spPr>
          <a:xfrm rot="5400000" flipH="1" flipV="1">
            <a:off x="3871699" y="-5425296"/>
            <a:ext cx="9646628" cy="400056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8" name="표 367">
            <a:extLst>
              <a:ext uri="{FF2B5EF4-FFF2-40B4-BE49-F238E27FC236}">
                <a16:creationId xmlns:a16="http://schemas.microsoft.com/office/drawing/2014/main" id="{7B084EB1-5670-6C46-7844-98F13B10C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15530"/>
              </p:ext>
            </p:extLst>
          </p:nvPr>
        </p:nvGraphicFramePr>
        <p:xfrm>
          <a:off x="14793680" y="-8885599"/>
          <a:ext cx="13070752" cy="10343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809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590113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791177890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42066357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231866131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939942987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4275501347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00669208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54480911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456114881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100038383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58615234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861219025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948106168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525704296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6794379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969619734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52624648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108639576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901578193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839940456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428010482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197330650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2173504821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44792860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465314718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3586930719"/>
                    </a:ext>
                  </a:extLst>
                </a:gridCol>
                <a:gridCol w="408461">
                  <a:extLst>
                    <a:ext uri="{9D8B030D-6E8A-4147-A177-3AD203B41FA5}">
                      <a16:colId xmlns:a16="http://schemas.microsoft.com/office/drawing/2014/main" val="546956430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수정일시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수정업체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수정자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상품카테고리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안전관리비품목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상품구분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품종여부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품종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컴포넌트 상품여부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상품코드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상품실적년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신규사업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상품규격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컴포넌트 조합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낱개수량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주문단위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담당자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물류여부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품질검사여부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공급사노출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과세구분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물량배분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조장관리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관리상품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경쟁상품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추가구성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추가구성상품코드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플라자 이미지 관리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이미지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68847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2024.10.31</a:t>
                      </a: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13:30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오케이플라자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테스트카테고리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안전인건비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지정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테스트품종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테스트세부품종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1234560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테스트상품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테스트규격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테스트조합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과세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10%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037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2024.10.31 13:00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오케이플라자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테스트카테고리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 err="1">
                          <a:latin typeface="+mn-ea"/>
                          <a:ea typeface="+mn-ea"/>
                        </a:rPr>
                        <a:t>안전인건비</a:t>
                      </a:r>
                      <a:endParaRPr lang="ko-KR" altLang="en-US" sz="600" u="none" strike="noStrike" cap="none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지정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1234560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2024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테스트규격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테스트조합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01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개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김수정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Y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과세 </a:t>
                      </a:r>
                      <a:r>
                        <a:rPr lang="en-US" altLang="ko-KR" sz="600" u="none" strike="noStrike" cap="none" dirty="0">
                          <a:latin typeface="+mn-ea"/>
                          <a:ea typeface="+mn-ea"/>
                        </a:rPr>
                        <a:t>10%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latin typeface="+mn-ea"/>
                          <a:ea typeface="+mn-ea"/>
                        </a:rPr>
                        <a:t>N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29421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36010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262648"/>
                  </a:ext>
                </a:extLst>
              </a:tr>
            </a:tbl>
          </a:graphicData>
        </a:graphic>
      </p:graphicFrame>
      <p:sp>
        <p:nvSpPr>
          <p:cNvPr id="369" name="모서리가 둥근 직사각형 368">
            <a:extLst>
              <a:ext uri="{FF2B5EF4-FFF2-40B4-BE49-F238E27FC236}">
                <a16:creationId xmlns:a16="http://schemas.microsoft.com/office/drawing/2014/main" id="{F31EF499-8453-6925-015C-6016D44A206B}"/>
              </a:ext>
            </a:extLst>
          </p:cNvPr>
          <p:cNvSpPr/>
          <p:nvPr/>
        </p:nvSpPr>
        <p:spPr>
          <a:xfrm>
            <a:off x="18004764" y="-9110333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cxnSp>
        <p:nvCxnSpPr>
          <p:cNvPr id="370" name="꺾인 연결선[E] 369">
            <a:extLst>
              <a:ext uri="{FF2B5EF4-FFF2-40B4-BE49-F238E27FC236}">
                <a16:creationId xmlns:a16="http://schemas.microsoft.com/office/drawing/2014/main" id="{984A0C97-A2B5-C4A5-FC87-7C2D0EE984D7}"/>
              </a:ext>
            </a:extLst>
          </p:cNvPr>
          <p:cNvCxnSpPr>
            <a:cxnSpLocks/>
            <a:stCxn id="340" idx="3"/>
            <a:endCxn id="354" idx="1"/>
          </p:cNvCxnSpPr>
          <p:nvPr/>
        </p:nvCxnSpPr>
        <p:spPr>
          <a:xfrm flipV="1">
            <a:off x="13928409" y="-8253830"/>
            <a:ext cx="720563" cy="550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모서리가 둥근 직사각형 374">
            <a:extLst>
              <a:ext uri="{FF2B5EF4-FFF2-40B4-BE49-F238E27FC236}">
                <a16:creationId xmlns:a16="http://schemas.microsoft.com/office/drawing/2014/main" id="{0766C253-D629-A9C3-81BA-BB945B1B6B8E}"/>
              </a:ext>
            </a:extLst>
          </p:cNvPr>
          <p:cNvSpPr/>
          <p:nvPr/>
        </p:nvSpPr>
        <p:spPr>
          <a:xfrm>
            <a:off x="18819943" y="-7591788"/>
            <a:ext cx="3233112" cy="54437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적용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0" name="모서리가 둥근 직사각형 379">
            <a:extLst>
              <a:ext uri="{FF2B5EF4-FFF2-40B4-BE49-F238E27FC236}">
                <a16:creationId xmlns:a16="http://schemas.microsoft.com/office/drawing/2014/main" id="{52ED9399-88BA-568E-7696-B703C9901292}"/>
              </a:ext>
            </a:extLst>
          </p:cNvPr>
          <p:cNvSpPr/>
          <p:nvPr/>
        </p:nvSpPr>
        <p:spPr>
          <a:xfrm>
            <a:off x="10702210" y="5082376"/>
            <a:ext cx="3233112" cy="71966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등록된 상품에 부여되는 고유코드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상품기본정보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다음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코드 생성 정책에 따라 상품코드를 생성한다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5" name="모서리가 둥근 직사각형 384">
            <a:extLst>
              <a:ext uri="{FF2B5EF4-FFF2-40B4-BE49-F238E27FC236}">
                <a16:creationId xmlns:a16="http://schemas.microsoft.com/office/drawing/2014/main" id="{8FDB1022-3B6E-F08E-5466-BF233E9ED2D0}"/>
              </a:ext>
            </a:extLst>
          </p:cNvPr>
          <p:cNvSpPr/>
          <p:nvPr/>
        </p:nvSpPr>
        <p:spPr>
          <a:xfrm>
            <a:off x="10733550" y="12896761"/>
            <a:ext cx="3233112" cy="411126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품질검사여부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WMS)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등록된 상품의 품질검사완료 여부를 설정한다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86" name="모서리가 둥근 직사각형 385">
            <a:extLst>
              <a:ext uri="{FF2B5EF4-FFF2-40B4-BE49-F238E27FC236}">
                <a16:creationId xmlns:a16="http://schemas.microsoft.com/office/drawing/2014/main" id="{6DCEC4A1-0BDC-4132-7A22-4F3D0F1E7E81}"/>
              </a:ext>
            </a:extLst>
          </p:cNvPr>
          <p:cNvSpPr/>
          <p:nvPr/>
        </p:nvSpPr>
        <p:spPr>
          <a:xfrm>
            <a:off x="10760057" y="16454479"/>
            <a:ext cx="3233112" cy="90411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물량배분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주문 처리시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물량을 지정비율에 따라 공급사에 배분한다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설정에 따라 제공되는 설정이 제한된다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예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7" name="모서리가 둥근 직사각형 386">
            <a:extLst>
              <a:ext uri="{FF2B5EF4-FFF2-40B4-BE49-F238E27FC236}">
                <a16:creationId xmlns:a16="http://schemas.microsoft.com/office/drawing/2014/main" id="{8C137BC1-1EF4-5A87-4662-25D8167DF64D}"/>
              </a:ext>
            </a:extLst>
          </p:cNvPr>
          <p:cNvSpPr/>
          <p:nvPr/>
        </p:nvSpPr>
        <p:spPr>
          <a:xfrm>
            <a:off x="10760057" y="17387694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조장관리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전선류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케이블을 구매사가 지정한 길이로 연결하여 판매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상품목록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장바구니 에서 조장관리 기능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8" name="모서리가 둥근 직사각형 387">
            <a:extLst>
              <a:ext uri="{FF2B5EF4-FFF2-40B4-BE49-F238E27FC236}">
                <a16:creationId xmlns:a16="http://schemas.microsoft.com/office/drawing/2014/main" id="{0C60B976-0D92-E34A-EC9F-08F6DBF974B6}"/>
              </a:ext>
            </a:extLst>
          </p:cNvPr>
          <p:cNvSpPr/>
          <p:nvPr/>
        </p:nvSpPr>
        <p:spPr>
          <a:xfrm>
            <a:off x="10752009" y="19520967"/>
            <a:ext cx="3233112" cy="138498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 영역은 아래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구성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추가상품설명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현재 상품에  기존에 등록된 상품을 추가하여 세트 상품을 구성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활성화조건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조건에서 해당 영역이 활성화된다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등록 상품 분석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물류여부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2.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물량배분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로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" name="모서리가 둥근 직사각형 388">
            <a:extLst>
              <a:ext uri="{FF2B5EF4-FFF2-40B4-BE49-F238E27FC236}">
                <a16:creationId xmlns:a16="http://schemas.microsoft.com/office/drawing/2014/main" id="{B65229ED-760D-5FC1-13E8-33F47F5F8158}"/>
              </a:ext>
            </a:extLst>
          </p:cNvPr>
          <p:cNvSpPr/>
          <p:nvPr/>
        </p:nvSpPr>
        <p:spPr>
          <a:xfrm>
            <a:off x="10760057" y="17927718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90" name="모서리가 둥근 직사각형 389">
            <a:extLst>
              <a:ext uri="{FF2B5EF4-FFF2-40B4-BE49-F238E27FC236}">
                <a16:creationId xmlns:a16="http://schemas.microsoft.com/office/drawing/2014/main" id="{F0F60DFA-F29E-0003-A49F-557F4A7E833B}"/>
              </a:ext>
            </a:extLst>
          </p:cNvPr>
          <p:cNvSpPr/>
          <p:nvPr/>
        </p:nvSpPr>
        <p:spPr>
          <a:xfrm>
            <a:off x="10752009" y="18435241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경쟁상품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</p:txBody>
      </p:sp>
      <p:sp>
        <p:nvSpPr>
          <p:cNvPr id="391" name="모서리가 둥근 직사각형 390">
            <a:extLst>
              <a:ext uri="{FF2B5EF4-FFF2-40B4-BE49-F238E27FC236}">
                <a16:creationId xmlns:a16="http://schemas.microsoft.com/office/drawing/2014/main" id="{97B668B3-8332-7321-EF72-3D9698C513FB}"/>
              </a:ext>
            </a:extLst>
          </p:cNvPr>
          <p:cNvSpPr/>
          <p:nvPr/>
        </p:nvSpPr>
        <p:spPr>
          <a:xfrm>
            <a:off x="10765546" y="18973289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특이사항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담당자가 상품의 특이사항을 메모하는 기능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메모는 운영사에만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</p:txBody>
      </p:sp>
      <p:sp>
        <p:nvSpPr>
          <p:cNvPr id="392" name="모서리가 둥근 직사각형 391">
            <a:extLst>
              <a:ext uri="{FF2B5EF4-FFF2-40B4-BE49-F238E27FC236}">
                <a16:creationId xmlns:a16="http://schemas.microsoft.com/office/drawing/2014/main" id="{22699DCB-5C29-4714-EE5B-81EA6D9AE0D0}"/>
              </a:ext>
            </a:extLst>
          </p:cNvPr>
          <p:cNvSpPr/>
          <p:nvPr/>
        </p:nvSpPr>
        <p:spPr>
          <a:xfrm>
            <a:off x="14262793" y="19451709"/>
            <a:ext cx="3233112" cy="1523498"/>
          </a:xfrm>
          <a:prstGeom prst="roundRect">
            <a:avLst>
              <a:gd name="adj" fmla="val 7670"/>
            </a:avLst>
          </a:prstGeom>
          <a:solidFill>
            <a:srgbClr val="FF972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구성 영역 활성화에 대한 조건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확인 항목들이 서로 상반됨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분석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에서는 아래 조건으로 확인됨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위의 조건에서 추가구성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값 변경 가능했음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(!?)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등록 사례 분석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실제 등록 상품 분석에서는 아래 조건으로 확인됨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물류여부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3" name="꺾인 연결선[E] 392">
            <a:extLst>
              <a:ext uri="{FF2B5EF4-FFF2-40B4-BE49-F238E27FC236}">
                <a16:creationId xmlns:a16="http://schemas.microsoft.com/office/drawing/2014/main" id="{DE6D1155-65E1-3353-1E22-93A0FACA6D6C}"/>
              </a:ext>
            </a:extLst>
          </p:cNvPr>
          <p:cNvCxnSpPr>
            <a:cxnSpLocks/>
            <a:stCxn id="388" idx="3"/>
            <a:endCxn id="392" idx="1"/>
          </p:cNvCxnSpPr>
          <p:nvPr/>
        </p:nvCxnSpPr>
        <p:spPr>
          <a:xfrm>
            <a:off x="13985121" y="20213458"/>
            <a:ext cx="27767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8" name="그림 397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73618C41-9F53-5F17-3B8C-897CD7585B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67" y="13717807"/>
            <a:ext cx="6132340" cy="6858000"/>
          </a:xfrm>
          <a:prstGeom prst="rect">
            <a:avLst/>
          </a:prstGeom>
        </p:spPr>
      </p:pic>
      <p:cxnSp>
        <p:nvCxnSpPr>
          <p:cNvPr id="399" name="꺾인 연결선[E] 398">
            <a:extLst>
              <a:ext uri="{FF2B5EF4-FFF2-40B4-BE49-F238E27FC236}">
                <a16:creationId xmlns:a16="http://schemas.microsoft.com/office/drawing/2014/main" id="{3AD23477-C56F-0069-11CE-EB72060F2BF2}"/>
              </a:ext>
            </a:extLst>
          </p:cNvPr>
          <p:cNvCxnSpPr>
            <a:cxnSpLocks/>
            <a:stCxn id="388" idx="1"/>
            <a:endCxn id="402" idx="3"/>
          </p:cNvCxnSpPr>
          <p:nvPr/>
        </p:nvCxnSpPr>
        <p:spPr>
          <a:xfrm rot="10800000">
            <a:off x="10474337" y="20213458"/>
            <a:ext cx="27767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모서리가 둥근 직사각형 401">
            <a:extLst>
              <a:ext uri="{FF2B5EF4-FFF2-40B4-BE49-F238E27FC236}">
                <a16:creationId xmlns:a16="http://schemas.microsoft.com/office/drawing/2014/main" id="{70E87B27-1FCA-B6D0-CECB-C1392918145E}"/>
              </a:ext>
            </a:extLst>
          </p:cNvPr>
          <p:cNvSpPr/>
          <p:nvPr/>
        </p:nvSpPr>
        <p:spPr>
          <a:xfrm>
            <a:off x="7241225" y="19974248"/>
            <a:ext cx="3233112" cy="478420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상품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4" name="꺾인 연결선[E] 403">
            <a:extLst>
              <a:ext uri="{FF2B5EF4-FFF2-40B4-BE49-F238E27FC236}">
                <a16:creationId xmlns:a16="http://schemas.microsoft.com/office/drawing/2014/main" id="{9B28EB91-9D19-04DC-6E5E-5260380C474E}"/>
              </a:ext>
            </a:extLst>
          </p:cNvPr>
          <p:cNvCxnSpPr>
            <a:cxnSpLocks/>
            <a:stCxn id="402" idx="0"/>
            <a:endCxn id="398" idx="3"/>
          </p:cNvCxnSpPr>
          <p:nvPr/>
        </p:nvCxnSpPr>
        <p:spPr>
          <a:xfrm rot="16200000" flipV="1">
            <a:off x="6540424" y="17656891"/>
            <a:ext cx="2827441" cy="180727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9B704791-EEA9-46BF-8724-2BDD09E2C14D}"/>
              </a:ext>
            </a:extLst>
          </p:cNvPr>
          <p:cNvSpPr/>
          <p:nvPr/>
        </p:nvSpPr>
        <p:spPr>
          <a:xfrm>
            <a:off x="14658376" y="-6694828"/>
            <a:ext cx="4086773" cy="416511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63F6259-08A5-09DA-C271-84B012474993}"/>
              </a:ext>
            </a:extLst>
          </p:cNvPr>
          <p:cNvSpPr/>
          <p:nvPr/>
        </p:nvSpPr>
        <p:spPr>
          <a:xfrm>
            <a:off x="16470651" y="-292607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8C20E06-717F-5F10-8AA4-AA706A722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57816"/>
              </p:ext>
            </p:extLst>
          </p:nvPr>
        </p:nvGraphicFramePr>
        <p:xfrm>
          <a:off x="14779286" y="-6675521"/>
          <a:ext cx="38154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144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4007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표준카테고리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32E8EDD5-2743-4A39-234C-A73F0983A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466840"/>
              </p:ext>
            </p:extLst>
          </p:nvPr>
        </p:nvGraphicFramePr>
        <p:xfrm>
          <a:off x="14761234" y="-6236515"/>
          <a:ext cx="3812663" cy="31029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338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59561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332188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공통자재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통신</a:t>
                      </a:r>
                      <a:endParaRPr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토목</a:t>
                      </a:r>
                      <a:endParaRPr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비품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제조 원재료</a:t>
                      </a:r>
                      <a:endParaRPr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건축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소방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방재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v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600" u="none" strike="noStrike" cap="none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OKSafety</a:t>
                      </a: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altLang="en-US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보호구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^</a:t>
                      </a:r>
                      <a:endParaRPr sz="60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마스크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83513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안전벨트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5860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방한용품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090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방열용품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33801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안전화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69757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      작업복</a:t>
                      </a:r>
                      <a:endParaRPr sz="6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594161"/>
                  </a:ext>
                </a:extLst>
              </a:tr>
            </a:tbl>
          </a:graphicData>
        </a:graphic>
      </p:graphicFrame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9025D7DA-D960-B758-C867-6D11C21F1D0A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H="1">
            <a:off x="13904054" y="-4051728"/>
            <a:ext cx="1636744" cy="1501293"/>
          </a:xfrm>
          <a:prstGeom prst="bentConnector3">
            <a:avLst>
              <a:gd name="adj1" fmla="val -1396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24267DA-380F-C41E-F082-5FF9508FC200}"/>
              </a:ext>
            </a:extLst>
          </p:cNvPr>
          <p:cNvSpPr/>
          <p:nvPr/>
        </p:nvSpPr>
        <p:spPr>
          <a:xfrm>
            <a:off x="14954910" y="-4117883"/>
            <a:ext cx="585888" cy="13231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7978A6FD-C20B-93A6-CCBD-7A839C490484}"/>
              </a:ext>
            </a:extLst>
          </p:cNvPr>
          <p:cNvSpPr/>
          <p:nvPr/>
        </p:nvSpPr>
        <p:spPr>
          <a:xfrm>
            <a:off x="14804027" y="-910961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5256118-1EA4-1D93-7EFC-76D5A1FE2C56}"/>
              </a:ext>
            </a:extLst>
          </p:cNvPr>
          <p:cNvGrpSpPr/>
          <p:nvPr/>
        </p:nvGrpSpPr>
        <p:grpSpPr>
          <a:xfrm>
            <a:off x="15692986" y="-7728494"/>
            <a:ext cx="2105082" cy="186100"/>
            <a:chOff x="19175035" y="-2703341"/>
            <a:chExt cx="2105082" cy="186100"/>
          </a:xfrm>
        </p:grpSpPr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470ECB83-868E-6859-BFAB-663CF53B46A4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5FFEA7A0-8645-716E-699B-5C85B8917FC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2" name="모서리가 둥근 직사각형 161">
              <a:extLst>
                <a:ext uri="{FF2B5EF4-FFF2-40B4-BE49-F238E27FC236}">
                  <a16:creationId xmlns:a16="http://schemas.microsoft.com/office/drawing/2014/main" id="{1DAAACBF-1909-1789-816F-0397950442C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3" name="모서리가 둥근 직사각형 172">
              <a:extLst>
                <a:ext uri="{FF2B5EF4-FFF2-40B4-BE49-F238E27FC236}">
                  <a16:creationId xmlns:a16="http://schemas.microsoft.com/office/drawing/2014/main" id="{690451DC-8459-C0BA-C2AD-773990CEC4D1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4" name="모서리가 둥근 직사각형 173">
              <a:extLst>
                <a:ext uri="{FF2B5EF4-FFF2-40B4-BE49-F238E27FC236}">
                  <a16:creationId xmlns:a16="http://schemas.microsoft.com/office/drawing/2014/main" id="{98D0BD38-4437-D3C7-41E3-04CBECFB6AC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5" name="모서리가 둥근 직사각형 174">
              <a:extLst>
                <a:ext uri="{FF2B5EF4-FFF2-40B4-BE49-F238E27FC236}">
                  <a16:creationId xmlns:a16="http://schemas.microsoft.com/office/drawing/2014/main" id="{9EDB0D0B-ACEE-AC99-72E2-16C758DFCCA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CEEB36C7-3214-66B1-A7BD-1196E8965B21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7" name="모서리가 둥근 직사각형 176">
              <a:extLst>
                <a:ext uri="{FF2B5EF4-FFF2-40B4-BE49-F238E27FC236}">
                  <a16:creationId xmlns:a16="http://schemas.microsoft.com/office/drawing/2014/main" id="{EF82DBB3-034F-31BB-D2D8-EC5930C67711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8" name="모서리가 둥근 직사각형 177">
              <a:extLst>
                <a:ext uri="{FF2B5EF4-FFF2-40B4-BE49-F238E27FC236}">
                  <a16:creationId xmlns:a16="http://schemas.microsoft.com/office/drawing/2014/main" id="{94C71D76-D23A-F26B-42E6-0AEE9036BA3E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1B810E3C-C326-C9E8-EE48-72023506842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B2D75C0E-9B0C-87C3-F703-9F7040628147}"/>
              </a:ext>
            </a:extLst>
          </p:cNvPr>
          <p:cNvSpPr/>
          <p:nvPr/>
        </p:nvSpPr>
        <p:spPr>
          <a:xfrm>
            <a:off x="18392549" y="-6250813"/>
            <a:ext cx="189088" cy="30966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모서리가 둥근 직사각형 187">
            <a:extLst>
              <a:ext uri="{FF2B5EF4-FFF2-40B4-BE49-F238E27FC236}">
                <a16:creationId xmlns:a16="http://schemas.microsoft.com/office/drawing/2014/main" id="{AD07D3C0-C384-20C4-5669-FE7FF5DF020E}"/>
              </a:ext>
            </a:extLst>
          </p:cNvPr>
          <p:cNvSpPr/>
          <p:nvPr/>
        </p:nvSpPr>
        <p:spPr>
          <a:xfrm>
            <a:off x="18433010" y="-6098943"/>
            <a:ext cx="108166" cy="90960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" name="모서리가 둥근 직사각형 310">
            <a:extLst>
              <a:ext uri="{FF2B5EF4-FFF2-40B4-BE49-F238E27FC236}">
                <a16:creationId xmlns:a16="http://schemas.microsoft.com/office/drawing/2014/main" id="{82B59C1A-381E-D40E-D786-559B92B15C62}"/>
              </a:ext>
            </a:extLst>
          </p:cNvPr>
          <p:cNvSpPr/>
          <p:nvPr/>
        </p:nvSpPr>
        <p:spPr>
          <a:xfrm>
            <a:off x="17258068" y="13421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모서리가 둥근 직사각형 311">
            <a:extLst>
              <a:ext uri="{FF2B5EF4-FFF2-40B4-BE49-F238E27FC236}">
                <a16:creationId xmlns:a16="http://schemas.microsoft.com/office/drawing/2014/main" id="{6A466DE4-8F55-C204-5DDF-EF73181AE380}"/>
              </a:ext>
            </a:extLst>
          </p:cNvPr>
          <p:cNvSpPr/>
          <p:nvPr/>
        </p:nvSpPr>
        <p:spPr>
          <a:xfrm>
            <a:off x="17663034" y="13394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320" name="표 319">
            <a:extLst>
              <a:ext uri="{FF2B5EF4-FFF2-40B4-BE49-F238E27FC236}">
                <a16:creationId xmlns:a16="http://schemas.microsoft.com/office/drawing/2014/main" id="{37B9C029-7537-A3F7-66FF-F30E0306A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93571"/>
              </p:ext>
            </p:extLst>
          </p:nvPr>
        </p:nvGraphicFramePr>
        <p:xfrm>
          <a:off x="14762062" y="5701857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323" name="모서리가 둥근 직사각형 322">
            <a:extLst>
              <a:ext uri="{FF2B5EF4-FFF2-40B4-BE49-F238E27FC236}">
                <a16:creationId xmlns:a16="http://schemas.microsoft.com/office/drawing/2014/main" id="{D409BD4A-DABD-3F96-F2DE-50987971E415}"/>
              </a:ext>
            </a:extLst>
          </p:cNvPr>
          <p:cNvSpPr/>
          <p:nvPr/>
        </p:nvSpPr>
        <p:spPr>
          <a:xfrm>
            <a:off x="16123354" y="9198890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sp>
        <p:nvSpPr>
          <p:cNvPr id="324" name="모서리가 둥근 직사각형 323">
            <a:extLst>
              <a:ext uri="{FF2B5EF4-FFF2-40B4-BE49-F238E27FC236}">
                <a16:creationId xmlns:a16="http://schemas.microsoft.com/office/drawing/2014/main" id="{90A7AA8C-BD6A-23A4-3301-7F8A65E8900B}"/>
              </a:ext>
            </a:extLst>
          </p:cNvPr>
          <p:cNvSpPr/>
          <p:nvPr/>
        </p:nvSpPr>
        <p:spPr>
          <a:xfrm>
            <a:off x="17100630" y="9198890"/>
            <a:ext cx="434534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</a:t>
            </a:r>
          </a:p>
        </p:txBody>
      </p:sp>
      <p:graphicFrame>
        <p:nvGraphicFramePr>
          <p:cNvPr id="615" name="표 614">
            <a:extLst>
              <a:ext uri="{FF2B5EF4-FFF2-40B4-BE49-F238E27FC236}">
                <a16:creationId xmlns:a16="http://schemas.microsoft.com/office/drawing/2014/main" id="{FCE8B90F-7306-12EB-177F-D15A1F2D4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36477"/>
              </p:ext>
            </p:extLst>
          </p:nvPr>
        </p:nvGraphicFramePr>
        <p:xfrm>
          <a:off x="539999" y="5459698"/>
          <a:ext cx="6863863" cy="168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4252482320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98723417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877781531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1914390250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143222303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118333968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 상품 상세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7951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5584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00652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8653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48783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8930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640974"/>
                  </a:ext>
                </a:extLst>
              </a:tr>
            </a:tbl>
          </a:graphicData>
        </a:graphic>
      </p:graphicFrame>
      <p:graphicFrame>
        <p:nvGraphicFramePr>
          <p:cNvPr id="614" name="표 613">
            <a:extLst>
              <a:ext uri="{FF2B5EF4-FFF2-40B4-BE49-F238E27FC236}">
                <a16:creationId xmlns:a16="http://schemas.microsoft.com/office/drawing/2014/main" id="{E73D2CB9-FCB7-4C4E-6FBD-20A673461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038410"/>
              </p:ext>
            </p:extLst>
          </p:nvPr>
        </p:nvGraphicFramePr>
        <p:xfrm>
          <a:off x="542086" y="4265090"/>
          <a:ext cx="6863863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2641530194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644830536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505424004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617675407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074874514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53094231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상품 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6678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3925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15752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987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18877"/>
                  </a:ext>
                </a:extLst>
              </a:tr>
            </a:tbl>
          </a:graphicData>
        </a:graphic>
      </p:graphicFrame>
      <p:graphicFrame>
        <p:nvGraphicFramePr>
          <p:cNvPr id="613" name="표 612">
            <a:extLst>
              <a:ext uri="{FF2B5EF4-FFF2-40B4-BE49-F238E27FC236}">
                <a16:creationId xmlns:a16="http://schemas.microsoft.com/office/drawing/2014/main" id="{581ED55F-F84D-41FE-85FC-979C05B94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12802"/>
              </p:ext>
            </p:extLst>
          </p:nvPr>
        </p:nvGraphicFramePr>
        <p:xfrm>
          <a:off x="539999" y="3063687"/>
          <a:ext cx="6863863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3054750463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812457268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858084176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464351558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592700367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190005846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낱개 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0948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노출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5550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참고용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과세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물량 배분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344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조장관리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경쟁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9380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80448"/>
                  </a:ext>
                </a:extLst>
              </a:tr>
            </a:tbl>
          </a:graphicData>
        </a:graphic>
      </p:graphicFrame>
      <p:sp>
        <p:nvSpPr>
          <p:cNvPr id="349" name="모서리가 둥근 직사각형 348">
            <a:extLst>
              <a:ext uri="{FF2B5EF4-FFF2-40B4-BE49-F238E27FC236}">
                <a16:creationId xmlns:a16="http://schemas.microsoft.com/office/drawing/2014/main" id="{38DCCD1C-C4C5-038E-422C-DEE7F137525F}"/>
              </a:ext>
            </a:extLst>
          </p:cNvPr>
          <p:cNvSpPr/>
          <p:nvPr/>
        </p:nvSpPr>
        <p:spPr>
          <a:xfrm>
            <a:off x="1456586" y="33140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0" name="그림 349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FD3ED89-B778-82F2-7359-5875A50C8E0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26" y="3350001"/>
            <a:ext cx="108000" cy="108000"/>
          </a:xfrm>
          <a:prstGeom prst="rect">
            <a:avLst/>
          </a:prstGeom>
        </p:spPr>
      </p:pic>
      <p:sp>
        <p:nvSpPr>
          <p:cNvPr id="351" name="모서리가 둥근 직사각형 350">
            <a:extLst>
              <a:ext uri="{FF2B5EF4-FFF2-40B4-BE49-F238E27FC236}">
                <a16:creationId xmlns:a16="http://schemas.microsoft.com/office/drawing/2014/main" id="{109FA319-0FF9-CAF5-AC5A-209E441D4A9D}"/>
              </a:ext>
            </a:extLst>
          </p:cNvPr>
          <p:cNvSpPr/>
          <p:nvPr/>
        </p:nvSpPr>
        <p:spPr>
          <a:xfrm>
            <a:off x="2189819" y="33140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352" name="그림 351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458877DC-CEAE-09BF-0BC9-C6BA7BEDBDA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42" y="3350001"/>
            <a:ext cx="108000" cy="108000"/>
          </a:xfrm>
          <a:prstGeom prst="rect">
            <a:avLst/>
          </a:prstGeom>
        </p:spPr>
      </p:pic>
      <p:sp>
        <p:nvSpPr>
          <p:cNvPr id="367" name="모서리가 둥근 직사각형 366">
            <a:extLst>
              <a:ext uri="{FF2B5EF4-FFF2-40B4-BE49-F238E27FC236}">
                <a16:creationId xmlns:a16="http://schemas.microsoft.com/office/drawing/2014/main" id="{AE89CF02-78C0-DDC0-A611-1062714F9528}"/>
              </a:ext>
            </a:extLst>
          </p:cNvPr>
          <p:cNvSpPr/>
          <p:nvPr/>
        </p:nvSpPr>
        <p:spPr>
          <a:xfrm>
            <a:off x="3824234" y="309341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371" name="그림 370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98FBB39-B582-CF3D-E804-C6EAA5FC22F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7" y="3111419"/>
            <a:ext cx="144000" cy="144000"/>
          </a:xfrm>
          <a:prstGeom prst="rect">
            <a:avLst/>
          </a:prstGeom>
          <a:noFill/>
        </p:spPr>
      </p:pic>
      <p:sp>
        <p:nvSpPr>
          <p:cNvPr id="372" name="모서리가 둥근 직사각형 371">
            <a:extLst>
              <a:ext uri="{FF2B5EF4-FFF2-40B4-BE49-F238E27FC236}">
                <a16:creationId xmlns:a16="http://schemas.microsoft.com/office/drawing/2014/main" id="{98D34B2A-8193-FA9E-F0A3-50EE969A4B81}"/>
              </a:ext>
            </a:extLst>
          </p:cNvPr>
          <p:cNvSpPr/>
          <p:nvPr/>
        </p:nvSpPr>
        <p:spPr>
          <a:xfrm>
            <a:off x="6072443" y="310939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373" name="그림 372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253FD69-053F-8ECC-BC83-B263AD6D45B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676" y="3127397"/>
            <a:ext cx="144000" cy="144000"/>
          </a:xfrm>
          <a:prstGeom prst="rect">
            <a:avLst/>
          </a:prstGeom>
          <a:noFill/>
        </p:spPr>
      </p:pic>
      <p:sp>
        <p:nvSpPr>
          <p:cNvPr id="374" name="모서리가 둥근 직사각형 373">
            <a:extLst>
              <a:ext uri="{FF2B5EF4-FFF2-40B4-BE49-F238E27FC236}">
                <a16:creationId xmlns:a16="http://schemas.microsoft.com/office/drawing/2014/main" id="{740DC878-5362-3179-03B9-3F63F05375E5}"/>
              </a:ext>
            </a:extLst>
          </p:cNvPr>
          <p:cNvSpPr/>
          <p:nvPr/>
        </p:nvSpPr>
        <p:spPr>
          <a:xfrm>
            <a:off x="6072443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376" name="그림 37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44D0FC0C-345B-5AE7-136D-0B8FE08AA9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83" y="3384307"/>
            <a:ext cx="108000" cy="108000"/>
          </a:xfrm>
          <a:prstGeom prst="rect">
            <a:avLst/>
          </a:prstGeom>
        </p:spPr>
      </p:pic>
      <p:sp>
        <p:nvSpPr>
          <p:cNvPr id="377" name="모서리가 둥근 직사각형 376">
            <a:extLst>
              <a:ext uri="{FF2B5EF4-FFF2-40B4-BE49-F238E27FC236}">
                <a16:creationId xmlns:a16="http://schemas.microsoft.com/office/drawing/2014/main" id="{063B4F07-4E78-B355-9E1D-CC28376B9526}"/>
              </a:ext>
            </a:extLst>
          </p:cNvPr>
          <p:cNvSpPr/>
          <p:nvPr/>
        </p:nvSpPr>
        <p:spPr>
          <a:xfrm>
            <a:off x="6805676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8" name="그림 3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218EE81F-9B23-AFB9-3754-A1FF786A913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99" y="3384307"/>
            <a:ext cx="108000" cy="108000"/>
          </a:xfrm>
          <a:prstGeom prst="rect">
            <a:avLst/>
          </a:prstGeom>
        </p:spPr>
      </p:pic>
      <p:sp>
        <p:nvSpPr>
          <p:cNvPr id="379" name="모서리가 둥근 직사각형 378">
            <a:extLst>
              <a:ext uri="{FF2B5EF4-FFF2-40B4-BE49-F238E27FC236}">
                <a16:creationId xmlns:a16="http://schemas.microsoft.com/office/drawing/2014/main" id="{D9068765-90CB-8BD6-4ADD-6A14536F6155}"/>
              </a:ext>
            </a:extLst>
          </p:cNvPr>
          <p:cNvSpPr/>
          <p:nvPr/>
        </p:nvSpPr>
        <p:spPr>
          <a:xfrm>
            <a:off x="1457716" y="358682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1" name="모서리가 둥근 직사각형 380">
            <a:extLst>
              <a:ext uri="{FF2B5EF4-FFF2-40B4-BE49-F238E27FC236}">
                <a16:creationId xmlns:a16="http://schemas.microsoft.com/office/drawing/2014/main" id="{A8F721CE-4F50-DC10-C4AB-13B04C918B98}"/>
              </a:ext>
            </a:extLst>
          </p:cNvPr>
          <p:cNvSpPr/>
          <p:nvPr/>
        </p:nvSpPr>
        <p:spPr>
          <a:xfrm>
            <a:off x="3824234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382" name="그림 381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F568A9C0-C90A-35DC-8543-C29F5926517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74" y="3384307"/>
            <a:ext cx="108000" cy="108000"/>
          </a:xfrm>
          <a:prstGeom prst="rect">
            <a:avLst/>
          </a:prstGeom>
        </p:spPr>
      </p:pic>
      <p:sp>
        <p:nvSpPr>
          <p:cNvPr id="383" name="모서리가 둥근 직사각형 382">
            <a:extLst>
              <a:ext uri="{FF2B5EF4-FFF2-40B4-BE49-F238E27FC236}">
                <a16:creationId xmlns:a16="http://schemas.microsoft.com/office/drawing/2014/main" id="{0A0CCAFE-A957-A238-B331-FB8DCBB4F42F}"/>
              </a:ext>
            </a:extLst>
          </p:cNvPr>
          <p:cNvSpPr/>
          <p:nvPr/>
        </p:nvSpPr>
        <p:spPr>
          <a:xfrm>
            <a:off x="4557467" y="3342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4" name="그림 38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6D651867-F074-B9AE-8722-3E2208792BE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90" y="3384307"/>
            <a:ext cx="108000" cy="108000"/>
          </a:xfrm>
          <a:prstGeom prst="rect">
            <a:avLst/>
          </a:prstGeom>
        </p:spPr>
      </p:pic>
      <p:sp>
        <p:nvSpPr>
          <p:cNvPr id="394" name="모서리가 둥근 직사각형 393">
            <a:extLst>
              <a:ext uri="{FF2B5EF4-FFF2-40B4-BE49-F238E27FC236}">
                <a16:creationId xmlns:a16="http://schemas.microsoft.com/office/drawing/2014/main" id="{8517E031-4D46-6111-288A-9293B05267A1}"/>
              </a:ext>
            </a:extLst>
          </p:cNvPr>
          <p:cNvSpPr/>
          <p:nvPr/>
        </p:nvSpPr>
        <p:spPr>
          <a:xfrm>
            <a:off x="3824234" y="3577500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395" name="그림 39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D90AD0C2-B0B8-82A7-EBD1-2568FC18983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67" y="3595500"/>
            <a:ext cx="144000" cy="144000"/>
          </a:xfrm>
          <a:prstGeom prst="rect">
            <a:avLst/>
          </a:prstGeom>
          <a:noFill/>
        </p:spPr>
      </p:pic>
      <p:sp>
        <p:nvSpPr>
          <p:cNvPr id="396" name="모서리가 둥근 직사각형 395">
            <a:extLst>
              <a:ext uri="{FF2B5EF4-FFF2-40B4-BE49-F238E27FC236}">
                <a16:creationId xmlns:a16="http://schemas.microsoft.com/office/drawing/2014/main" id="{6A5A077B-949A-7306-A66F-9D425D11AFF8}"/>
              </a:ext>
            </a:extLst>
          </p:cNvPr>
          <p:cNvSpPr/>
          <p:nvPr/>
        </p:nvSpPr>
        <p:spPr>
          <a:xfrm>
            <a:off x="1457716" y="310239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7" name="모서리가 둥근 직사각형 396">
            <a:extLst>
              <a:ext uri="{FF2B5EF4-FFF2-40B4-BE49-F238E27FC236}">
                <a16:creationId xmlns:a16="http://schemas.microsoft.com/office/drawing/2014/main" id="{68357E7A-2B15-CCA0-A6F0-266DA75C616E}"/>
              </a:ext>
            </a:extLst>
          </p:cNvPr>
          <p:cNvSpPr/>
          <p:nvPr/>
        </p:nvSpPr>
        <p:spPr>
          <a:xfrm>
            <a:off x="6183283" y="3567867"/>
            <a:ext cx="36525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0" name="그림 399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D1CBF0A8-F696-B801-768E-A3DC80BC708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284" y="3603867"/>
            <a:ext cx="108000" cy="108000"/>
          </a:xfrm>
          <a:prstGeom prst="rect">
            <a:avLst/>
          </a:prstGeom>
        </p:spPr>
      </p:pic>
      <p:sp>
        <p:nvSpPr>
          <p:cNvPr id="401" name="모서리가 둥근 직사각형 400">
            <a:extLst>
              <a:ext uri="{FF2B5EF4-FFF2-40B4-BE49-F238E27FC236}">
                <a16:creationId xmlns:a16="http://schemas.microsoft.com/office/drawing/2014/main" id="{CC2D9439-7C05-17F2-26E9-D6601C9BCF04}"/>
              </a:ext>
            </a:extLst>
          </p:cNvPr>
          <p:cNvSpPr/>
          <p:nvPr/>
        </p:nvSpPr>
        <p:spPr>
          <a:xfrm>
            <a:off x="6574024" y="356786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수동물량</a:t>
            </a:r>
          </a:p>
        </p:txBody>
      </p:sp>
      <p:pic>
        <p:nvPicPr>
          <p:cNvPr id="403" name="그림 40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81CDF9FD-0E07-FE5C-1B16-CBF1C11C027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904" y="3603867"/>
            <a:ext cx="108000" cy="108000"/>
          </a:xfrm>
          <a:prstGeom prst="rect">
            <a:avLst/>
          </a:prstGeom>
        </p:spPr>
      </p:pic>
      <p:sp>
        <p:nvSpPr>
          <p:cNvPr id="405" name="모서리가 둥근 직사각형 404">
            <a:extLst>
              <a:ext uri="{FF2B5EF4-FFF2-40B4-BE49-F238E27FC236}">
                <a16:creationId xmlns:a16="http://schemas.microsoft.com/office/drawing/2014/main" id="{272EA0C2-430F-0BBC-DBAA-D05B699C062A}"/>
              </a:ext>
            </a:extLst>
          </p:cNvPr>
          <p:cNvSpPr/>
          <p:nvPr/>
        </p:nvSpPr>
        <p:spPr>
          <a:xfrm>
            <a:off x="7030285" y="356786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자동물량</a:t>
            </a:r>
          </a:p>
        </p:txBody>
      </p:sp>
      <p:pic>
        <p:nvPicPr>
          <p:cNvPr id="406" name="그림 405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C5F4DE7-442C-9A0D-7742-C024ADFA495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65" y="3603867"/>
            <a:ext cx="108000" cy="108000"/>
          </a:xfrm>
          <a:prstGeom prst="rect">
            <a:avLst/>
          </a:prstGeom>
        </p:spPr>
      </p:pic>
      <p:sp>
        <p:nvSpPr>
          <p:cNvPr id="407" name="모서리가 둥근 직사각형 406">
            <a:extLst>
              <a:ext uri="{FF2B5EF4-FFF2-40B4-BE49-F238E27FC236}">
                <a16:creationId xmlns:a16="http://schemas.microsoft.com/office/drawing/2014/main" id="{59DD3072-027D-CCFD-613B-8E4B7BD9DF9A}"/>
              </a:ext>
            </a:extLst>
          </p:cNvPr>
          <p:cNvSpPr/>
          <p:nvPr/>
        </p:nvSpPr>
        <p:spPr>
          <a:xfrm>
            <a:off x="1454371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8" name="그림 40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2C3F0D03-344F-DD58-22BC-34EBE7EFA06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211" y="3858725"/>
            <a:ext cx="108000" cy="108000"/>
          </a:xfrm>
          <a:prstGeom prst="rect">
            <a:avLst/>
          </a:prstGeom>
        </p:spPr>
      </p:pic>
      <p:sp>
        <p:nvSpPr>
          <p:cNvPr id="409" name="모서리가 둥근 직사각형 408">
            <a:extLst>
              <a:ext uri="{FF2B5EF4-FFF2-40B4-BE49-F238E27FC236}">
                <a16:creationId xmlns:a16="http://schemas.microsoft.com/office/drawing/2014/main" id="{0B209D4D-26EA-4D42-F468-04D2DB1C58ED}"/>
              </a:ext>
            </a:extLst>
          </p:cNvPr>
          <p:cNvSpPr/>
          <p:nvPr/>
        </p:nvSpPr>
        <p:spPr>
          <a:xfrm>
            <a:off x="2187604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10" name="그림 40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776ED946-8234-225E-1935-FDE811B0B6B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127" y="3858725"/>
            <a:ext cx="108000" cy="108000"/>
          </a:xfrm>
          <a:prstGeom prst="rect">
            <a:avLst/>
          </a:prstGeom>
        </p:spPr>
      </p:pic>
      <p:sp>
        <p:nvSpPr>
          <p:cNvPr id="411" name="모서리가 둥근 직사각형 410">
            <a:extLst>
              <a:ext uri="{FF2B5EF4-FFF2-40B4-BE49-F238E27FC236}">
                <a16:creationId xmlns:a16="http://schemas.microsoft.com/office/drawing/2014/main" id="{AC23A805-4010-5AED-03A2-9FEDFFC808AB}"/>
              </a:ext>
            </a:extLst>
          </p:cNvPr>
          <p:cNvSpPr/>
          <p:nvPr/>
        </p:nvSpPr>
        <p:spPr>
          <a:xfrm>
            <a:off x="3819026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2" name="그림 411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1E3DD44A-E3B1-CB51-87E7-D32AB355F32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866" y="3858725"/>
            <a:ext cx="108000" cy="108000"/>
          </a:xfrm>
          <a:prstGeom prst="rect">
            <a:avLst/>
          </a:prstGeom>
        </p:spPr>
      </p:pic>
      <p:sp>
        <p:nvSpPr>
          <p:cNvPr id="413" name="모서리가 둥근 직사각형 412">
            <a:extLst>
              <a:ext uri="{FF2B5EF4-FFF2-40B4-BE49-F238E27FC236}">
                <a16:creationId xmlns:a16="http://schemas.microsoft.com/office/drawing/2014/main" id="{7D0D6CC3-B8A1-ADEE-E7E8-C6C3DCCCB095}"/>
              </a:ext>
            </a:extLst>
          </p:cNvPr>
          <p:cNvSpPr/>
          <p:nvPr/>
        </p:nvSpPr>
        <p:spPr>
          <a:xfrm>
            <a:off x="4552259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14" name="그림 41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27D128E-5B2D-75A7-DA82-C08BEBDE7D2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82" y="3858725"/>
            <a:ext cx="108000" cy="108000"/>
          </a:xfrm>
          <a:prstGeom prst="rect">
            <a:avLst/>
          </a:prstGeom>
        </p:spPr>
      </p:pic>
      <p:sp>
        <p:nvSpPr>
          <p:cNvPr id="415" name="모서리가 둥근 직사각형 414">
            <a:extLst>
              <a:ext uri="{FF2B5EF4-FFF2-40B4-BE49-F238E27FC236}">
                <a16:creationId xmlns:a16="http://schemas.microsoft.com/office/drawing/2014/main" id="{80AB5241-8B03-951F-BAA5-2DA1820C9EF1}"/>
              </a:ext>
            </a:extLst>
          </p:cNvPr>
          <p:cNvSpPr/>
          <p:nvPr/>
        </p:nvSpPr>
        <p:spPr>
          <a:xfrm>
            <a:off x="6092854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16" name="그림 41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C8B1A896-528A-353D-015D-0E8D0E1C0C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694" y="3858725"/>
            <a:ext cx="108000" cy="108000"/>
          </a:xfrm>
          <a:prstGeom prst="rect">
            <a:avLst/>
          </a:prstGeom>
        </p:spPr>
      </p:pic>
      <p:sp>
        <p:nvSpPr>
          <p:cNvPr id="417" name="모서리가 둥근 직사각형 416">
            <a:extLst>
              <a:ext uri="{FF2B5EF4-FFF2-40B4-BE49-F238E27FC236}">
                <a16:creationId xmlns:a16="http://schemas.microsoft.com/office/drawing/2014/main" id="{FA5E85C9-8212-1D1C-7620-ECA0945CFD40}"/>
              </a:ext>
            </a:extLst>
          </p:cNvPr>
          <p:cNvSpPr/>
          <p:nvPr/>
        </p:nvSpPr>
        <p:spPr>
          <a:xfrm>
            <a:off x="6826087" y="382272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18" name="그림 41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637198FB-1687-46A2-4DEF-094C9150257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10" y="3858725"/>
            <a:ext cx="108000" cy="108000"/>
          </a:xfrm>
          <a:prstGeom prst="rect">
            <a:avLst/>
          </a:prstGeom>
        </p:spPr>
      </p:pic>
      <p:sp>
        <p:nvSpPr>
          <p:cNvPr id="419" name="모서리가 둥근 직사각형 418">
            <a:extLst>
              <a:ext uri="{FF2B5EF4-FFF2-40B4-BE49-F238E27FC236}">
                <a16:creationId xmlns:a16="http://schemas.microsoft.com/office/drawing/2014/main" id="{49630076-DABE-A4BA-E0A7-92B0FB239024}"/>
              </a:ext>
            </a:extLst>
          </p:cNvPr>
          <p:cNvSpPr/>
          <p:nvPr/>
        </p:nvSpPr>
        <p:spPr>
          <a:xfrm>
            <a:off x="1462383" y="429540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0" name="모서리가 둥근 직사각형 419">
            <a:extLst>
              <a:ext uri="{FF2B5EF4-FFF2-40B4-BE49-F238E27FC236}">
                <a16:creationId xmlns:a16="http://schemas.microsoft.com/office/drawing/2014/main" id="{D4FA65D5-EF77-9A55-203B-C3A8863164DE}"/>
              </a:ext>
            </a:extLst>
          </p:cNvPr>
          <p:cNvSpPr/>
          <p:nvPr/>
        </p:nvSpPr>
        <p:spPr>
          <a:xfrm>
            <a:off x="2195616" y="429540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24" name="그림 423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B7EC8C-2F4B-8809-6308-D5346B3E858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88" y="4346258"/>
            <a:ext cx="108000" cy="108000"/>
          </a:xfrm>
          <a:prstGeom prst="rect">
            <a:avLst/>
          </a:prstGeom>
        </p:spPr>
      </p:pic>
      <p:pic>
        <p:nvPicPr>
          <p:cNvPr id="425" name="그림 424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7FF3E6FA-629F-2975-46F7-6D06A7559BB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64" y="4331405"/>
            <a:ext cx="108000" cy="108000"/>
          </a:xfrm>
          <a:prstGeom prst="rect">
            <a:avLst/>
          </a:prstGeom>
        </p:spPr>
      </p:pic>
      <p:sp>
        <p:nvSpPr>
          <p:cNvPr id="426" name="모서리가 둥근 직사각형 425">
            <a:extLst>
              <a:ext uri="{FF2B5EF4-FFF2-40B4-BE49-F238E27FC236}">
                <a16:creationId xmlns:a16="http://schemas.microsoft.com/office/drawing/2014/main" id="{45AE8E54-C08E-B527-ADEC-D1B7934B9CDA}"/>
              </a:ext>
            </a:extLst>
          </p:cNvPr>
          <p:cNvSpPr/>
          <p:nvPr/>
        </p:nvSpPr>
        <p:spPr>
          <a:xfrm>
            <a:off x="3829765" y="4303955"/>
            <a:ext cx="31894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7" name="표 426">
            <a:extLst>
              <a:ext uri="{FF2B5EF4-FFF2-40B4-BE49-F238E27FC236}">
                <a16:creationId xmlns:a16="http://schemas.microsoft.com/office/drawing/2014/main" id="{958E9621-6A57-4193-E401-8434A3910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797675"/>
              </p:ext>
            </p:extLst>
          </p:nvPr>
        </p:nvGraphicFramePr>
        <p:xfrm>
          <a:off x="1454371" y="4813632"/>
          <a:ext cx="5835155" cy="60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1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53067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720669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78201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05839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62239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596190">
                  <a:extLst>
                    <a:ext uri="{9D8B030D-6E8A-4147-A177-3AD203B41FA5}">
                      <a16:colId xmlns:a16="http://schemas.microsoft.com/office/drawing/2014/main" val="3656612234"/>
                    </a:ext>
                  </a:extLst>
                </a:gridCol>
                <a:gridCol w="491929">
                  <a:extLst>
                    <a:ext uri="{9D8B030D-6E8A-4147-A177-3AD203B41FA5}">
                      <a16:colId xmlns:a16="http://schemas.microsoft.com/office/drawing/2014/main" val="2528293056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</a:tbl>
          </a:graphicData>
        </a:graphic>
      </p:graphicFrame>
      <p:sp>
        <p:nvSpPr>
          <p:cNvPr id="428" name="모서리가 둥근 직사각형 427">
            <a:extLst>
              <a:ext uri="{FF2B5EF4-FFF2-40B4-BE49-F238E27FC236}">
                <a16:creationId xmlns:a16="http://schemas.microsoft.com/office/drawing/2014/main" id="{7E566EA4-2C50-D8E3-19AB-7494B29F4853}"/>
              </a:ext>
            </a:extLst>
          </p:cNvPr>
          <p:cNvSpPr/>
          <p:nvPr/>
        </p:nvSpPr>
        <p:spPr>
          <a:xfrm>
            <a:off x="6506199" y="45814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429" name="모서리가 둥근 직사각형 428">
            <a:extLst>
              <a:ext uri="{FF2B5EF4-FFF2-40B4-BE49-F238E27FC236}">
                <a16:creationId xmlns:a16="http://schemas.microsoft.com/office/drawing/2014/main" id="{998A7758-C828-7EBA-4483-5257D6EE0564}"/>
              </a:ext>
            </a:extLst>
          </p:cNvPr>
          <p:cNvSpPr/>
          <p:nvPr/>
        </p:nvSpPr>
        <p:spPr>
          <a:xfrm>
            <a:off x="6911165" y="45788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pic>
        <p:nvPicPr>
          <p:cNvPr id="430" name="그림 429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8BA8DE88-3768-C29D-A236-ADE0487E4D4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4" y="4972058"/>
            <a:ext cx="108000" cy="108000"/>
          </a:xfrm>
          <a:prstGeom prst="rect">
            <a:avLst/>
          </a:prstGeom>
        </p:spPr>
      </p:pic>
      <p:pic>
        <p:nvPicPr>
          <p:cNvPr id="431" name="그림 430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5907464-63BD-287B-7FDA-44E5F44B304C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14" y="4829882"/>
            <a:ext cx="108000" cy="108000"/>
          </a:xfrm>
          <a:prstGeom prst="rect">
            <a:avLst/>
          </a:prstGeom>
        </p:spPr>
      </p:pic>
      <p:pic>
        <p:nvPicPr>
          <p:cNvPr id="432" name="그림 431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66908ED-5964-0733-835C-0CDF0B7F6ED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91" y="5134602"/>
            <a:ext cx="108000" cy="108000"/>
          </a:xfrm>
          <a:prstGeom prst="rect">
            <a:avLst/>
          </a:prstGeom>
        </p:spPr>
      </p:pic>
      <p:pic>
        <p:nvPicPr>
          <p:cNvPr id="433" name="그림 432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FC1C928-9FC6-EC34-9220-95BACA92D64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91" y="5286511"/>
            <a:ext cx="108000" cy="108000"/>
          </a:xfrm>
          <a:prstGeom prst="rect">
            <a:avLst/>
          </a:prstGeom>
        </p:spPr>
      </p:pic>
      <p:sp>
        <p:nvSpPr>
          <p:cNvPr id="434" name="모서리가 둥근 직사각형 433">
            <a:extLst>
              <a:ext uri="{FF2B5EF4-FFF2-40B4-BE49-F238E27FC236}">
                <a16:creationId xmlns:a16="http://schemas.microsoft.com/office/drawing/2014/main" id="{A3E38E90-5396-8F82-2061-3976B6A33E12}"/>
              </a:ext>
            </a:extLst>
          </p:cNvPr>
          <p:cNvSpPr/>
          <p:nvPr/>
        </p:nvSpPr>
        <p:spPr>
          <a:xfrm>
            <a:off x="1778907" y="5761281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5" name="모서리가 둥근 직사각형 434">
            <a:extLst>
              <a:ext uri="{FF2B5EF4-FFF2-40B4-BE49-F238E27FC236}">
                <a16:creationId xmlns:a16="http://schemas.microsoft.com/office/drawing/2014/main" id="{112E7751-8995-D3C5-324D-A2778BF9AAE2}"/>
              </a:ext>
            </a:extLst>
          </p:cNvPr>
          <p:cNvSpPr/>
          <p:nvPr/>
        </p:nvSpPr>
        <p:spPr>
          <a:xfrm>
            <a:off x="1881203" y="640976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6" name="모서리가 둥근 직사각형 435">
            <a:extLst>
              <a:ext uri="{FF2B5EF4-FFF2-40B4-BE49-F238E27FC236}">
                <a16:creationId xmlns:a16="http://schemas.microsoft.com/office/drawing/2014/main" id="{AC029862-EAEA-37BF-0084-760C95954584}"/>
              </a:ext>
            </a:extLst>
          </p:cNvPr>
          <p:cNvSpPr/>
          <p:nvPr/>
        </p:nvSpPr>
        <p:spPr>
          <a:xfrm>
            <a:off x="2286169" y="640707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37" name="모서리가 둥근 직사각형 436">
            <a:extLst>
              <a:ext uri="{FF2B5EF4-FFF2-40B4-BE49-F238E27FC236}">
                <a16:creationId xmlns:a16="http://schemas.microsoft.com/office/drawing/2014/main" id="{62DFA955-BC5B-4FD6-0E23-C24DEB38FFAF}"/>
              </a:ext>
            </a:extLst>
          </p:cNvPr>
          <p:cNvSpPr/>
          <p:nvPr/>
        </p:nvSpPr>
        <p:spPr>
          <a:xfrm>
            <a:off x="1884453" y="5804525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438" name="모서리가 둥근 직사각형 437">
            <a:extLst>
              <a:ext uri="{FF2B5EF4-FFF2-40B4-BE49-F238E27FC236}">
                <a16:creationId xmlns:a16="http://schemas.microsoft.com/office/drawing/2014/main" id="{4A1A08D3-BFA0-D10F-3BCD-ECE84886B567}"/>
              </a:ext>
            </a:extLst>
          </p:cNvPr>
          <p:cNvSpPr/>
          <p:nvPr/>
        </p:nvSpPr>
        <p:spPr>
          <a:xfrm>
            <a:off x="2855309" y="5745263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9" name="모서리가 둥근 직사각형 438">
            <a:extLst>
              <a:ext uri="{FF2B5EF4-FFF2-40B4-BE49-F238E27FC236}">
                <a16:creationId xmlns:a16="http://schemas.microsoft.com/office/drawing/2014/main" id="{9B6CD4A1-409B-21F7-6B95-303093A51806}"/>
              </a:ext>
            </a:extLst>
          </p:cNvPr>
          <p:cNvSpPr/>
          <p:nvPr/>
        </p:nvSpPr>
        <p:spPr>
          <a:xfrm>
            <a:off x="2957605" y="639374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0" name="모서리가 둥근 직사각형 439">
            <a:extLst>
              <a:ext uri="{FF2B5EF4-FFF2-40B4-BE49-F238E27FC236}">
                <a16:creationId xmlns:a16="http://schemas.microsoft.com/office/drawing/2014/main" id="{71E9326D-8276-F48D-87BE-B68064B32E8A}"/>
              </a:ext>
            </a:extLst>
          </p:cNvPr>
          <p:cNvSpPr/>
          <p:nvPr/>
        </p:nvSpPr>
        <p:spPr>
          <a:xfrm>
            <a:off x="3362571" y="639105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41" name="모서리가 둥근 직사각형 440">
            <a:extLst>
              <a:ext uri="{FF2B5EF4-FFF2-40B4-BE49-F238E27FC236}">
                <a16:creationId xmlns:a16="http://schemas.microsoft.com/office/drawing/2014/main" id="{F33AC8AF-73B6-B1DA-6C95-4E745EE7ADD2}"/>
              </a:ext>
            </a:extLst>
          </p:cNvPr>
          <p:cNvSpPr/>
          <p:nvPr/>
        </p:nvSpPr>
        <p:spPr>
          <a:xfrm>
            <a:off x="2960855" y="5788507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2" name="모서리가 둥근 직사각형 441">
            <a:extLst>
              <a:ext uri="{FF2B5EF4-FFF2-40B4-BE49-F238E27FC236}">
                <a16:creationId xmlns:a16="http://schemas.microsoft.com/office/drawing/2014/main" id="{1CB6DF9D-9875-43EB-75D8-0715E541C7E6}"/>
              </a:ext>
            </a:extLst>
          </p:cNvPr>
          <p:cNvSpPr/>
          <p:nvPr/>
        </p:nvSpPr>
        <p:spPr>
          <a:xfrm>
            <a:off x="3923578" y="5745263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3" name="모서리가 둥근 직사각형 442">
            <a:extLst>
              <a:ext uri="{FF2B5EF4-FFF2-40B4-BE49-F238E27FC236}">
                <a16:creationId xmlns:a16="http://schemas.microsoft.com/office/drawing/2014/main" id="{73A59C48-1C2A-455A-B83C-290960C9C683}"/>
              </a:ext>
            </a:extLst>
          </p:cNvPr>
          <p:cNvSpPr/>
          <p:nvPr/>
        </p:nvSpPr>
        <p:spPr>
          <a:xfrm>
            <a:off x="4032500" y="639374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4" name="모서리가 둥근 직사각형 443">
            <a:extLst>
              <a:ext uri="{FF2B5EF4-FFF2-40B4-BE49-F238E27FC236}">
                <a16:creationId xmlns:a16="http://schemas.microsoft.com/office/drawing/2014/main" id="{33483DA4-E4A9-5A54-F31A-0630684355E3}"/>
              </a:ext>
            </a:extLst>
          </p:cNvPr>
          <p:cNvSpPr/>
          <p:nvPr/>
        </p:nvSpPr>
        <p:spPr>
          <a:xfrm>
            <a:off x="4437466" y="639105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45" name="모서리가 둥근 직사각형 444">
            <a:extLst>
              <a:ext uri="{FF2B5EF4-FFF2-40B4-BE49-F238E27FC236}">
                <a16:creationId xmlns:a16="http://schemas.microsoft.com/office/drawing/2014/main" id="{119AB52C-E821-8FA8-1EB6-837F4F156704}"/>
              </a:ext>
            </a:extLst>
          </p:cNvPr>
          <p:cNvSpPr/>
          <p:nvPr/>
        </p:nvSpPr>
        <p:spPr>
          <a:xfrm>
            <a:off x="4035750" y="5788507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6" name="모서리가 둥근 직사각형 445">
            <a:extLst>
              <a:ext uri="{FF2B5EF4-FFF2-40B4-BE49-F238E27FC236}">
                <a16:creationId xmlns:a16="http://schemas.microsoft.com/office/drawing/2014/main" id="{CA6BBE9D-0994-4EF7-6DB1-80B9EC25F4F2}"/>
              </a:ext>
            </a:extLst>
          </p:cNvPr>
          <p:cNvSpPr/>
          <p:nvPr/>
        </p:nvSpPr>
        <p:spPr>
          <a:xfrm>
            <a:off x="5010127" y="57366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7" name="모서리가 둥근 직사각형 446">
            <a:extLst>
              <a:ext uri="{FF2B5EF4-FFF2-40B4-BE49-F238E27FC236}">
                <a16:creationId xmlns:a16="http://schemas.microsoft.com/office/drawing/2014/main" id="{E501F6FD-7BC6-1E64-DFD9-F12CC6B545C0}"/>
              </a:ext>
            </a:extLst>
          </p:cNvPr>
          <p:cNvSpPr/>
          <p:nvPr/>
        </p:nvSpPr>
        <p:spPr>
          <a:xfrm>
            <a:off x="5112423" y="63850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8" name="모서리가 둥근 직사각형 447">
            <a:extLst>
              <a:ext uri="{FF2B5EF4-FFF2-40B4-BE49-F238E27FC236}">
                <a16:creationId xmlns:a16="http://schemas.microsoft.com/office/drawing/2014/main" id="{C71B263E-E5E4-5E5A-61B2-D3275F5A7C06}"/>
              </a:ext>
            </a:extLst>
          </p:cNvPr>
          <p:cNvSpPr/>
          <p:nvPr/>
        </p:nvSpPr>
        <p:spPr>
          <a:xfrm>
            <a:off x="5517389" y="63823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49" name="모서리가 둥근 직사각형 448">
            <a:extLst>
              <a:ext uri="{FF2B5EF4-FFF2-40B4-BE49-F238E27FC236}">
                <a16:creationId xmlns:a16="http://schemas.microsoft.com/office/drawing/2014/main" id="{473ED8E3-551F-C1A5-8966-2C969FB404B9}"/>
              </a:ext>
            </a:extLst>
          </p:cNvPr>
          <p:cNvSpPr/>
          <p:nvPr/>
        </p:nvSpPr>
        <p:spPr>
          <a:xfrm>
            <a:off x="5115673" y="57798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0" name="모서리가 둥근 직사각형 449">
            <a:extLst>
              <a:ext uri="{FF2B5EF4-FFF2-40B4-BE49-F238E27FC236}">
                <a16:creationId xmlns:a16="http://schemas.microsoft.com/office/drawing/2014/main" id="{697BA2A1-D7D7-805E-84AB-BAD47E578B43}"/>
              </a:ext>
            </a:extLst>
          </p:cNvPr>
          <p:cNvSpPr/>
          <p:nvPr/>
        </p:nvSpPr>
        <p:spPr>
          <a:xfrm>
            <a:off x="6085022" y="57366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1" name="모서리가 둥근 직사각형 450">
            <a:extLst>
              <a:ext uri="{FF2B5EF4-FFF2-40B4-BE49-F238E27FC236}">
                <a16:creationId xmlns:a16="http://schemas.microsoft.com/office/drawing/2014/main" id="{3F4DC775-4250-4F62-E3E6-9ED9A1F028F2}"/>
              </a:ext>
            </a:extLst>
          </p:cNvPr>
          <p:cNvSpPr/>
          <p:nvPr/>
        </p:nvSpPr>
        <p:spPr>
          <a:xfrm>
            <a:off x="6187318" y="63850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52" name="모서리가 둥근 직사각형 451">
            <a:extLst>
              <a:ext uri="{FF2B5EF4-FFF2-40B4-BE49-F238E27FC236}">
                <a16:creationId xmlns:a16="http://schemas.microsoft.com/office/drawing/2014/main" id="{591B9637-EEA7-EA60-1806-EF20A38A5661}"/>
              </a:ext>
            </a:extLst>
          </p:cNvPr>
          <p:cNvSpPr/>
          <p:nvPr/>
        </p:nvSpPr>
        <p:spPr>
          <a:xfrm>
            <a:off x="6592284" y="63823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3" name="모서리가 둥근 직사각형 452">
            <a:extLst>
              <a:ext uri="{FF2B5EF4-FFF2-40B4-BE49-F238E27FC236}">
                <a16:creationId xmlns:a16="http://schemas.microsoft.com/office/drawing/2014/main" id="{5F041E17-8CF6-1AB9-B88E-25492574A367}"/>
              </a:ext>
            </a:extLst>
          </p:cNvPr>
          <p:cNvSpPr/>
          <p:nvPr/>
        </p:nvSpPr>
        <p:spPr>
          <a:xfrm>
            <a:off x="6190568" y="57798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4" name="모서리가 둥근 직사각형 453">
            <a:extLst>
              <a:ext uri="{FF2B5EF4-FFF2-40B4-BE49-F238E27FC236}">
                <a16:creationId xmlns:a16="http://schemas.microsoft.com/office/drawing/2014/main" id="{CBF9A952-C697-E399-7257-5C1BA60248A5}"/>
              </a:ext>
            </a:extLst>
          </p:cNvPr>
          <p:cNvSpPr/>
          <p:nvPr/>
        </p:nvSpPr>
        <p:spPr>
          <a:xfrm>
            <a:off x="1454371" y="550017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5" name="모서리가 둥근 직사각형 454">
            <a:extLst>
              <a:ext uri="{FF2B5EF4-FFF2-40B4-BE49-F238E27FC236}">
                <a16:creationId xmlns:a16="http://schemas.microsoft.com/office/drawing/2014/main" id="{FA4D383B-2C21-36E9-C87D-AFDCBABC23AF}"/>
              </a:ext>
            </a:extLst>
          </p:cNvPr>
          <p:cNvSpPr/>
          <p:nvPr/>
        </p:nvSpPr>
        <p:spPr>
          <a:xfrm>
            <a:off x="2187604" y="550017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456" name="그림 455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D6FC50C-66F1-572D-901B-7D58BF8680B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76" y="5551024"/>
            <a:ext cx="108000" cy="108000"/>
          </a:xfrm>
          <a:prstGeom prst="rect">
            <a:avLst/>
          </a:prstGeom>
        </p:spPr>
      </p:pic>
      <p:pic>
        <p:nvPicPr>
          <p:cNvPr id="457" name="그림 45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C58A31CD-9283-8EB8-A4D6-F6F0E1D134D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252" y="5536171"/>
            <a:ext cx="108000" cy="108000"/>
          </a:xfrm>
          <a:prstGeom prst="rect">
            <a:avLst/>
          </a:prstGeom>
        </p:spPr>
      </p:pic>
      <p:sp>
        <p:nvSpPr>
          <p:cNvPr id="458" name="모서리가 둥근 직사각형 457">
            <a:extLst>
              <a:ext uri="{FF2B5EF4-FFF2-40B4-BE49-F238E27FC236}">
                <a16:creationId xmlns:a16="http://schemas.microsoft.com/office/drawing/2014/main" id="{6BC547DC-66F3-8DFA-48BE-546BDAE8B892}"/>
              </a:ext>
            </a:extLst>
          </p:cNvPr>
          <p:cNvSpPr/>
          <p:nvPr/>
        </p:nvSpPr>
        <p:spPr>
          <a:xfrm>
            <a:off x="1781627" y="6737048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72" name="모서리가 둥근 직사각형 471">
            <a:extLst>
              <a:ext uri="{FF2B5EF4-FFF2-40B4-BE49-F238E27FC236}">
                <a16:creationId xmlns:a16="http://schemas.microsoft.com/office/drawing/2014/main" id="{2368C3C3-6FFC-C114-243E-FA0BC9A9EA91}"/>
              </a:ext>
            </a:extLst>
          </p:cNvPr>
          <p:cNvSpPr/>
          <p:nvPr/>
        </p:nvSpPr>
        <p:spPr>
          <a:xfrm>
            <a:off x="1462383" y="4039782"/>
            <a:ext cx="5556782" cy="1866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16" name="표 615">
            <a:extLst>
              <a:ext uri="{FF2B5EF4-FFF2-40B4-BE49-F238E27FC236}">
                <a16:creationId xmlns:a16="http://schemas.microsoft.com/office/drawing/2014/main" id="{A2313510-801D-688A-9A66-6AFA51D4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763733"/>
              </p:ext>
            </p:extLst>
          </p:nvPr>
        </p:nvGraphicFramePr>
        <p:xfrm>
          <a:off x="540620" y="1619384"/>
          <a:ext cx="6863863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 관리비 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세부 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컴포넌트 상품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9460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컴포넌트 상품 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상품실적년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</a:tbl>
          </a:graphicData>
        </a:graphic>
      </p:graphicFrame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7DFE70B9-17CB-EA5E-BE41-5A4F265AF5F7}"/>
              </a:ext>
            </a:extLst>
          </p:cNvPr>
          <p:cNvGrpSpPr/>
          <p:nvPr/>
        </p:nvGrpSpPr>
        <p:grpSpPr>
          <a:xfrm>
            <a:off x="1444961" y="1644918"/>
            <a:ext cx="3564944" cy="188219"/>
            <a:chOff x="2075096" y="2433197"/>
            <a:chExt cx="3564944" cy="188219"/>
          </a:xfrm>
          <a:solidFill>
            <a:schemeClr val="bg1"/>
          </a:solidFill>
        </p:grpSpPr>
        <p:sp>
          <p:nvSpPr>
            <p:cNvPr id="338" name="모서리가 둥근 직사각형 337">
              <a:extLst>
                <a:ext uri="{FF2B5EF4-FFF2-40B4-BE49-F238E27FC236}">
                  <a16:creationId xmlns:a16="http://schemas.microsoft.com/office/drawing/2014/main" id="{6E8C30DE-645C-C298-5B0A-97A751CBB6B7}"/>
                </a:ext>
              </a:extLst>
            </p:cNvPr>
            <p:cNvSpPr/>
            <p:nvPr/>
          </p:nvSpPr>
          <p:spPr>
            <a:xfrm>
              <a:off x="2075096" y="2441416"/>
              <a:ext cx="320494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9" name="모서리가 둥근 직사각형 338">
              <a:extLst>
                <a:ext uri="{FF2B5EF4-FFF2-40B4-BE49-F238E27FC236}">
                  <a16:creationId xmlns:a16="http://schemas.microsoft.com/office/drawing/2014/main" id="{FE8D7CDF-BF32-9C10-4AB9-85959F02F386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41" name="그림 34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1B5DE418-BE42-05DF-BE3B-5370083E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9E0822C1-2F2D-EFD9-B351-47A381F8A011}"/>
              </a:ext>
            </a:extLst>
          </p:cNvPr>
          <p:cNvGrpSpPr/>
          <p:nvPr/>
        </p:nvGrpSpPr>
        <p:grpSpPr>
          <a:xfrm>
            <a:off x="6088655" y="1642009"/>
            <a:ext cx="1171685" cy="180000"/>
            <a:chOff x="3728529" y="824325"/>
            <a:chExt cx="1171685" cy="180000"/>
          </a:xfrm>
          <a:noFill/>
        </p:grpSpPr>
        <p:pic>
          <p:nvPicPr>
            <p:cNvPr id="343" name="그림 342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E016AEDD-3CFB-B409-39F0-FBCFF3306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14" y="828078"/>
              <a:ext cx="144000" cy="144000"/>
            </a:xfrm>
            <a:prstGeom prst="rect">
              <a:avLst/>
            </a:prstGeom>
            <a:grpFill/>
          </p:spPr>
        </p:pic>
        <p:sp>
          <p:nvSpPr>
            <p:cNvPr id="344" name="모서리가 둥근 직사각형 343">
              <a:extLst>
                <a:ext uri="{FF2B5EF4-FFF2-40B4-BE49-F238E27FC236}">
                  <a16:creationId xmlns:a16="http://schemas.microsoft.com/office/drawing/2014/main" id="{A9A89A11-7CA0-234B-7710-5B2B1BC40996}"/>
                </a:ext>
              </a:extLst>
            </p:cNvPr>
            <p:cNvSpPr/>
            <p:nvPr/>
          </p:nvSpPr>
          <p:spPr>
            <a:xfrm>
              <a:off x="3728529" y="824325"/>
              <a:ext cx="117168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grpSp>
        <p:nvGrpSpPr>
          <p:cNvPr id="666" name="그룹 665">
            <a:extLst>
              <a:ext uri="{FF2B5EF4-FFF2-40B4-BE49-F238E27FC236}">
                <a16:creationId xmlns:a16="http://schemas.microsoft.com/office/drawing/2014/main" id="{C4B32358-4938-DDEC-D2FF-B10F63C10EE7}"/>
              </a:ext>
            </a:extLst>
          </p:cNvPr>
          <p:cNvGrpSpPr/>
          <p:nvPr/>
        </p:nvGrpSpPr>
        <p:grpSpPr>
          <a:xfrm>
            <a:off x="1454596" y="1896482"/>
            <a:ext cx="3238627" cy="180000"/>
            <a:chOff x="1420940" y="4964096"/>
            <a:chExt cx="3238627" cy="180000"/>
          </a:xfrm>
        </p:grpSpPr>
        <p:sp>
          <p:nvSpPr>
            <p:cNvPr id="667" name="모서리가 둥근 직사각형 666">
              <a:extLst>
                <a:ext uri="{FF2B5EF4-FFF2-40B4-BE49-F238E27FC236}">
                  <a16:creationId xmlns:a16="http://schemas.microsoft.com/office/drawing/2014/main" id="{3DEA28E2-BBDA-509B-AC18-ECBD15988A12}"/>
                </a:ext>
              </a:extLst>
            </p:cNvPr>
            <p:cNvSpPr/>
            <p:nvPr/>
          </p:nvSpPr>
          <p:spPr>
            <a:xfrm>
              <a:off x="1454622" y="4964096"/>
              <a:ext cx="3204945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지정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공구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KCS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보안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</a:t>
              </a:r>
            </a:p>
          </p:txBody>
        </p:sp>
        <p:pic>
          <p:nvPicPr>
            <p:cNvPr id="668" name="그림 667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181EB5A7-D76B-A3F9-D63F-23FE25FA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940" y="5004494"/>
              <a:ext cx="108000" cy="108000"/>
            </a:xfrm>
            <a:prstGeom prst="rect">
              <a:avLst/>
            </a:prstGeom>
          </p:spPr>
        </p:pic>
        <p:pic>
          <p:nvPicPr>
            <p:cNvPr id="669" name="그림 66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8B155D44-2B00-5979-E122-B5770C920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25" y="5004494"/>
              <a:ext cx="108000" cy="108000"/>
            </a:xfrm>
            <a:prstGeom prst="rect">
              <a:avLst/>
            </a:prstGeom>
          </p:spPr>
        </p:pic>
        <p:pic>
          <p:nvPicPr>
            <p:cNvPr id="670" name="그림 669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7BC939FC-24C2-96FF-F31B-C14CD0EC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25" y="5004494"/>
              <a:ext cx="108000" cy="108000"/>
            </a:xfrm>
            <a:prstGeom prst="rect">
              <a:avLst/>
            </a:prstGeom>
          </p:spPr>
        </p:pic>
        <p:pic>
          <p:nvPicPr>
            <p:cNvPr id="671" name="그림 670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73FB5F04-8CB2-6545-5CD8-27499D414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28" y="5004494"/>
              <a:ext cx="108000" cy="108000"/>
            </a:xfrm>
            <a:prstGeom prst="rect">
              <a:avLst/>
            </a:prstGeom>
          </p:spPr>
        </p:pic>
        <p:pic>
          <p:nvPicPr>
            <p:cNvPr id="672" name="그림 671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275EB2D-44A8-CD5B-848B-E7A9E6C1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28" y="5004494"/>
              <a:ext cx="108000" cy="108000"/>
            </a:xfrm>
            <a:prstGeom prst="rect">
              <a:avLst/>
            </a:prstGeom>
          </p:spPr>
        </p:pic>
        <p:pic>
          <p:nvPicPr>
            <p:cNvPr id="673" name="그림 672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BA5C030D-B25A-DFC9-1044-BB6AC2D4F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331" y="5004494"/>
              <a:ext cx="108000" cy="108000"/>
            </a:xfrm>
            <a:prstGeom prst="rect">
              <a:avLst/>
            </a:prstGeom>
          </p:spPr>
        </p:pic>
        <p:pic>
          <p:nvPicPr>
            <p:cNvPr id="674" name="그림 673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7988E0A5-39EF-EC96-6908-44C1F396A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181" y="5004494"/>
              <a:ext cx="108000" cy="108000"/>
            </a:xfrm>
            <a:prstGeom prst="rect">
              <a:avLst/>
            </a:prstGeom>
          </p:spPr>
        </p:pic>
      </p:grpSp>
      <p:sp>
        <p:nvSpPr>
          <p:cNvPr id="675" name="모서리가 둥근 직사각형 674">
            <a:extLst>
              <a:ext uri="{FF2B5EF4-FFF2-40B4-BE49-F238E27FC236}">
                <a16:creationId xmlns:a16="http://schemas.microsoft.com/office/drawing/2014/main" id="{53F6E307-0FF0-8C5E-CDDA-A78D5E756D51}"/>
              </a:ext>
            </a:extLst>
          </p:cNvPr>
          <p:cNvSpPr/>
          <p:nvPr/>
        </p:nvSpPr>
        <p:spPr>
          <a:xfrm>
            <a:off x="6087867" y="18964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6" name="모서리가 둥근 직사각형 675">
            <a:extLst>
              <a:ext uri="{FF2B5EF4-FFF2-40B4-BE49-F238E27FC236}">
                <a16:creationId xmlns:a16="http://schemas.microsoft.com/office/drawing/2014/main" id="{D54770DC-5C54-AE80-48ED-85A116C45793}"/>
              </a:ext>
            </a:extLst>
          </p:cNvPr>
          <p:cNvSpPr/>
          <p:nvPr/>
        </p:nvSpPr>
        <p:spPr>
          <a:xfrm>
            <a:off x="6821100" y="18964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77" name="그림 67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E1834291-DA98-8E87-AF31-EDC6B5FBF2A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623" y="1932459"/>
            <a:ext cx="108000" cy="108000"/>
          </a:xfrm>
          <a:prstGeom prst="rect">
            <a:avLst/>
          </a:prstGeom>
        </p:spPr>
      </p:pic>
      <p:pic>
        <p:nvPicPr>
          <p:cNvPr id="678" name="그림 6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2B70D096-AC99-0747-E0F7-567A31DDAC5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64" y="1937176"/>
            <a:ext cx="108000" cy="108000"/>
          </a:xfrm>
          <a:prstGeom prst="rect">
            <a:avLst/>
          </a:prstGeom>
        </p:spPr>
      </p:pic>
      <p:pic>
        <p:nvPicPr>
          <p:cNvPr id="679" name="그림 67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2126174-9FEB-4485-E332-2A573141216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058" y="1930778"/>
            <a:ext cx="108000" cy="108000"/>
          </a:xfrm>
          <a:prstGeom prst="rect">
            <a:avLst/>
          </a:prstGeom>
        </p:spPr>
      </p:pic>
      <p:grpSp>
        <p:nvGrpSpPr>
          <p:cNvPr id="680" name="그룹 679">
            <a:extLst>
              <a:ext uri="{FF2B5EF4-FFF2-40B4-BE49-F238E27FC236}">
                <a16:creationId xmlns:a16="http://schemas.microsoft.com/office/drawing/2014/main" id="{21C9F7EE-1C23-E5F6-F861-E37856E68CB9}"/>
              </a:ext>
            </a:extLst>
          </p:cNvPr>
          <p:cNvGrpSpPr/>
          <p:nvPr/>
        </p:nvGrpSpPr>
        <p:grpSpPr>
          <a:xfrm>
            <a:off x="1449413" y="2134829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681" name="모서리가 둥근 직사각형 680">
              <a:extLst>
                <a:ext uri="{FF2B5EF4-FFF2-40B4-BE49-F238E27FC236}">
                  <a16:creationId xmlns:a16="http://schemas.microsoft.com/office/drawing/2014/main" id="{CE4FF0AD-7D38-6841-5A49-A617C4F0E4B5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2" name="모서리가 둥근 직사각형 681">
              <a:extLst>
                <a:ext uri="{FF2B5EF4-FFF2-40B4-BE49-F238E27FC236}">
                  <a16:creationId xmlns:a16="http://schemas.microsoft.com/office/drawing/2014/main" id="{2F85A300-CD12-A969-12FC-D0FD974402EC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83" name="그림 68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BE0B0E8F-0B0F-5BCA-A532-B9034B1BE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684" name="그룹 683">
            <a:extLst>
              <a:ext uri="{FF2B5EF4-FFF2-40B4-BE49-F238E27FC236}">
                <a16:creationId xmlns:a16="http://schemas.microsoft.com/office/drawing/2014/main" id="{806D85D1-0434-32DA-CEFB-3D5F032E2D71}"/>
              </a:ext>
            </a:extLst>
          </p:cNvPr>
          <p:cNvGrpSpPr/>
          <p:nvPr/>
        </p:nvGrpSpPr>
        <p:grpSpPr>
          <a:xfrm>
            <a:off x="3815754" y="2125757"/>
            <a:ext cx="1223588" cy="188219"/>
            <a:chOff x="4416452" y="2433197"/>
            <a:chExt cx="1223588" cy="188219"/>
          </a:xfrm>
          <a:solidFill>
            <a:schemeClr val="bg1"/>
          </a:solidFill>
        </p:grpSpPr>
        <p:sp>
          <p:nvSpPr>
            <p:cNvPr id="685" name="모서리가 둥근 직사각형 684">
              <a:extLst>
                <a:ext uri="{FF2B5EF4-FFF2-40B4-BE49-F238E27FC236}">
                  <a16:creationId xmlns:a16="http://schemas.microsoft.com/office/drawing/2014/main" id="{05AF094C-4BDA-D3B5-9EAB-F4059585D825}"/>
                </a:ext>
              </a:extLst>
            </p:cNvPr>
            <p:cNvSpPr/>
            <p:nvPr/>
          </p:nvSpPr>
          <p:spPr>
            <a:xfrm>
              <a:off x="4416452" y="2441416"/>
              <a:ext cx="101011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6" name="모서리가 둥근 직사각형 685">
              <a:extLst>
                <a:ext uri="{FF2B5EF4-FFF2-40B4-BE49-F238E27FC236}">
                  <a16:creationId xmlns:a16="http://schemas.microsoft.com/office/drawing/2014/main" id="{1A5D820C-7AB6-5B48-9BD6-73A25404BC7A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87" name="그림 686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683DEC91-39BA-697C-42FD-87D0ED050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688" name="모서리가 둥근 직사각형 687">
            <a:extLst>
              <a:ext uri="{FF2B5EF4-FFF2-40B4-BE49-F238E27FC236}">
                <a16:creationId xmlns:a16="http://schemas.microsoft.com/office/drawing/2014/main" id="{0927CB21-ED42-C167-9546-B8738897BAF0}"/>
              </a:ext>
            </a:extLst>
          </p:cNvPr>
          <p:cNvSpPr/>
          <p:nvPr/>
        </p:nvSpPr>
        <p:spPr>
          <a:xfrm>
            <a:off x="6085265" y="213394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9" name="모서리가 둥근 직사각형 688">
            <a:extLst>
              <a:ext uri="{FF2B5EF4-FFF2-40B4-BE49-F238E27FC236}">
                <a16:creationId xmlns:a16="http://schemas.microsoft.com/office/drawing/2014/main" id="{0AB7E51E-B3BD-DFD8-FB7D-9D0B96ECF48B}"/>
              </a:ext>
            </a:extLst>
          </p:cNvPr>
          <p:cNvSpPr/>
          <p:nvPr/>
        </p:nvSpPr>
        <p:spPr>
          <a:xfrm>
            <a:off x="6818498" y="2133948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90" name="그림 68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28B9E0EA-7D7C-0CCE-7D5A-5539AF33B683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79" y="2167763"/>
            <a:ext cx="108000" cy="108000"/>
          </a:xfrm>
          <a:prstGeom prst="rect">
            <a:avLst/>
          </a:prstGeom>
        </p:spPr>
      </p:pic>
      <p:pic>
        <p:nvPicPr>
          <p:cNvPr id="691" name="그림 690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4D2E1FC-4D00-689D-E066-6491F777DDD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771" y="2173463"/>
            <a:ext cx="108000" cy="108000"/>
          </a:xfrm>
          <a:prstGeom prst="rect">
            <a:avLst/>
          </a:prstGeom>
        </p:spPr>
      </p:pic>
      <p:grpSp>
        <p:nvGrpSpPr>
          <p:cNvPr id="692" name="그룹 691">
            <a:extLst>
              <a:ext uri="{FF2B5EF4-FFF2-40B4-BE49-F238E27FC236}">
                <a16:creationId xmlns:a16="http://schemas.microsoft.com/office/drawing/2014/main" id="{8A60CF7F-710D-FA6E-D600-7270647C9990}"/>
              </a:ext>
            </a:extLst>
          </p:cNvPr>
          <p:cNvGrpSpPr/>
          <p:nvPr/>
        </p:nvGrpSpPr>
        <p:grpSpPr>
          <a:xfrm>
            <a:off x="1454596" y="2381272"/>
            <a:ext cx="3596186" cy="188219"/>
            <a:chOff x="2043854" y="2433197"/>
            <a:chExt cx="3596186" cy="188219"/>
          </a:xfrm>
          <a:solidFill>
            <a:schemeClr val="bg1"/>
          </a:solidFill>
        </p:grpSpPr>
        <p:sp>
          <p:nvSpPr>
            <p:cNvPr id="693" name="모서리가 둥근 직사각형 692">
              <a:extLst>
                <a:ext uri="{FF2B5EF4-FFF2-40B4-BE49-F238E27FC236}">
                  <a16:creationId xmlns:a16="http://schemas.microsoft.com/office/drawing/2014/main" id="{9C2F2F60-337F-F73B-6178-9B49111A3F68}"/>
                </a:ext>
              </a:extLst>
            </p:cNvPr>
            <p:cNvSpPr/>
            <p:nvPr/>
          </p:nvSpPr>
          <p:spPr>
            <a:xfrm>
              <a:off x="2043854" y="2441416"/>
              <a:ext cx="3353059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4" name="모서리가 둥근 직사각형 693">
              <a:extLst>
                <a:ext uri="{FF2B5EF4-FFF2-40B4-BE49-F238E27FC236}">
                  <a16:creationId xmlns:a16="http://schemas.microsoft.com/office/drawing/2014/main" id="{22E0D7CC-158B-8DEF-FDCC-5E89D9D46ADF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95" name="그림 694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C1DC46CB-45D0-5B06-D5B6-5E2024874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696" name="그룹 695">
            <a:extLst>
              <a:ext uri="{FF2B5EF4-FFF2-40B4-BE49-F238E27FC236}">
                <a16:creationId xmlns:a16="http://schemas.microsoft.com/office/drawing/2014/main" id="{E45B9A9B-E89F-8E25-1591-B467B51F72F7}"/>
              </a:ext>
            </a:extLst>
          </p:cNvPr>
          <p:cNvGrpSpPr/>
          <p:nvPr/>
        </p:nvGrpSpPr>
        <p:grpSpPr>
          <a:xfrm>
            <a:off x="1444962" y="2847038"/>
            <a:ext cx="3605820" cy="188219"/>
            <a:chOff x="2034220" y="2433197"/>
            <a:chExt cx="3605820" cy="188219"/>
          </a:xfrm>
          <a:solidFill>
            <a:schemeClr val="bg1"/>
          </a:solidFill>
        </p:grpSpPr>
        <p:sp>
          <p:nvSpPr>
            <p:cNvPr id="697" name="모서리가 둥근 직사각형 696">
              <a:extLst>
                <a:ext uri="{FF2B5EF4-FFF2-40B4-BE49-F238E27FC236}">
                  <a16:creationId xmlns:a16="http://schemas.microsoft.com/office/drawing/2014/main" id="{D7EF55D1-6E80-BB26-727F-5628F778FB73}"/>
                </a:ext>
              </a:extLst>
            </p:cNvPr>
            <p:cNvSpPr/>
            <p:nvPr/>
          </p:nvSpPr>
          <p:spPr>
            <a:xfrm>
              <a:off x="2034220" y="2441416"/>
              <a:ext cx="3362694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98" name="모서리가 둥근 직사각형 697">
              <a:extLst>
                <a:ext uri="{FF2B5EF4-FFF2-40B4-BE49-F238E27FC236}">
                  <a16:creationId xmlns:a16="http://schemas.microsoft.com/office/drawing/2014/main" id="{F6E4863C-1106-9D43-5562-8915E35DB6B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699" name="그림 69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F9A2F48C-8393-EFC4-5E84-0976B5B3F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700" name="모서리가 둥근 직사각형 699">
            <a:extLst>
              <a:ext uri="{FF2B5EF4-FFF2-40B4-BE49-F238E27FC236}">
                <a16:creationId xmlns:a16="http://schemas.microsoft.com/office/drawing/2014/main" id="{181133DC-6374-88D1-3516-25D39006F006}"/>
              </a:ext>
            </a:extLst>
          </p:cNvPr>
          <p:cNvSpPr/>
          <p:nvPr/>
        </p:nvSpPr>
        <p:spPr>
          <a:xfrm>
            <a:off x="3832638" y="2604118"/>
            <a:ext cx="12316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1" name="모서리가 둥근 직사각형 700">
            <a:extLst>
              <a:ext uri="{FF2B5EF4-FFF2-40B4-BE49-F238E27FC236}">
                <a16:creationId xmlns:a16="http://schemas.microsoft.com/office/drawing/2014/main" id="{1D1585AC-89A3-B406-3DFE-E87C0B4A8BBD}"/>
              </a:ext>
            </a:extLst>
          </p:cNvPr>
          <p:cNvSpPr/>
          <p:nvPr/>
        </p:nvSpPr>
        <p:spPr>
          <a:xfrm>
            <a:off x="6833441" y="2615049"/>
            <a:ext cx="45562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702" name="그림 701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E66B129-14DA-9843-E425-F4502A902CD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067" y="2633049"/>
            <a:ext cx="144000" cy="144000"/>
          </a:xfrm>
          <a:prstGeom prst="rect">
            <a:avLst/>
          </a:prstGeom>
          <a:noFill/>
        </p:spPr>
      </p:pic>
      <p:sp>
        <p:nvSpPr>
          <p:cNvPr id="703" name="모서리가 둥근 직사각형 702">
            <a:extLst>
              <a:ext uri="{FF2B5EF4-FFF2-40B4-BE49-F238E27FC236}">
                <a16:creationId xmlns:a16="http://schemas.microsoft.com/office/drawing/2014/main" id="{BEADB1B6-9F15-205F-80E7-381B12938669}"/>
              </a:ext>
            </a:extLst>
          </p:cNvPr>
          <p:cNvSpPr/>
          <p:nvPr/>
        </p:nvSpPr>
        <p:spPr>
          <a:xfrm>
            <a:off x="6100207" y="261231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704" name="그림 703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594310EC-62D3-FDC9-A532-45357D43E7B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40" y="2630317"/>
            <a:ext cx="144000" cy="144000"/>
          </a:xfrm>
          <a:prstGeom prst="rect">
            <a:avLst/>
          </a:prstGeom>
          <a:noFill/>
        </p:spPr>
      </p:pic>
      <p:sp>
        <p:nvSpPr>
          <p:cNvPr id="705" name="모서리가 둥근 직사각형 704">
            <a:extLst>
              <a:ext uri="{FF2B5EF4-FFF2-40B4-BE49-F238E27FC236}">
                <a16:creationId xmlns:a16="http://schemas.microsoft.com/office/drawing/2014/main" id="{580FE7DC-076F-BC71-632C-9CC4C1487566}"/>
              </a:ext>
            </a:extLst>
          </p:cNvPr>
          <p:cNvSpPr/>
          <p:nvPr/>
        </p:nvSpPr>
        <p:spPr>
          <a:xfrm>
            <a:off x="443264" y="2105042"/>
            <a:ext cx="6883583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7" name="모서리가 둥근 직사각형 706">
            <a:extLst>
              <a:ext uri="{FF2B5EF4-FFF2-40B4-BE49-F238E27FC236}">
                <a16:creationId xmlns:a16="http://schemas.microsoft.com/office/drawing/2014/main" id="{6EAABF8E-0A88-2C52-0D6D-7F440E1A6501}"/>
              </a:ext>
            </a:extLst>
          </p:cNvPr>
          <p:cNvSpPr/>
          <p:nvPr/>
        </p:nvSpPr>
        <p:spPr>
          <a:xfrm>
            <a:off x="5117708" y="1853124"/>
            <a:ext cx="2301745" cy="248836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8" name="모서리가 둥근 직사각형 707">
            <a:extLst>
              <a:ext uri="{FF2B5EF4-FFF2-40B4-BE49-F238E27FC236}">
                <a16:creationId xmlns:a16="http://schemas.microsoft.com/office/drawing/2014/main" id="{7558DF9E-14F7-3AAA-5196-94AC9E8A5913}"/>
              </a:ext>
            </a:extLst>
          </p:cNvPr>
          <p:cNvSpPr/>
          <p:nvPr/>
        </p:nvSpPr>
        <p:spPr>
          <a:xfrm>
            <a:off x="540949" y="2365730"/>
            <a:ext cx="6883583" cy="239538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E18F099-085C-802D-0E2F-E5AE0744384A}"/>
              </a:ext>
            </a:extLst>
          </p:cNvPr>
          <p:cNvSpPr/>
          <p:nvPr/>
        </p:nvSpPr>
        <p:spPr>
          <a:xfrm>
            <a:off x="16249137" y="705078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EEAAC81-5138-F087-B2A8-18492F0AFEBD}"/>
              </a:ext>
            </a:extLst>
          </p:cNvPr>
          <p:cNvSpPr/>
          <p:nvPr/>
        </p:nvSpPr>
        <p:spPr>
          <a:xfrm>
            <a:off x="16654103" y="70480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316" name="모서리가 둥근 직사각형 315">
            <a:extLst>
              <a:ext uri="{FF2B5EF4-FFF2-40B4-BE49-F238E27FC236}">
                <a16:creationId xmlns:a16="http://schemas.microsoft.com/office/drawing/2014/main" id="{1A5A61E5-2C41-7808-7013-6F2605E4B334}"/>
              </a:ext>
            </a:extLst>
          </p:cNvPr>
          <p:cNvSpPr/>
          <p:nvPr/>
        </p:nvSpPr>
        <p:spPr>
          <a:xfrm>
            <a:off x="16239605" y="7018584"/>
            <a:ext cx="375279" cy="239125"/>
          </a:xfrm>
          <a:prstGeom prst="roundRect">
            <a:avLst>
              <a:gd name="adj" fmla="val 7670"/>
            </a:avLst>
          </a:prstGeom>
          <a:noFill/>
          <a:ln w="12700">
            <a:solidFill>
              <a:schemeClr val="accent5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D225BF5-6728-3B75-EE6E-76A367AE8323}"/>
              </a:ext>
            </a:extLst>
          </p:cNvPr>
          <p:cNvSpPr/>
          <p:nvPr/>
        </p:nvSpPr>
        <p:spPr>
          <a:xfrm>
            <a:off x="15450563" y="-780780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CEA0BE-3D9C-061E-12B1-E2F4D3239205}"/>
              </a:ext>
            </a:extLst>
          </p:cNvPr>
          <p:cNvGrpSpPr/>
          <p:nvPr/>
        </p:nvGrpSpPr>
        <p:grpSpPr>
          <a:xfrm>
            <a:off x="16565527" y="956765"/>
            <a:ext cx="2105082" cy="186100"/>
            <a:chOff x="19175035" y="-2703341"/>
            <a:chExt cx="2105082" cy="186100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67641FD4-55A9-C046-DBA4-5E9D65F4763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EE6804FB-2756-FAE0-195C-7D307E7C3298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CABB04F-324B-9506-F3A1-A25C80B61550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790E6C93-0B9E-1D7A-C2DB-84DFE3CE4EA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634EB5B9-8BBF-58E6-5301-1062E7BFF9A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9260F539-9D98-AD8A-852A-D267DA375D9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518E75BB-8A39-0F02-9867-1A6988084836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AB22C2F0-FADB-3C50-EA2F-3D6DE6E42CB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403046B2-C923-AA83-D867-F990CDFAC75E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4E20D88-3EE6-B204-A060-9430A2BCE72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0682F07-7187-8433-9A0D-1124B1DB348D}"/>
              </a:ext>
            </a:extLst>
          </p:cNvPr>
          <p:cNvSpPr/>
          <p:nvPr/>
        </p:nvSpPr>
        <p:spPr>
          <a:xfrm>
            <a:off x="14773121" y="-782912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ADEC3E2-88AD-64D2-743E-366A24BFF8C2}"/>
              </a:ext>
            </a:extLst>
          </p:cNvPr>
          <p:cNvSpPr/>
          <p:nvPr/>
        </p:nvSpPr>
        <p:spPr>
          <a:xfrm>
            <a:off x="4898290" y="1391986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157799F-286C-2AEC-69CD-051E64736783}"/>
              </a:ext>
            </a:extLst>
          </p:cNvPr>
          <p:cNvSpPr/>
          <p:nvPr/>
        </p:nvSpPr>
        <p:spPr>
          <a:xfrm>
            <a:off x="4701177" y="14043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2A4F6352-CA46-D23B-E217-2DE3422698E0}"/>
              </a:ext>
            </a:extLst>
          </p:cNvPr>
          <p:cNvSpPr/>
          <p:nvPr/>
        </p:nvSpPr>
        <p:spPr>
          <a:xfrm>
            <a:off x="7853024" y="3040821"/>
            <a:ext cx="2047875" cy="513395"/>
          </a:xfrm>
          <a:prstGeom prst="roundRect">
            <a:avLst>
              <a:gd name="adj" fmla="val 767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15031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61119"/>
              </p:ext>
            </p:extLst>
          </p:nvPr>
        </p:nvGraphicFramePr>
        <p:xfrm>
          <a:off x="535004" y="1613552"/>
          <a:ext cx="6863862" cy="1336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33677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1600"/>
              </p:ext>
            </p:extLst>
          </p:nvPr>
        </p:nvGraphicFramePr>
        <p:xfrm>
          <a:off x="7858125" y="426720"/>
          <a:ext cx="2047875" cy="541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매입가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낮은순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상품승인일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오래된순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 영역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95125"/>
              </p:ext>
            </p:extLst>
          </p:nvPr>
        </p:nvGraphicFramePr>
        <p:xfrm>
          <a:off x="540000" y="2951641"/>
          <a:ext cx="6863861" cy="4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33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208217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4347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05158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매출 총이익률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기준 매출 총이익률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상위상품코드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최소주문수량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표준납기일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물류입고 포장수량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(BOX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당 수량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HOMS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2024.10.24</a:t>
                      </a:r>
                    </a:p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09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2444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79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788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450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051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690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0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동의어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</a:tbl>
          </a:graphicData>
        </a:graphic>
      </p:graphicFrame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953546" y="51453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2055842" y="57938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460808" y="57911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2059092" y="51885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3029948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3132244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537210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3135494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4098217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207139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612105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210389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184766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287062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692028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290312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259661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361957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766923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365207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956266" y="61210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68703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FAA5B73-4C98-707B-593A-5EBBEB9C268E}"/>
              </a:ext>
            </a:extLst>
          </p:cNvPr>
          <p:cNvSpPr/>
          <p:nvPr/>
        </p:nvSpPr>
        <p:spPr>
          <a:xfrm>
            <a:off x="1953584" y="3717671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3B6A1DA-0BA4-3B27-CC00-55475BDE1C17}"/>
              </a:ext>
            </a:extLst>
          </p:cNvPr>
          <p:cNvSpPr/>
          <p:nvPr/>
        </p:nvSpPr>
        <p:spPr>
          <a:xfrm>
            <a:off x="2496661" y="3717671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6E6F459-B047-90E5-4E60-1F671102D8BC}"/>
              </a:ext>
            </a:extLst>
          </p:cNvPr>
          <p:cNvSpPr/>
          <p:nvPr/>
        </p:nvSpPr>
        <p:spPr>
          <a:xfrm>
            <a:off x="3729355" y="3711273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1278F94-3080-25A0-17AB-3100622FE6F6}"/>
              </a:ext>
            </a:extLst>
          </p:cNvPr>
          <p:cNvSpPr/>
          <p:nvPr/>
        </p:nvSpPr>
        <p:spPr>
          <a:xfrm>
            <a:off x="4272433" y="3712639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D6A69C9-8A0C-5305-6472-95C625AC5BA1}"/>
              </a:ext>
            </a:extLst>
          </p:cNvPr>
          <p:cNvSpPr/>
          <p:nvPr/>
        </p:nvSpPr>
        <p:spPr>
          <a:xfrm>
            <a:off x="6529468" y="37189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0185968-398A-39C9-5546-49AA867A718B}"/>
              </a:ext>
            </a:extLst>
          </p:cNvPr>
          <p:cNvSpPr/>
          <p:nvPr/>
        </p:nvSpPr>
        <p:spPr>
          <a:xfrm>
            <a:off x="6908058" y="37163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3A1B344-1B54-A8C5-541D-95371C00FAB5}"/>
              </a:ext>
            </a:extLst>
          </p:cNvPr>
          <p:cNvSpPr/>
          <p:nvPr/>
        </p:nvSpPr>
        <p:spPr>
          <a:xfrm>
            <a:off x="5420281" y="394841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F92A62-B2B0-BA36-F12E-1BA9C2795CD2}"/>
              </a:ext>
            </a:extLst>
          </p:cNvPr>
          <p:cNvSpPr/>
          <p:nvPr/>
        </p:nvSpPr>
        <p:spPr>
          <a:xfrm>
            <a:off x="6908058" y="3948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65EF5B24-8170-AED8-0A3A-CCCC7A829BA5}"/>
              </a:ext>
            </a:extLst>
          </p:cNvPr>
          <p:cNvSpPr/>
          <p:nvPr/>
        </p:nvSpPr>
        <p:spPr>
          <a:xfrm>
            <a:off x="6510087" y="3948417"/>
            <a:ext cx="19386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62234A7-9DB5-ECE5-ED1D-13DCD803BC10}"/>
              </a:ext>
            </a:extLst>
          </p:cNvPr>
          <p:cNvSpPr/>
          <p:nvPr/>
        </p:nvSpPr>
        <p:spPr>
          <a:xfrm>
            <a:off x="1963861" y="3946214"/>
            <a:ext cx="723591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5917714-0CA2-CBBF-8AD6-8B4CAF797AF3}"/>
              </a:ext>
            </a:extLst>
          </p:cNvPr>
          <p:cNvSpPr/>
          <p:nvPr/>
        </p:nvSpPr>
        <p:spPr>
          <a:xfrm>
            <a:off x="1963861" y="4909350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CAC2C06B-29DF-F92C-3F63-98CC6E0F9D14}"/>
              </a:ext>
            </a:extLst>
          </p:cNvPr>
          <p:cNvSpPr/>
          <p:nvPr/>
        </p:nvSpPr>
        <p:spPr>
          <a:xfrm>
            <a:off x="3051061" y="4906844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F56810B5-FCF3-52DE-B911-73D95F20FB89}"/>
              </a:ext>
            </a:extLst>
          </p:cNvPr>
          <p:cNvSpPr/>
          <p:nvPr/>
        </p:nvSpPr>
        <p:spPr>
          <a:xfrm>
            <a:off x="1953584" y="443667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421AF53-7E9E-0786-6DB4-0B93AA612927}"/>
              </a:ext>
            </a:extLst>
          </p:cNvPr>
          <p:cNvSpPr/>
          <p:nvPr/>
        </p:nvSpPr>
        <p:spPr>
          <a:xfrm>
            <a:off x="5428489" y="2993948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7636A0-53AB-90B0-92C3-CD544F0DD100}"/>
              </a:ext>
            </a:extLst>
          </p:cNvPr>
          <p:cNvGrpSpPr/>
          <p:nvPr/>
        </p:nvGrpSpPr>
        <p:grpSpPr>
          <a:xfrm>
            <a:off x="1947212" y="2993008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31F9A846-0E57-FC54-D30D-9953CF3AC248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16C8F04-0CC0-6B7D-7FEA-E52AB98EB14F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9" name="그림 8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028E5B0B-E44D-2757-F7B1-9F0F5363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D2C50F8E-E531-87D7-2AC0-1C37AB41E277}"/>
              </a:ext>
            </a:extLst>
          </p:cNvPr>
          <p:cNvSpPr/>
          <p:nvPr/>
        </p:nvSpPr>
        <p:spPr>
          <a:xfrm>
            <a:off x="1963861" y="4672055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6E24CC5-C4A6-62BF-DCAC-79A28B2AA0AC}"/>
              </a:ext>
            </a:extLst>
          </p:cNvPr>
          <p:cNvSpPr/>
          <p:nvPr/>
        </p:nvSpPr>
        <p:spPr>
          <a:xfrm>
            <a:off x="3051061" y="4669549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영업일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5198DDEF-2165-53BD-AB5E-DF12DC0255EA}"/>
              </a:ext>
            </a:extLst>
          </p:cNvPr>
          <p:cNvSpPr/>
          <p:nvPr/>
        </p:nvSpPr>
        <p:spPr>
          <a:xfrm>
            <a:off x="5438136" y="44281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pic>
        <p:nvPicPr>
          <p:cNvPr id="100" name="그림 9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8EDD9F9-D5EC-4EE1-C755-2CCF882DF2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69" y="4446159"/>
            <a:ext cx="144000" cy="144000"/>
          </a:xfrm>
          <a:prstGeom prst="rect">
            <a:avLst/>
          </a:prstGeom>
          <a:noFill/>
        </p:spPr>
      </p:pic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8172FAD5-2575-F897-86ED-A28050DC3C7B}"/>
              </a:ext>
            </a:extLst>
          </p:cNvPr>
          <p:cNvSpPr/>
          <p:nvPr/>
        </p:nvSpPr>
        <p:spPr>
          <a:xfrm>
            <a:off x="5438136" y="4676426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AA82684-9314-53F4-83C6-75981AA3D46E}"/>
              </a:ext>
            </a:extLst>
          </p:cNvPr>
          <p:cNvSpPr/>
          <p:nvPr/>
        </p:nvSpPr>
        <p:spPr>
          <a:xfrm>
            <a:off x="6529468" y="46700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C27CB77-3D9F-048D-50D3-BA72920EFCAC}"/>
              </a:ext>
            </a:extLst>
          </p:cNvPr>
          <p:cNvSpPr/>
          <p:nvPr/>
        </p:nvSpPr>
        <p:spPr>
          <a:xfrm>
            <a:off x="6908058" y="466732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66794C5A-E923-6065-723D-D037CACFB8EF}"/>
              </a:ext>
            </a:extLst>
          </p:cNvPr>
          <p:cNvSpPr/>
          <p:nvPr/>
        </p:nvSpPr>
        <p:spPr>
          <a:xfrm>
            <a:off x="1898318" y="7082414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7102EA2-246F-E476-928F-D9CEE6A8DC73}"/>
              </a:ext>
            </a:extLst>
          </p:cNvPr>
          <p:cNvSpPr/>
          <p:nvPr/>
        </p:nvSpPr>
        <p:spPr>
          <a:xfrm>
            <a:off x="3024735" y="7075288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01E010B-B2BB-568C-C164-076F42AB4362}"/>
              </a:ext>
            </a:extLst>
          </p:cNvPr>
          <p:cNvSpPr/>
          <p:nvPr/>
        </p:nvSpPr>
        <p:spPr>
          <a:xfrm>
            <a:off x="4139904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E7E89C39-0CF3-6ACE-EB0A-8C4C9594DCB6}"/>
              </a:ext>
            </a:extLst>
          </p:cNvPr>
          <p:cNvSpPr/>
          <p:nvPr/>
        </p:nvSpPr>
        <p:spPr>
          <a:xfrm>
            <a:off x="5274303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38D303E7-0AAE-E156-4CF5-28AC2A41152E}"/>
              </a:ext>
            </a:extLst>
          </p:cNvPr>
          <p:cNvSpPr/>
          <p:nvPr/>
        </p:nvSpPr>
        <p:spPr>
          <a:xfrm>
            <a:off x="6400720" y="70685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4739585" y="1389463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432907" y="129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58F1E19-ACF2-3FEC-FE81-F4B9ECA29F8E}"/>
              </a:ext>
            </a:extLst>
          </p:cNvPr>
          <p:cNvSpPr/>
          <p:nvPr/>
        </p:nvSpPr>
        <p:spPr>
          <a:xfrm>
            <a:off x="343992" y="5111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6AD8EF94-7984-3BF1-E532-6ECBA7DFAAB4}"/>
              </a:ext>
            </a:extLst>
          </p:cNvPr>
          <p:cNvSpPr/>
          <p:nvPr/>
        </p:nvSpPr>
        <p:spPr>
          <a:xfrm>
            <a:off x="349877" y="60805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91656A0-BC67-C1C8-70E3-305AB898F5EE}"/>
              </a:ext>
            </a:extLst>
          </p:cNvPr>
          <p:cNvSpPr/>
          <p:nvPr/>
        </p:nvSpPr>
        <p:spPr>
          <a:xfrm>
            <a:off x="353448" y="703495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49" name="모서리가 둥근 직사각형 248">
            <a:extLst>
              <a:ext uri="{FF2B5EF4-FFF2-40B4-BE49-F238E27FC236}">
                <a16:creationId xmlns:a16="http://schemas.microsoft.com/office/drawing/2014/main" id="{0E312FD7-C4C1-6C48-E4BB-0EF097F610AD}"/>
              </a:ext>
            </a:extLst>
          </p:cNvPr>
          <p:cNvSpPr/>
          <p:nvPr/>
        </p:nvSpPr>
        <p:spPr>
          <a:xfrm>
            <a:off x="1898318" y="6580322"/>
            <a:ext cx="1191273" cy="217292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whitepaper.pdf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모서리가 둥근 직사각형 249">
            <a:extLst>
              <a:ext uri="{FF2B5EF4-FFF2-40B4-BE49-F238E27FC236}">
                <a16:creationId xmlns:a16="http://schemas.microsoft.com/office/drawing/2014/main" id="{530D9DA6-ADC2-6FC7-B757-134A41302DB1}"/>
              </a:ext>
            </a:extLst>
          </p:cNvPr>
          <p:cNvSpPr/>
          <p:nvPr/>
        </p:nvSpPr>
        <p:spPr>
          <a:xfrm>
            <a:off x="310308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0349268D-62F3-5542-4146-112D25CC666D}"/>
              </a:ext>
            </a:extLst>
          </p:cNvPr>
          <p:cNvSpPr/>
          <p:nvPr/>
        </p:nvSpPr>
        <p:spPr>
          <a:xfrm>
            <a:off x="350804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E0A04F22-11A0-B5C4-5318-A12B8B8AD3B9}"/>
              </a:ext>
            </a:extLst>
          </p:cNvPr>
          <p:cNvSpPr/>
          <p:nvPr/>
        </p:nvSpPr>
        <p:spPr>
          <a:xfrm>
            <a:off x="5357198" y="6573891"/>
            <a:ext cx="1191273" cy="23015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brochure.pptx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6E865C8B-ABCF-C732-5728-C136192230EF}"/>
              </a:ext>
            </a:extLst>
          </p:cNvPr>
          <p:cNvSpPr/>
          <p:nvPr/>
        </p:nvSpPr>
        <p:spPr>
          <a:xfrm>
            <a:off x="656196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3DD4ECE-6928-264E-9EC6-1AB13B7DBCF3}"/>
              </a:ext>
            </a:extLst>
          </p:cNvPr>
          <p:cNvSpPr/>
          <p:nvPr/>
        </p:nvSpPr>
        <p:spPr>
          <a:xfrm>
            <a:off x="696692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18019130-C7C5-5BBF-4B9B-B780E945623E}"/>
              </a:ext>
            </a:extLst>
          </p:cNvPr>
          <p:cNvSpPr/>
          <p:nvPr/>
        </p:nvSpPr>
        <p:spPr>
          <a:xfrm>
            <a:off x="3103082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6" name="모서리가 둥근 직사각형 255">
            <a:extLst>
              <a:ext uri="{FF2B5EF4-FFF2-40B4-BE49-F238E27FC236}">
                <a16:creationId xmlns:a16="http://schemas.microsoft.com/office/drawing/2014/main" id="{75D644E7-FA77-DAC2-0C99-7C8638917B47}"/>
              </a:ext>
            </a:extLst>
          </p:cNvPr>
          <p:cNvSpPr/>
          <p:nvPr/>
        </p:nvSpPr>
        <p:spPr>
          <a:xfrm>
            <a:off x="3508048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AA6D68D-8001-04B3-ACE9-1FFCB97C4B3C}"/>
              </a:ext>
            </a:extLst>
          </p:cNvPr>
          <p:cNvSpPr/>
          <p:nvPr/>
        </p:nvSpPr>
        <p:spPr>
          <a:xfrm>
            <a:off x="359999" y="6548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6611269-572A-4248-E921-4B958C3029BB}"/>
              </a:ext>
            </a:extLst>
          </p:cNvPr>
          <p:cNvSpPr/>
          <p:nvPr/>
        </p:nvSpPr>
        <p:spPr>
          <a:xfrm>
            <a:off x="13874879" y="-279132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추가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6E7F648-ADCE-8D2B-F235-8016E59302A8}"/>
              </a:ext>
            </a:extLst>
          </p:cNvPr>
          <p:cNvSpPr/>
          <p:nvPr/>
        </p:nvSpPr>
        <p:spPr>
          <a:xfrm>
            <a:off x="13924621" y="2599191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1D2E5CA-5CA6-E7E9-6E42-04AE0B7DA651}"/>
              </a:ext>
            </a:extLst>
          </p:cNvPr>
          <p:cNvSpPr/>
          <p:nvPr/>
        </p:nvSpPr>
        <p:spPr>
          <a:xfrm>
            <a:off x="10146117" y="-51468"/>
            <a:ext cx="3640599" cy="7404709"/>
          </a:xfrm>
          <a:prstGeom prst="roundRect">
            <a:avLst>
              <a:gd name="adj" fmla="val 3238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정보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상품을 공급할 업체를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combo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제조사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제조사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대표자 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대표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대표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담당자명을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 담당자 연락처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등록시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입력한 영업 담당자 연락처를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매입가를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천단위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콤마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상품가격 변경 이력조회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값을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00200" lvl="3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입력값을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현재 상품가격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종이익률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상품가격에 입력된 판매가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매입가를 기준으로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매출 총이익률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영업이익률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연산한다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  <a:p>
            <a:pPr marL="1143000" lvl="2" indent="-228600">
              <a:buAutoNum type="arabicPeriod"/>
            </a:pPr>
            <a:r>
              <a:rPr kumimoji="1" lang="ko-KR" altLang="en-US" sz="700" dirty="0" err="1">
                <a:solidFill>
                  <a:srgbClr val="C00000"/>
                </a:solidFill>
              </a:rPr>
              <a:t>연산식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백분율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=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r>
              <a:rPr kumimoji="1" lang="en-US" altLang="ko-KR" sz="700" dirty="0">
                <a:solidFill>
                  <a:srgbClr val="C00000"/>
                </a:solidFill>
              </a:rPr>
              <a:t>-</a:t>
            </a:r>
            <a:r>
              <a:rPr kumimoji="1" lang="ko-KR" altLang="en-US" sz="700" dirty="0">
                <a:solidFill>
                  <a:srgbClr val="C00000"/>
                </a:solidFill>
              </a:rPr>
              <a:t>매입가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  <a:r>
              <a:rPr kumimoji="1" lang="ko-KR" altLang="en-US" sz="700" dirty="0">
                <a:solidFill>
                  <a:srgbClr val="C00000"/>
                </a:solidFill>
              </a:rPr>
              <a:t> * </a:t>
            </a:r>
            <a:r>
              <a:rPr kumimoji="1" lang="en-US" altLang="ko-KR" sz="700" dirty="0">
                <a:solidFill>
                  <a:srgbClr val="C00000"/>
                </a:solidFill>
              </a:rPr>
              <a:t>100</a:t>
            </a:r>
            <a:r>
              <a:rPr kumimoji="1" lang="ko-KR" altLang="en-US" sz="700" dirty="0">
                <a:solidFill>
                  <a:srgbClr val="C00000"/>
                </a:solidFill>
              </a:rPr>
              <a:t> </a:t>
            </a:r>
            <a:r>
              <a:rPr kumimoji="1" lang="en-US" altLang="ko-KR" sz="700" dirty="0">
                <a:solidFill>
                  <a:srgbClr val="C00000"/>
                </a:solidFill>
              </a:rPr>
              <a:t>/</a:t>
            </a:r>
            <a:r>
              <a:rPr kumimoji="1" lang="ko-KR" altLang="en-US" sz="700" dirty="0">
                <a:solidFill>
                  <a:srgbClr val="C00000"/>
                </a:solidFill>
              </a:rPr>
              <a:t>판매가</a:t>
            </a:r>
            <a:endParaRPr kumimoji="1" lang="en-US" altLang="ko-KR" sz="700" dirty="0">
              <a:solidFill>
                <a:srgbClr val="C0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백분율로 표기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자리까지 표기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기준 매출 총이익률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기준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매출종이익률을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소수점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상품의 상위코드를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상품상위코드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 </a:t>
            </a:r>
            <a:r>
              <a:rPr kumimoji="1" lang="en-US" altLang="ko-KR" sz="700" dirty="0">
                <a:solidFill>
                  <a:srgbClr val="C00000"/>
                </a:solidFill>
              </a:rPr>
              <a:t>(</a:t>
            </a:r>
            <a:r>
              <a:rPr kumimoji="1" lang="en-US" altLang="ko-KR" sz="700" dirty="0" err="1">
                <a:solidFill>
                  <a:srgbClr val="C00000"/>
                </a:solidFill>
              </a:rPr>
              <a:t>table.column</a:t>
            </a:r>
            <a:r>
              <a:rPr kumimoji="1" lang="en-US" altLang="ko-KR" sz="700" dirty="0">
                <a:solidFill>
                  <a:srgbClr val="C00000"/>
                </a:solidFill>
              </a:rPr>
              <a:t> </a:t>
            </a:r>
            <a:r>
              <a:rPr kumimoji="1" lang="ko-KR" altLang="en-US" sz="700" dirty="0">
                <a:solidFill>
                  <a:srgbClr val="C00000"/>
                </a:solidFill>
              </a:rPr>
              <a:t>확인필요</a:t>
            </a:r>
            <a:r>
              <a:rPr kumimoji="1" lang="en-US" altLang="ko-KR" sz="700" dirty="0">
                <a:solidFill>
                  <a:srgbClr val="C00000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진열순위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목록의 공급사 노출 순위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목록에 정렬 기준을 정의하여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 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삭제한다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상품의 진열 순위를 지정한다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strike="sngStrike" dirty="0">
                <a:solidFill>
                  <a:srgbClr val="C00000"/>
                </a:solidFill>
              </a:rPr>
              <a:t>logic </a:t>
            </a:r>
            <a:r>
              <a:rPr kumimoji="1" lang="ko-KR" altLang="en-US" sz="700" strike="sngStrike" dirty="0">
                <a:solidFill>
                  <a:srgbClr val="C00000"/>
                </a:solidFill>
              </a:rPr>
              <a:t>확인 필요</a:t>
            </a:r>
            <a:endParaRPr kumimoji="1" lang="en-US" altLang="ko-KR" sz="700" strike="sngStrike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최소주문수량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최소 주문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사이트의 재고관리 기능을 활성화 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select box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표준 납기일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표준 납기일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발주일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을 지정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공급사의 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내역을 입력한다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box, button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입출고 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물류입고 포장수량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BOX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포함된 상품의 수량을 지정한다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입력제한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숫자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HOMS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승인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단계별 시스템 관리자의 승인  일시를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table.column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 필요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</a:p>
        </p:txBody>
      </p:sp>
      <p:pic>
        <p:nvPicPr>
          <p:cNvPr id="41" name="그림 4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9941B253-1B50-434A-3384-F074265F637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4" y="4385028"/>
            <a:ext cx="2774140" cy="1248363"/>
          </a:xfrm>
          <a:prstGeom prst="rect">
            <a:avLst/>
          </a:prstGeom>
        </p:spPr>
      </p:pic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5AB1E46-A475-8333-44E1-E4A60C3DA528}"/>
              </a:ext>
            </a:extLst>
          </p:cNvPr>
          <p:cNvSpPr/>
          <p:nvPr/>
        </p:nvSpPr>
        <p:spPr>
          <a:xfrm>
            <a:off x="13924620" y="439344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상품가격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156F54D8-0E81-EA75-167A-A993FD086697}"/>
              </a:ext>
            </a:extLst>
          </p:cNvPr>
          <p:cNvSpPr/>
          <p:nvPr/>
        </p:nvSpPr>
        <p:spPr>
          <a:xfrm>
            <a:off x="23259477" y="-641358"/>
            <a:ext cx="2908465" cy="74628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클릭 후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목록에 해당 공급사를 등록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 영역에 해당 공급사의 정보를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1" name="그림 50" descr="텍스트, 스크린샷, 라인, 소프트웨어이(가) 표시된 사진&#10;&#10;자동 생성된 설명">
            <a:extLst>
              <a:ext uri="{FF2B5EF4-FFF2-40B4-BE49-F238E27FC236}">
                <a16:creationId xmlns:a16="http://schemas.microsoft.com/office/drawing/2014/main" id="{8A64D866-D618-261F-DBCF-CC1701B3AB2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5702587"/>
            <a:ext cx="2765231" cy="1147571"/>
          </a:xfrm>
          <a:prstGeom prst="rect">
            <a:avLst/>
          </a:prstGeom>
        </p:spPr>
      </p:pic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7792C2E8-928C-DDBB-0991-346EF35B7830}"/>
              </a:ext>
            </a:extLst>
          </p:cNvPr>
          <p:cNvSpPr/>
          <p:nvPr/>
        </p:nvSpPr>
        <p:spPr>
          <a:xfrm>
            <a:off x="13924619" y="5729282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그림 5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08CE4C-735B-5EBB-AA99-C07BFE9F084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53" y="6918503"/>
            <a:ext cx="2774141" cy="1710720"/>
          </a:xfrm>
          <a:prstGeom prst="rect">
            <a:avLst/>
          </a:prstGeom>
        </p:spPr>
      </p:pic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7BA492F-BECB-509F-57B7-1B7D7BCC4C46}"/>
              </a:ext>
            </a:extLst>
          </p:cNvPr>
          <p:cNvSpPr/>
          <p:nvPr/>
        </p:nvSpPr>
        <p:spPr>
          <a:xfrm>
            <a:off x="13924619" y="6903028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33341"/>
              </p:ext>
            </p:extLst>
          </p:nvPr>
        </p:nvGraphicFramePr>
        <p:xfrm>
          <a:off x="719999" y="1865057"/>
          <a:ext cx="6534134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32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121236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676294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867456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66820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66949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표준납기일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02-2345-6783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482F7826-5423-F2AD-5F99-6D18FE2B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51558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B2F999A6-747B-B1C8-11BB-E149FDE632F0}"/>
              </a:ext>
            </a:extLst>
          </p:cNvPr>
          <p:cNvSpPr/>
          <p:nvPr/>
        </p:nvSpPr>
        <p:spPr>
          <a:xfrm>
            <a:off x="3779904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EDFAF2E0-D628-504F-DC7A-9F4D2877A798}"/>
              </a:ext>
            </a:extLst>
          </p:cNvPr>
          <p:cNvSpPr/>
          <p:nvPr/>
        </p:nvSpPr>
        <p:spPr>
          <a:xfrm>
            <a:off x="4184870" y="73889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590E06F-7FEF-6597-7224-101465411F13}"/>
              </a:ext>
            </a:extLst>
          </p:cNvPr>
          <p:cNvSpPr/>
          <p:nvPr/>
        </p:nvSpPr>
        <p:spPr>
          <a:xfrm>
            <a:off x="3374938" y="739167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2615E026-EFCB-4348-4056-024CD1239AEE}"/>
              </a:ext>
            </a:extLst>
          </p:cNvPr>
          <p:cNvSpPr/>
          <p:nvPr/>
        </p:nvSpPr>
        <p:spPr>
          <a:xfrm>
            <a:off x="16872853" y="-5610707"/>
            <a:ext cx="4086773" cy="27160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>
            <a:extLst>
              <a:ext uri="{FF2B5EF4-FFF2-40B4-BE49-F238E27FC236}">
                <a16:creationId xmlns:a16="http://schemas.microsoft.com/office/drawing/2014/main" id="{C64DDDB4-5117-0D01-43E5-094E926A7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801576"/>
              </p:ext>
            </p:extLst>
          </p:nvPr>
        </p:nvGraphicFramePr>
        <p:xfrm>
          <a:off x="17016182" y="-5507336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등록</a:t>
                      </a:r>
                      <a:r>
                        <a:rPr lang="en-US" altLang="ko-KR" sz="800" b="1" u="none" strike="noStrike" cap="none" dirty="0"/>
                        <a:t>/</a:t>
                      </a:r>
                      <a:r>
                        <a:rPr lang="ko-KR" altLang="en-US" sz="800" b="1" u="none" strike="noStrike" cap="none" dirty="0"/>
                        <a:t>변경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571AB3BC-3370-9901-A7B8-7BD2B24D273E}"/>
              </a:ext>
            </a:extLst>
          </p:cNvPr>
          <p:cNvSpPr/>
          <p:nvPr/>
        </p:nvSpPr>
        <p:spPr>
          <a:xfrm>
            <a:off x="18723645" y="-32620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FC9188F-5825-FE72-4476-B262B9E943D1}"/>
              </a:ext>
            </a:extLst>
          </p:cNvPr>
          <p:cNvSpPr/>
          <p:nvPr/>
        </p:nvSpPr>
        <p:spPr>
          <a:xfrm>
            <a:off x="20204218" y="-5075928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AC416B96-7505-21DE-030C-BFA776B4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92358"/>
              </p:ext>
            </p:extLst>
          </p:nvPr>
        </p:nvGraphicFramePr>
        <p:xfrm>
          <a:off x="17025818" y="-4821069"/>
          <a:ext cx="3806217" cy="836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062">
                  <a:extLst>
                    <a:ext uri="{9D8B030D-6E8A-4147-A177-3AD203B41FA5}">
                      <a16:colId xmlns:a16="http://schemas.microsoft.com/office/drawing/2014/main" val="916426910"/>
                    </a:ext>
                  </a:extLst>
                </a:gridCol>
                <a:gridCol w="612648">
                  <a:extLst>
                    <a:ext uri="{9D8B030D-6E8A-4147-A177-3AD203B41FA5}">
                      <a16:colId xmlns:a16="http://schemas.microsoft.com/office/drawing/2014/main" val="428825735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55280488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2696040868"/>
                    </a:ext>
                  </a:extLst>
                </a:gridCol>
                <a:gridCol w="1099283">
                  <a:extLst>
                    <a:ext uri="{9D8B030D-6E8A-4147-A177-3AD203B41FA5}">
                      <a16:colId xmlns:a16="http://schemas.microsoft.com/office/drawing/2014/main" val="1439556226"/>
                    </a:ext>
                  </a:extLst>
                </a:gridCol>
              </a:tblGrid>
              <a:tr h="29051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</a:rPr>
                        <a:t>순서</a:t>
                      </a: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수정일시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변경요청요형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등록</a:t>
                      </a:r>
                      <a:r>
                        <a:rPr lang="en-US" altLang="ko-KR" sz="500" u="none" strike="noStrike" dirty="0">
                          <a:effectLst/>
                        </a:rPr>
                        <a:t>/</a:t>
                      </a:r>
                      <a:r>
                        <a:rPr lang="ko-KR" altLang="en-US" sz="500" u="none" strike="noStrike" dirty="0">
                          <a:effectLst/>
                        </a:rPr>
                        <a:t>변경 사유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반려사유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9953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 처리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9388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3632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52455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0B350E8-4F92-556A-5612-D8076D9AFC84}"/>
              </a:ext>
            </a:extLst>
          </p:cNvPr>
          <p:cNvSpPr/>
          <p:nvPr/>
        </p:nvSpPr>
        <p:spPr>
          <a:xfrm>
            <a:off x="7167519" y="200641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664A308-D74D-DC7D-843F-697E0DAD823B}"/>
              </a:ext>
            </a:extLst>
          </p:cNvPr>
          <p:cNvSpPr/>
          <p:nvPr/>
        </p:nvSpPr>
        <p:spPr>
          <a:xfrm>
            <a:off x="7191181" y="220435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4DD17B1-6D79-024E-702D-021E6A2CCCCD}"/>
              </a:ext>
            </a:extLst>
          </p:cNvPr>
          <p:cNvSpPr/>
          <p:nvPr/>
        </p:nvSpPr>
        <p:spPr>
          <a:xfrm>
            <a:off x="16872853" y="-8551716"/>
            <a:ext cx="4086773" cy="27160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Google Shape;1695;p44">
            <a:extLst>
              <a:ext uri="{FF2B5EF4-FFF2-40B4-BE49-F238E27FC236}">
                <a16:creationId xmlns:a16="http://schemas.microsoft.com/office/drawing/2014/main" id="{2F51459C-DB10-EBC6-0F80-60A2C0812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046321"/>
              </p:ext>
            </p:extLst>
          </p:nvPr>
        </p:nvGraphicFramePr>
        <p:xfrm>
          <a:off x="17016182" y="-8448345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공급사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>
            <a:extLst>
              <a:ext uri="{FF2B5EF4-FFF2-40B4-BE49-F238E27FC236}">
                <a16:creationId xmlns:a16="http://schemas.microsoft.com/office/drawing/2014/main" id="{21E20E68-45B7-6367-3D66-4AC0DAA49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6377369"/>
              </p:ext>
            </p:extLst>
          </p:nvPr>
        </p:nvGraphicFramePr>
        <p:xfrm>
          <a:off x="20590270" y="-8469778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415E663-F9B4-2E2A-28A3-6F88D7B50CDA}"/>
              </a:ext>
            </a:extLst>
          </p:cNvPr>
          <p:cNvSpPr/>
          <p:nvPr/>
        </p:nvSpPr>
        <p:spPr>
          <a:xfrm>
            <a:off x="18723645" y="-61938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BC0F557-19B8-3CF3-C0A5-AE5F1C0BEBA5}"/>
              </a:ext>
            </a:extLst>
          </p:cNvPr>
          <p:cNvSpPr/>
          <p:nvPr/>
        </p:nvSpPr>
        <p:spPr>
          <a:xfrm>
            <a:off x="20230735" y="-801700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068B56A-0220-BCEF-B544-601EE32DA086}"/>
              </a:ext>
            </a:extLst>
          </p:cNvPr>
          <p:cNvSpPr/>
          <p:nvPr/>
        </p:nvSpPr>
        <p:spPr>
          <a:xfrm>
            <a:off x="17025818" y="-801700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0522141-A664-1A84-4355-FB678BF51A50}"/>
              </a:ext>
            </a:extLst>
          </p:cNvPr>
          <p:cNvGrpSpPr/>
          <p:nvPr/>
        </p:nvGrpSpPr>
        <p:grpSpPr>
          <a:xfrm>
            <a:off x="17916867" y="-6668376"/>
            <a:ext cx="2105082" cy="186100"/>
            <a:chOff x="19175035" y="-2703341"/>
            <a:chExt cx="2105082" cy="186100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8C035D2B-886F-E441-F728-9C4CA2174DB6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BC794BBC-BE5A-958A-3BB8-D137151F1B6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B72EDAED-3FA5-8DA5-3887-2931C9AF53F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3DDADDEB-A9A3-23D2-C041-C51D67EE3B2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8FB4CE11-774E-E8C6-3F81-0C427E4B6B2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84C0A1FA-0B8D-993B-D719-632A5183FE82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3C2E0A1F-0F22-D040-58A3-53970F7E229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89DBB64D-F6C2-83CB-F8E3-CF8C68CA183D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E49BADD5-2544-DF95-4140-AF91D17E5977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38087BC2-3465-5DD3-333B-FB8F0CCB11D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CC58B89A-8E10-423C-5535-F92952BD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5742"/>
              </p:ext>
            </p:extLst>
          </p:nvPr>
        </p:nvGraphicFramePr>
        <p:xfrm>
          <a:off x="17016182" y="-7787242"/>
          <a:ext cx="11014498" cy="836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620">
                  <a:extLst>
                    <a:ext uri="{9D8B030D-6E8A-4147-A177-3AD203B41FA5}">
                      <a16:colId xmlns:a16="http://schemas.microsoft.com/office/drawing/2014/main" val="91642691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28825735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3552804880"/>
                    </a:ext>
                  </a:extLst>
                </a:gridCol>
                <a:gridCol w="324168">
                  <a:extLst>
                    <a:ext uri="{9D8B030D-6E8A-4147-A177-3AD203B41FA5}">
                      <a16:colId xmlns:a16="http://schemas.microsoft.com/office/drawing/2014/main" val="2696040868"/>
                    </a:ext>
                  </a:extLst>
                </a:gridCol>
                <a:gridCol w="500659">
                  <a:extLst>
                    <a:ext uri="{9D8B030D-6E8A-4147-A177-3AD203B41FA5}">
                      <a16:colId xmlns:a16="http://schemas.microsoft.com/office/drawing/2014/main" val="1439556226"/>
                    </a:ext>
                  </a:extLst>
                </a:gridCol>
                <a:gridCol w="318173">
                  <a:extLst>
                    <a:ext uri="{9D8B030D-6E8A-4147-A177-3AD203B41FA5}">
                      <a16:colId xmlns:a16="http://schemas.microsoft.com/office/drawing/2014/main" val="3138264054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31532303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830441416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3097648584"/>
                    </a:ext>
                  </a:extLst>
                </a:gridCol>
                <a:gridCol w="438912">
                  <a:extLst>
                    <a:ext uri="{9D8B030D-6E8A-4147-A177-3AD203B41FA5}">
                      <a16:colId xmlns:a16="http://schemas.microsoft.com/office/drawing/2014/main" val="425082600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3471409030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120699791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2556007289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051424553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374345141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2620668625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41098658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7905784"/>
                    </a:ext>
                  </a:extLst>
                </a:gridCol>
                <a:gridCol w="658368">
                  <a:extLst>
                    <a:ext uri="{9D8B030D-6E8A-4147-A177-3AD203B41FA5}">
                      <a16:colId xmlns:a16="http://schemas.microsoft.com/office/drawing/2014/main" val="165341299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02233382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448097706"/>
                    </a:ext>
                  </a:extLst>
                </a:gridCol>
                <a:gridCol w="923550">
                  <a:extLst>
                    <a:ext uri="{9D8B030D-6E8A-4147-A177-3AD203B41FA5}">
                      <a16:colId xmlns:a16="http://schemas.microsoft.com/office/drawing/2014/main" val="1996308184"/>
                    </a:ext>
                  </a:extLst>
                </a:gridCol>
              </a:tblGrid>
              <a:tr h="290517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수정일시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수정업체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수정자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공급사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상태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기준이익률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매입가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옵션매입추가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판매가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옵션판매추가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진열순위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최소주문수량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재고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 err="1">
                          <a:effectLst/>
                        </a:rPr>
                        <a:t>표준납기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물량배분율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effectLst/>
                        </a:rPr>
                        <a:t>제조사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이미지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상품설명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동의어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통합물류관리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effectLst/>
                        </a:rPr>
                        <a:t>변경사유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5496" marR="5496" marT="5496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9953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오케이플라자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정연백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코마넷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코마넷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&lt;p&gt;&amp;nbsp;&lt;/p&gt;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‡‡‡‡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59388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오케이플라자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정연백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유비커머스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유비커머스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&lt;p&gt;&amp;nbsp;&lt;/p&gt;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‡‡‡‡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36320"/>
                  </a:ext>
                </a:extLst>
              </a:tr>
              <a:tr h="1819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2024-01-31 22:43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오케이플라자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정연백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2016688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주식회사킴스텔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1,980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2,095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주식회사킴스텔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&lt;p&gt;&amp;nbsp;&lt;/p&gt;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‡‡‡‡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엑셀 업로드로 인한 판매가 및 매입가 변경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52455"/>
                  </a:ext>
                </a:extLst>
              </a:tr>
            </a:tbl>
          </a:graphicData>
        </a:graphic>
      </p:graphicFrame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40A4BD29-65D0-DCAB-2BED-785558064D0C}"/>
              </a:ext>
            </a:extLst>
          </p:cNvPr>
          <p:cNvSpPr/>
          <p:nvPr/>
        </p:nvSpPr>
        <p:spPr>
          <a:xfrm>
            <a:off x="17025818" y="-507592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1004C1F-89B2-580D-4B99-2CA3E171465E}"/>
              </a:ext>
            </a:extLst>
          </p:cNvPr>
          <p:cNvGrpSpPr/>
          <p:nvPr/>
        </p:nvGrpSpPr>
        <p:grpSpPr>
          <a:xfrm>
            <a:off x="17806016" y="-3621425"/>
            <a:ext cx="2105082" cy="186100"/>
            <a:chOff x="19175035" y="-2703341"/>
            <a:chExt cx="2105082" cy="186100"/>
          </a:xfrm>
        </p:grpSpPr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697FC509-4851-7462-EA2F-CDD49A75028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6700EFDD-62D1-0D84-986A-1F182C47867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C3DFC940-33E9-E22B-CC79-EDF556CFB21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8A7657B4-0E17-6032-85E2-EE89A6B7478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A5DE5965-E0AA-82AF-045D-98763286E91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5DF7FAA0-670B-7DCD-DB5E-757CDE5EDBB8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BCF78E2B-3F9B-D666-7E64-7CAD954509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54FE41C6-6E0A-8C33-F510-62B9E008DB6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E27C2766-78DF-1A8A-F8CC-99B408C3BF9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70DC3B61-3CF0-7155-99FE-73BAA1208357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54ABAA93-BD3E-5ABE-CA39-014D6267109F}"/>
              </a:ext>
            </a:extLst>
          </p:cNvPr>
          <p:cNvSpPr/>
          <p:nvPr/>
        </p:nvSpPr>
        <p:spPr>
          <a:xfrm>
            <a:off x="13924619" y="-8574089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38646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이력보기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186BD207-BA9B-B18C-FF8B-100A2110038C}"/>
              </a:ext>
            </a:extLst>
          </p:cNvPr>
          <p:cNvSpPr/>
          <p:nvPr/>
        </p:nvSpPr>
        <p:spPr>
          <a:xfrm>
            <a:off x="13924618" y="-5593237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335FBCD3-6E77-FC06-3AD0-65917BF147B1}"/>
              </a:ext>
            </a:extLst>
          </p:cNvPr>
          <p:cNvCxnSpPr>
            <a:cxnSpLocks/>
            <a:stCxn id="108" idx="3"/>
            <a:endCxn id="39" idx="1"/>
          </p:cNvCxnSpPr>
          <p:nvPr/>
        </p:nvCxnSpPr>
        <p:spPr>
          <a:xfrm>
            <a:off x="9900899" y="3297519"/>
            <a:ext cx="245218" cy="353368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Google Shape;1694;p44">
            <a:extLst>
              <a:ext uri="{FF2B5EF4-FFF2-40B4-BE49-F238E27FC236}">
                <a16:creationId xmlns:a16="http://schemas.microsoft.com/office/drawing/2014/main" id="{5450A619-A25B-DB00-2FD3-74A7D3FE2FB8}"/>
              </a:ext>
            </a:extLst>
          </p:cNvPr>
          <p:cNvSpPr/>
          <p:nvPr/>
        </p:nvSpPr>
        <p:spPr>
          <a:xfrm>
            <a:off x="16872853" y="-2791328"/>
            <a:ext cx="4555730" cy="327436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12" name="Google Shape;1695;p44">
            <a:extLst>
              <a:ext uri="{FF2B5EF4-FFF2-40B4-BE49-F238E27FC236}">
                <a16:creationId xmlns:a16="http://schemas.microsoft.com/office/drawing/2014/main" id="{52C8CFC5-53E0-877F-45A3-669975FF3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814047"/>
              </p:ext>
            </p:extLst>
          </p:nvPr>
        </p:nvGraphicFramePr>
        <p:xfrm>
          <a:off x="17016182" y="-2687956"/>
          <a:ext cx="427096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48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공급사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75E799A6-989F-80A6-818C-590E41C56117}"/>
              </a:ext>
            </a:extLst>
          </p:cNvPr>
          <p:cNvSpPr/>
          <p:nvPr/>
        </p:nvSpPr>
        <p:spPr>
          <a:xfrm>
            <a:off x="17025835" y="-189097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1FE92701-7648-D610-FF98-5CF669F47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644885"/>
              </p:ext>
            </p:extLst>
          </p:nvPr>
        </p:nvGraphicFramePr>
        <p:xfrm>
          <a:off x="17030470" y="-1654269"/>
          <a:ext cx="4270965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655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142365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1423655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AB8A9BE6-0361-F05F-79EB-64685502DD52}"/>
              </a:ext>
            </a:extLst>
          </p:cNvPr>
          <p:cNvSpPr/>
          <p:nvPr/>
        </p:nvSpPr>
        <p:spPr>
          <a:xfrm>
            <a:off x="17016182" y="-2263729"/>
            <a:ext cx="4275599" cy="31931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AF6E5F99-7EDC-96A5-BE1A-93D03C1FBD2B}"/>
              </a:ext>
            </a:extLst>
          </p:cNvPr>
          <p:cNvSpPr/>
          <p:nvPr/>
        </p:nvSpPr>
        <p:spPr>
          <a:xfrm>
            <a:off x="17030470" y="-2181405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권역</a:t>
            </a:r>
          </a:p>
        </p:txBody>
      </p:sp>
      <p:sp>
        <p:nvSpPr>
          <p:cNvPr id="164" name="모서리가 둥근 직사각형 163">
            <a:extLst>
              <a:ext uri="{FF2B5EF4-FFF2-40B4-BE49-F238E27FC236}">
                <a16:creationId xmlns:a16="http://schemas.microsoft.com/office/drawing/2014/main" id="{2D7BE901-91F6-E275-D836-09989EE6E0A1}"/>
              </a:ext>
            </a:extLst>
          </p:cNvPr>
          <p:cNvSpPr/>
          <p:nvPr/>
        </p:nvSpPr>
        <p:spPr>
          <a:xfrm>
            <a:off x="17559046" y="-2181560"/>
            <a:ext cx="64952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pic>
        <p:nvPicPr>
          <p:cNvPr id="166" name="그림 165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031539A3-2511-3294-B642-5BA1A2395C2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326" y="-2178711"/>
            <a:ext cx="144000" cy="144000"/>
          </a:xfrm>
          <a:prstGeom prst="rect">
            <a:avLst/>
          </a:prstGeom>
          <a:noFill/>
        </p:spPr>
      </p:pic>
      <p:sp>
        <p:nvSpPr>
          <p:cNvPr id="170" name="모서리가 둥근 직사각형 169">
            <a:extLst>
              <a:ext uri="{FF2B5EF4-FFF2-40B4-BE49-F238E27FC236}">
                <a16:creationId xmlns:a16="http://schemas.microsoft.com/office/drawing/2014/main" id="{4C8D5E02-4BC5-F684-6A17-70AA561E48B8}"/>
              </a:ext>
            </a:extLst>
          </p:cNvPr>
          <p:cNvSpPr/>
          <p:nvPr/>
        </p:nvSpPr>
        <p:spPr>
          <a:xfrm>
            <a:off x="18220980" y="-2186786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공급사명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A9D64AF4-4182-ECD2-DEEC-4BB2D978F60D}"/>
              </a:ext>
            </a:extLst>
          </p:cNvPr>
          <p:cNvSpPr/>
          <p:nvPr/>
        </p:nvSpPr>
        <p:spPr>
          <a:xfrm>
            <a:off x="18752827" y="-2189635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A5B80899-FC8F-0F3B-B660-649F170D3B90}"/>
              </a:ext>
            </a:extLst>
          </p:cNvPr>
          <p:cNvSpPr/>
          <p:nvPr/>
        </p:nvSpPr>
        <p:spPr>
          <a:xfrm>
            <a:off x="20717405" y="-220566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</a:t>
            </a:r>
          </a:p>
        </p:txBody>
      </p:sp>
      <p:sp>
        <p:nvSpPr>
          <p:cNvPr id="187" name="모서리가 둥근 직사각형 186">
            <a:extLst>
              <a:ext uri="{FF2B5EF4-FFF2-40B4-BE49-F238E27FC236}">
                <a16:creationId xmlns:a16="http://schemas.microsoft.com/office/drawing/2014/main" id="{E9BDCD7A-B173-9F54-876C-CB133F8EE743}"/>
              </a:ext>
            </a:extLst>
          </p:cNvPr>
          <p:cNvSpPr/>
          <p:nvPr/>
        </p:nvSpPr>
        <p:spPr>
          <a:xfrm>
            <a:off x="17718225" y="-1890978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0" name="모서리가 둥근 직사각형 189">
            <a:extLst>
              <a:ext uri="{FF2B5EF4-FFF2-40B4-BE49-F238E27FC236}">
                <a16:creationId xmlns:a16="http://schemas.microsoft.com/office/drawing/2014/main" id="{6372300B-C377-5C95-46DC-85BCE4398759}"/>
              </a:ext>
            </a:extLst>
          </p:cNvPr>
          <p:cNvSpPr/>
          <p:nvPr/>
        </p:nvSpPr>
        <p:spPr>
          <a:xfrm>
            <a:off x="19662269" y="-2186786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상태</a:t>
            </a:r>
          </a:p>
        </p:txBody>
      </p:sp>
      <p:sp>
        <p:nvSpPr>
          <p:cNvPr id="191" name="모서리가 둥근 직사각형 190">
            <a:extLst>
              <a:ext uri="{FF2B5EF4-FFF2-40B4-BE49-F238E27FC236}">
                <a16:creationId xmlns:a16="http://schemas.microsoft.com/office/drawing/2014/main" id="{1ED885CF-AE48-986B-1BD4-07BB83151839}"/>
              </a:ext>
            </a:extLst>
          </p:cNvPr>
          <p:cNvSpPr/>
          <p:nvPr/>
        </p:nvSpPr>
        <p:spPr>
          <a:xfrm>
            <a:off x="20072549" y="-2194334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pic>
        <p:nvPicPr>
          <p:cNvPr id="192" name="그림 191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D55DA045-7D42-D884-2466-67F44EA5E1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0459" y="-2181130"/>
            <a:ext cx="144000" cy="144000"/>
          </a:xfrm>
          <a:prstGeom prst="rect">
            <a:avLst/>
          </a:prstGeom>
          <a:noFill/>
        </p:spPr>
      </p:pic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D340EF98-D17B-30FB-A4E1-5E716A41B445}"/>
              </a:ext>
            </a:extLst>
          </p:cNvPr>
          <p:cNvSpPr/>
          <p:nvPr/>
        </p:nvSpPr>
        <p:spPr>
          <a:xfrm>
            <a:off x="18831721" y="1866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모서리가 둥근 직사각형 193">
            <a:extLst>
              <a:ext uri="{FF2B5EF4-FFF2-40B4-BE49-F238E27FC236}">
                <a16:creationId xmlns:a16="http://schemas.microsoft.com/office/drawing/2014/main" id="{28EA8787-F1BC-9DA4-F88B-05513087938C}"/>
              </a:ext>
            </a:extLst>
          </p:cNvPr>
          <p:cNvSpPr/>
          <p:nvPr/>
        </p:nvSpPr>
        <p:spPr>
          <a:xfrm>
            <a:off x="19236687" y="1840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D265B5D-6F68-E0DB-2CB9-4E1970CF4516}"/>
              </a:ext>
            </a:extLst>
          </p:cNvPr>
          <p:cNvGrpSpPr/>
          <p:nvPr/>
        </p:nvGrpSpPr>
        <p:grpSpPr>
          <a:xfrm>
            <a:off x="18224980" y="-165757"/>
            <a:ext cx="2105082" cy="186100"/>
            <a:chOff x="19175035" y="-2703341"/>
            <a:chExt cx="2105082" cy="186100"/>
          </a:xfrm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6ADB42B7-DE71-D78D-9FC2-999F8A196B9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CDBF0D71-1302-CBBD-3056-B569A4A2EE8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F4360444-9378-C774-F580-23A31FF53448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06A2FA3F-5B05-B1F5-0F54-C52FEB8C0BB0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6" name="모서리가 둥근 직사각형 125">
              <a:extLst>
                <a:ext uri="{FF2B5EF4-FFF2-40B4-BE49-F238E27FC236}">
                  <a16:creationId xmlns:a16="http://schemas.microsoft.com/office/drawing/2014/main" id="{30284963-6E2F-9C3E-D557-E0B062EE4F3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8" name="모서리가 둥근 직사각형 127">
              <a:extLst>
                <a:ext uri="{FF2B5EF4-FFF2-40B4-BE49-F238E27FC236}">
                  <a16:creationId xmlns:a16="http://schemas.microsoft.com/office/drawing/2014/main" id="{6CFDEA7F-1816-2068-984D-C47FC4761B2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9" name="모서리가 둥근 직사각형 128">
              <a:extLst>
                <a:ext uri="{FF2B5EF4-FFF2-40B4-BE49-F238E27FC236}">
                  <a16:creationId xmlns:a16="http://schemas.microsoft.com/office/drawing/2014/main" id="{278D2F39-AA82-D046-6BF7-C3570D72D6F0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0" name="모서리가 둥근 직사각형 129">
              <a:extLst>
                <a:ext uri="{FF2B5EF4-FFF2-40B4-BE49-F238E27FC236}">
                  <a16:creationId xmlns:a16="http://schemas.microsoft.com/office/drawing/2014/main" id="{89A4AEAD-7515-6893-2A56-4CA0052202C3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1" name="모서리가 둥근 직사각형 130">
              <a:extLst>
                <a:ext uri="{FF2B5EF4-FFF2-40B4-BE49-F238E27FC236}">
                  <a16:creationId xmlns:a16="http://schemas.microsoft.com/office/drawing/2014/main" id="{58395C7F-5689-01C5-398F-A2361425B77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2" name="모서리가 둥근 직사각형 131">
              <a:extLst>
                <a:ext uri="{FF2B5EF4-FFF2-40B4-BE49-F238E27FC236}">
                  <a16:creationId xmlns:a16="http://schemas.microsoft.com/office/drawing/2014/main" id="{DBA2C604-3F97-99A6-7864-9A2314FD6E1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95" name="Google Shape;1694;p44">
            <a:extLst>
              <a:ext uri="{FF2B5EF4-FFF2-40B4-BE49-F238E27FC236}">
                <a16:creationId xmlns:a16="http://schemas.microsoft.com/office/drawing/2014/main" id="{03883E4D-E7B5-EC4D-8BAF-E9FC080CB525}"/>
              </a:ext>
            </a:extLst>
          </p:cNvPr>
          <p:cNvSpPr/>
          <p:nvPr/>
        </p:nvSpPr>
        <p:spPr>
          <a:xfrm>
            <a:off x="16884901" y="551379"/>
            <a:ext cx="4555730" cy="28883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96" name="Google Shape;1695;p44">
            <a:extLst>
              <a:ext uri="{FF2B5EF4-FFF2-40B4-BE49-F238E27FC236}">
                <a16:creationId xmlns:a16="http://schemas.microsoft.com/office/drawing/2014/main" id="{C39ECE16-5A34-CB88-8FB6-801427A0F8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238908"/>
              </p:ext>
            </p:extLst>
          </p:nvPr>
        </p:nvGraphicFramePr>
        <p:xfrm>
          <a:off x="17028230" y="654750"/>
          <a:ext cx="427096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48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상품가격 변경 이력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" name="모서리가 둥근 직사각형 196">
            <a:extLst>
              <a:ext uri="{FF2B5EF4-FFF2-40B4-BE49-F238E27FC236}">
                <a16:creationId xmlns:a16="http://schemas.microsoft.com/office/drawing/2014/main" id="{14FD9BCC-63D5-C3F0-59F8-8870CFB0D484}"/>
              </a:ext>
            </a:extLst>
          </p:cNvPr>
          <p:cNvSpPr/>
          <p:nvPr/>
        </p:nvSpPr>
        <p:spPr>
          <a:xfrm>
            <a:off x="17037883" y="1056613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aphicFrame>
        <p:nvGraphicFramePr>
          <p:cNvPr id="198" name="표 197">
            <a:extLst>
              <a:ext uri="{FF2B5EF4-FFF2-40B4-BE49-F238E27FC236}">
                <a16:creationId xmlns:a16="http://schemas.microsoft.com/office/drawing/2014/main" id="{9ADF956A-9B24-87F9-170D-A6AEF3B9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16994"/>
              </p:ext>
            </p:extLst>
          </p:nvPr>
        </p:nvGraphicFramePr>
        <p:xfrm>
          <a:off x="17042518" y="1293322"/>
          <a:ext cx="424463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26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1882098805"/>
                    </a:ext>
                  </a:extLst>
                </a:gridCol>
                <a:gridCol w="848926">
                  <a:extLst>
                    <a:ext uri="{9D8B030D-6E8A-4147-A177-3AD203B41FA5}">
                      <a16:colId xmlns:a16="http://schemas.microsoft.com/office/drawing/2014/main" val="2344600515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변경사유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206" name="모서리가 둥근 직사각형 205">
            <a:extLst>
              <a:ext uri="{FF2B5EF4-FFF2-40B4-BE49-F238E27FC236}">
                <a16:creationId xmlns:a16="http://schemas.microsoft.com/office/drawing/2014/main" id="{C7AD5F0C-A5B0-C604-A5E6-6E5126471C7B}"/>
              </a:ext>
            </a:extLst>
          </p:cNvPr>
          <p:cNvSpPr/>
          <p:nvPr/>
        </p:nvSpPr>
        <p:spPr>
          <a:xfrm>
            <a:off x="17730273" y="1056613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C4842AD5-A174-5DE3-4904-42BD9720746B}"/>
              </a:ext>
            </a:extLst>
          </p:cNvPr>
          <p:cNvSpPr/>
          <p:nvPr/>
        </p:nvSpPr>
        <p:spPr>
          <a:xfrm>
            <a:off x="18843769" y="31342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120EBFBE-18BD-9A14-D15A-D8C6628E32A1}"/>
              </a:ext>
            </a:extLst>
          </p:cNvPr>
          <p:cNvSpPr/>
          <p:nvPr/>
        </p:nvSpPr>
        <p:spPr>
          <a:xfrm>
            <a:off x="19248735" y="313159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BEDEBB4D-7A97-CEDA-121B-22F8419A46AF}"/>
              </a:ext>
            </a:extLst>
          </p:cNvPr>
          <p:cNvGrpSpPr/>
          <p:nvPr/>
        </p:nvGrpSpPr>
        <p:grpSpPr>
          <a:xfrm>
            <a:off x="18237028" y="2781834"/>
            <a:ext cx="2105082" cy="186100"/>
            <a:chOff x="19175035" y="-2703341"/>
            <a:chExt cx="2105082" cy="186100"/>
          </a:xfrm>
        </p:grpSpPr>
        <p:sp>
          <p:nvSpPr>
            <p:cNvPr id="213" name="모서리가 둥근 직사각형 212">
              <a:extLst>
                <a:ext uri="{FF2B5EF4-FFF2-40B4-BE49-F238E27FC236}">
                  <a16:creationId xmlns:a16="http://schemas.microsoft.com/office/drawing/2014/main" id="{4EC517B4-7C2A-EE4E-33E7-465620DB213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4" name="모서리가 둥근 직사각형 213">
              <a:extLst>
                <a:ext uri="{FF2B5EF4-FFF2-40B4-BE49-F238E27FC236}">
                  <a16:creationId xmlns:a16="http://schemas.microsoft.com/office/drawing/2014/main" id="{4FB1DDA7-7673-0CB2-CCB6-39EC5D382B7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5" name="모서리가 둥근 직사각형 214">
              <a:extLst>
                <a:ext uri="{FF2B5EF4-FFF2-40B4-BE49-F238E27FC236}">
                  <a16:creationId xmlns:a16="http://schemas.microsoft.com/office/drawing/2014/main" id="{CC4140F4-C816-4535-4F52-ECA8DB47846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6" name="모서리가 둥근 직사각형 215">
              <a:extLst>
                <a:ext uri="{FF2B5EF4-FFF2-40B4-BE49-F238E27FC236}">
                  <a16:creationId xmlns:a16="http://schemas.microsoft.com/office/drawing/2014/main" id="{7E7C0EEA-A617-F2B6-203E-827B6F7ABFB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7" name="모서리가 둥근 직사각형 216">
              <a:extLst>
                <a:ext uri="{FF2B5EF4-FFF2-40B4-BE49-F238E27FC236}">
                  <a16:creationId xmlns:a16="http://schemas.microsoft.com/office/drawing/2014/main" id="{5507457A-23B8-06D9-B728-B0EF81E4433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8" name="모서리가 둥근 직사각형 217">
              <a:extLst>
                <a:ext uri="{FF2B5EF4-FFF2-40B4-BE49-F238E27FC236}">
                  <a16:creationId xmlns:a16="http://schemas.microsoft.com/office/drawing/2014/main" id="{D8D1DC7E-B9DA-72D3-C410-2679ED52AC8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9" name="모서리가 둥근 직사각형 218">
              <a:extLst>
                <a:ext uri="{FF2B5EF4-FFF2-40B4-BE49-F238E27FC236}">
                  <a16:creationId xmlns:a16="http://schemas.microsoft.com/office/drawing/2014/main" id="{8CB07185-CE3E-2A0E-C312-32908204E144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D6A8D174-B842-7EBA-1875-AD9B1937B7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1" name="모서리가 둥근 직사각형 220">
              <a:extLst>
                <a:ext uri="{FF2B5EF4-FFF2-40B4-BE49-F238E27FC236}">
                  <a16:creationId xmlns:a16="http://schemas.microsoft.com/office/drawing/2014/main" id="{4578621A-D09D-6E82-2CDC-2E82678AE82A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2" name="모서리가 둥근 직사각형 221">
              <a:extLst>
                <a:ext uri="{FF2B5EF4-FFF2-40B4-BE49-F238E27FC236}">
                  <a16:creationId xmlns:a16="http://schemas.microsoft.com/office/drawing/2014/main" id="{15C349CE-C01C-514B-BF9F-6F7955287F6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AE99197-C7A2-5A8E-A1FE-55E31D974631}"/>
              </a:ext>
            </a:extLst>
          </p:cNvPr>
          <p:cNvSpPr/>
          <p:nvPr/>
        </p:nvSpPr>
        <p:spPr>
          <a:xfrm>
            <a:off x="3522756" y="1384007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B9CC708-8860-F5F7-5B87-0BFBAE4B52BE}"/>
              </a:ext>
            </a:extLst>
          </p:cNvPr>
          <p:cNvSpPr/>
          <p:nvPr/>
        </p:nvSpPr>
        <p:spPr>
          <a:xfrm>
            <a:off x="3393410" y="14119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03304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482F7826-5423-F2AD-5F99-6D18FE2B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159640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4C8C4D4-836D-E97D-02D9-F69D0BC34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14560"/>
              </p:ext>
            </p:extLst>
          </p:nvPr>
        </p:nvGraphicFramePr>
        <p:xfrm>
          <a:off x="535004" y="1613552"/>
          <a:ext cx="6863862" cy="570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709276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07077"/>
              </p:ext>
            </p:extLst>
          </p:nvPr>
        </p:nvGraphicFramePr>
        <p:xfrm>
          <a:off x="7858125" y="426720"/>
          <a:ext cx="2047875" cy="697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 공급사 전체의 상품 진열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진열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공급하는 업체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공급사정보 영역에 등록된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매입가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낮은순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상품승인일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오래된순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column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298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화면설계 하단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진열을 선택할 경우 다음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751647" y="1890504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6050629" y="1938398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7" y="2975361"/>
            <a:ext cx="2274291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관리</a:t>
            </a:r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7238998" y="19437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89435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969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20278"/>
              </p:ext>
            </p:extLst>
          </p:nvPr>
        </p:nvGraphicFramePr>
        <p:xfrm>
          <a:off x="719998" y="215338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8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9941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599708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202604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208700">
                  <a:extLst>
                    <a:ext uri="{9D8B030D-6E8A-4147-A177-3AD203B41FA5}">
                      <a16:colId xmlns:a16="http://schemas.microsoft.com/office/drawing/2014/main" val="209136854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5DC405D-6DAA-D14E-FF26-4958B81FC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18869"/>
              </p:ext>
            </p:extLst>
          </p:nvPr>
        </p:nvGraphicFramePr>
        <p:xfrm>
          <a:off x="740212" y="3261447"/>
          <a:ext cx="6546956" cy="39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15389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059792">
                  <a:extLst>
                    <a:ext uri="{9D8B030D-6E8A-4147-A177-3AD203B41FA5}">
                      <a16:colId xmlns:a16="http://schemas.microsoft.com/office/drawing/2014/main" val="1560541540"/>
                    </a:ext>
                  </a:extLst>
                </a:gridCol>
              </a:tblGrid>
              <a:tr h="151501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서울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인천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경기남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경기북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경북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제주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중부권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강원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92347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미정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56611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공사유형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(AND)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(ONS)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330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전체선택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6462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부대자재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 부대물자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수도권기지국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수도권인빌딩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 중계기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395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수도권지하철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69762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전송장비시설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ICT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042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수주공사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244983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BCN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72913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FTTH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전환공사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지장이설공사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브로드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기업회선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534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(3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개통공사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개통공사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(POST)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53086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충전사업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 고객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04129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장비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전송망장비공사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가입자망장비공사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23826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제조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가공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부속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수주공사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OKSafety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안전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(OK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89680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소방공사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(SKT)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건설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전기차충전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MRO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697131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IDC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LG U+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▢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쉴더스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68617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사업장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(OR)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6282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65658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265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43558"/>
                  </a:ext>
                </a:extLst>
              </a:tr>
              <a:tr h="1515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529605"/>
                  </a:ext>
                </a:extLst>
              </a:tr>
              <a:tr h="15150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2110"/>
                  </a:ext>
                </a:extLst>
              </a:tr>
            </a:tbl>
          </a:graphicData>
        </a:graphic>
      </p:graphicFrame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B22FBCF-B541-B34B-00D0-0E1E7648404B}"/>
              </a:ext>
            </a:extLst>
          </p:cNvPr>
          <p:cNvSpPr/>
          <p:nvPr/>
        </p:nvSpPr>
        <p:spPr>
          <a:xfrm>
            <a:off x="1098618" y="649098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701785F-917B-29AA-7B62-DFE727AC8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4365"/>
              </p:ext>
            </p:extLst>
          </p:nvPr>
        </p:nvGraphicFramePr>
        <p:xfrm>
          <a:off x="1963495" y="6316120"/>
          <a:ext cx="4655308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5308">
                  <a:extLst>
                    <a:ext uri="{9D8B030D-6E8A-4147-A177-3AD203B41FA5}">
                      <a16:colId xmlns:a16="http://schemas.microsoft.com/office/drawing/2014/main" val="1709849464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88029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법인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사업장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871096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A2142F8-CDA4-F171-14AE-8F3849545AAC}"/>
              </a:ext>
            </a:extLst>
          </p:cNvPr>
          <p:cNvSpPr/>
          <p:nvPr/>
        </p:nvSpPr>
        <p:spPr>
          <a:xfrm>
            <a:off x="6659904" y="650408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5341D36-6376-4CFD-E580-BD1F5097DF47}"/>
              </a:ext>
            </a:extLst>
          </p:cNvPr>
          <p:cNvSpPr/>
          <p:nvPr/>
        </p:nvSpPr>
        <p:spPr>
          <a:xfrm>
            <a:off x="3012909" y="2611902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245D69B-E19B-CCC7-3858-F97A3137D01F}"/>
              </a:ext>
            </a:extLst>
          </p:cNvPr>
          <p:cNvSpPr/>
          <p:nvPr/>
        </p:nvSpPr>
        <p:spPr>
          <a:xfrm>
            <a:off x="1815558" y="6917075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☑️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공급사의 상품을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진열합니다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E0021233-9619-215C-186C-626B4C80A72C}"/>
              </a:ext>
            </a:extLst>
          </p:cNvPr>
          <p:cNvSpPr/>
          <p:nvPr/>
        </p:nvSpPr>
        <p:spPr>
          <a:xfrm>
            <a:off x="3772874" y="73523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1B8C4E1B-99CC-079B-74F8-1ECF7D3BB128}"/>
              </a:ext>
            </a:extLst>
          </p:cNvPr>
          <p:cNvSpPr/>
          <p:nvPr/>
        </p:nvSpPr>
        <p:spPr>
          <a:xfrm>
            <a:off x="4177840" y="734961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2258E0F4-9A46-4B6D-8049-A4231FCC833F}"/>
              </a:ext>
            </a:extLst>
          </p:cNvPr>
          <p:cNvSpPr/>
          <p:nvPr/>
        </p:nvSpPr>
        <p:spPr>
          <a:xfrm>
            <a:off x="3367908" y="735230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C7527737-AA77-5BAC-4282-734397063C4B}"/>
              </a:ext>
            </a:extLst>
          </p:cNvPr>
          <p:cNvSpPr/>
          <p:nvPr/>
        </p:nvSpPr>
        <p:spPr>
          <a:xfrm>
            <a:off x="551682" y="6880647"/>
            <a:ext cx="6883583" cy="300717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0940EDC-D58F-EBFB-A450-58B6E724A1AE}"/>
              </a:ext>
            </a:extLst>
          </p:cNvPr>
          <p:cNvSpPr/>
          <p:nvPr/>
        </p:nvSpPr>
        <p:spPr>
          <a:xfrm>
            <a:off x="329293" y="690073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27B46B5-CA3B-4219-16CB-CB3462FFE2D6}"/>
              </a:ext>
            </a:extLst>
          </p:cNvPr>
          <p:cNvSpPr/>
          <p:nvPr/>
        </p:nvSpPr>
        <p:spPr>
          <a:xfrm>
            <a:off x="3153409" y="734021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F4271FE-0BE9-16B1-25EA-7E6D8120AC12}"/>
              </a:ext>
            </a:extLst>
          </p:cNvPr>
          <p:cNvSpPr/>
          <p:nvPr/>
        </p:nvSpPr>
        <p:spPr>
          <a:xfrm>
            <a:off x="7167519" y="2294746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8C14E23-CE4E-7AD4-DD58-17F2846C8170}"/>
              </a:ext>
            </a:extLst>
          </p:cNvPr>
          <p:cNvSpPr/>
          <p:nvPr/>
        </p:nvSpPr>
        <p:spPr>
          <a:xfrm>
            <a:off x="7191181" y="2492686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A7FF3AD-75A0-9593-0A9C-140771744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785438"/>
              </p:ext>
            </p:extLst>
          </p:nvPr>
        </p:nvGraphicFramePr>
        <p:xfrm>
          <a:off x="719998" y="11277151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☑️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해당 공급사의 상품을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팬타온에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진열합니다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671315F-A0B8-C0E4-96DA-DBEA52AAF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20882"/>
              </p:ext>
            </p:extLst>
          </p:nvPr>
        </p:nvGraphicFramePr>
        <p:xfrm>
          <a:off x="719998" y="11778592"/>
          <a:ext cx="6546956" cy="32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894">
                  <a:extLst>
                    <a:ext uri="{9D8B030D-6E8A-4147-A177-3AD203B41FA5}">
                      <a16:colId xmlns:a16="http://schemas.microsoft.com/office/drawing/2014/main" val="2917881064"/>
                    </a:ext>
                  </a:extLst>
                </a:gridCol>
                <a:gridCol w="5393062">
                  <a:extLst>
                    <a:ext uri="{9D8B030D-6E8A-4147-A177-3AD203B41FA5}">
                      <a16:colId xmlns:a16="http://schemas.microsoft.com/office/drawing/2014/main" val="2815370239"/>
                    </a:ext>
                  </a:extLst>
                </a:gridCol>
              </a:tblGrid>
              <a:tr h="3226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진열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미동의 공급사입니다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68212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878EDBD-0B04-31F2-A670-0A4E8B8BB2BF}"/>
              </a:ext>
            </a:extLst>
          </p:cNvPr>
          <p:cNvSpPr/>
          <p:nvPr/>
        </p:nvSpPr>
        <p:spPr>
          <a:xfrm>
            <a:off x="6323605" y="11858611"/>
            <a:ext cx="687856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187E7C1-3216-8290-007D-B9E73F576782}"/>
              </a:ext>
            </a:extLst>
          </p:cNvPr>
          <p:cNvSpPr/>
          <p:nvPr/>
        </p:nvSpPr>
        <p:spPr>
          <a:xfrm>
            <a:off x="-1499115" y="7384759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8D41AFEF-8C83-70E6-2AE8-7737879FB2E7}"/>
              </a:ext>
            </a:extLst>
          </p:cNvPr>
          <p:cNvCxnSpPr>
            <a:cxnSpLocks/>
            <a:stCxn id="60" idx="1"/>
            <a:endCxn id="22" idx="0"/>
          </p:cNvCxnSpPr>
          <p:nvPr/>
        </p:nvCxnSpPr>
        <p:spPr>
          <a:xfrm rot="10800000" flipV="1">
            <a:off x="-579942" y="7031005"/>
            <a:ext cx="1131625" cy="35375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44455DCA-2A3D-B888-5EAB-61CEC1FA739D}"/>
              </a:ext>
            </a:extLst>
          </p:cNvPr>
          <p:cNvCxnSpPr>
            <a:cxnSpLocks/>
            <a:stCxn id="22" idx="2"/>
            <a:endCxn id="37" idx="1"/>
          </p:cNvCxnSpPr>
          <p:nvPr/>
        </p:nvCxnSpPr>
        <p:spPr>
          <a:xfrm rot="16200000" flipH="1">
            <a:off x="-2279230" y="9597441"/>
            <a:ext cx="3540346" cy="1417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5B26089-4C3C-5C64-0F06-47EF650CA4CE}"/>
              </a:ext>
            </a:extLst>
          </p:cNvPr>
          <p:cNvSpPr/>
          <p:nvPr/>
        </p:nvSpPr>
        <p:spPr>
          <a:xfrm>
            <a:off x="-438171" y="11277151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FCDC8234-7A51-4862-D423-419D97623CD8}"/>
              </a:ext>
            </a:extLst>
          </p:cNvPr>
          <p:cNvSpPr/>
          <p:nvPr/>
        </p:nvSpPr>
        <p:spPr>
          <a:xfrm>
            <a:off x="-448712" y="1178726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10E93194-6B8A-9695-33FF-31E42E9AD3BB}"/>
              </a:ext>
            </a:extLst>
          </p:cNvPr>
          <p:cNvCxnSpPr>
            <a:cxnSpLocks/>
            <a:stCxn id="22" idx="2"/>
            <a:endCxn id="49" idx="1"/>
          </p:cNvCxnSpPr>
          <p:nvPr/>
        </p:nvCxnSpPr>
        <p:spPr>
          <a:xfrm rot="16200000" flipH="1">
            <a:off x="-2539556" y="9857766"/>
            <a:ext cx="4050457" cy="13123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0BAD62C4-1E82-C755-6591-EFBB2BB8FB8F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456756" y="11438500"/>
            <a:ext cx="263242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E48AFE4B-F056-95A5-10C8-7D2DFA766D52}"/>
              </a:ext>
            </a:extLst>
          </p:cNvPr>
          <p:cNvCxnSpPr>
            <a:cxnSpLocks/>
            <a:stCxn id="49" idx="3"/>
            <a:endCxn id="18" idx="1"/>
          </p:cNvCxnSpPr>
          <p:nvPr/>
        </p:nvCxnSpPr>
        <p:spPr>
          <a:xfrm flipV="1">
            <a:off x="446215" y="11939941"/>
            <a:ext cx="273783" cy="86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32834CFF-B839-B50B-B326-EE0E0C6CFAA6}"/>
              </a:ext>
            </a:extLst>
          </p:cNvPr>
          <p:cNvSpPr/>
          <p:nvPr/>
        </p:nvSpPr>
        <p:spPr>
          <a:xfrm>
            <a:off x="7047181" y="11870507"/>
            <a:ext cx="144000" cy="144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8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A42116CE-9F58-F3E4-CB92-8094E1FDF548}"/>
              </a:ext>
            </a:extLst>
          </p:cNvPr>
          <p:cNvSpPr/>
          <p:nvPr/>
        </p:nvSpPr>
        <p:spPr>
          <a:xfrm>
            <a:off x="6851233" y="12169107"/>
            <a:ext cx="3054767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약관 동의 요청은 해당 공급사에 </a:t>
            </a:r>
            <a:r>
              <a:rPr lang="ko-KR" altLang="en-US" sz="600" dirty="0" err="1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판매자 약관 동의 메시지를 발송합니다</a:t>
            </a:r>
            <a:r>
              <a:rPr lang="en-US" altLang="ko-KR" sz="600" dirty="0">
                <a:solidFill>
                  <a:srgbClr val="505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BE4270D3-F258-A1CC-40FF-1F085D69227C}"/>
              </a:ext>
            </a:extLst>
          </p:cNvPr>
          <p:cNvSpPr/>
          <p:nvPr/>
        </p:nvSpPr>
        <p:spPr>
          <a:xfrm>
            <a:off x="3826936" y="12800179"/>
            <a:ext cx="3220245" cy="150619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D4C243DD-67F8-CA67-1F46-D5B79AFCA5D2}"/>
              </a:ext>
            </a:extLst>
          </p:cNvPr>
          <p:cNvSpPr/>
          <p:nvPr/>
        </p:nvSpPr>
        <p:spPr>
          <a:xfrm>
            <a:off x="5430731" y="1392952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Google Shape;1694;p44">
            <a:extLst>
              <a:ext uri="{FF2B5EF4-FFF2-40B4-BE49-F238E27FC236}">
                <a16:creationId xmlns:a16="http://schemas.microsoft.com/office/drawing/2014/main" id="{7CF5B6CF-494B-727A-7F3A-07B87CE08E06}"/>
              </a:ext>
            </a:extLst>
          </p:cNvPr>
          <p:cNvSpPr/>
          <p:nvPr/>
        </p:nvSpPr>
        <p:spPr>
          <a:xfrm>
            <a:off x="3979336" y="13328368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요청할까요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공급사가 판매자 약관에 동의 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상품이 진열됩니다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FCAE4EF7-C0BE-CA78-EE0A-B95E4F97706B}"/>
              </a:ext>
            </a:extLst>
          </p:cNvPr>
          <p:cNvSpPr/>
          <p:nvPr/>
        </p:nvSpPr>
        <p:spPr>
          <a:xfrm>
            <a:off x="4999471" y="13929523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B4773174-B1AC-F84F-6021-D1447F217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16796"/>
              </p:ext>
            </p:extLst>
          </p:nvPr>
        </p:nvGraphicFramePr>
        <p:xfrm>
          <a:off x="3979336" y="12836852"/>
          <a:ext cx="29413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10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61281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 요청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6" name="Google Shape;1694;p44">
            <a:extLst>
              <a:ext uri="{FF2B5EF4-FFF2-40B4-BE49-F238E27FC236}">
                <a16:creationId xmlns:a16="http://schemas.microsoft.com/office/drawing/2014/main" id="{990AC26F-E4A4-DD8E-882F-3C9954C4DCD5}"/>
              </a:ext>
            </a:extLst>
          </p:cNvPr>
          <p:cNvSpPr/>
          <p:nvPr/>
        </p:nvSpPr>
        <p:spPr>
          <a:xfrm>
            <a:off x="5359471" y="14357877"/>
            <a:ext cx="2209214" cy="89375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7" name="Google Shape;1694;p44">
            <a:extLst>
              <a:ext uri="{FF2B5EF4-FFF2-40B4-BE49-F238E27FC236}">
                <a16:creationId xmlns:a16="http://schemas.microsoft.com/office/drawing/2014/main" id="{270C15DA-B378-0314-1C16-50F944752AD8}"/>
              </a:ext>
            </a:extLst>
          </p:cNvPr>
          <p:cNvSpPr/>
          <p:nvPr/>
        </p:nvSpPr>
        <p:spPr>
          <a:xfrm>
            <a:off x="5481741" y="14476165"/>
            <a:ext cx="1964675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공급사에 판매자 약관 동의를 요청했습니다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28585D75-89F8-BC15-5C31-92B81CD7ABEF}"/>
              </a:ext>
            </a:extLst>
          </p:cNvPr>
          <p:cNvSpPr/>
          <p:nvPr/>
        </p:nvSpPr>
        <p:spPr>
          <a:xfrm>
            <a:off x="6284078" y="149605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89" name="꺾인 연결선[E] 88">
            <a:extLst>
              <a:ext uri="{FF2B5EF4-FFF2-40B4-BE49-F238E27FC236}">
                <a16:creationId xmlns:a16="http://schemas.microsoft.com/office/drawing/2014/main" id="{4F2F052C-6CC6-A7D6-6402-D251058AE20A}"/>
              </a:ext>
            </a:extLst>
          </p:cNvPr>
          <p:cNvCxnSpPr>
            <a:cxnSpLocks/>
            <a:stCxn id="84" idx="2"/>
            <a:endCxn id="86" idx="1"/>
          </p:cNvCxnSpPr>
          <p:nvPr/>
        </p:nvCxnSpPr>
        <p:spPr>
          <a:xfrm rot="16200000" flipH="1">
            <a:off x="4919012" y="14364296"/>
            <a:ext cx="700919" cy="1800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1F4B14C0-9330-C36B-4A8D-3FA09B807FE5}"/>
              </a:ext>
            </a:extLst>
          </p:cNvPr>
          <p:cNvSpPr/>
          <p:nvPr/>
        </p:nvSpPr>
        <p:spPr>
          <a:xfrm>
            <a:off x="5357249" y="16087345"/>
            <a:ext cx="4027303" cy="1559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카카오톡 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(25.01.06 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박동혁 이메일 서비스 제외시킴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(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영업 담당자 의 휴대폰번호가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미입력된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경우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 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문구를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alert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으로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운영자에게 노출한다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.)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- 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영업 담당자의 휴대폰 번호가 없어 메시지를 전달하지 못했습니다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.”</a:t>
            </a: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[OK plaza]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등록을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요청드립니다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en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접속 후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메인페이지에서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약관 팝업을 확인하시거나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“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최상단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법인명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클릭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공급사 상세 팝업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판매자 약관 동의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/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철회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약관보기” 에서 약관 확인 및 동의를 진행해 주시기 바랍니다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7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A297838B-5FB4-C315-AD06-0DB5E45967A9}"/>
              </a:ext>
            </a:extLst>
          </p:cNvPr>
          <p:cNvCxnSpPr>
            <a:cxnSpLocks/>
            <a:stCxn id="84" idx="2"/>
            <a:endCxn id="90" idx="1"/>
          </p:cNvCxnSpPr>
          <p:nvPr/>
        </p:nvCxnSpPr>
        <p:spPr>
          <a:xfrm rot="16200000" flipH="1">
            <a:off x="3886725" y="15396583"/>
            <a:ext cx="2763270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72D744D3-16B8-3D62-704A-DB74C9A994FF}"/>
              </a:ext>
            </a:extLst>
          </p:cNvPr>
          <p:cNvCxnSpPr>
            <a:cxnSpLocks/>
            <a:stCxn id="21" idx="1"/>
            <a:endCxn id="85" idx="0"/>
          </p:cNvCxnSpPr>
          <p:nvPr/>
        </p:nvCxnSpPr>
        <p:spPr>
          <a:xfrm rot="10800000" flipV="1">
            <a:off x="5450029" y="11948610"/>
            <a:ext cx="873576" cy="88824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B73F8C47-2642-5888-1C42-EF6A11955ADF}"/>
              </a:ext>
            </a:extLst>
          </p:cNvPr>
          <p:cNvCxnSpPr>
            <a:cxnSpLocks/>
            <a:stCxn id="79" idx="3"/>
            <a:endCxn id="80" idx="0"/>
          </p:cNvCxnSpPr>
          <p:nvPr/>
        </p:nvCxnSpPr>
        <p:spPr>
          <a:xfrm>
            <a:off x="7191181" y="11942507"/>
            <a:ext cx="1187436" cy="22660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C62E3BD1-50D9-FA7B-58AB-0B106E583E13}"/>
              </a:ext>
            </a:extLst>
          </p:cNvPr>
          <p:cNvSpPr/>
          <p:nvPr/>
        </p:nvSpPr>
        <p:spPr>
          <a:xfrm>
            <a:off x="7370901" y="11755407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hover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131CD7C1-46E7-8B3D-D433-2E422C8F86D7}"/>
              </a:ext>
            </a:extLst>
          </p:cNvPr>
          <p:cNvSpPr/>
          <p:nvPr/>
        </p:nvSpPr>
        <p:spPr>
          <a:xfrm>
            <a:off x="5357249" y="15328322"/>
            <a:ext cx="2209214" cy="642287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접속시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F3101641-5FAA-5815-2EC9-FBE46E45F5C6}"/>
              </a:ext>
            </a:extLst>
          </p:cNvPr>
          <p:cNvCxnSpPr>
            <a:cxnSpLocks/>
            <a:stCxn id="84" idx="2"/>
            <a:endCxn id="102" idx="1"/>
          </p:cNvCxnSpPr>
          <p:nvPr/>
        </p:nvCxnSpPr>
        <p:spPr>
          <a:xfrm rot="16200000" flipH="1">
            <a:off x="4495546" y="14787762"/>
            <a:ext cx="1545629" cy="1777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Google Shape;1694;p44">
            <a:extLst>
              <a:ext uri="{FF2B5EF4-FFF2-40B4-BE49-F238E27FC236}">
                <a16:creationId xmlns:a16="http://schemas.microsoft.com/office/drawing/2014/main" id="{B95BFD9C-00E9-D334-52A4-155FF3214F22}"/>
              </a:ext>
            </a:extLst>
          </p:cNvPr>
          <p:cNvSpPr/>
          <p:nvPr/>
        </p:nvSpPr>
        <p:spPr>
          <a:xfrm>
            <a:off x="7596194" y="8032749"/>
            <a:ext cx="3220245" cy="114225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8" name="Google Shape;1694;p44">
            <a:extLst>
              <a:ext uri="{FF2B5EF4-FFF2-40B4-BE49-F238E27FC236}">
                <a16:creationId xmlns:a16="http://schemas.microsoft.com/office/drawing/2014/main" id="{221076A2-E434-DC64-C89B-5896E6D1DCF8}"/>
              </a:ext>
            </a:extLst>
          </p:cNvPr>
          <p:cNvSpPr/>
          <p:nvPr/>
        </p:nvSpPr>
        <p:spPr>
          <a:xfrm>
            <a:off x="7748594" y="8151037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공급사의 상품이 진열되었습니다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664D9006-AAE2-F7C0-2EE9-D5DBFDFD94BD}"/>
              </a:ext>
            </a:extLst>
          </p:cNvPr>
          <p:cNvSpPr/>
          <p:nvPr/>
        </p:nvSpPr>
        <p:spPr>
          <a:xfrm>
            <a:off x="9026316" y="875219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11" name="Google Shape;1694;p44">
            <a:extLst>
              <a:ext uri="{FF2B5EF4-FFF2-40B4-BE49-F238E27FC236}">
                <a16:creationId xmlns:a16="http://schemas.microsoft.com/office/drawing/2014/main" id="{01C8AD2E-66F6-79D8-2A3A-6212C87001C2}"/>
              </a:ext>
            </a:extLst>
          </p:cNvPr>
          <p:cNvSpPr/>
          <p:nvPr/>
        </p:nvSpPr>
        <p:spPr>
          <a:xfrm>
            <a:off x="7596194" y="9710819"/>
            <a:ext cx="4027303" cy="137668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E-mail,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비즈톡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문자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안녕하세요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입니다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 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값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상품규격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상품규격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”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상품관리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114" name="Google Shape;1694;p44">
            <a:extLst>
              <a:ext uri="{FF2B5EF4-FFF2-40B4-BE49-F238E27FC236}">
                <a16:creationId xmlns:a16="http://schemas.microsoft.com/office/drawing/2014/main" id="{51032DA6-D2BD-8B6E-D34D-2F4F6E7FBAEE}"/>
              </a:ext>
            </a:extLst>
          </p:cNvPr>
          <p:cNvSpPr/>
          <p:nvPr/>
        </p:nvSpPr>
        <p:spPr>
          <a:xfrm>
            <a:off x="4187092" y="7937150"/>
            <a:ext cx="3220245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991A6316-4896-4A17-CB83-EB95D17EA344}"/>
              </a:ext>
            </a:extLst>
          </p:cNvPr>
          <p:cNvSpPr/>
          <p:nvPr/>
        </p:nvSpPr>
        <p:spPr>
          <a:xfrm>
            <a:off x="5790887" y="870356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" name="Google Shape;1694;p44">
            <a:extLst>
              <a:ext uri="{FF2B5EF4-FFF2-40B4-BE49-F238E27FC236}">
                <a16:creationId xmlns:a16="http://schemas.microsoft.com/office/drawing/2014/main" id="{C2D5F538-C7BC-FA2C-8558-B9885FA90CB8}"/>
              </a:ext>
            </a:extLst>
          </p:cNvPr>
          <p:cNvSpPr/>
          <p:nvPr/>
        </p:nvSpPr>
        <p:spPr>
          <a:xfrm>
            <a:off x="4339492" y="8102405"/>
            <a:ext cx="2941386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공급사의 상품을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진열 정보를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43CB4302-EF4E-FE0E-908B-0EE235BE8A22}"/>
              </a:ext>
            </a:extLst>
          </p:cNvPr>
          <p:cNvSpPr/>
          <p:nvPr/>
        </p:nvSpPr>
        <p:spPr>
          <a:xfrm>
            <a:off x="5359627" y="870356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118" name="꺾인 연결선[E] 117">
            <a:extLst>
              <a:ext uri="{FF2B5EF4-FFF2-40B4-BE49-F238E27FC236}">
                <a16:creationId xmlns:a16="http://schemas.microsoft.com/office/drawing/2014/main" id="{B9082842-D764-8F3C-516D-9588543D5F65}"/>
              </a:ext>
            </a:extLst>
          </p:cNvPr>
          <p:cNvCxnSpPr>
            <a:cxnSpLocks/>
            <a:stCxn id="50" idx="2"/>
            <a:endCxn id="7" idx="0"/>
          </p:cNvCxnSpPr>
          <p:nvPr/>
        </p:nvCxnSpPr>
        <p:spPr>
          <a:xfrm rot="5400000">
            <a:off x="2533393" y="6560376"/>
            <a:ext cx="447551" cy="239141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01192427-821C-3783-F444-F44B90C0F9C2}"/>
              </a:ext>
            </a:extLst>
          </p:cNvPr>
          <p:cNvCxnSpPr>
            <a:cxnSpLocks/>
            <a:stCxn id="117" idx="0"/>
            <a:endCxn id="107" idx="1"/>
          </p:cNvCxnSpPr>
          <p:nvPr/>
        </p:nvCxnSpPr>
        <p:spPr>
          <a:xfrm rot="5400000" flipH="1" flipV="1">
            <a:off x="6518067" y="7625434"/>
            <a:ext cx="99686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[E] 111">
            <a:extLst>
              <a:ext uri="{FF2B5EF4-FFF2-40B4-BE49-F238E27FC236}">
                <a16:creationId xmlns:a16="http://schemas.microsoft.com/office/drawing/2014/main" id="{EFD273EC-F717-6B8C-DAB5-590A80209C54}"/>
              </a:ext>
            </a:extLst>
          </p:cNvPr>
          <p:cNvCxnSpPr>
            <a:cxnSpLocks/>
            <a:stCxn id="117" idx="2"/>
            <a:endCxn id="111" idx="1"/>
          </p:cNvCxnSpPr>
          <p:nvPr/>
        </p:nvCxnSpPr>
        <p:spPr>
          <a:xfrm rot="16200000" flipH="1">
            <a:off x="5807267" y="8610233"/>
            <a:ext cx="1521287" cy="205656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48D05BD-CF69-05D2-AB0D-CF03DD477645}"/>
              </a:ext>
            </a:extLst>
          </p:cNvPr>
          <p:cNvSpPr/>
          <p:nvPr/>
        </p:nvSpPr>
        <p:spPr>
          <a:xfrm>
            <a:off x="4701772" y="12274211"/>
            <a:ext cx="142264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동의 요청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76D6A91B-080E-D07C-49FE-1E23644BD2C3}"/>
              </a:ext>
            </a:extLst>
          </p:cNvPr>
          <p:cNvSpPr/>
          <p:nvPr/>
        </p:nvSpPr>
        <p:spPr>
          <a:xfrm>
            <a:off x="718491" y="12289385"/>
            <a:ext cx="1865221" cy="46128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숨김처리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465C8A99-CDD6-9E01-978F-169BA5C6EB3E}"/>
              </a:ext>
            </a:extLst>
          </p:cNvPr>
          <p:cNvCxnSpPr>
            <a:cxnSpLocks/>
            <a:stCxn id="49" idx="3"/>
            <a:endCxn id="134" idx="1"/>
          </p:cNvCxnSpPr>
          <p:nvPr/>
        </p:nvCxnSpPr>
        <p:spPr>
          <a:xfrm>
            <a:off x="446215" y="11948611"/>
            <a:ext cx="272276" cy="571419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187E398F-8772-D410-346D-E0203AC665BA}"/>
              </a:ext>
            </a:extLst>
          </p:cNvPr>
          <p:cNvSpPr/>
          <p:nvPr/>
        </p:nvSpPr>
        <p:spPr>
          <a:xfrm>
            <a:off x="685287" y="1476461"/>
            <a:ext cx="6616371" cy="32321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판매자 약관에 동의한 공급사에 한하여 </a:t>
            </a:r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팬타온에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상품을 진열할 수 있습니다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412EF4EA-1386-1D02-B157-E9AB0101A508}"/>
              </a:ext>
            </a:extLst>
          </p:cNvPr>
          <p:cNvSpPr/>
          <p:nvPr/>
        </p:nvSpPr>
        <p:spPr>
          <a:xfrm>
            <a:off x="7589031" y="9465647"/>
            <a:ext cx="4027303" cy="17001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알림 발송</a:t>
            </a:r>
            <a:endParaRPr lang="en-US" altLang="ko-KR" sz="7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매체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카카오톡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(25.01.06 </a:t>
            </a:r>
            <a:r>
              <a:rPr lang="ko-KR" altLang="en-US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박동혁 이메일 서비스 제외시킴</a:t>
            </a:r>
            <a:r>
              <a:rPr lang="en-US" altLang="ko-KR" sz="700" dirty="0">
                <a:solidFill>
                  <a:srgbClr val="43434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대상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영업 담당자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      (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영업 담당자 의 휴대폰번호가 </a:t>
            </a:r>
            <a:r>
              <a:rPr lang="ko-KR" altLang="en-US" sz="700" b="0" i="0" u="none" strike="noStrike" cap="none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미입력된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경우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 </a:t>
            </a:r>
            <a:b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문구를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alert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으로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운영자에게 노출한다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.)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	- “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공급사 영업 담당자의 휴대폰 번호가 없어 메시지를 전달하지 못했습니다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.”</a:t>
            </a:r>
          </a:p>
          <a:p>
            <a:pPr marL="228600" indent="-228600">
              <a:buClr>
                <a:srgbClr val="000000"/>
              </a:buClr>
              <a:buSzPts val="500"/>
              <a:buFont typeface="Arial"/>
              <a:buAutoNum type="arabicPeriod"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발송 내용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[OK plaza]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아래 상품이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팬타온에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진열되었습니다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상품코드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[" + GOOD_IDEN_NUMB + "]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*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상품명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: [" + GOOD_NAME + "]</a:t>
            </a:r>
            <a:b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</a:b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자세한 내용은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OK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플라자 홈페이지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상품관리 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&gt; </a:t>
            </a:r>
            <a:r>
              <a:rPr lang="ko-KR" altLang="en-US" sz="7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상품상세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에서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</p:txBody>
      </p:sp>
      <p:sp>
        <p:nvSpPr>
          <p:cNvPr id="7" name="모서리가 둥근 직사각형 21">
            <a:extLst>
              <a:ext uri="{FF2B5EF4-FFF2-40B4-BE49-F238E27FC236}">
                <a16:creationId xmlns:a16="http://schemas.microsoft.com/office/drawing/2014/main" id="{FB111DA8-60AF-EC26-9AF9-174E533A1F63}"/>
              </a:ext>
            </a:extLst>
          </p:cNvPr>
          <p:cNvSpPr/>
          <p:nvPr/>
        </p:nvSpPr>
        <p:spPr>
          <a:xfrm>
            <a:off x="642290" y="7979858"/>
            <a:ext cx="1838344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작성여부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데이터 유무 체크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작성데이터 있음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 데이터 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꺾인 연결선[E] 50">
            <a:extLst>
              <a:ext uri="{FF2B5EF4-FFF2-40B4-BE49-F238E27FC236}">
                <a16:creationId xmlns:a16="http://schemas.microsoft.com/office/drawing/2014/main" id="{948969F6-5CC0-DAB1-B006-BD7C6010E20A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 rot="16200000" flipH="1">
            <a:off x="1569373" y="8485341"/>
            <a:ext cx="349128" cy="364951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36">
            <a:extLst>
              <a:ext uri="{FF2B5EF4-FFF2-40B4-BE49-F238E27FC236}">
                <a16:creationId xmlns:a16="http://schemas.microsoft.com/office/drawing/2014/main" id="{3C413275-2F8E-2BBB-9AB3-31BF52050596}"/>
              </a:ext>
            </a:extLst>
          </p:cNvPr>
          <p:cNvSpPr/>
          <p:nvPr/>
        </p:nvSpPr>
        <p:spPr>
          <a:xfrm>
            <a:off x="1926413" y="8681032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모서리가 둥근 직사각형 48">
            <a:extLst>
              <a:ext uri="{FF2B5EF4-FFF2-40B4-BE49-F238E27FC236}">
                <a16:creationId xmlns:a16="http://schemas.microsoft.com/office/drawing/2014/main" id="{98734B18-D853-9CC9-740A-DEDD93AB4D38}"/>
              </a:ext>
            </a:extLst>
          </p:cNvPr>
          <p:cNvSpPr/>
          <p:nvPr/>
        </p:nvSpPr>
        <p:spPr>
          <a:xfrm>
            <a:off x="1915872" y="9710819"/>
            <a:ext cx="894927" cy="322698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3" name="꺾인 연결선[E] 50">
            <a:extLst>
              <a:ext uri="{FF2B5EF4-FFF2-40B4-BE49-F238E27FC236}">
                <a16:creationId xmlns:a16="http://schemas.microsoft.com/office/drawing/2014/main" id="{05376489-A1EB-9B15-B7BA-3806BEA9E28B}"/>
              </a:ext>
            </a:extLst>
          </p:cNvPr>
          <p:cNvCxnSpPr>
            <a:cxnSpLocks/>
            <a:stCxn id="7" idx="2"/>
            <a:endCxn id="57" idx="1"/>
          </p:cNvCxnSpPr>
          <p:nvPr/>
        </p:nvCxnSpPr>
        <p:spPr>
          <a:xfrm rot="16200000" flipH="1">
            <a:off x="1049210" y="9005505"/>
            <a:ext cx="1378915" cy="35441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50">
            <a:extLst>
              <a:ext uri="{FF2B5EF4-FFF2-40B4-BE49-F238E27FC236}">
                <a16:creationId xmlns:a16="http://schemas.microsoft.com/office/drawing/2014/main" id="{4B723758-6CD6-3743-B240-AD7EEDC01BBB}"/>
              </a:ext>
            </a:extLst>
          </p:cNvPr>
          <p:cNvCxnSpPr>
            <a:cxnSpLocks/>
            <a:stCxn id="56" idx="3"/>
            <a:endCxn id="114" idx="1"/>
          </p:cNvCxnSpPr>
          <p:nvPr/>
        </p:nvCxnSpPr>
        <p:spPr>
          <a:xfrm flipV="1">
            <a:off x="2821340" y="8508781"/>
            <a:ext cx="1365752" cy="3336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Google Shape;1694;p44">
            <a:extLst>
              <a:ext uri="{FF2B5EF4-FFF2-40B4-BE49-F238E27FC236}">
                <a16:creationId xmlns:a16="http://schemas.microsoft.com/office/drawing/2014/main" id="{C85E8204-94E8-09B2-BA52-B6CFBCC23F06}"/>
              </a:ext>
            </a:extLst>
          </p:cNvPr>
          <p:cNvSpPr/>
          <p:nvPr/>
        </p:nvSpPr>
        <p:spPr>
          <a:xfrm>
            <a:off x="3012908" y="9718643"/>
            <a:ext cx="2391414" cy="11432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91AD2907-E30F-DA50-BC83-26B0917848ED}"/>
              </a:ext>
            </a:extLst>
          </p:cNvPr>
          <p:cNvSpPr/>
          <p:nvPr/>
        </p:nvSpPr>
        <p:spPr>
          <a:xfrm>
            <a:off x="3165307" y="9883898"/>
            <a:ext cx="2056567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전시될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정보가 없습니다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정보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&gt;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상품상세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작성 후 진행해주세요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3" name="모서리가 둥근 직사각형 108">
            <a:extLst>
              <a:ext uri="{FF2B5EF4-FFF2-40B4-BE49-F238E27FC236}">
                <a16:creationId xmlns:a16="http://schemas.microsoft.com/office/drawing/2014/main" id="{2027D761-22E2-E1F6-4BE6-A37ED9106ADF}"/>
              </a:ext>
            </a:extLst>
          </p:cNvPr>
          <p:cNvSpPr/>
          <p:nvPr/>
        </p:nvSpPr>
        <p:spPr>
          <a:xfrm>
            <a:off x="4021001" y="1051744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4" name="꺾인 연결선[E] 50">
            <a:extLst>
              <a:ext uri="{FF2B5EF4-FFF2-40B4-BE49-F238E27FC236}">
                <a16:creationId xmlns:a16="http://schemas.microsoft.com/office/drawing/2014/main" id="{ED6FD53B-4306-D690-A4B3-A9D7AE465E14}"/>
              </a:ext>
            </a:extLst>
          </p:cNvPr>
          <p:cNvCxnSpPr>
            <a:cxnSpLocks/>
            <a:stCxn id="57" idx="2"/>
            <a:endCxn id="71" idx="1"/>
          </p:cNvCxnSpPr>
          <p:nvPr/>
        </p:nvCxnSpPr>
        <p:spPr>
          <a:xfrm rot="16200000" flipH="1">
            <a:off x="2559744" y="9837109"/>
            <a:ext cx="256757" cy="64957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9F3871D-806E-2EE9-DE8A-563B60B4447F}"/>
              </a:ext>
            </a:extLst>
          </p:cNvPr>
          <p:cNvSpPr/>
          <p:nvPr/>
        </p:nvSpPr>
        <p:spPr>
          <a:xfrm>
            <a:off x="4858506" y="1941403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37B20E3-550E-79A5-157E-506508123983}"/>
              </a:ext>
            </a:extLst>
          </p:cNvPr>
          <p:cNvSpPr/>
          <p:nvPr/>
        </p:nvSpPr>
        <p:spPr>
          <a:xfrm>
            <a:off x="4697372" y="19129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84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92826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범위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수정업체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공사유형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ellipsis, tooltip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14" name="Google Shape;1694;p44">
            <a:extLst>
              <a:ext uri="{FF2B5EF4-FFF2-40B4-BE49-F238E27FC236}">
                <a16:creationId xmlns:a16="http://schemas.microsoft.com/office/drawing/2014/main" id="{DB273F82-8AFA-D504-1AAC-B5CBECD7E4B9}"/>
              </a:ext>
            </a:extLst>
          </p:cNvPr>
          <p:cNvSpPr/>
          <p:nvPr/>
        </p:nvSpPr>
        <p:spPr>
          <a:xfrm>
            <a:off x="433103" y="1033603"/>
            <a:ext cx="4086773" cy="235784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>
            <a:extLst>
              <a:ext uri="{FF2B5EF4-FFF2-40B4-BE49-F238E27FC236}">
                <a16:creationId xmlns:a16="http://schemas.microsoft.com/office/drawing/2014/main" id="{42699029-96F9-A54C-97C7-61CF065CC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967112"/>
              </p:ext>
            </p:extLst>
          </p:nvPr>
        </p:nvGraphicFramePr>
        <p:xfrm>
          <a:off x="576432" y="1136974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 진열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705F5A12-15B6-FC11-9390-799F510A0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2841940"/>
              </p:ext>
            </p:extLst>
          </p:nvPr>
        </p:nvGraphicFramePr>
        <p:xfrm>
          <a:off x="4150520" y="1115541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622AEEC7-2637-5D0D-EBEE-CBFF15DA6D39}"/>
              </a:ext>
            </a:extLst>
          </p:cNvPr>
          <p:cNvSpPr/>
          <p:nvPr/>
        </p:nvSpPr>
        <p:spPr>
          <a:xfrm>
            <a:off x="2283895" y="30446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BD13DAE-98D7-3981-22ED-CA0A9B94F0F9}"/>
              </a:ext>
            </a:extLst>
          </p:cNvPr>
          <p:cNvSpPr/>
          <p:nvPr/>
        </p:nvSpPr>
        <p:spPr>
          <a:xfrm>
            <a:off x="3792687" y="153143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626121-0081-9E0C-7686-81383A440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55941"/>
              </p:ext>
            </p:extLst>
          </p:nvPr>
        </p:nvGraphicFramePr>
        <p:xfrm>
          <a:off x="576431" y="1892951"/>
          <a:ext cx="4839218" cy="106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1317">
                  <a:extLst>
                    <a:ext uri="{9D8B030D-6E8A-4147-A177-3AD203B41FA5}">
                      <a16:colId xmlns:a16="http://schemas.microsoft.com/office/drawing/2014/main" val="4112172776"/>
                    </a:ext>
                  </a:extLst>
                </a:gridCol>
                <a:gridCol w="691317">
                  <a:extLst>
                    <a:ext uri="{9D8B030D-6E8A-4147-A177-3AD203B41FA5}">
                      <a16:colId xmlns:a16="http://schemas.microsoft.com/office/drawing/2014/main" val="2434550508"/>
                    </a:ext>
                  </a:extLst>
                </a:gridCol>
                <a:gridCol w="426947">
                  <a:extLst>
                    <a:ext uri="{9D8B030D-6E8A-4147-A177-3AD203B41FA5}">
                      <a16:colId xmlns:a16="http://schemas.microsoft.com/office/drawing/2014/main" val="468776068"/>
                    </a:ext>
                  </a:extLst>
                </a:gridCol>
                <a:gridCol w="551427">
                  <a:extLst>
                    <a:ext uri="{9D8B030D-6E8A-4147-A177-3AD203B41FA5}">
                      <a16:colId xmlns:a16="http://schemas.microsoft.com/office/drawing/2014/main" val="3314615283"/>
                    </a:ext>
                  </a:extLst>
                </a:gridCol>
                <a:gridCol w="414519">
                  <a:extLst>
                    <a:ext uri="{9D8B030D-6E8A-4147-A177-3AD203B41FA5}">
                      <a16:colId xmlns:a16="http://schemas.microsoft.com/office/drawing/2014/main" val="2643176940"/>
                    </a:ext>
                  </a:extLst>
                </a:gridCol>
                <a:gridCol w="1107347">
                  <a:extLst>
                    <a:ext uri="{9D8B030D-6E8A-4147-A177-3AD203B41FA5}">
                      <a16:colId xmlns:a16="http://schemas.microsoft.com/office/drawing/2014/main" val="721063890"/>
                    </a:ext>
                  </a:extLst>
                </a:gridCol>
                <a:gridCol w="956344">
                  <a:extLst>
                    <a:ext uri="{9D8B030D-6E8A-4147-A177-3AD203B41FA5}">
                      <a16:colId xmlns:a16="http://schemas.microsoft.com/office/drawing/2014/main" val="3324232055"/>
                    </a:ext>
                  </a:extLst>
                </a:gridCol>
              </a:tblGrid>
              <a:tr h="178215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공급사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수정일시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수정자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상품코드</a:t>
                      </a:r>
                      <a:endParaRPr lang="ko-KR" altLang="en-US" sz="5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권역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공사유형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5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사업장</a:t>
                      </a:r>
                      <a:endParaRPr lang="ko-KR" altLang="en-US" sz="5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3801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13:40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김수정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전국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테스트법입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⋯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07920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13:30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수도권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71682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13:20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75603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13:10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87067"/>
                  </a:ext>
                </a:extLst>
              </a:tr>
              <a:tr h="17821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테스트 공급사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2024.10.31</a:t>
                      </a:r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13:00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김수정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1234567</a:t>
                      </a:r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5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260923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4064063-3151-BAAA-AB80-CED6D7A0757C}"/>
              </a:ext>
            </a:extLst>
          </p:cNvPr>
          <p:cNvSpPr/>
          <p:nvPr/>
        </p:nvSpPr>
        <p:spPr>
          <a:xfrm>
            <a:off x="439640" y="518959"/>
            <a:ext cx="3233112" cy="43721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진열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D0043615-2543-5976-1AC5-2D94FE59A718}"/>
              </a:ext>
            </a:extLst>
          </p:cNvPr>
          <p:cNvSpPr/>
          <p:nvPr/>
        </p:nvSpPr>
        <p:spPr>
          <a:xfrm>
            <a:off x="3316398" y="2209257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BA91C7E1-A0DE-18A1-35DA-6423DF601440}"/>
              </a:ext>
            </a:extLst>
          </p:cNvPr>
          <p:cNvCxnSpPr>
            <a:cxnSpLocks/>
            <a:stCxn id="24" idx="1"/>
            <a:endCxn id="14" idx="1"/>
          </p:cNvCxnSpPr>
          <p:nvPr/>
        </p:nvCxnSpPr>
        <p:spPr>
          <a:xfrm rot="10800000" flipV="1">
            <a:off x="433104" y="737565"/>
            <a:ext cx="6537" cy="1474961"/>
          </a:xfrm>
          <a:prstGeom prst="bentConnector3">
            <a:avLst>
              <a:gd name="adj1" fmla="val 3597017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24601844-842C-9BB2-F362-CCD89C1B9ABD}"/>
              </a:ext>
            </a:extLst>
          </p:cNvPr>
          <p:cNvSpPr/>
          <p:nvPr/>
        </p:nvSpPr>
        <p:spPr>
          <a:xfrm>
            <a:off x="3597891" y="154512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AD67D00-8310-B329-D8CF-BAE0DC81905F}"/>
              </a:ext>
            </a:extLst>
          </p:cNvPr>
          <p:cNvSpPr/>
          <p:nvPr/>
        </p:nvSpPr>
        <p:spPr>
          <a:xfrm>
            <a:off x="383643" y="189295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193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3599"/>
            <a:ext cx="7200000" cy="860554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7130D04-3DC0-CBBE-2245-D0F4784360EE}"/>
              </a:ext>
            </a:extLst>
          </p:cNvPr>
          <p:cNvGraphicFramePr>
            <a:graphicFrameLocks noGrp="1"/>
          </p:cNvGraphicFramePr>
          <p:nvPr/>
        </p:nvGraphicFramePr>
        <p:xfrm>
          <a:off x="516150" y="1618822"/>
          <a:ext cx="6863862" cy="1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77304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781339"/>
              </p:ext>
            </p:extLst>
          </p:nvPr>
        </p:nvGraphicFramePr>
        <p:xfrm>
          <a:off x="7858125" y="426720"/>
          <a:ext cx="2047875" cy="1596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 공급사 중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약관에 동의한 법인만 호출한다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기능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 진열 여부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적용범위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ellipsis, tooltip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6089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정보의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상품정보는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할인여부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’,’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enabled</a:t>
                      </a:r>
                      <a:r>
                        <a:rPr lang="en-US" altLang="ko-KR" sz="700" baseline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’,’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disabled 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판매가 기준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의미하며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아래의 연산으로 값을 표기하다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백분율로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=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할인가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소수점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소주점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자리이하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내림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묶음배송여부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en-US" altLang="ko-KR" sz="7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27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정보는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＂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입력된 값을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무료배송적용금액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도서산간배송가능여부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도서산간추가배송비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제주지역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제주 외 지역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85905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설계서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 문구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설명에 상품 고시 정보 기재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2233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항목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주문취소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비용 정책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사유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page10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응대를 위한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이메일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0943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거래조건에 관한 정보 값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2091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SEO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메타 태그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(Keywords)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상품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텍스트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이미지 검색 키워드 설정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메모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(page 22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421155"/>
                  </a:ext>
                </a:extLst>
              </a:tr>
            </a:tbl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578835-4B12-1D09-0198-28C0D9C599DE}"/>
              </a:ext>
            </a:extLst>
          </p:cNvPr>
          <p:cNvSpPr/>
          <p:nvPr/>
        </p:nvSpPr>
        <p:spPr>
          <a:xfrm>
            <a:off x="504900" y="3598723"/>
            <a:ext cx="191094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공급사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7280BF65-F9DD-4A5D-8752-9BB1127584FC}"/>
              </a:ext>
            </a:extLst>
          </p:cNvPr>
          <p:cNvSpPr/>
          <p:nvPr/>
        </p:nvSpPr>
        <p:spPr>
          <a:xfrm>
            <a:off x="6156855" y="3660644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보기</a:t>
            </a:r>
          </a:p>
        </p:txBody>
      </p:sp>
      <p:sp>
        <p:nvSpPr>
          <p:cNvPr id="195" name="모서리가 둥근 직사각형 194">
            <a:extLst>
              <a:ext uri="{FF2B5EF4-FFF2-40B4-BE49-F238E27FC236}">
                <a16:creationId xmlns:a16="http://schemas.microsoft.com/office/drawing/2014/main" id="{DA1D2A63-1CBD-8011-FCBB-6491F4327D22}"/>
              </a:ext>
            </a:extLst>
          </p:cNvPr>
          <p:cNvSpPr/>
          <p:nvPr/>
        </p:nvSpPr>
        <p:spPr>
          <a:xfrm>
            <a:off x="2415840" y="3609435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포함으로 노출됩니다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01E646-C996-51B4-3AD9-5A9ADCB99653}"/>
              </a:ext>
            </a:extLst>
          </p:cNvPr>
          <p:cNvSpPr/>
          <p:nvPr/>
        </p:nvSpPr>
        <p:spPr>
          <a:xfrm>
            <a:off x="330987" y="389560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DCF07C5-A522-4A2C-4F4D-100A64091BCF}"/>
              </a:ext>
            </a:extLst>
          </p:cNvPr>
          <p:cNvSpPr/>
          <p:nvPr/>
        </p:nvSpPr>
        <p:spPr>
          <a:xfrm>
            <a:off x="5990670" y="36580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0EB944-6141-B1A1-2EB8-C77C4EE48261}"/>
              </a:ext>
            </a:extLst>
          </p:cNvPr>
          <p:cNvGraphicFramePr>
            <a:graphicFrameLocks noGrp="1"/>
          </p:cNvGraphicFramePr>
          <p:nvPr/>
        </p:nvGraphicFramePr>
        <p:xfrm>
          <a:off x="511718" y="1126930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진열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4B4FC0-804B-E693-2E58-E4EF8E50A981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F5A13DD-BD97-EB3C-DCEF-DE23DE496FA8}"/>
              </a:ext>
            </a:extLst>
          </p:cNvPr>
          <p:cNvSpPr/>
          <p:nvPr/>
        </p:nvSpPr>
        <p:spPr>
          <a:xfrm>
            <a:off x="693981" y="205238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19B94D3-8CCF-767F-F7D0-34A74DB1E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00509"/>
              </p:ext>
            </p:extLst>
          </p:nvPr>
        </p:nvGraphicFramePr>
        <p:xfrm>
          <a:off x="719998" y="2364688"/>
          <a:ext cx="6555399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8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7289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36444">
                  <a:extLst>
                    <a:ext uri="{9D8B030D-6E8A-4147-A177-3AD203B41FA5}">
                      <a16:colId xmlns:a16="http://schemas.microsoft.com/office/drawing/2014/main" val="3844752061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328233698"/>
                    </a:ext>
                  </a:extLst>
                </a:gridCol>
                <a:gridCol w="829329">
                  <a:extLst>
                    <a:ext uri="{9D8B030D-6E8A-4147-A177-3AD203B41FA5}">
                      <a16:colId xmlns:a16="http://schemas.microsoft.com/office/drawing/2014/main" val="52008460"/>
                    </a:ext>
                  </a:extLst>
                </a:gridCol>
                <a:gridCol w="829330">
                  <a:extLst>
                    <a:ext uri="{9D8B030D-6E8A-4147-A177-3AD203B41FA5}">
                      <a16:colId xmlns:a16="http://schemas.microsoft.com/office/drawing/2014/main" val="2973256451"/>
                    </a:ext>
                  </a:extLst>
                </a:gridCol>
                <a:gridCol w="1484289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영업담당자 연락처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04994D4B-F207-9E60-3A40-DB113CBB4744}"/>
              </a:ext>
            </a:extLst>
          </p:cNvPr>
          <p:cNvSpPr/>
          <p:nvPr/>
        </p:nvSpPr>
        <p:spPr>
          <a:xfrm>
            <a:off x="7167519" y="2506047"/>
            <a:ext cx="107878" cy="62286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08168467-0186-B1B1-582E-C835A774AB3E}"/>
              </a:ext>
            </a:extLst>
          </p:cNvPr>
          <p:cNvSpPr/>
          <p:nvPr/>
        </p:nvSpPr>
        <p:spPr>
          <a:xfrm>
            <a:off x="7191181" y="2703987"/>
            <a:ext cx="67497" cy="20832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E3F1D9A-9E0A-3D11-698C-4A75007C8E98}"/>
              </a:ext>
            </a:extLst>
          </p:cNvPr>
          <p:cNvSpPr/>
          <p:nvPr/>
        </p:nvSpPr>
        <p:spPr>
          <a:xfrm>
            <a:off x="626090" y="1468228"/>
            <a:ext cx="6616371" cy="50621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팬타온에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등록된 상품의 상세 정보를 관리할 수 있습니다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팬타온에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등로되는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금액은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VAT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포함 기준 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팬타온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배송정보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배송방법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택배사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기본 배송비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묶음배송 정책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무료배송 정책 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도서산간 배송 정책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는 공급사 상세 팝업에서  수정 가능합니다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도서산간 배송비용은 기본 배송비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+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도서산간 추가 배송비 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3A9A4FD-C4DD-8166-733E-891D47A13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25738"/>
              </p:ext>
            </p:extLst>
          </p:nvPr>
        </p:nvGraphicFramePr>
        <p:xfrm>
          <a:off x="539473" y="4398515"/>
          <a:ext cx="6863862" cy="240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4575908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B111BCF-F9F8-C349-F439-705593C72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25689"/>
              </p:ext>
            </p:extLst>
          </p:nvPr>
        </p:nvGraphicFramePr>
        <p:xfrm>
          <a:off x="551830" y="5658195"/>
          <a:ext cx="6863864" cy="7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3808428673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040250925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2042275920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688017991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40345703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171083162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확인 할 수 있는 경우 그에 대한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3438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1730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소비자 상담 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09376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F0A7F3D-70E4-6CFF-D7D2-54753EEFD9B0}"/>
              </a:ext>
            </a:extLst>
          </p:cNvPr>
          <p:cNvSpPr/>
          <p:nvPr/>
        </p:nvSpPr>
        <p:spPr>
          <a:xfrm>
            <a:off x="539473" y="5367089"/>
            <a:ext cx="1243086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82B848C5-EDFF-B0D6-77A7-92E7635C34A6}"/>
              </a:ext>
            </a:extLst>
          </p:cNvPr>
          <p:cNvSpPr/>
          <p:nvPr/>
        </p:nvSpPr>
        <p:spPr>
          <a:xfrm>
            <a:off x="1782778" y="5356629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그림 36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5C8494B6-8010-6EAE-23CD-2EEB14217D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27" y="5437629"/>
            <a:ext cx="108000" cy="108000"/>
          </a:xfrm>
          <a:prstGeom prst="rect">
            <a:avLst/>
          </a:prstGeom>
        </p:spPr>
      </p:pic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FEC9FC51-2DCA-78DD-B565-E445FB185E0C}"/>
              </a:ext>
            </a:extLst>
          </p:cNvPr>
          <p:cNvSpPr/>
          <p:nvPr/>
        </p:nvSpPr>
        <p:spPr>
          <a:xfrm>
            <a:off x="1468810" y="5705873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7CBC3E0-B558-5DD8-5099-EA37F537D6AE}"/>
              </a:ext>
            </a:extLst>
          </p:cNvPr>
          <p:cNvSpPr/>
          <p:nvPr/>
        </p:nvSpPr>
        <p:spPr>
          <a:xfrm>
            <a:off x="1468810" y="5960337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35DFBEF-D6C8-A551-5E3E-12D8AF832B55}"/>
              </a:ext>
            </a:extLst>
          </p:cNvPr>
          <p:cNvSpPr/>
          <p:nvPr/>
        </p:nvSpPr>
        <p:spPr>
          <a:xfrm>
            <a:off x="1468810" y="6195747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7F112A85-32EC-A105-1489-18724117AB3A}"/>
              </a:ext>
            </a:extLst>
          </p:cNvPr>
          <p:cNvSpPr/>
          <p:nvPr/>
        </p:nvSpPr>
        <p:spPr>
          <a:xfrm>
            <a:off x="5177953" y="5712717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2147D20-C6C0-6B82-21C3-0C6CFAC73E41}"/>
              </a:ext>
            </a:extLst>
          </p:cNvPr>
          <p:cNvSpPr/>
          <p:nvPr/>
        </p:nvSpPr>
        <p:spPr>
          <a:xfrm>
            <a:off x="5170144" y="5940623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6A1C84-D305-0726-A852-54A18B565023}"/>
              </a:ext>
            </a:extLst>
          </p:cNvPr>
          <p:cNvSpPr/>
          <p:nvPr/>
        </p:nvSpPr>
        <p:spPr>
          <a:xfrm>
            <a:off x="341368" y="444341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D36568F-0912-05D5-4862-49B203DBE54A}"/>
              </a:ext>
            </a:extLst>
          </p:cNvPr>
          <p:cNvSpPr/>
          <p:nvPr/>
        </p:nvSpPr>
        <p:spPr>
          <a:xfrm>
            <a:off x="360082" y="566843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21E4E440-F13E-DDCE-64E7-98C63527730F}"/>
              </a:ext>
            </a:extLst>
          </p:cNvPr>
          <p:cNvSpPr/>
          <p:nvPr/>
        </p:nvSpPr>
        <p:spPr>
          <a:xfrm>
            <a:off x="539473" y="6505342"/>
            <a:ext cx="1209801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459B478-8CBD-4662-4AE6-0D390FA8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79003"/>
              </p:ext>
            </p:extLst>
          </p:nvPr>
        </p:nvGraphicFramePr>
        <p:xfrm>
          <a:off x="546909" y="7105391"/>
          <a:ext cx="6863864" cy="4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443410021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125665774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1462651044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908762362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2769952305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880553234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(keywords)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5071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5702"/>
                  </a:ext>
                </a:extLst>
              </a:tr>
            </a:tbl>
          </a:graphicData>
        </a:graphic>
      </p:graphicFrame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D4C6EEAD-5DB8-CD30-679C-3001237B7805}"/>
              </a:ext>
            </a:extLst>
          </p:cNvPr>
          <p:cNvSpPr/>
          <p:nvPr/>
        </p:nvSpPr>
        <p:spPr>
          <a:xfrm>
            <a:off x="546909" y="6833658"/>
            <a:ext cx="1202365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42620CC6-AC14-52D3-5CB9-37E1158C97D9}"/>
              </a:ext>
            </a:extLst>
          </p:cNvPr>
          <p:cNvSpPr/>
          <p:nvPr/>
        </p:nvSpPr>
        <p:spPr>
          <a:xfrm>
            <a:off x="1498387" y="7143874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CB85DFD-EA86-0F50-4717-90451EB41ABC}"/>
              </a:ext>
            </a:extLst>
          </p:cNvPr>
          <p:cNvSpPr/>
          <p:nvPr/>
        </p:nvSpPr>
        <p:spPr>
          <a:xfrm>
            <a:off x="1494517" y="7377474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64076A28-F7CD-DDCF-817F-133ED36B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273151"/>
              </p:ext>
            </p:extLst>
          </p:nvPr>
        </p:nvGraphicFramePr>
        <p:xfrm>
          <a:off x="539473" y="3920641"/>
          <a:ext cx="6863862" cy="48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91108203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67197844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63923566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101855230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658789676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13828886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할인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618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할인가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할인률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0</a:t>
                      </a:r>
                      <a:r>
                        <a:rPr kumimoji="1" lang="ko-KR" altLang="en-US" sz="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%</a:t>
                      </a:r>
                      <a:endParaRPr kumimoji="1" lang="ko-KR" altLang="en-US" sz="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91675"/>
                  </a:ext>
                </a:extLst>
              </a:tr>
            </a:tbl>
          </a:graphicData>
        </a:graphic>
      </p:graphicFrame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A85FA9B4-275C-B199-B018-38CB9B188E76}"/>
              </a:ext>
            </a:extLst>
          </p:cNvPr>
          <p:cNvSpPr/>
          <p:nvPr/>
        </p:nvSpPr>
        <p:spPr>
          <a:xfrm>
            <a:off x="1709626" y="3949242"/>
            <a:ext cx="163196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097CE620-0EC0-FF5A-6EA1-3E540EA72D54}"/>
              </a:ext>
            </a:extLst>
          </p:cNvPr>
          <p:cNvSpPr/>
          <p:nvPr/>
        </p:nvSpPr>
        <p:spPr>
          <a:xfrm>
            <a:off x="1709626" y="4194232"/>
            <a:ext cx="163196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1EDC33D-E960-7990-9048-B28790FF071C}"/>
              </a:ext>
            </a:extLst>
          </p:cNvPr>
          <p:cNvSpPr/>
          <p:nvPr/>
        </p:nvSpPr>
        <p:spPr>
          <a:xfrm>
            <a:off x="422315" y="13872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A9D3F09-B9C0-4CD0-6254-07D5DAB293C2}"/>
              </a:ext>
            </a:extLst>
          </p:cNvPr>
          <p:cNvSpPr/>
          <p:nvPr/>
        </p:nvSpPr>
        <p:spPr>
          <a:xfrm>
            <a:off x="-4973785" y="5092844"/>
            <a:ext cx="5023856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7027AB6-FAC2-D7EA-C1B5-6289985D5DC3}"/>
              </a:ext>
            </a:extLst>
          </p:cNvPr>
          <p:cNvSpPr/>
          <p:nvPr/>
        </p:nvSpPr>
        <p:spPr>
          <a:xfrm>
            <a:off x="-2833398" y="7179087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D4D68-5390-DD5D-E99A-5A0A1475B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76778"/>
              </p:ext>
            </p:extLst>
          </p:nvPr>
        </p:nvGraphicFramePr>
        <p:xfrm>
          <a:off x="-4819583" y="5635249"/>
          <a:ext cx="4683540" cy="120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26">
                  <a:extLst>
                    <a:ext uri="{9D8B030D-6E8A-4147-A177-3AD203B41FA5}">
                      <a16:colId xmlns:a16="http://schemas.microsoft.com/office/drawing/2014/main" val="228317749"/>
                    </a:ext>
                  </a:extLst>
                </a:gridCol>
                <a:gridCol w="734190">
                  <a:extLst>
                    <a:ext uri="{9D8B030D-6E8A-4147-A177-3AD203B41FA5}">
                      <a16:colId xmlns:a16="http://schemas.microsoft.com/office/drawing/2014/main" val="3772902835"/>
                    </a:ext>
                  </a:extLst>
                </a:gridCol>
                <a:gridCol w="1207898">
                  <a:extLst>
                    <a:ext uri="{9D8B030D-6E8A-4147-A177-3AD203B41FA5}">
                      <a16:colId xmlns:a16="http://schemas.microsoft.com/office/drawing/2014/main" val="3197246909"/>
                    </a:ext>
                  </a:extLst>
                </a:gridCol>
                <a:gridCol w="665518">
                  <a:extLst>
                    <a:ext uri="{9D8B030D-6E8A-4147-A177-3AD203B41FA5}">
                      <a16:colId xmlns:a16="http://schemas.microsoft.com/office/drawing/2014/main" val="2698502328"/>
                    </a:ext>
                  </a:extLst>
                </a:gridCol>
                <a:gridCol w="936708">
                  <a:extLst>
                    <a:ext uri="{9D8B030D-6E8A-4147-A177-3AD203B41FA5}">
                      <a16:colId xmlns:a16="http://schemas.microsoft.com/office/drawing/2014/main" val="3312552606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택배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4939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묶음배송가능여부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887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4330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kumimoji="1"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357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57245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5CBE7EF-5036-183A-7C99-2E7C73242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86524"/>
              </p:ext>
            </p:extLst>
          </p:nvPr>
        </p:nvGraphicFramePr>
        <p:xfrm>
          <a:off x="-4800710" y="5195633"/>
          <a:ext cx="46646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858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9809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 정보  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C73428F-B250-EF4D-2047-053559E977F7}"/>
              </a:ext>
            </a:extLst>
          </p:cNvPr>
          <p:cNvSpPr/>
          <p:nvPr/>
        </p:nvSpPr>
        <p:spPr>
          <a:xfrm>
            <a:off x="1727810" y="4429642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5400000">
            <a:off x="-385947" y="2535173"/>
            <a:ext cx="481761" cy="463358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7774C74-6FED-8F49-0E3E-6132FC543459}"/>
              </a:ext>
            </a:extLst>
          </p:cNvPr>
          <p:cNvSpPr/>
          <p:nvPr/>
        </p:nvSpPr>
        <p:spPr>
          <a:xfrm>
            <a:off x="-2928473" y="492825"/>
            <a:ext cx="3257315" cy="1456295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사유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공급사에서 호출해 오는 정보로 운영사에서는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만 가능함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수시로 확인 및 수정이 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아니므로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 영역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거래 조건에 관한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A13FA52-252C-717B-5283-029D035DEC46}"/>
              </a:ext>
            </a:extLst>
          </p:cNvPr>
          <p:cNvSpPr/>
          <p:nvPr/>
        </p:nvSpPr>
        <p:spPr>
          <a:xfrm>
            <a:off x="7758733" y="6154234"/>
            <a:ext cx="2287018" cy="1990169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0B50EB6B-B5CA-634E-9FC5-8D0EC8924A77}"/>
              </a:ext>
            </a:extLst>
          </p:cNvPr>
          <p:cNvSpPr/>
          <p:nvPr/>
        </p:nvSpPr>
        <p:spPr>
          <a:xfrm>
            <a:off x="2762610" y="6501847"/>
            <a:ext cx="3710163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정보에는 주문취소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 정책 및 판매자 정보가 포함됩니다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0ACD666B-A5F2-8629-7F00-F6D285F433EE}"/>
              </a:ext>
            </a:extLst>
          </p:cNvPr>
          <p:cNvSpPr/>
          <p:nvPr/>
        </p:nvSpPr>
        <p:spPr>
          <a:xfrm>
            <a:off x="1813917" y="6554916"/>
            <a:ext cx="887826" cy="18144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7B9430DA-8903-28D7-BDF0-ED4B68AA5867}"/>
              </a:ext>
            </a:extLst>
          </p:cNvPr>
          <p:cNvSpPr/>
          <p:nvPr/>
        </p:nvSpPr>
        <p:spPr>
          <a:xfrm>
            <a:off x="-6993485" y="8633263"/>
            <a:ext cx="7109327" cy="849855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49C64203-E3CB-1A39-E338-BF6F23B8F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36215"/>
              </p:ext>
            </p:extLst>
          </p:nvPr>
        </p:nvGraphicFramePr>
        <p:xfrm>
          <a:off x="-6847859" y="8736052"/>
          <a:ext cx="677758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8387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920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거래 조건에 관한 정보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62E68FBB-40E0-DD37-242D-77AEDE8B7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819115"/>
              </p:ext>
            </p:extLst>
          </p:nvPr>
        </p:nvGraphicFramePr>
        <p:xfrm>
          <a:off x="-6847859" y="9181935"/>
          <a:ext cx="6863864" cy="7460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E-Mail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고객문의 가능 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91597"/>
                  </a:ext>
                </a:extLst>
              </a:tr>
            </a:tbl>
          </a:graphicData>
        </a:graphic>
      </p:graphicFrame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210614E8-0FF3-FA91-BC04-985655DC1517}"/>
              </a:ext>
            </a:extLst>
          </p:cNvPr>
          <p:cNvSpPr/>
          <p:nvPr/>
        </p:nvSpPr>
        <p:spPr>
          <a:xfrm>
            <a:off x="-5896327" y="9239142"/>
            <a:ext cx="5759914" cy="8010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03253F0-B11C-839A-F52F-2C63D068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8755"/>
              </p:ext>
            </p:extLst>
          </p:nvPr>
        </p:nvGraphicFramePr>
        <p:xfrm>
          <a:off x="-5896327" y="13286710"/>
          <a:ext cx="5751479" cy="1276012"/>
        </p:xfrm>
        <a:graphic>
          <a:graphicData uri="http://schemas.openxmlformats.org/drawingml/2006/table">
            <a:tbl>
              <a:tblPr/>
              <a:tblGrid>
                <a:gridCol w="146124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290234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231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D867440-FDDC-9486-45D2-DC007F71014D}"/>
              </a:ext>
            </a:extLst>
          </p:cNvPr>
          <p:cNvSpPr/>
          <p:nvPr/>
        </p:nvSpPr>
        <p:spPr>
          <a:xfrm>
            <a:off x="-5890607" y="10184337"/>
            <a:ext cx="5754194" cy="8744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B899B3AD-01E3-8AC1-8857-1F53DA8EC618}"/>
              </a:ext>
            </a:extLst>
          </p:cNvPr>
          <p:cNvSpPr/>
          <p:nvPr/>
        </p:nvSpPr>
        <p:spPr>
          <a:xfrm>
            <a:off x="-5887871" y="11861646"/>
            <a:ext cx="5751458" cy="1050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08D4047-DD9F-A91F-3EA9-B4BB047A858E}"/>
              </a:ext>
            </a:extLst>
          </p:cNvPr>
          <p:cNvSpPr/>
          <p:nvPr/>
        </p:nvSpPr>
        <p:spPr>
          <a:xfrm>
            <a:off x="-5887871" y="11138335"/>
            <a:ext cx="5751458" cy="65057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49DB68B-30AF-C70A-8CED-387F60358267}"/>
              </a:ext>
            </a:extLst>
          </p:cNvPr>
          <p:cNvSpPr/>
          <p:nvPr/>
        </p:nvSpPr>
        <p:spPr>
          <a:xfrm>
            <a:off x="-5896327" y="14772307"/>
            <a:ext cx="5751458" cy="111918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 중 발생한 하자의 환불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수리 등은 공정거래위원회 소비자분쟁해결기준에 준하여 처리됩니다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b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</a:b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제조사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브랜드 </a:t>
            </a:r>
            <a:r>
              <a:rPr lang="en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AS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센터로 문의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시 고객님의 귀책사유로 인해 수거가 지연될 경우에는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교환이 제한될 수 있습니다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일부 수입품 및 제작품의 경우는 주문 전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가능여부를 담당자에게 문의해 주세요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신용카드 결제의 경우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전체 반품만 가능합니다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 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부분 반품 불가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2736069-585F-CF68-C580-A8985EC36D56}"/>
              </a:ext>
            </a:extLst>
          </p:cNvPr>
          <p:cNvSpPr/>
          <p:nvPr/>
        </p:nvSpPr>
        <p:spPr>
          <a:xfrm>
            <a:off x="-5887892" y="13033509"/>
            <a:ext cx="3223129" cy="215467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5A17E6D-203D-7695-5E67-AEF305D729E6}"/>
              </a:ext>
            </a:extLst>
          </p:cNvPr>
          <p:cNvGrpSpPr/>
          <p:nvPr/>
        </p:nvGrpSpPr>
        <p:grpSpPr>
          <a:xfrm>
            <a:off x="-5887892" y="15958136"/>
            <a:ext cx="2232397" cy="180000"/>
            <a:chOff x="3407643" y="2433197"/>
            <a:chExt cx="2232397" cy="180000"/>
          </a:xfrm>
          <a:noFill/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78B501D2-6CB2-4783-F2C1-25C4126E7A03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(12345)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서울시 영등포구 여의도동 </a:t>
              </a:r>
              <a:r>
                <a:rPr kumimoji="1" lang="ko-KR" altLang="en-US" sz="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의사당로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11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길</a:t>
              </a: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18FE60EA-0CBC-5C52-DB22-DFB6589A4C66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622EF020-5C5C-5768-CBBE-199252C98DE8}"/>
              </a:ext>
            </a:extLst>
          </p:cNvPr>
          <p:cNvSpPr/>
          <p:nvPr/>
        </p:nvSpPr>
        <p:spPr>
          <a:xfrm>
            <a:off x="-2244944" y="15949574"/>
            <a:ext cx="2100075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층</a:t>
            </a: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A99019A0-8F72-289A-6382-418873E54756}"/>
              </a:ext>
            </a:extLst>
          </p:cNvPr>
          <p:cNvSpPr/>
          <p:nvPr/>
        </p:nvSpPr>
        <p:spPr>
          <a:xfrm>
            <a:off x="-5887892" y="16193711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02-2345-2345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F2430CD-44FC-D0A0-B785-4695DC0DC8F5}"/>
              </a:ext>
            </a:extLst>
          </p:cNvPr>
          <p:cNvSpPr/>
          <p:nvPr/>
        </p:nvSpPr>
        <p:spPr>
          <a:xfrm>
            <a:off x="-7057709" y="916277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382C229-56E1-6564-0913-3D577A75EF75}"/>
              </a:ext>
            </a:extLst>
          </p:cNvPr>
          <p:cNvSpPr/>
          <p:nvPr/>
        </p:nvSpPr>
        <p:spPr>
          <a:xfrm>
            <a:off x="-7056704" y="130335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30E832D-D0E0-EF73-0B0D-935F7F0EA7AF}"/>
              </a:ext>
            </a:extLst>
          </p:cNvPr>
          <p:cNvSpPr/>
          <p:nvPr/>
        </p:nvSpPr>
        <p:spPr>
          <a:xfrm>
            <a:off x="-7063541" y="1468230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E71D81F-FEFF-D0BB-9160-7F1619A711A0}"/>
              </a:ext>
            </a:extLst>
          </p:cNvPr>
          <p:cNvSpPr/>
          <p:nvPr/>
        </p:nvSpPr>
        <p:spPr>
          <a:xfrm>
            <a:off x="-7082870" y="1593063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9A2AA3-1944-A4D5-CD3D-8F6415FD4379}"/>
              </a:ext>
            </a:extLst>
          </p:cNvPr>
          <p:cNvSpPr/>
          <p:nvPr/>
        </p:nvSpPr>
        <p:spPr>
          <a:xfrm>
            <a:off x="-7060133" y="161848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397997FE-3F04-040B-5D95-032E5072B575}"/>
              </a:ext>
            </a:extLst>
          </p:cNvPr>
          <p:cNvSpPr/>
          <p:nvPr/>
        </p:nvSpPr>
        <p:spPr>
          <a:xfrm>
            <a:off x="-2244944" y="16201261"/>
            <a:ext cx="2108531" cy="18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bg1">
                    <a:lumMod val="50000"/>
                  </a:schemeClr>
                </a:solidFill>
              </a:rPr>
              <a:t>sample@pantech.co.kr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C2A0026-6A0A-E3E0-C9FD-11838CC8B3F0}"/>
              </a:ext>
            </a:extLst>
          </p:cNvPr>
          <p:cNvSpPr/>
          <p:nvPr/>
        </p:nvSpPr>
        <p:spPr>
          <a:xfrm>
            <a:off x="-5887892" y="16428623"/>
            <a:ext cx="2232397" cy="187926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09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18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시 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점심시간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토요일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일요일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 공휴일 제외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54B31511-0419-46EE-85EF-974E26F61647}"/>
              </a:ext>
            </a:extLst>
          </p:cNvPr>
          <p:cNvSpPr/>
          <p:nvPr/>
        </p:nvSpPr>
        <p:spPr>
          <a:xfrm>
            <a:off x="-3896795" y="16797293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73972AD8-D247-B932-D5F7-6A7807CE549B}"/>
              </a:ext>
            </a:extLst>
          </p:cNvPr>
          <p:cNvCxnSpPr>
            <a:cxnSpLocks/>
            <a:stCxn id="88" idx="2"/>
            <a:endCxn id="30" idx="3"/>
          </p:cNvCxnSpPr>
          <p:nvPr/>
        </p:nvCxnSpPr>
        <p:spPr>
          <a:xfrm rot="5400000">
            <a:off x="-1951079" y="8703442"/>
            <a:ext cx="6175994" cy="2241825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FEC786CC-5475-4172-9B9F-31375F83B7A5}"/>
              </a:ext>
            </a:extLst>
          </p:cNvPr>
          <p:cNvSpPr/>
          <p:nvPr/>
        </p:nvSpPr>
        <p:spPr>
          <a:xfrm>
            <a:off x="-6854675" y="16404120"/>
            <a:ext cx="3262400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DD4A543-AA9F-991E-85B2-05B7F8AC2116}"/>
              </a:ext>
            </a:extLst>
          </p:cNvPr>
          <p:cNvSpPr/>
          <p:nvPr/>
        </p:nvSpPr>
        <p:spPr>
          <a:xfrm>
            <a:off x="-3592276" y="16165474"/>
            <a:ext cx="3621914" cy="232236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ABFA6A11-A0D6-0C16-BBC9-FC89F60A0388}"/>
              </a:ext>
            </a:extLst>
          </p:cNvPr>
          <p:cNvSpPr/>
          <p:nvPr/>
        </p:nvSpPr>
        <p:spPr>
          <a:xfrm>
            <a:off x="-3118048" y="16445015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E-Mail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 문의 가능 시간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5834072A-960E-00A1-248B-57A6055DB0A9}"/>
              </a:ext>
            </a:extLst>
          </p:cNvPr>
          <p:cNvSpPr/>
          <p:nvPr/>
        </p:nvSpPr>
        <p:spPr>
          <a:xfrm>
            <a:off x="-3278992" y="162012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50DFD56A-CB75-0748-E725-3F34A14C4A86}"/>
              </a:ext>
            </a:extLst>
          </p:cNvPr>
          <p:cNvSpPr/>
          <p:nvPr/>
        </p:nvSpPr>
        <p:spPr>
          <a:xfrm>
            <a:off x="-6161300" y="164286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F0207AB6-CE1E-FF6C-358A-47E0B04C919E}"/>
              </a:ext>
            </a:extLst>
          </p:cNvPr>
          <p:cNvSpPr/>
          <p:nvPr/>
        </p:nvSpPr>
        <p:spPr>
          <a:xfrm>
            <a:off x="7775825" y="9162776"/>
            <a:ext cx="2287018" cy="4332887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9E5FCB51-64C3-E42B-C7F7-2724985B336F}"/>
              </a:ext>
            </a:extLst>
          </p:cNvPr>
          <p:cNvSpPr/>
          <p:nvPr/>
        </p:nvSpPr>
        <p:spPr>
          <a:xfrm>
            <a:off x="7775825" y="13495664"/>
            <a:ext cx="2287018" cy="1018372"/>
          </a:xfrm>
          <a:prstGeom prst="roundRect">
            <a:avLst>
              <a:gd name="adj" fmla="val 0"/>
            </a:avLst>
          </a:prstGeom>
          <a:solidFill>
            <a:srgbClr val="F2CFEE">
              <a:alpha val="25098"/>
            </a:srgbClr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9C8C4B1D-575B-241B-E88A-B1F20056FF42}"/>
              </a:ext>
            </a:extLst>
          </p:cNvPr>
          <p:cNvSpPr/>
          <p:nvPr/>
        </p:nvSpPr>
        <p:spPr>
          <a:xfrm>
            <a:off x="10360968" y="1001646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영역을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4" name="꺾인 연결선[E] 133">
            <a:extLst>
              <a:ext uri="{FF2B5EF4-FFF2-40B4-BE49-F238E27FC236}">
                <a16:creationId xmlns:a16="http://schemas.microsoft.com/office/drawing/2014/main" id="{0D7BE7C7-75DD-FCBB-AF3F-7D8F4B30E593}"/>
              </a:ext>
            </a:extLst>
          </p:cNvPr>
          <p:cNvCxnSpPr>
            <a:cxnSpLocks/>
            <a:stCxn id="131" idx="3"/>
            <a:endCxn id="133" idx="1"/>
          </p:cNvCxnSpPr>
          <p:nvPr/>
        </p:nvCxnSpPr>
        <p:spPr>
          <a:xfrm flipV="1">
            <a:off x="10062843" y="10322101"/>
            <a:ext cx="298125" cy="100711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BE8D0B0F-6915-F9C1-2FD3-DC6879F4AD4C}"/>
              </a:ext>
            </a:extLst>
          </p:cNvPr>
          <p:cNvSpPr/>
          <p:nvPr/>
        </p:nvSpPr>
        <p:spPr>
          <a:xfrm>
            <a:off x="10367776" y="12637706"/>
            <a:ext cx="1534500" cy="611270"/>
          </a:xfrm>
          <a:prstGeom prst="roundRect">
            <a:avLst>
              <a:gd name="adj" fmla="val 0"/>
            </a:avLst>
          </a:prstGeom>
          <a:solidFill>
            <a:srgbClr val="F2CFEE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250109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 설계 확인 후 추가함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cxnSp>
        <p:nvCxnSpPr>
          <p:cNvPr id="138" name="꺾인 연결선[E] 137">
            <a:extLst>
              <a:ext uri="{FF2B5EF4-FFF2-40B4-BE49-F238E27FC236}">
                <a16:creationId xmlns:a16="http://schemas.microsoft.com/office/drawing/2014/main" id="{BE3F9F36-83CB-BA49-DA6F-AA8364906050}"/>
              </a:ext>
            </a:extLst>
          </p:cNvPr>
          <p:cNvCxnSpPr>
            <a:cxnSpLocks/>
            <a:stCxn id="132" idx="3"/>
            <a:endCxn id="137" idx="1"/>
          </p:cNvCxnSpPr>
          <p:nvPr/>
        </p:nvCxnSpPr>
        <p:spPr>
          <a:xfrm flipV="1">
            <a:off x="10062843" y="12943341"/>
            <a:ext cx="304933" cy="106150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50C5F3F-F20E-4E60-B002-C42F9D227FC4}"/>
              </a:ext>
            </a:extLst>
          </p:cNvPr>
          <p:cNvSpPr/>
          <p:nvPr/>
        </p:nvSpPr>
        <p:spPr>
          <a:xfrm>
            <a:off x="1718336" y="646153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D6F6DF5-4D4B-47BC-99CF-A7D02B1164D8}"/>
              </a:ext>
            </a:extLst>
          </p:cNvPr>
          <p:cNvSpPr/>
          <p:nvPr/>
        </p:nvSpPr>
        <p:spPr>
          <a:xfrm>
            <a:off x="3273678" y="4741065"/>
            <a:ext cx="89856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판매정보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CFD6B889-B968-10F6-A353-0E11DBC45CC2}"/>
              </a:ext>
            </a:extLst>
          </p:cNvPr>
          <p:cNvSpPr/>
          <p:nvPr/>
        </p:nvSpPr>
        <p:spPr>
          <a:xfrm>
            <a:off x="3155499" y="7826244"/>
            <a:ext cx="1242817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고시정보 및 상품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SEO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 저장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4298" y="5091024"/>
            <a:ext cx="6994726" cy="325821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C6C9BCE-DC01-B207-D0FD-1639512D9442}"/>
              </a:ext>
            </a:extLst>
          </p:cNvPr>
          <p:cNvSpPr/>
          <p:nvPr/>
        </p:nvSpPr>
        <p:spPr>
          <a:xfrm>
            <a:off x="6108485" y="207614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운영사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메모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F1A98AE-7D25-38C9-B2DC-B73EC9B0966C}"/>
              </a:ext>
            </a:extLst>
          </p:cNvPr>
          <p:cNvSpPr/>
          <p:nvPr/>
        </p:nvSpPr>
        <p:spPr>
          <a:xfrm>
            <a:off x="5990670" y="205667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75CA00C-C7AF-03F2-0AA7-5C4C8D77A23F}"/>
              </a:ext>
            </a:extLst>
          </p:cNvPr>
          <p:cNvSpPr/>
          <p:nvPr/>
        </p:nvSpPr>
        <p:spPr>
          <a:xfrm>
            <a:off x="328190" y="710407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13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2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정보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48892"/>
              </p:ext>
            </p:extLst>
          </p:nvPr>
        </p:nvGraphicFramePr>
        <p:xfrm>
          <a:off x="7858125" y="426720"/>
          <a:ext cx="2047875" cy="309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전체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을 엑셀로 변환 후 다운로드 제공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 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디자인팀과 논의 후 재정의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수정업체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- 20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18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 초과시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61FF9F9-FE66-1FB2-FA99-9ECFA644AA77}"/>
              </a:ext>
            </a:extLst>
          </p:cNvPr>
          <p:cNvSpPr/>
          <p:nvPr/>
        </p:nvSpPr>
        <p:spPr>
          <a:xfrm>
            <a:off x="99139" y="652338"/>
            <a:ext cx="2650184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D5713DA-317F-640C-94CD-234BDEF1ACAD}"/>
              </a:ext>
            </a:extLst>
          </p:cNvPr>
          <p:cNvSpPr/>
          <p:nvPr/>
        </p:nvSpPr>
        <p:spPr>
          <a:xfrm>
            <a:off x="99138" y="1869713"/>
            <a:ext cx="6120000" cy="250507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3F37C4-DCDF-6836-82F3-CC5383A5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80839"/>
              </p:ext>
            </p:extLst>
          </p:nvPr>
        </p:nvGraphicFramePr>
        <p:xfrm>
          <a:off x="279139" y="1888363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28E6530-06BF-3713-E5D9-297E1CE51C08}"/>
              </a:ext>
            </a:extLst>
          </p:cNvPr>
          <p:cNvSpPr/>
          <p:nvPr/>
        </p:nvSpPr>
        <p:spPr>
          <a:xfrm>
            <a:off x="2782879" y="407232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846391A-0294-8F20-0F00-E223D9B9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38179"/>
              </p:ext>
            </p:extLst>
          </p:nvPr>
        </p:nvGraphicFramePr>
        <p:xfrm>
          <a:off x="218114" y="2542483"/>
          <a:ext cx="5868210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42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371684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821907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194092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635168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742832">
                  <a:extLst>
                    <a:ext uri="{9D8B030D-6E8A-4147-A177-3AD203B41FA5}">
                      <a16:colId xmlns:a16="http://schemas.microsoft.com/office/drawing/2014/main" val="2686577237"/>
                    </a:ext>
                  </a:extLst>
                </a:gridCol>
                <a:gridCol w="61364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710539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코드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옵션규격</a:t>
                      </a:r>
                      <a:r>
                        <a:rPr lang="en-US" altLang="ko-KR" sz="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할인여부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할인가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묵음배송여부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818715AE-79A2-ED6D-B145-E2BCCCB84A1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2749323" y="898239"/>
            <a:ext cx="433409" cy="99012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25AAEC1-88CA-2E08-E943-B84A84805184}"/>
              </a:ext>
            </a:extLst>
          </p:cNvPr>
          <p:cNvSpPr/>
          <p:nvPr/>
        </p:nvSpPr>
        <p:spPr>
          <a:xfrm>
            <a:off x="5485024" y="2310843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8731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옵션상품등록</a:t>
                      </a:r>
                      <a:r>
                        <a:rPr lang="en-US" altLang="ko-KR" sz="1400" b="0" dirty="0">
                          <a:effectLst/>
                        </a:rPr>
                        <a:t> 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44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37031</TotalTime>
  <Words>14269</Words>
  <Application>Microsoft Macintosh PowerPoint</Application>
  <PresentationFormat>A4 용지(210x297mm)</PresentationFormat>
  <Paragraphs>3572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NanumGothic</vt:lpstr>
      <vt:lpstr>맑은 고딕</vt:lpstr>
      <vt:lpstr>맑은 고딕</vt:lpstr>
      <vt:lpstr>Malgun Gothic Semilight</vt:lpstr>
      <vt:lpstr>Noto Sans Korean</vt:lpstr>
      <vt:lpstr>Aptos</vt:lpstr>
      <vt:lpstr>Aptos Display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민기 김</dc:creator>
  <cp:keywords/>
  <dc:description/>
  <cp:lastModifiedBy>DA41707</cp:lastModifiedBy>
  <cp:revision>80</cp:revision>
  <dcterms:created xsi:type="dcterms:W3CDTF">2024-10-08T00:49:16Z</dcterms:created>
  <dcterms:modified xsi:type="dcterms:W3CDTF">2025-04-28T02:16:22Z</dcterms:modified>
  <cp:category/>
</cp:coreProperties>
</file>