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82" r:id="rId3"/>
    <p:sldId id="286" r:id="rId4"/>
    <p:sldId id="287" r:id="rId5"/>
    <p:sldId id="288" r:id="rId6"/>
  </p:sldIdLst>
  <p:sldSz cx="10799763" cy="57594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iGw5MKlWx0OYnQzzYt+WBt5EuX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CCDE37-8431-4A5D-9FCF-62FB5E6A01FD}">
  <a:tblStyle styleId="{EECCDE37-8431-4A5D-9FCF-62FB5E6A01F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66C2EF1-5381-446B-BBDA-88623D0872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222" y="96"/>
      </p:cViewPr>
      <p:guideLst>
        <p:guide orient="horz" pos="181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34" Type="http://customschemas.google.com/relationships/presentationmetadata" Target="metadata"/><Relationship Id="rId7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36" Type="http://schemas.openxmlformats.org/officeDocument/2006/relationships/viewProps" Target="viewProps.xml"/><Relationship Id="rId4" Type="http://schemas.openxmlformats.org/officeDocument/2006/relationships/slide" Target="slides/slide3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608" y="685800"/>
            <a:ext cx="6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7642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9574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769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0918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Ref idx="1001">
        <a:schemeClr val="bg1"/>
      </p:bgRef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14" name="Google Shape;14;p8"/>
          <p:cNvGraphicFramePr/>
          <p:nvPr>
            <p:extLst>
              <p:ext uri="{D42A27DB-BD31-4B8C-83A1-F6EECF244321}">
                <p14:modId xmlns:p14="http://schemas.microsoft.com/office/powerpoint/2010/main" val="3789246427"/>
              </p:ext>
            </p:extLst>
          </p:nvPr>
        </p:nvGraphicFramePr>
        <p:xfrm>
          <a:off x="91299" y="280833"/>
          <a:ext cx="10619575" cy="4306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32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rcRect l="8393" t="15143" r="6484"/>
          <a:stretch/>
        </p:blipFill>
        <p:spPr>
          <a:xfrm>
            <a:off x="118658" y="319723"/>
            <a:ext cx="1258779" cy="35637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>
            <a:spLocks noGrp="1"/>
          </p:cNvSpPr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body" idx="1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3975" tIns="103975" rIns="103975" bIns="103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ubTitle" idx="1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2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 hasCustomPrompt="1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1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2173355757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smtClean="0"/>
                        <a:t>정산관리</a:t>
                      </a:r>
                      <a:r>
                        <a:rPr lang="ko-KR" sz="1000" b="1" u="none" strike="noStrike" cap="none" smtClean="0"/>
                        <a:t> </a:t>
                      </a:r>
                      <a:r>
                        <a:rPr lang="ko-KR" sz="1000" b="1" u="none" strike="noStrike" cap="none"/>
                        <a:t>&gt; </a:t>
                      </a:r>
                      <a:r>
                        <a:rPr lang="ko-KR" altLang="en-US" sz="1000" b="1" u="none" strike="noStrike" cap="none" smtClean="0"/>
                        <a:t>매입확정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111801" y="812437"/>
            <a:ext cx="9373141" cy="559545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매입확정</a:t>
            </a:r>
            <a:endParaRPr>
              <a:latin typeface="+mj-ea"/>
              <a:ea typeface="+mj-ea"/>
            </a:endParaRPr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</a:rPr>
              <a:t>매입확정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정산관리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매입확정</a:t>
            </a:r>
            <a:endParaRPr>
              <a:latin typeface="+mj-ea"/>
              <a:ea typeface="+mj-ea"/>
            </a:endParaRPr>
          </a:p>
        </p:txBody>
      </p:sp>
      <p:sp>
        <p:nvSpPr>
          <p:cNvPr id="54" name="Google Shape;54;p20"/>
          <p:cNvSpPr/>
          <p:nvPr/>
        </p:nvSpPr>
        <p:spPr>
          <a:xfrm>
            <a:off x="185420" y="906309"/>
            <a:ext cx="9211343" cy="5416519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5" name="Google Shape;55;p20"/>
          <p:cNvSpPr/>
          <p:nvPr/>
        </p:nvSpPr>
        <p:spPr>
          <a:xfrm>
            <a:off x="260817" y="993330"/>
            <a:ext cx="9071538" cy="5265703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56" name="Google Shape;56;p20"/>
          <p:cNvPicPr preferRelativeResize="0"/>
          <p:nvPr/>
        </p:nvPicPr>
        <p:blipFill rotWithShape="1">
          <a:blip r:embed="rId3">
            <a:alphaModFix/>
          </a:blip>
          <a:srcRect b="33078"/>
          <a:stretch/>
        </p:blipFill>
        <p:spPr>
          <a:xfrm>
            <a:off x="260331" y="988697"/>
            <a:ext cx="9011259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20"/>
          <p:cNvSpPr txBox="1"/>
          <p:nvPr/>
        </p:nvSpPr>
        <p:spPr>
          <a:xfrm>
            <a:off x="295949" y="1111723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 i="0" u="none" strike="noStrike" cap="none" smtClean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매입확정</a:t>
            </a:r>
            <a:endParaRPr>
              <a:latin typeface="+mj-ea"/>
              <a:ea typeface="+mj-ea"/>
            </a:endParaRPr>
          </a:p>
        </p:txBody>
      </p:sp>
      <p:sp>
        <p:nvSpPr>
          <p:cNvPr id="101" name="Google Shape;138;p21"/>
          <p:cNvSpPr/>
          <p:nvPr/>
        </p:nvSpPr>
        <p:spPr>
          <a:xfrm>
            <a:off x="415791" y="1925501"/>
            <a:ext cx="4350331" cy="4158005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051330"/>
              </p:ext>
            </p:extLst>
          </p:nvPr>
        </p:nvGraphicFramePr>
        <p:xfrm>
          <a:off x="413165" y="1925290"/>
          <a:ext cx="4300602" cy="1826805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245332">
                  <a:extLst>
                    <a:ext uri="{9D8B030D-6E8A-4147-A177-3AD203B41FA5}">
                      <a16:colId xmlns:a16="http://schemas.microsoft.com/office/drawing/2014/main" val="2990875238"/>
                    </a:ext>
                  </a:extLst>
                </a:gridCol>
                <a:gridCol w="659940">
                  <a:extLst>
                    <a:ext uri="{9D8B030D-6E8A-4147-A177-3AD203B41FA5}">
                      <a16:colId xmlns:a16="http://schemas.microsoft.com/office/drawing/2014/main" val="1035474992"/>
                    </a:ext>
                  </a:extLst>
                </a:gridCol>
                <a:gridCol w="836428">
                  <a:extLst>
                    <a:ext uri="{9D8B030D-6E8A-4147-A177-3AD203B41FA5}">
                      <a16:colId xmlns:a16="http://schemas.microsoft.com/office/drawing/2014/main" val="1409623470"/>
                    </a:ext>
                  </a:extLst>
                </a:gridCol>
                <a:gridCol w="396949">
                  <a:extLst>
                    <a:ext uri="{9D8B030D-6E8A-4147-A177-3AD203B41FA5}">
                      <a16:colId xmlns:a16="http://schemas.microsoft.com/office/drawing/2014/main" val="2554906623"/>
                    </a:ext>
                  </a:extLst>
                </a:gridCol>
                <a:gridCol w="453656">
                  <a:extLst>
                    <a:ext uri="{9D8B030D-6E8A-4147-A177-3AD203B41FA5}">
                      <a16:colId xmlns:a16="http://schemas.microsoft.com/office/drawing/2014/main" val="2379995426"/>
                    </a:ext>
                  </a:extLst>
                </a:gridCol>
                <a:gridCol w="389860">
                  <a:extLst>
                    <a:ext uri="{9D8B030D-6E8A-4147-A177-3AD203B41FA5}">
                      <a16:colId xmlns:a16="http://schemas.microsoft.com/office/drawing/2014/main" val="91479496"/>
                    </a:ext>
                  </a:extLst>
                </a:gridCol>
                <a:gridCol w="425303">
                  <a:extLst>
                    <a:ext uri="{9D8B030D-6E8A-4147-A177-3AD203B41FA5}">
                      <a16:colId xmlns:a16="http://schemas.microsoft.com/office/drawing/2014/main" val="2909196946"/>
                    </a:ext>
                  </a:extLst>
                </a:gridCol>
                <a:gridCol w="467832">
                  <a:extLst>
                    <a:ext uri="{9D8B030D-6E8A-4147-A177-3AD203B41FA5}">
                      <a16:colId xmlns:a16="http://schemas.microsoft.com/office/drawing/2014/main" val="834480797"/>
                    </a:ext>
                  </a:extLst>
                </a:gridCol>
                <a:gridCol w="425302">
                  <a:extLst>
                    <a:ext uri="{9D8B030D-6E8A-4147-A177-3AD203B41FA5}">
                      <a16:colId xmlns:a16="http://schemas.microsoft.com/office/drawing/2014/main" val="2764286760"/>
                    </a:ext>
                  </a:extLst>
                </a:gridCol>
              </a:tblGrid>
              <a:tr h="1796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latin typeface="+mn-ea"/>
                          <a:ea typeface="+mn-ea"/>
                        </a:rPr>
                        <a:t>□</a:t>
                      </a:r>
                      <a:endParaRPr sz="6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latin typeface="+mn-ea"/>
                          <a:ea typeface="+mn-ea"/>
                        </a:rPr>
                        <a:t>지급조건</a:t>
                      </a:r>
                      <a:endParaRPr sz="6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latin typeface="+mn-ea"/>
                          <a:ea typeface="+mn-ea"/>
                        </a:rPr>
                        <a:t>공급사명</a:t>
                      </a:r>
                      <a:endParaRPr sz="6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0" u="none" strike="noStrike" cap="none" smtClean="0">
                          <a:latin typeface="+mn-ea"/>
                          <a:ea typeface="+mn-ea"/>
                        </a:rPr>
                        <a:t>선매입</a:t>
                      </a:r>
                      <a:endParaRPr sz="600" b="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latin typeface="+mn-ea"/>
                          <a:ea typeface="+mn-ea"/>
                        </a:rPr>
                        <a:t>매입액</a:t>
                      </a:r>
                      <a:endParaRPr sz="6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latin typeface="+mn-ea"/>
                          <a:ea typeface="+mn-ea"/>
                        </a:rPr>
                        <a:t>부가세</a:t>
                      </a:r>
                      <a:endParaRPr sz="6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latin typeface="+mn-ea"/>
                          <a:ea typeface="+mn-ea"/>
                        </a:rPr>
                        <a:t>배송비</a:t>
                      </a:r>
                      <a:endParaRPr sz="6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latin typeface="+mn-ea"/>
                          <a:ea typeface="+mn-ea"/>
                        </a:rPr>
                        <a:t>합계</a:t>
                      </a:r>
                      <a:endParaRPr sz="6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latin typeface="+mn-ea"/>
                          <a:ea typeface="+mn-ea"/>
                        </a:rPr>
                        <a:t>정산생성일</a:t>
                      </a:r>
                      <a:endParaRPr sz="6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345881"/>
                  </a:ext>
                </a:extLst>
              </a:tr>
              <a:tr h="17964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□</a:t>
                      </a:r>
                      <a:endParaRPr sz="600" u="none" strike="noStrike" cap="none">
                        <a:solidFill>
                          <a:srgbClr val="7F7F7F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rgbClr val="7F7F7F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rgbClr val="7F7F7F"/>
                          </a:solidFill>
                          <a:latin typeface="+mn-ea"/>
                          <a:ea typeface="+mn-ea"/>
                        </a:rPr>
                        <a:t> 정우테크</a:t>
                      </a:r>
                      <a:endParaRPr sz="600" u="none" strike="noStrike" cap="none">
                        <a:solidFill>
                          <a:srgbClr val="7F7F7F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b="0" u="none" strike="noStrike" cap="none">
                        <a:solidFill>
                          <a:srgbClr val="7F7F7F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 smtClean="0">
                          <a:solidFill>
                            <a:srgbClr val="7F7F7F"/>
                          </a:solidFill>
                          <a:latin typeface="+mn-ea"/>
                          <a:ea typeface="+mn-ea"/>
                        </a:rPr>
                        <a:t>785,600</a:t>
                      </a:r>
                      <a:endParaRPr sz="600" u="none" strike="noStrike" cap="none">
                        <a:solidFill>
                          <a:srgbClr val="7F7F7F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 smtClean="0">
                          <a:solidFill>
                            <a:srgbClr val="7F7F7F"/>
                          </a:solidFill>
                          <a:latin typeface="+mn-ea"/>
                          <a:ea typeface="+mn-ea"/>
                        </a:rPr>
                        <a:t>78,500</a:t>
                      </a:r>
                      <a:endParaRPr sz="600" u="none" strike="noStrike" cap="none">
                        <a:solidFill>
                          <a:srgbClr val="7F7F7F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 smtClean="0">
                          <a:solidFill>
                            <a:srgbClr val="7F7F7F"/>
                          </a:solidFill>
                          <a:latin typeface="+mn-ea"/>
                          <a:ea typeface="+mn-ea"/>
                        </a:rPr>
                        <a:t>6,000</a:t>
                      </a:r>
                      <a:endParaRPr sz="600" u="none" strike="noStrike" cap="none">
                        <a:solidFill>
                          <a:srgbClr val="7F7F7F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 smtClean="0">
                          <a:solidFill>
                            <a:srgbClr val="7F7F7F"/>
                          </a:solidFill>
                          <a:latin typeface="+mn-ea"/>
                          <a:ea typeface="+mn-ea"/>
                        </a:rPr>
                        <a:t>870,160</a:t>
                      </a:r>
                      <a:endParaRPr sz="600" u="none" strike="noStrike" cap="none">
                        <a:solidFill>
                          <a:srgbClr val="7F7F7F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 smtClean="0">
                          <a:solidFill>
                            <a:srgbClr val="7F7F7F"/>
                          </a:solidFill>
                          <a:latin typeface="+mn-ea"/>
                          <a:ea typeface="+mn-ea"/>
                        </a:rPr>
                        <a:t>2024-12-09</a:t>
                      </a:r>
                      <a:endParaRPr sz="600" u="none" strike="noStrike" cap="none">
                        <a:solidFill>
                          <a:srgbClr val="7F7F7F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03699"/>
                  </a:ext>
                </a:extLst>
              </a:tr>
              <a:tr h="182171">
                <a:tc>
                  <a:txBody>
                    <a:bodyPr/>
                    <a:lstStyle/>
                    <a:p>
                      <a:pPr marL="7200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□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311281"/>
                  </a:ext>
                </a:extLst>
              </a:tr>
              <a:tr h="19355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□</a:t>
                      </a:r>
                      <a:endParaRPr sz="60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b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371312"/>
                  </a:ext>
                </a:extLst>
              </a:tr>
              <a:tr h="17964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□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076698"/>
                  </a:ext>
                </a:extLst>
              </a:tr>
              <a:tr h="19355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□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858132"/>
                  </a:ext>
                </a:extLst>
              </a:tr>
              <a:tr h="17964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□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938710"/>
                  </a:ext>
                </a:extLst>
              </a:tr>
              <a:tr h="17964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□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938235"/>
                  </a:ext>
                </a:extLst>
              </a:tr>
              <a:tr h="17964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□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097471"/>
                  </a:ext>
                </a:extLst>
              </a:tr>
              <a:tr h="17964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□</a:t>
                      </a:r>
                      <a:endParaRPr sz="60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b="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649831"/>
                  </a:ext>
                </a:extLst>
              </a:tr>
            </a:tbl>
          </a:graphicData>
        </a:graphic>
      </p:graphicFrame>
      <p:graphicFrame>
        <p:nvGraphicFramePr>
          <p:cNvPr id="103" name="Google Shape;359;p26"/>
          <p:cNvGraphicFramePr/>
          <p:nvPr>
            <p:extLst>
              <p:ext uri="{D42A27DB-BD31-4B8C-83A1-F6EECF244321}">
                <p14:modId xmlns:p14="http://schemas.microsoft.com/office/powerpoint/2010/main" val="79363275"/>
              </p:ext>
            </p:extLst>
          </p:nvPr>
        </p:nvGraphicFramePr>
        <p:xfrm>
          <a:off x="400328" y="1440263"/>
          <a:ext cx="853811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69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4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9461">
                  <a:extLst>
                    <a:ext uri="{9D8B030D-6E8A-4147-A177-3AD203B41FA5}">
                      <a16:colId xmlns:a16="http://schemas.microsoft.com/office/drawing/2014/main" val="995553431"/>
                    </a:ext>
                  </a:extLst>
                </a:gridCol>
                <a:gridCol w="871869">
                  <a:extLst>
                    <a:ext uri="{9D8B030D-6E8A-4147-A177-3AD203B41FA5}">
                      <a16:colId xmlns:a16="http://schemas.microsoft.com/office/drawing/2014/main" val="1024345878"/>
                    </a:ext>
                  </a:extLst>
                </a:gridCol>
                <a:gridCol w="1197935">
                  <a:extLst>
                    <a:ext uri="{9D8B030D-6E8A-4147-A177-3AD203B41FA5}">
                      <a16:colId xmlns:a16="http://schemas.microsoft.com/office/drawing/2014/main" val="3590238078"/>
                    </a:ext>
                  </a:extLst>
                </a:gridCol>
                <a:gridCol w="3274829">
                  <a:extLst>
                    <a:ext uri="{9D8B030D-6E8A-4147-A177-3AD203B41FA5}">
                      <a16:colId xmlns:a16="http://schemas.microsoft.com/office/drawing/2014/main" val="3850984605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 매입상태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매입확정대상 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</a:t>
                      </a:r>
                      <a:r>
                        <a:rPr lang="en-US" altLang="ko-KR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˅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b="1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공급사명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" name="Google Shape;138;p21"/>
          <p:cNvSpPr/>
          <p:nvPr/>
        </p:nvSpPr>
        <p:spPr>
          <a:xfrm>
            <a:off x="4787386" y="1928198"/>
            <a:ext cx="4386281" cy="415800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813033"/>
              </p:ext>
            </p:extLst>
          </p:nvPr>
        </p:nvGraphicFramePr>
        <p:xfrm>
          <a:off x="4787387" y="1925290"/>
          <a:ext cx="4283138" cy="198267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625534">
                  <a:extLst>
                    <a:ext uri="{9D8B030D-6E8A-4147-A177-3AD203B41FA5}">
                      <a16:colId xmlns:a16="http://schemas.microsoft.com/office/drawing/2014/main" val="581193772"/>
                    </a:ext>
                  </a:extLst>
                </a:gridCol>
                <a:gridCol w="751115">
                  <a:extLst>
                    <a:ext uri="{9D8B030D-6E8A-4147-A177-3AD203B41FA5}">
                      <a16:colId xmlns:a16="http://schemas.microsoft.com/office/drawing/2014/main" val="2419679513"/>
                    </a:ext>
                  </a:extLst>
                </a:gridCol>
                <a:gridCol w="367393">
                  <a:extLst>
                    <a:ext uri="{9D8B030D-6E8A-4147-A177-3AD203B41FA5}">
                      <a16:colId xmlns:a16="http://schemas.microsoft.com/office/drawing/2014/main" val="2543467015"/>
                    </a:ext>
                  </a:extLst>
                </a:gridCol>
                <a:gridCol w="306521">
                  <a:extLst>
                    <a:ext uri="{9D8B030D-6E8A-4147-A177-3AD203B41FA5}">
                      <a16:colId xmlns:a16="http://schemas.microsoft.com/office/drawing/2014/main" val="1563684042"/>
                    </a:ext>
                  </a:extLst>
                </a:gridCol>
                <a:gridCol w="446515">
                  <a:extLst>
                    <a:ext uri="{9D8B030D-6E8A-4147-A177-3AD203B41FA5}">
                      <a16:colId xmlns:a16="http://schemas.microsoft.com/office/drawing/2014/main" val="3107721707"/>
                    </a:ext>
                  </a:extLst>
                </a:gridCol>
                <a:gridCol w="446515">
                  <a:extLst>
                    <a:ext uri="{9D8B030D-6E8A-4147-A177-3AD203B41FA5}">
                      <a16:colId xmlns:a16="http://schemas.microsoft.com/office/drawing/2014/main" val="535792741"/>
                    </a:ext>
                  </a:extLst>
                </a:gridCol>
                <a:gridCol w="499953">
                  <a:extLst>
                    <a:ext uri="{9D8B030D-6E8A-4147-A177-3AD203B41FA5}">
                      <a16:colId xmlns:a16="http://schemas.microsoft.com/office/drawing/2014/main" val="833910559"/>
                    </a:ext>
                  </a:extLst>
                </a:gridCol>
                <a:gridCol w="393077">
                  <a:extLst>
                    <a:ext uri="{9D8B030D-6E8A-4147-A177-3AD203B41FA5}">
                      <a16:colId xmlns:a16="http://schemas.microsoft.com/office/drawing/2014/main" val="1098037001"/>
                    </a:ext>
                  </a:extLst>
                </a:gridCol>
                <a:gridCol w="446515">
                  <a:extLst>
                    <a:ext uri="{9D8B030D-6E8A-4147-A177-3AD203B41FA5}">
                      <a16:colId xmlns:a16="http://schemas.microsoft.com/office/drawing/2014/main" val="2410064325"/>
                    </a:ext>
                  </a:extLst>
                </a:gridCol>
              </a:tblGrid>
              <a:tr h="1796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주문유형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주문번호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상품명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단위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매입수량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매입단가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매입액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부가세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원가반영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143172"/>
                  </a:ext>
                </a:extLst>
              </a:tr>
              <a:tr h="1796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일반</a:t>
                      </a:r>
                      <a:endParaRPr sz="700" u="none" strike="noStrike" cap="none">
                        <a:solidFill>
                          <a:srgbClr val="7F7F7F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sng" strike="noStrike" cap="none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Gen24112312-1</a:t>
                      </a:r>
                      <a:endParaRPr sz="700" u="sng" strike="noStrike" cap="none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sng" strike="noStrike" cap="none" smtClean="0">
                          <a:solidFill>
                            <a:schemeClr val="accent1"/>
                          </a:solidFill>
                          <a:latin typeface="+mn-ea"/>
                          <a:ea typeface="+mn-ea"/>
                        </a:rPr>
                        <a:t>광점퍼</a:t>
                      </a:r>
                      <a:endParaRPr sz="700" u="sng" strike="noStrike" cap="none">
                        <a:solidFill>
                          <a:schemeClr val="accent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  <a:latin typeface="+mn-ea"/>
                          <a:ea typeface="+mn-ea"/>
                        </a:rPr>
                        <a:t>본</a:t>
                      </a:r>
                      <a:endParaRPr sz="700" u="none" strike="noStrike" cap="none">
                        <a:solidFill>
                          <a:srgbClr val="7F7F7F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rgbClr val="7F7F7F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sz="700" u="none" strike="noStrike" cap="none">
                        <a:solidFill>
                          <a:srgbClr val="7F7F7F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rgbClr val="7F7F7F"/>
                          </a:solidFill>
                          <a:latin typeface="+mn-ea"/>
                          <a:ea typeface="+mn-ea"/>
                        </a:rPr>
                        <a:t>3,560</a:t>
                      </a:r>
                      <a:endParaRPr sz="700" u="none" strike="noStrike" cap="none">
                        <a:solidFill>
                          <a:srgbClr val="7F7F7F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rgbClr val="7F7F7F"/>
                          </a:solidFill>
                          <a:latin typeface="+mn-ea"/>
                          <a:ea typeface="+mn-ea"/>
                        </a:rPr>
                        <a:t>35,600</a:t>
                      </a:r>
                      <a:endParaRPr sz="700" u="none" strike="noStrike" cap="none">
                        <a:solidFill>
                          <a:srgbClr val="7F7F7F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rgbClr val="7F7F7F"/>
                          </a:solidFill>
                          <a:latin typeface="+mn-ea"/>
                          <a:ea typeface="+mn-ea"/>
                        </a:rPr>
                        <a:t>3,560</a:t>
                      </a:r>
                      <a:endParaRPr sz="700" u="none" strike="noStrike" cap="none">
                        <a:solidFill>
                          <a:srgbClr val="7F7F7F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rgbClr val="7F7F7F"/>
                          </a:solidFill>
                          <a:latin typeface="+mn-ea"/>
                          <a:ea typeface="+mn-ea"/>
                        </a:rPr>
                        <a:t>Y</a:t>
                      </a:r>
                      <a:endParaRPr sz="700" u="none" strike="noStrike" cap="none">
                        <a:solidFill>
                          <a:srgbClr val="7F7F7F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99007"/>
                  </a:ext>
                </a:extLst>
              </a:tr>
              <a:tr h="153396">
                <a:tc>
                  <a:txBody>
                    <a:bodyPr/>
                    <a:lstStyle/>
                    <a:p>
                      <a:pPr marL="0" marR="0" lvl="8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065708"/>
                  </a:ext>
                </a:extLst>
              </a:tr>
              <a:tr h="19355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478519"/>
                  </a:ext>
                </a:extLst>
              </a:tr>
              <a:tr h="1796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253775"/>
                  </a:ext>
                </a:extLst>
              </a:tr>
              <a:tr h="19355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225455"/>
                  </a:ext>
                </a:extLst>
              </a:tr>
              <a:tr h="1796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128164"/>
                  </a:ext>
                </a:extLst>
              </a:tr>
              <a:tr h="1796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537030"/>
                  </a:ext>
                </a:extLst>
              </a:tr>
              <a:tr h="1796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원가반영총계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2,300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1,372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785,600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78,560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800507"/>
                  </a:ext>
                </a:extLst>
              </a:tr>
              <a:tr h="1796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원가미반영총계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085334"/>
                  </a:ext>
                </a:extLst>
              </a:tr>
              <a:tr h="1846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총계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2,300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1,372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785,600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78,560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829967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3073" y="1464629"/>
            <a:ext cx="136620" cy="136620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404319" y="1426087"/>
            <a:ext cx="877288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400778" y="1606839"/>
            <a:ext cx="877288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9723" y="1151581"/>
            <a:ext cx="327485" cy="16618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08837" y="2133601"/>
            <a:ext cx="567070" cy="12759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600" smtClean="0">
                <a:solidFill>
                  <a:schemeClr val="bg1">
                    <a:lumMod val="50000"/>
                  </a:schemeClr>
                </a:solidFill>
              </a:rPr>
              <a:t>현금 </a:t>
            </a:r>
            <a:r>
              <a:rPr lang="en-US" altLang="ko-KR" sz="600" smtClean="0">
                <a:solidFill>
                  <a:schemeClr val="bg1">
                    <a:lumMod val="50000"/>
                  </a:schemeClr>
                </a:solidFill>
              </a:rPr>
              <a:t>(60</a:t>
            </a:r>
            <a:r>
              <a:rPr lang="ko-KR" altLang="en-US" sz="600" smtClean="0">
                <a:solidFill>
                  <a:schemeClr val="bg1">
                    <a:lumMod val="50000"/>
                  </a:schemeClr>
                </a:solidFill>
              </a:rPr>
              <a:t>일</a:t>
            </a:r>
            <a:r>
              <a:rPr lang="en-US" altLang="ko-KR" sz="600" smtClean="0">
                <a:solidFill>
                  <a:schemeClr val="bg1">
                    <a:lumMod val="50000"/>
                  </a:schemeClr>
                </a:solidFill>
              </a:rPr>
              <a:t>)   </a:t>
            </a:r>
            <a:r>
              <a:rPr lang="ko-KR" altLang="ko-KR" sz="60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˅</a:t>
            </a:r>
            <a:endParaRPr lang="ko-KR" altLang="en-US" sz="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4" name="Google Shape;57;p20"/>
          <p:cNvSpPr txBox="1"/>
          <p:nvPr/>
        </p:nvSpPr>
        <p:spPr>
          <a:xfrm>
            <a:off x="413166" y="1692054"/>
            <a:ext cx="1382978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b="1">
                <a:solidFill>
                  <a:schemeClr val="accent1"/>
                </a:solidFill>
                <a:latin typeface="+mj-ea"/>
              </a:rPr>
              <a:t>■</a:t>
            </a:r>
            <a:r>
              <a:rPr lang="ko-KR" altLang="en-US" sz="700" b="1" i="0" u="none" strike="noStrike" cap="none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sym typeface="Arial"/>
              </a:rPr>
              <a:t> 매입목록</a:t>
            </a:r>
            <a:endParaRPr sz="700">
              <a:solidFill>
                <a:schemeClr val="bg1">
                  <a:lumMod val="50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95" name="Google Shape;57;p20"/>
          <p:cNvSpPr txBox="1"/>
          <p:nvPr/>
        </p:nvSpPr>
        <p:spPr>
          <a:xfrm>
            <a:off x="4840745" y="1704114"/>
            <a:ext cx="2552427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b="1">
                <a:solidFill>
                  <a:schemeClr val="accent1"/>
                </a:solidFill>
                <a:latin typeface="+mj-ea"/>
              </a:rPr>
              <a:t>■</a:t>
            </a:r>
            <a:r>
              <a:rPr lang="ko-KR" altLang="en-US" sz="700" b="1">
                <a:solidFill>
                  <a:schemeClr val="bg1">
                    <a:lumMod val="50000"/>
                  </a:schemeClr>
                </a:solidFill>
                <a:latin typeface="+mj-ea"/>
              </a:rPr>
              <a:t> </a:t>
            </a:r>
            <a:r>
              <a:rPr lang="ko-KR" altLang="en-US" sz="700" b="1" i="0" u="none" strike="noStrike" cap="none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매입상세목록 </a:t>
            </a:r>
            <a:r>
              <a:rPr lang="en-US" altLang="ko-KR" sz="600" i="0" u="none" strike="noStrike" cap="none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(</a:t>
            </a:r>
            <a:r>
              <a:rPr lang="ko-KR" altLang="en-US" sz="6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팬타온 배송비는 매입목록에 취합되어 나옵니다</a:t>
            </a:r>
            <a:r>
              <a:rPr lang="en-US" altLang="ko-KR" sz="6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)</a:t>
            </a:r>
            <a:endParaRPr sz="60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391" y="5920051"/>
            <a:ext cx="4310418" cy="16426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3924" y="1702824"/>
            <a:ext cx="697885" cy="18334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59200" y="1754596"/>
            <a:ext cx="1825758" cy="13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77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100860" y="813901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105" name="Google Shape;47;p20"/>
          <p:cNvGraphicFramePr/>
          <p:nvPr>
            <p:extLst>
              <p:ext uri="{D42A27DB-BD31-4B8C-83A1-F6EECF244321}">
                <p14:modId xmlns:p14="http://schemas.microsoft.com/office/powerpoint/2010/main" val="1619279718"/>
              </p:ext>
            </p:extLst>
          </p:nvPr>
        </p:nvGraphicFramePr>
        <p:xfrm>
          <a:off x="8385974" y="826614"/>
          <a:ext cx="2324900" cy="18686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매입목록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팬타온 주문의 의한 배송비 컬럼 추가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합계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=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매입액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부가세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매입상세목록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팬타온 배송비는 우측 매입목록에 취합되어 나옵니다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.” 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 추가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기존 발주차수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납품차수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인수차수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컬럼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HIDDEN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주문번호 클릭 시 팬타온 주문일 경우 팬타온 주문상세 호출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</a:tbl>
          </a:graphicData>
        </a:graphic>
      </p:graphicFrame>
      <p:sp>
        <p:nvSpPr>
          <p:cNvPr id="21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매입확정</a:t>
            </a:r>
            <a:endParaRPr>
              <a:latin typeface="+mj-ea"/>
              <a:ea typeface="+mj-ea"/>
            </a:endParaRPr>
          </a:p>
        </p:txBody>
      </p:sp>
      <p:sp>
        <p:nvSpPr>
          <p:cNvPr id="22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</a:rPr>
              <a:t>매입확정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2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정산관리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매입확정</a:t>
            </a:r>
            <a:endParaRPr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67" y="852314"/>
            <a:ext cx="8135350" cy="4766554"/>
          </a:xfrm>
          <a:prstGeom prst="rect">
            <a:avLst/>
          </a:prstGeom>
        </p:spPr>
      </p:pic>
      <p:sp>
        <p:nvSpPr>
          <p:cNvPr id="27" name="Google Shape;797;p30"/>
          <p:cNvSpPr/>
          <p:nvPr/>
        </p:nvSpPr>
        <p:spPr>
          <a:xfrm>
            <a:off x="271108" y="1615440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797;p30"/>
          <p:cNvSpPr/>
          <p:nvPr/>
        </p:nvSpPr>
        <p:spPr>
          <a:xfrm>
            <a:off x="4182808" y="1615439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040" y="4182564"/>
            <a:ext cx="4216518" cy="4770085"/>
          </a:xfrm>
          <a:prstGeom prst="rect">
            <a:avLst/>
          </a:prstGeom>
        </p:spPr>
      </p:pic>
      <p:cxnSp>
        <p:nvCxnSpPr>
          <p:cNvPr id="30" name="Google Shape;408;p26"/>
          <p:cNvCxnSpPr>
            <a:endCxn id="29" idx="0"/>
          </p:cNvCxnSpPr>
          <p:nvPr/>
        </p:nvCxnSpPr>
        <p:spPr>
          <a:xfrm rot="16200000" flipH="1">
            <a:off x="4935333" y="2117597"/>
            <a:ext cx="2190731" cy="193920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3" name="Google Shape;401;p26"/>
          <p:cNvSpPr/>
          <p:nvPr/>
        </p:nvSpPr>
        <p:spPr>
          <a:xfrm>
            <a:off x="2952792" y="1721866"/>
            <a:ext cx="400750" cy="1644162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81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100860" y="813901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105" name="Google Shape;47;p20"/>
          <p:cNvGraphicFramePr/>
          <p:nvPr>
            <p:extLst>
              <p:ext uri="{D42A27DB-BD31-4B8C-83A1-F6EECF244321}">
                <p14:modId xmlns:p14="http://schemas.microsoft.com/office/powerpoint/2010/main" val="1281897034"/>
              </p:ext>
            </p:extLst>
          </p:nvPr>
        </p:nvGraphicFramePr>
        <p:xfrm>
          <a:off x="8385974" y="826614"/>
          <a:ext cx="2324900" cy="114798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매입전송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 컬럼 추가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</a:tbl>
          </a:graphicData>
        </a:graphic>
      </p:graphicFrame>
      <p:sp>
        <p:nvSpPr>
          <p:cNvPr id="21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매입전송</a:t>
            </a:r>
            <a:endParaRPr>
              <a:latin typeface="+mj-ea"/>
              <a:ea typeface="+mj-ea"/>
            </a:endParaRPr>
          </a:p>
        </p:txBody>
      </p:sp>
      <p:sp>
        <p:nvSpPr>
          <p:cNvPr id="22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</a:rPr>
              <a:t>매입전송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2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정산관리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매입전송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매입전송</a:t>
            </a:r>
            <a:endParaRPr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94" y="878005"/>
            <a:ext cx="8029209" cy="39325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166" y="1610155"/>
            <a:ext cx="721541" cy="130114"/>
          </a:xfrm>
          <a:prstGeom prst="rect">
            <a:avLst/>
          </a:prstGeom>
        </p:spPr>
      </p:pic>
      <p:sp>
        <p:nvSpPr>
          <p:cNvPr id="15" name="Google Shape;401;p26"/>
          <p:cNvSpPr/>
          <p:nvPr/>
        </p:nvSpPr>
        <p:spPr>
          <a:xfrm>
            <a:off x="5228078" y="1587683"/>
            <a:ext cx="356822" cy="1644162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852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100860" y="813901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105" name="Google Shape;47;p20"/>
          <p:cNvGraphicFramePr/>
          <p:nvPr>
            <p:extLst>
              <p:ext uri="{D42A27DB-BD31-4B8C-83A1-F6EECF244321}">
                <p14:modId xmlns:p14="http://schemas.microsoft.com/office/powerpoint/2010/main" val="1029808429"/>
              </p:ext>
            </p:extLst>
          </p:nvPr>
        </p:nvGraphicFramePr>
        <p:xfrm>
          <a:off x="8385974" y="826614"/>
          <a:ext cx="2324900" cy="114798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매입전송내역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 컬럼 추가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</a:tbl>
          </a:graphicData>
        </a:graphic>
      </p:graphicFrame>
      <p:sp>
        <p:nvSpPr>
          <p:cNvPr id="21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latin typeface="+mj-ea"/>
              </a:rPr>
              <a:t>매입전송내역</a:t>
            </a:r>
            <a:endParaRPr>
              <a:latin typeface="+mj-ea"/>
              <a:ea typeface="+mj-ea"/>
            </a:endParaRPr>
          </a:p>
        </p:txBody>
      </p:sp>
      <p:sp>
        <p:nvSpPr>
          <p:cNvPr id="22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latin typeface="+mj-ea"/>
              </a:rPr>
              <a:t>매입전송내역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2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정산관리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매입전송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매입전송내역</a:t>
            </a:r>
            <a:endParaRPr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84" y="855917"/>
            <a:ext cx="8129441" cy="396256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r="39944" b="-7126"/>
          <a:stretch/>
        </p:blipFill>
        <p:spPr>
          <a:xfrm>
            <a:off x="4667043" y="1603555"/>
            <a:ext cx="469237" cy="15093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l="55417" t="18738" r="30458" b="4252"/>
          <a:stretch/>
        </p:blipFill>
        <p:spPr>
          <a:xfrm>
            <a:off x="5136280" y="1605516"/>
            <a:ext cx="1148316" cy="3051545"/>
          </a:xfrm>
          <a:prstGeom prst="rect">
            <a:avLst/>
          </a:prstGeom>
        </p:spPr>
      </p:pic>
      <p:sp>
        <p:nvSpPr>
          <p:cNvPr id="13" name="Google Shape;401;p26"/>
          <p:cNvSpPr/>
          <p:nvPr/>
        </p:nvSpPr>
        <p:spPr>
          <a:xfrm>
            <a:off x="4648830" y="1587683"/>
            <a:ext cx="501626" cy="3069378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898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2026</TotalTime>
  <Words>177</Words>
  <Application>Microsoft Office PowerPoint</Application>
  <PresentationFormat>사용자 지정</PresentationFormat>
  <Paragraphs>100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Malgun Gothic</vt:lpstr>
      <vt:lpstr>Malgun Gothic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kang james</cp:lastModifiedBy>
  <cp:revision>94</cp:revision>
  <dcterms:modified xsi:type="dcterms:W3CDTF">2024-12-10T08:17:40Z</dcterms:modified>
</cp:coreProperties>
</file>