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82" r:id="rId3"/>
    <p:sldId id="286" r:id="rId4"/>
    <p:sldId id="294" r:id="rId5"/>
    <p:sldId id="295" r:id="rId6"/>
    <p:sldId id="296" r:id="rId7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520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612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36" Type="http://schemas.openxmlformats.org/officeDocument/2006/relationships/viewProps" Target="viewProps.xml"/><Relationship Id="rId4" Type="http://schemas.openxmlformats.org/officeDocument/2006/relationships/slide" Target="slides/slide3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642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9574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46736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2043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8208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789246427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3585844456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/>
                        <a:t>팬타온</a:t>
                      </a:r>
                      <a:r>
                        <a:rPr lang="ko-KR" sz="1000" b="1" u="none" strike="noStrike" cap="none"/>
                        <a:t> &gt; </a:t>
                      </a:r>
                      <a:r>
                        <a:rPr lang="ko-KR" altLang="en-US" sz="1000" b="1" u="none" strike="noStrike" cap="none"/>
                        <a:t>사이트관리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111801" y="812436"/>
            <a:ext cx="8046915" cy="711236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팬타온 사이트관리 기본화면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팬타온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185420" y="906308"/>
            <a:ext cx="7902413" cy="6940519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266274" y="1010467"/>
            <a:ext cx="7749043" cy="6772566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260331" y="988697"/>
            <a:ext cx="7749529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295949" y="1111723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i="0" u="none" strike="noStrike" cap="none">
                <a:solidFill>
                  <a:schemeClr val="dk1"/>
                </a:solidFill>
                <a:latin typeface="+mj-ea"/>
                <a:ea typeface="+mj-ea"/>
                <a:sym typeface="Arial"/>
              </a:rPr>
              <a:t>팬타온 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58" name="Google Shape;58;p20"/>
          <p:cNvSpPr/>
          <p:nvPr/>
        </p:nvSpPr>
        <p:spPr>
          <a:xfrm>
            <a:off x="364478" y="1381392"/>
            <a:ext cx="7574500" cy="931846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팬타온 사이트관리는 기획전 전시를 위한 메인 기획전 배너</a:t>
            </a:r>
            <a:r>
              <a:rPr lang="en-US" alt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,</a:t>
            </a: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 브랜드 </a:t>
            </a:r>
            <a:r>
              <a:rPr lang="en-US" alt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Shop </a:t>
            </a: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배너 그리고</a:t>
            </a:r>
            <a:r>
              <a:rPr lang="en-US" alt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 </a:t>
            </a: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특가상품을</a:t>
            </a:r>
            <a:r>
              <a:rPr lang="en-US" alt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 </a:t>
            </a:r>
            <a:r>
              <a:rPr lang="ko-KR" altLang="en-US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설정을 합니다</a:t>
            </a:r>
            <a:r>
              <a:rPr lang="en-US" altLang="ko-KR" sz="700" b="0" i="0" u="none" strike="noStrike" cap="none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  <a:sym typeface="Arial"/>
              </a:rPr>
              <a:t>. 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>
                <a:solidFill>
                  <a:srgbClr val="FF0000"/>
                </a:solidFill>
                <a:latin typeface="+mj-ea"/>
                <a:ea typeface="+mj-ea"/>
                <a:sym typeface="Arial"/>
              </a:rPr>
              <a:t>팬타온 메인은 메인배너와 브랜드 </a:t>
            </a:r>
            <a:r>
              <a:rPr lang="en-US" altLang="ko-KR" sz="700" b="0" i="0" u="none" strike="noStrike" cap="none">
                <a:solidFill>
                  <a:srgbClr val="FF0000"/>
                </a:solidFill>
                <a:latin typeface="+mj-ea"/>
                <a:ea typeface="+mj-ea"/>
                <a:sym typeface="Arial"/>
              </a:rPr>
              <a:t>Shop </a:t>
            </a:r>
            <a:r>
              <a:rPr lang="ko-KR" altLang="en-US" sz="700" b="0" i="0" u="none" strike="noStrike" cap="none">
                <a:solidFill>
                  <a:srgbClr val="FF0000"/>
                </a:solidFill>
                <a:latin typeface="+mj-ea"/>
                <a:ea typeface="+mj-ea"/>
                <a:sym typeface="Arial"/>
              </a:rPr>
              <a:t>배너</a:t>
            </a:r>
            <a:r>
              <a:rPr lang="en-US" altLang="ko-KR" sz="700" b="0" i="0" u="none" strike="noStrike" cap="none">
                <a:solidFill>
                  <a:srgbClr val="FF0000"/>
                </a:solidFill>
                <a:latin typeface="+mj-ea"/>
                <a:ea typeface="+mj-ea"/>
                <a:sym typeface="Arial"/>
              </a:rPr>
              <a:t>, </a:t>
            </a:r>
            <a:r>
              <a:rPr lang="ko-KR" altLang="en-US" sz="700" b="0" i="0" u="none" strike="noStrike" cap="none">
                <a:solidFill>
                  <a:srgbClr val="FF0000"/>
                </a:solidFill>
                <a:latin typeface="+mj-ea"/>
                <a:ea typeface="+mj-ea"/>
                <a:sym typeface="Arial"/>
              </a:rPr>
              <a:t>특가상품을 반드시 등록해야 하고 배너 또는 상품의 개수가 설명에 나온 최소 개수 이상으로 설정 되어야 합니다</a:t>
            </a:r>
            <a:r>
              <a:rPr lang="en-US" altLang="ko-KR" sz="700" b="0" i="0" u="none" strike="noStrike" cap="none">
                <a:solidFill>
                  <a:srgbClr val="FF0000"/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메인 배너는 사용 유형별로 배너를 등록해야 합니다</a:t>
            </a:r>
            <a:r>
              <a:rPr lang="en-US" altLang="ko-KR" sz="700" b="0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. </a:t>
            </a:r>
            <a:r>
              <a:rPr lang="ko-KR" altLang="en-US" sz="700" b="0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배너유형은 </a:t>
            </a:r>
            <a:r>
              <a:rPr lang="en-US" altLang="ko-KR" sz="700" b="0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[</a:t>
            </a:r>
            <a:r>
              <a:rPr lang="ko-KR" altLang="en-US" sz="700" b="0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배너유형 설명</a:t>
            </a:r>
            <a:r>
              <a:rPr lang="en-US" altLang="ko-KR" sz="700" b="0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]</a:t>
            </a:r>
            <a:r>
              <a:rPr lang="ko-KR" altLang="en-US" sz="700" b="0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를 클릭하시면 배너유형에 대한 설명을 보실 수 있습니다</a:t>
            </a:r>
            <a:r>
              <a:rPr lang="en-US" altLang="ko-KR" sz="700" b="0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메인 배너에 기획전을 </a:t>
            </a:r>
            <a:r>
              <a:rPr lang="en-US" altLang="ko-KR" sz="700" b="0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Display </a:t>
            </a:r>
            <a:r>
              <a:rPr lang="ko-KR" altLang="en-US" sz="700" b="0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하기 위해서는 </a:t>
            </a:r>
            <a:r>
              <a:rPr lang="en-US" altLang="ko-KR" sz="700" b="0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[</a:t>
            </a:r>
            <a:r>
              <a:rPr lang="ko-KR" altLang="en-US" sz="700" b="0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팬타온 </a:t>
            </a:r>
            <a:r>
              <a:rPr lang="en-US" altLang="ko-KR" sz="700" b="0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기획전</a:t>
            </a:r>
            <a:r>
              <a:rPr lang="en-US" altLang="ko-KR" sz="700" b="0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] </a:t>
            </a:r>
            <a:r>
              <a:rPr lang="ko-KR" altLang="en-US" sz="700" b="0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화면에서 기획전을 만들어야 합니다</a:t>
            </a:r>
            <a:r>
              <a:rPr lang="en-US" altLang="ko-KR" sz="700" b="0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. ([</a:t>
            </a:r>
            <a:r>
              <a:rPr lang="ko-KR" altLang="en-US" sz="700" b="0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기획전 이동</a:t>
            </a:r>
            <a:r>
              <a:rPr lang="en-US" altLang="ko-KR" sz="700" b="0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]</a:t>
            </a:r>
            <a:r>
              <a:rPr lang="ko-KR" altLang="en-US" sz="700" b="0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버튼을 클릭하면 기획전으로 이동하여 관리하실 수 있고 메인 배너에 전시하고 싶은 기획전</a:t>
            </a:r>
            <a:r>
              <a:rPr lang="en-US" altLang="ko-KR" sz="700" b="0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ID</a:t>
            </a:r>
            <a:r>
              <a:rPr lang="ko-KR" altLang="en-US" sz="700" b="0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를 알아야 합니다</a:t>
            </a:r>
            <a:r>
              <a:rPr lang="en-US" altLang="ko-KR" sz="700" b="0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.)</a:t>
            </a:r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altLang="en-US" sz="700" b="0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브랜드 </a:t>
            </a:r>
            <a:r>
              <a:rPr lang="en-US" altLang="ko-KR" sz="700" b="0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Shop </a:t>
            </a:r>
            <a:r>
              <a:rPr lang="ko-KR" altLang="en-US" sz="700" b="0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배너는 제조사명으로 통합검색을 하여 제조사 상품을 상품검색 목록 페이지에서 </a:t>
            </a:r>
            <a:r>
              <a:rPr lang="en-US" altLang="ko-KR" sz="700" b="0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Display </a:t>
            </a:r>
            <a:r>
              <a:rPr lang="ko-KR" altLang="en-US" sz="700" b="0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합니다</a:t>
            </a:r>
            <a:r>
              <a:rPr lang="en-US" altLang="ko-KR" sz="700" b="0" i="0" u="none" strike="noStrike" cap="none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.</a:t>
            </a:r>
          </a:p>
          <a:p>
            <a:pPr marL="171450" lvl="0" indent="-171450">
              <a:buSzPts val="600"/>
              <a:buFont typeface="Arial"/>
              <a:buChar char="•"/>
            </a:pP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팬타온 사이트를 수정할 경우 구매사 사이트명 위에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수정중인 상태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로 표기가 되고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최종전시 상태로 초기화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나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최종전시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처리하시면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[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최종전시 상태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]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로 표기 됩니다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03" name="Google Shape;359;p26"/>
          <p:cNvGraphicFramePr/>
          <p:nvPr>
            <p:extLst>
              <p:ext uri="{D42A27DB-BD31-4B8C-83A1-F6EECF244321}">
                <p14:modId xmlns:p14="http://schemas.microsoft.com/office/powerpoint/2010/main" val="980710129"/>
              </p:ext>
            </p:extLst>
          </p:nvPr>
        </p:nvGraphicFramePr>
        <p:xfrm>
          <a:off x="320494" y="2551233"/>
          <a:ext cx="4329478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4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64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•</a:t>
                      </a:r>
                      <a:r>
                        <a:rPr lang="ko-KR" altLang="en-US" sz="700" b="1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팬타온 사이트명</a:t>
                      </a:r>
                      <a:r>
                        <a:rPr lang="ko-KR" altLang="en-US" sz="700" b="1" i="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1" i="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*</a:t>
                      </a:r>
                      <a:endParaRPr sz="700" b="1" i="0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팬타온           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                    </a:t>
                      </a:r>
                      <a:r>
                        <a:rPr 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    </a:t>
                      </a:r>
                      <a:r>
                        <a:rPr lang="en-US" altLang="ko-KR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˅ 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942215" y="2721592"/>
            <a:ext cx="44869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구매사 사이트관리에서 팬타온 사이트를 등록할 때 설명부분을 나타납니다</a:t>
            </a:r>
            <a:r>
              <a:rPr lang="en-US" altLang="ko-KR" sz="600">
                <a:solidFill>
                  <a:schemeClr val="bg1">
                    <a:lumMod val="65000"/>
                  </a:schemeClr>
                </a:solidFill>
                <a:latin typeface="+mn-ea"/>
                <a:ea typeface="+mn-ea"/>
              </a:rPr>
              <a:t>.</a:t>
            </a:r>
            <a:endParaRPr lang="ko-KR" altLang="en-US" sz="600">
              <a:solidFill>
                <a:schemeClr val="bg1">
                  <a:lumMod val="65000"/>
                </a:schemeClr>
              </a:solidFill>
              <a:latin typeface="+mn-ea"/>
              <a:ea typeface="+mn-ea"/>
            </a:endParaRPr>
          </a:p>
        </p:txBody>
      </p:sp>
      <p:graphicFrame>
        <p:nvGraphicFramePr>
          <p:cNvPr id="98" name="Google Shape;359;p26"/>
          <p:cNvGraphicFramePr/>
          <p:nvPr>
            <p:extLst>
              <p:ext uri="{D42A27DB-BD31-4B8C-83A1-F6EECF244321}">
                <p14:modId xmlns:p14="http://schemas.microsoft.com/office/powerpoint/2010/main" val="1047741118"/>
              </p:ext>
            </p:extLst>
          </p:nvPr>
        </p:nvGraphicFramePr>
        <p:xfrm>
          <a:off x="323333" y="3024560"/>
          <a:ext cx="6129064" cy="1272512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321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96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2512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ko-KR" altLang="en-US" sz="700" b="1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메인 배너</a:t>
                      </a:r>
                      <a:r>
                        <a:rPr lang="ko-KR" altLang="en-US" sz="700" b="1" i="0" u="none" strike="noStrike" cap="none" baseline="0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1" i="0" u="none" strike="noStrike" cap="none" baseline="0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배너 사이즈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가로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1920 *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세로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380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</a:t>
                      </a:r>
                      <a:r>
                        <a:rPr lang="en-US" altLang="ko-KR" sz="700" b="1" i="0" u="sng" strike="noStrike" cap="none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700" b="1" i="0" u="sng" strike="noStrike" cap="none" baseline="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개 이상 등록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해야 합니다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.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(Max 10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개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b="0" i="0" u="none" strike="noStrike" cap="none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700" b="1" i="0" u="sng" strike="noStrike" cap="none" baseline="0" dirty="0">
                          <a:solidFill>
                            <a:schemeClr val="accent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배너유형 설명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endParaRPr lang="en-US" altLang="ko-KR" sz="700" b="0" i="0" u="none" strike="noStrike" cap="none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0" marT="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0" name="Google Shape;1700;p44"/>
          <p:cNvSpPr/>
          <p:nvPr/>
        </p:nvSpPr>
        <p:spPr>
          <a:xfrm>
            <a:off x="6538214" y="3222678"/>
            <a:ext cx="699419" cy="169278"/>
          </a:xfrm>
          <a:prstGeom prst="roundRect">
            <a:avLst>
              <a:gd name="adj" fmla="val 21958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기획전 이동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6" name="Google Shape;359;p26"/>
          <p:cNvGraphicFramePr/>
          <p:nvPr>
            <p:extLst>
              <p:ext uri="{D42A27DB-BD31-4B8C-83A1-F6EECF244321}">
                <p14:modId xmlns:p14="http://schemas.microsoft.com/office/powerpoint/2010/main" val="328165687"/>
              </p:ext>
            </p:extLst>
          </p:nvPr>
        </p:nvGraphicFramePr>
        <p:xfrm>
          <a:off x="324302" y="5592545"/>
          <a:ext cx="6169617" cy="1715982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10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58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15982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금주의 특가상품</a:t>
                      </a:r>
                      <a:r>
                        <a:rPr lang="ko-KR" altLang="en-US" sz="700" b="1" i="0" u="none" strike="noStrike" cap="none" baseline="0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*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baseline="0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</a:t>
                      </a:r>
                      <a:r>
                        <a:rPr lang="en-US" altLang="ko-KR" sz="700" b="1" i="0" u="sng" strike="noStrike" cap="none" baseline="0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700" b="1" i="0" u="sng" strike="noStrike" cap="none" baseline="0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 이상등록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해야 합니다</a:t>
                      </a:r>
                      <a: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(Max 10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72000" marR="0" marT="36000" marB="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● 금주의 특가상품 할인율             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%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이상인 상품을 전시합니다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   (</a:t>
                      </a:r>
                      <a:r>
                        <a:rPr lang="ko-KR" altLang="en-US" sz="700" b="0" i="0" u="none" strike="noStrike" cap="none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할인율에 해당되는 상품이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3</a:t>
                      </a:r>
                      <a:r>
                        <a:rPr lang="ko-KR" altLang="en-US" sz="700" b="0" i="0" u="none" strike="noStrike" cap="none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개 이상 존재하지 않을 경우 아래 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추천특가상품이</a:t>
                      </a:r>
                      <a:r>
                        <a:rPr lang="ko-KR" altLang="en-US" sz="700" b="0" i="0" u="none" strike="noStrike" cap="none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 전시됩니다</a:t>
                      </a:r>
                      <a: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.)</a:t>
                      </a: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latin typeface="+mj-ea"/>
                        <a:ea typeface="+mj-ea"/>
                        <a:cs typeface="Arial"/>
                        <a:sym typeface="Arial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○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추천특가상품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사용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[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추천특가상품</a:t>
                      </a:r>
                      <a:r>
                        <a:rPr lang="ko-KR" altLang="en-US" sz="700" b="0" i="0" u="none" strike="noStrike" cap="none" baseline="0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사용</a:t>
                      </a:r>
                      <a: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]</a:t>
                      </a:r>
                      <a:r>
                        <a:rPr lang="ko-KR" altLang="en-US" sz="700" b="0" i="0" u="none" strike="noStrike" cap="none" baseline="0" dirty="0" err="1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에</a:t>
                      </a:r>
                      <a:r>
                        <a:rPr lang="ko-KR" altLang="en-US" sz="700" b="0" i="0" u="none" strike="noStrike" cap="none" baseline="0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체크를 되었을 경우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경우 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추천상품 관리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]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버튼을</a:t>
                      </a:r>
                      <a:r>
                        <a:rPr lang="en-US" altLang="ko-KR" sz="700" b="0" i="0" u="none" strike="noStrike" cap="none" baseline="0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이용하여 특가상품을 </a:t>
                      </a:r>
                      <a:b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등록해 주십시오 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Google Shape;1700;p44"/>
          <p:cNvSpPr/>
          <p:nvPr/>
        </p:nvSpPr>
        <p:spPr>
          <a:xfrm>
            <a:off x="6907731" y="6234287"/>
            <a:ext cx="342353" cy="157652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ea typeface="+mn-ea"/>
              </a:rPr>
              <a:t>삭제</a:t>
            </a:r>
            <a:endParaRPr sz="600" b="1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3" name="Google Shape;1700;p44"/>
          <p:cNvSpPr/>
          <p:nvPr/>
        </p:nvSpPr>
        <p:spPr>
          <a:xfrm>
            <a:off x="6523282" y="6234287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추가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4566905" y="7497009"/>
            <a:ext cx="708567" cy="212651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최종전시</a:t>
            </a: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226229" y="7497009"/>
            <a:ext cx="1300772" cy="212651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최종전시 상태로 초기화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942215" y="2384738"/>
            <a:ext cx="448694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>
                <a:solidFill>
                  <a:srgbClr val="FF0000"/>
                </a:solidFill>
                <a:latin typeface="+mn-ea"/>
                <a:ea typeface="+mn-ea"/>
              </a:rPr>
              <a:t>수정중인 상태</a:t>
            </a:r>
          </a:p>
        </p:txBody>
      </p:sp>
      <p:graphicFrame>
        <p:nvGraphicFramePr>
          <p:cNvPr id="42" name="Google Shape;359;p26"/>
          <p:cNvGraphicFramePr/>
          <p:nvPr>
            <p:extLst>
              <p:ext uri="{D42A27DB-BD31-4B8C-83A1-F6EECF244321}">
                <p14:modId xmlns:p14="http://schemas.microsoft.com/office/powerpoint/2010/main" val="304696030"/>
              </p:ext>
            </p:extLst>
          </p:nvPr>
        </p:nvGraphicFramePr>
        <p:xfrm>
          <a:off x="295949" y="4420098"/>
          <a:ext cx="6169617" cy="1002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42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6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0225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•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브랜드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Shop</a:t>
                      </a:r>
                      <a:r>
                        <a:rPr lang="ko-KR" altLang="en-US" sz="700" b="1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배너</a:t>
                      </a:r>
                      <a:r>
                        <a:rPr lang="ko-KR" altLang="en-US" sz="700" b="1" i="0" u="none" strike="noStrike" cap="none" baseline="0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1" i="0" u="none" strike="noStrike" cap="none" baseline="0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배너 사이즈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가로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185 * 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세로 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100</a:t>
                      </a:r>
                      <a:endParaRPr lang="en-US" altLang="ko-KR" sz="700" b="0" i="0" u="none" strike="noStrike" cap="none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en-US" altLang="ko-KR" sz="700" b="1" i="0" u="sng" strike="noStrike" cap="none" baseline="0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700" b="1" i="0" u="sng" strike="noStrike" cap="none" baseline="0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 이상 등록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해야 합니다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b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(Max 12</a:t>
                      </a:r>
                      <a:r>
                        <a:rPr lang="ko-KR" altLang="en-US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</a:t>
                      </a:r>
                      <a:r>
                        <a:rPr lang="en-US" altLang="ko-KR" sz="700" b="0" i="0" u="none" strike="noStrike" cap="none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lang="en-US" altLang="ko-KR" sz="700" b="0" i="0" u="none" strike="noStrike" cap="none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72000" marR="0" marT="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4"/>
          <a:srcRect r="42836"/>
          <a:stretch/>
        </p:blipFill>
        <p:spPr>
          <a:xfrm>
            <a:off x="1944423" y="4422747"/>
            <a:ext cx="2812845" cy="804341"/>
          </a:xfrm>
          <a:prstGeom prst="rect">
            <a:avLst/>
          </a:prstGeom>
        </p:spPr>
      </p:pic>
      <p:sp>
        <p:nvSpPr>
          <p:cNvPr id="44" name="Google Shape;1700;p44"/>
          <p:cNvSpPr/>
          <p:nvPr/>
        </p:nvSpPr>
        <p:spPr>
          <a:xfrm>
            <a:off x="6895280" y="4420097"/>
            <a:ext cx="342353" cy="157652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ea typeface="+mn-ea"/>
              </a:rPr>
              <a:t>삭제</a:t>
            </a:r>
            <a:endParaRPr sz="600" b="1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45" name="Google Shape;1700;p44"/>
          <p:cNvSpPr/>
          <p:nvPr/>
        </p:nvSpPr>
        <p:spPr>
          <a:xfrm>
            <a:off x="6510831" y="4420097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추가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4"/>
          <a:srcRect l="76971"/>
          <a:stretch/>
        </p:blipFill>
        <p:spPr>
          <a:xfrm>
            <a:off x="4763900" y="4427770"/>
            <a:ext cx="1133179" cy="804341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236715" y="4420097"/>
            <a:ext cx="520553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00"/>
              <a:t>배너이미지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64188" y="4433819"/>
            <a:ext cx="605041" cy="128685"/>
          </a:xfrm>
          <a:prstGeom prst="rect">
            <a:avLst/>
          </a:prstGeom>
          <a:solidFill>
            <a:srgbClr val="E6E6E6"/>
          </a:solidFill>
        </p:spPr>
        <p:txBody>
          <a:bodyPr wrap="square" tIns="18000" bIns="18000" rtlCol="0">
            <a:spAutoFit/>
          </a:bodyPr>
          <a:lstStyle/>
          <a:p>
            <a:r>
              <a:rPr lang="ko-KR" altLang="en-US" sz="600" b="1">
                <a:solidFill>
                  <a:schemeClr val="tx1"/>
                </a:solidFill>
              </a:rPr>
              <a:t>제조사명</a:t>
            </a:r>
            <a:endParaRPr lang="en-US" altLang="ko-KR" sz="600" b="1">
              <a:solidFill>
                <a:schemeClr val="tx1"/>
              </a:solidFill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705673"/>
              </p:ext>
            </p:extLst>
          </p:nvPr>
        </p:nvGraphicFramePr>
        <p:xfrm>
          <a:off x="1974303" y="3031162"/>
          <a:ext cx="4348528" cy="121793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12637">
                  <a:extLst>
                    <a:ext uri="{9D8B030D-6E8A-4147-A177-3AD203B41FA5}">
                      <a16:colId xmlns:a16="http://schemas.microsoft.com/office/drawing/2014/main" val="1660635952"/>
                    </a:ext>
                  </a:extLst>
                </a:gridCol>
                <a:gridCol w="1165860">
                  <a:extLst>
                    <a:ext uri="{9D8B030D-6E8A-4147-A177-3AD203B41FA5}">
                      <a16:colId xmlns:a16="http://schemas.microsoft.com/office/drawing/2014/main" val="1867271038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986043708"/>
                    </a:ext>
                  </a:extLst>
                </a:gridCol>
                <a:gridCol w="693421">
                  <a:extLst>
                    <a:ext uri="{9D8B030D-6E8A-4147-A177-3AD203B41FA5}">
                      <a16:colId xmlns:a16="http://schemas.microsoft.com/office/drawing/2014/main" val="2741333497"/>
                    </a:ext>
                  </a:extLst>
                </a:gridCol>
                <a:gridCol w="335279">
                  <a:extLst>
                    <a:ext uri="{9D8B030D-6E8A-4147-A177-3AD203B41FA5}">
                      <a16:colId xmlns:a16="http://schemas.microsoft.com/office/drawing/2014/main" val="3755724989"/>
                    </a:ext>
                  </a:extLst>
                </a:gridCol>
                <a:gridCol w="1407931">
                  <a:extLst>
                    <a:ext uri="{9D8B030D-6E8A-4147-A177-3AD203B41FA5}">
                      <a16:colId xmlns:a16="http://schemas.microsoft.com/office/drawing/2014/main" val="1993368147"/>
                    </a:ext>
                  </a:extLst>
                </a:gridCol>
              </a:tblGrid>
              <a:tr h="33041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배너명</a:t>
                      </a:r>
                      <a:endParaRPr lang="en-US" altLang="ko-KR" sz="700" u="none" strike="noStrike" cap="none">
                        <a:latin typeface="+mn-ea"/>
                        <a:ea typeface="+mn-ea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기획전 전시기간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)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배너유형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배너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순서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배너 링크값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267436"/>
                  </a:ext>
                </a:extLst>
              </a:tr>
              <a:tr h="2807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겨울맞이</a:t>
                      </a:r>
                      <a:endParaRPr lang="en-US" altLang="ko-KR"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(2024-12-01</a:t>
                      </a:r>
                      <a:r>
                        <a:rPr lang="en-US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~ 9999-12-31)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기획전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102</a:t>
                      </a: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347388"/>
                  </a:ext>
                </a:extLst>
              </a:tr>
              <a:tr h="219098">
                <a:tc>
                  <a:txBody>
                    <a:bodyPr/>
                    <a:lstStyle/>
                    <a:p>
                      <a:pPr marL="0" marR="0" lvl="8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안전화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상품검색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안전화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42743"/>
                  </a:ext>
                </a:extLst>
              </a:tr>
              <a:tr h="1938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 담당자안내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안내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49607"/>
                  </a:ext>
                </a:extLst>
              </a:tr>
              <a:tr h="19381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인기상품</a:t>
                      </a:r>
                      <a:endParaRPr sz="7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특정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URL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4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https://www.okplaza.kr/pubulation</a:t>
                      </a:r>
                      <a:endParaRPr sz="700" b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438524"/>
                  </a:ext>
                </a:extLst>
              </a:tr>
            </a:tbl>
          </a:graphicData>
        </a:graphic>
      </p:graphicFrame>
      <p:pic>
        <p:nvPicPr>
          <p:cNvPr id="38" name="그림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0723" y="3420637"/>
            <a:ext cx="422754" cy="165128"/>
          </a:xfrm>
          <a:prstGeom prst="rect">
            <a:avLst/>
          </a:prstGeom>
        </p:spPr>
      </p:pic>
      <p:pic>
        <p:nvPicPr>
          <p:cNvPr id="59" name="그림 58"/>
          <p:cNvPicPr>
            <a:picLocks noChangeAspect="1"/>
          </p:cNvPicPr>
          <p:nvPr/>
        </p:nvPicPr>
        <p:blipFill rotWithShape="1">
          <a:blip r:embed="rId4"/>
          <a:srcRect l="47050" t="23293" r="42836" b="55865"/>
          <a:stretch/>
        </p:blipFill>
        <p:spPr>
          <a:xfrm>
            <a:off x="4011873" y="3671247"/>
            <a:ext cx="450550" cy="151762"/>
          </a:xfrm>
          <a:prstGeom prst="rect">
            <a:avLst/>
          </a:prstGeom>
        </p:spPr>
      </p:pic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4"/>
          <a:srcRect l="47050" t="23293" r="42836" b="55865"/>
          <a:stretch/>
        </p:blipFill>
        <p:spPr>
          <a:xfrm>
            <a:off x="4011873" y="3877458"/>
            <a:ext cx="450550" cy="151762"/>
          </a:xfrm>
          <a:prstGeom prst="rect">
            <a:avLst/>
          </a:prstGeom>
        </p:spPr>
      </p:pic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4"/>
          <a:srcRect l="47050" t="23293" r="42836" b="55865"/>
          <a:stretch/>
        </p:blipFill>
        <p:spPr>
          <a:xfrm>
            <a:off x="4011873" y="4068429"/>
            <a:ext cx="450550" cy="151762"/>
          </a:xfrm>
          <a:prstGeom prst="rect">
            <a:avLst/>
          </a:prstGeom>
        </p:spPr>
      </p:pic>
      <p:sp>
        <p:nvSpPr>
          <p:cNvPr id="62" name="Google Shape;1700;p44"/>
          <p:cNvSpPr/>
          <p:nvPr/>
        </p:nvSpPr>
        <p:spPr>
          <a:xfrm>
            <a:off x="6914819" y="3017115"/>
            <a:ext cx="342353" cy="157652"/>
          </a:xfrm>
          <a:prstGeom prst="roundRect">
            <a:avLst>
              <a:gd name="adj" fmla="val 2195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algn="ctr"/>
            <a:r>
              <a:rPr lang="ko-KR" altLang="en-US" sz="600" b="1">
                <a:solidFill>
                  <a:srgbClr val="FFFFFF"/>
                </a:solidFill>
                <a:latin typeface="+mn-ea"/>
                <a:ea typeface="+mn-ea"/>
              </a:rPr>
              <a:t>삭제</a:t>
            </a:r>
            <a:endParaRPr sz="600" b="1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63" name="Google Shape;1700;p44"/>
          <p:cNvSpPr/>
          <p:nvPr/>
        </p:nvSpPr>
        <p:spPr>
          <a:xfrm>
            <a:off x="6530370" y="3017115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추가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1" name="표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527542"/>
              </p:ext>
            </p:extLst>
          </p:nvPr>
        </p:nvGraphicFramePr>
        <p:xfrm>
          <a:off x="1954199" y="6228910"/>
          <a:ext cx="4446606" cy="997042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34669">
                  <a:extLst>
                    <a:ext uri="{9D8B030D-6E8A-4147-A177-3AD203B41FA5}">
                      <a16:colId xmlns:a16="http://schemas.microsoft.com/office/drawing/2014/main" val="1660635952"/>
                    </a:ext>
                  </a:extLst>
                </a:gridCol>
                <a:gridCol w="426659">
                  <a:extLst>
                    <a:ext uri="{9D8B030D-6E8A-4147-A177-3AD203B41FA5}">
                      <a16:colId xmlns:a16="http://schemas.microsoft.com/office/drawing/2014/main" val="1867271038"/>
                    </a:ext>
                  </a:extLst>
                </a:gridCol>
                <a:gridCol w="820141">
                  <a:extLst>
                    <a:ext uri="{9D8B030D-6E8A-4147-A177-3AD203B41FA5}">
                      <a16:colId xmlns:a16="http://schemas.microsoft.com/office/drawing/2014/main" val="3986043708"/>
                    </a:ext>
                  </a:extLst>
                </a:gridCol>
                <a:gridCol w="1448220">
                  <a:extLst>
                    <a:ext uri="{9D8B030D-6E8A-4147-A177-3AD203B41FA5}">
                      <a16:colId xmlns:a16="http://schemas.microsoft.com/office/drawing/2014/main" val="2741333497"/>
                    </a:ext>
                  </a:extLst>
                </a:gridCol>
                <a:gridCol w="829340">
                  <a:extLst>
                    <a:ext uri="{9D8B030D-6E8A-4147-A177-3AD203B41FA5}">
                      <a16:colId xmlns:a16="http://schemas.microsoft.com/office/drawing/2014/main" val="3423127264"/>
                    </a:ext>
                  </a:extLst>
                </a:gridCol>
                <a:gridCol w="687577">
                  <a:extLst>
                    <a:ext uri="{9D8B030D-6E8A-4147-A177-3AD203B41FA5}">
                      <a16:colId xmlns:a16="http://schemas.microsoft.com/office/drawing/2014/main" val="199583172"/>
                    </a:ext>
                  </a:extLst>
                </a:gridCol>
              </a:tblGrid>
              <a:tr h="20953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상품코드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상품명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규격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공급사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구분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5267436"/>
                  </a:ext>
                </a:extLst>
              </a:tr>
              <a:tr h="1704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2217976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(6</a:t>
                      </a:r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IELB(30A), 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공급사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지정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347388"/>
                  </a:ext>
                </a:extLst>
              </a:tr>
              <a:tr h="222815">
                <a:tc>
                  <a:txBody>
                    <a:bodyPr/>
                    <a:lstStyle/>
                    <a:p>
                      <a:pPr marL="0" marR="0" lvl="8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2217977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분기전원함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(30</a:t>
                      </a:r>
                      <a:r>
                        <a:rPr 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A)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MCCB 30A, </a:t>
                      </a:r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분기단자</a:t>
                      </a:r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Plug</a:t>
                      </a:r>
                      <a:endParaRPr lang="en-US" altLang="ko-KR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공급사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일반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42743"/>
                  </a:ext>
                </a:extLst>
              </a:tr>
              <a:tr h="1971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2217982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(4</a:t>
                      </a:r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IELB(20A), Plug</a:t>
                      </a:r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단자대</a:t>
                      </a:r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(10</a:t>
                      </a:r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P)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공급사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안전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249607"/>
                  </a:ext>
                </a:extLst>
              </a:tr>
              <a:tr h="19710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□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2217983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전원단자함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MCCB)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MCCB(BS 20A)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공급사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안전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KCS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438524"/>
                  </a:ext>
                </a:extLst>
              </a:tr>
            </a:tbl>
          </a:graphicData>
        </a:graphic>
      </p:graphicFrame>
      <p:sp>
        <p:nvSpPr>
          <p:cNvPr id="2" name="직사각형 1"/>
          <p:cNvSpPr/>
          <p:nvPr/>
        </p:nvSpPr>
        <p:spPr>
          <a:xfrm>
            <a:off x="1954198" y="6228910"/>
            <a:ext cx="4504279" cy="1079617"/>
          </a:xfrm>
          <a:prstGeom prst="rect">
            <a:avLst/>
          </a:prstGeom>
          <a:noFill/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/>
          <p:cNvSpPr/>
          <p:nvPr/>
        </p:nvSpPr>
        <p:spPr>
          <a:xfrm>
            <a:off x="3145902" y="5568653"/>
            <a:ext cx="337203" cy="114618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77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5" name="Google Shape;47;p20"/>
          <p:cNvGraphicFramePr/>
          <p:nvPr>
            <p:extLst>
              <p:ext uri="{D42A27DB-BD31-4B8C-83A1-F6EECF244321}">
                <p14:modId xmlns:p14="http://schemas.microsoft.com/office/powerpoint/2010/main" val="2065303051"/>
              </p:ext>
            </p:extLst>
          </p:nvPr>
        </p:nvGraphicFramePr>
        <p:xfrm>
          <a:off x="8385974" y="826614"/>
          <a:ext cx="2324900" cy="205596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 사이트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 메인에 메인 기획전배너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 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Shop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배너</a:t>
                      </a:r>
                      <a:r>
                        <a:rPr lang="en-US" altLang="ko-KR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특가상품을 설정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 사이트명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팬타온은 구매사 사이트에 기본적으로 등록되어 있음</a:t>
                      </a:r>
                      <a:endParaRPr lang="en-US" altLang="ko-KR" sz="700" b="0" i="0" u="none" strike="noStrike" cap="none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 사이트관리에서 수정중일 경우 팬타온 텍스트박스 위에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수정중인 상태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보여지며 최종전시되면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최종전시 상태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보임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2-1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사이트 상태</a:t>
                      </a:r>
                      <a:endParaRPr lang="en-US" altLang="ko-KR"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구매사 사이트 상태가 수정 중이면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700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수정중인 상태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”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표기되고 최종전시 된 상태면 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“</a:t>
                      </a:r>
                      <a:r>
                        <a:rPr lang="ko-KR" altLang="en-US" sz="700" u="none" strike="noStrike" cap="none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최종전시 상태</a:t>
                      </a:r>
                      <a:r>
                        <a:rPr lang="en-US" altLang="ko-KR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＂</a:t>
                      </a:r>
                      <a:r>
                        <a:rPr lang="ko-KR" alt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표기됨</a:t>
                      </a: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05551557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팬타온 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31" name="Google Shape;50;p20"/>
          <p:cNvSpPr txBox="1"/>
          <p:nvPr/>
        </p:nvSpPr>
        <p:spPr>
          <a:xfrm>
            <a:off x="5999872" y="506437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팬타온 사이트를 메인 구성 설정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팬타온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48" name="Google Shape;48;p20"/>
          <p:cNvSpPr/>
          <p:nvPr/>
        </p:nvSpPr>
        <p:spPr>
          <a:xfrm>
            <a:off x="100860" y="813901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83" y="864667"/>
            <a:ext cx="5405943" cy="4748867"/>
          </a:xfrm>
          <a:prstGeom prst="rect">
            <a:avLst/>
          </a:prstGeom>
        </p:spPr>
      </p:pic>
      <p:sp>
        <p:nvSpPr>
          <p:cNvPr id="28" name="Google Shape;797;p30"/>
          <p:cNvSpPr/>
          <p:nvPr/>
        </p:nvSpPr>
        <p:spPr>
          <a:xfrm>
            <a:off x="970632" y="950333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타원 22"/>
          <p:cNvSpPr/>
          <p:nvPr/>
        </p:nvSpPr>
        <p:spPr>
          <a:xfrm>
            <a:off x="1279414" y="1815719"/>
            <a:ext cx="893134" cy="163482"/>
          </a:xfrm>
          <a:prstGeom prst="ellipse">
            <a:avLst/>
          </a:prstGeom>
          <a:noFill/>
          <a:ln w="127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/>
          <p:cNvSpPr/>
          <p:nvPr/>
        </p:nvSpPr>
        <p:spPr>
          <a:xfrm>
            <a:off x="2955587" y="1741896"/>
            <a:ext cx="893134" cy="163482"/>
          </a:xfrm>
          <a:prstGeom prst="ellipse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/>
          <p:cNvSpPr txBox="1"/>
          <p:nvPr/>
        </p:nvSpPr>
        <p:spPr>
          <a:xfrm>
            <a:off x="3047732" y="1723386"/>
            <a:ext cx="80098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">
                <a:solidFill>
                  <a:srgbClr val="0070C0"/>
                </a:solidFill>
                <a:latin typeface="+mn-ea"/>
                <a:ea typeface="+mn-ea"/>
              </a:rPr>
              <a:t>최종전시 상태</a:t>
            </a:r>
          </a:p>
        </p:txBody>
      </p:sp>
      <p:sp>
        <p:nvSpPr>
          <p:cNvPr id="26" name="Google Shape;797;p30"/>
          <p:cNvSpPr/>
          <p:nvPr/>
        </p:nvSpPr>
        <p:spPr>
          <a:xfrm>
            <a:off x="2955586" y="165895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2-1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" name="Google Shape;408;p26"/>
          <p:cNvCxnSpPr>
            <a:stCxn id="23" idx="6"/>
            <a:endCxn id="24" idx="2"/>
          </p:cNvCxnSpPr>
          <p:nvPr/>
        </p:nvCxnSpPr>
        <p:spPr>
          <a:xfrm flipV="1">
            <a:off x="2172548" y="1823637"/>
            <a:ext cx="783039" cy="7382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C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9" name="Google Shape;1694;p44"/>
          <p:cNvSpPr/>
          <p:nvPr/>
        </p:nvSpPr>
        <p:spPr>
          <a:xfrm>
            <a:off x="6307382" y="3249049"/>
            <a:ext cx="3240597" cy="215820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3" name="Google Shape;1695;p44"/>
          <p:cNvGraphicFramePr/>
          <p:nvPr>
            <p:extLst>
              <p:ext uri="{D42A27DB-BD31-4B8C-83A1-F6EECF244321}">
                <p14:modId xmlns:p14="http://schemas.microsoft.com/office/powerpoint/2010/main" val="318647727"/>
              </p:ext>
            </p:extLst>
          </p:nvPr>
        </p:nvGraphicFramePr>
        <p:xfrm>
          <a:off x="6450712" y="3352420"/>
          <a:ext cx="2946052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6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배너유형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Google Shape;58;p20"/>
          <p:cNvSpPr/>
          <p:nvPr/>
        </p:nvSpPr>
        <p:spPr>
          <a:xfrm>
            <a:off x="6450711" y="3776297"/>
            <a:ext cx="2946052" cy="1192296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</a:pP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메인배너는 배너의 유형에 따라 배너링크값이 달르게 입력해야 합니다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 </a:t>
            </a:r>
            <a:r>
              <a:rPr lang="ko-KR" altLang="en-US" sz="7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아래 배너유형에 따라 배너 링크값 입력값을 정의합니다</a:t>
            </a:r>
            <a:r>
              <a:rPr lang="en-US" altLang="ko-KR" sz="700" b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.</a:t>
            </a:r>
          </a:p>
          <a:p>
            <a:pPr marL="108000" marR="0" lvl="0" indent="-108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600"/>
              <a:buAutoNum type="arabicPeriod"/>
            </a:pPr>
            <a:r>
              <a:rPr lang="ko-KR" altLang="en-US" sz="700" b="1" u="sng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기획전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기획전에 연결하는 유형이고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클릭 시 기획전에 연결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배너 링크값은 기획전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ID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를 입력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AutoNum type="arabicPeriod"/>
            </a:pPr>
            <a:r>
              <a:rPr lang="ko-KR" altLang="en-US" sz="700" b="1" u="sng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상품검색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통합검색 통한 상품검색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배너 링크값은 통합검색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Text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입력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AutoNum type="arabicPeriod"/>
            </a:pPr>
            <a:r>
              <a:rPr lang="ko-KR" altLang="en-US" sz="700" b="1" u="sng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특정</a:t>
            </a:r>
            <a:r>
              <a:rPr lang="en-US" altLang="ko-KR" sz="700" b="1" u="sng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URL: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특정 페이지로 이동 용도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클릭 시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URL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페이지이동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배너 링크값은 이동할 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URL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입력</a:t>
            </a:r>
            <a:endParaRPr lang="en-US" altLang="ko-KR" sz="7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AutoNum type="arabicPeriod"/>
            </a:pPr>
            <a:r>
              <a:rPr lang="ko-KR" altLang="en-US" sz="700" b="1" u="sng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안내</a:t>
            </a:r>
            <a:r>
              <a: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: </a:t>
            </a:r>
            <a:r>
              <a:rPr lang="ko-KR" altLang="en-US" sz="7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rPr>
              <a:t>링크없음</a:t>
            </a:r>
            <a:endParaRPr sz="700">
              <a:solidFill>
                <a:schemeClr val="tx1">
                  <a:lumMod val="50000"/>
                  <a:lumOff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5" name="Google Shape;1700;p44"/>
          <p:cNvSpPr/>
          <p:nvPr/>
        </p:nvSpPr>
        <p:spPr>
          <a:xfrm>
            <a:off x="7752560" y="5123258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" name="Google Shape;1695;p44"/>
          <p:cNvGraphicFramePr/>
          <p:nvPr>
            <p:extLst>
              <p:ext uri="{D42A27DB-BD31-4B8C-83A1-F6EECF244321}">
                <p14:modId xmlns:p14="http://schemas.microsoft.com/office/powerpoint/2010/main" val="696391705"/>
              </p:ext>
            </p:extLst>
          </p:nvPr>
        </p:nvGraphicFramePr>
        <p:xfrm>
          <a:off x="9181515" y="3361270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Google Shape;797;p30"/>
          <p:cNvSpPr/>
          <p:nvPr/>
        </p:nvSpPr>
        <p:spPr>
          <a:xfrm>
            <a:off x="1206067" y="195380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" name="Google Shape;408;p26"/>
          <p:cNvCxnSpPr>
            <a:endCxn id="29" idx="0"/>
          </p:cNvCxnSpPr>
          <p:nvPr/>
        </p:nvCxnSpPr>
        <p:spPr>
          <a:xfrm>
            <a:off x="736600" y="2701829"/>
            <a:ext cx="7191081" cy="547220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" name="직사각형 5"/>
          <p:cNvSpPr/>
          <p:nvPr/>
        </p:nvSpPr>
        <p:spPr>
          <a:xfrm>
            <a:off x="1531620" y="5341620"/>
            <a:ext cx="662940" cy="220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16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5" name="Google Shape;47;p20"/>
          <p:cNvGraphicFramePr/>
          <p:nvPr>
            <p:extLst>
              <p:ext uri="{D42A27DB-BD31-4B8C-83A1-F6EECF244321}">
                <p14:modId xmlns:p14="http://schemas.microsoft.com/office/powerpoint/2010/main" val="2003770330"/>
              </p:ext>
            </p:extLst>
          </p:nvPr>
        </p:nvGraphicFramePr>
        <p:xfrm>
          <a:off x="8385974" y="826614"/>
          <a:ext cx="2324900" cy="10673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05551557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팬타온 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31" name="Google Shape;50;p20"/>
          <p:cNvSpPr txBox="1"/>
          <p:nvPr/>
        </p:nvSpPr>
        <p:spPr>
          <a:xfrm>
            <a:off x="5999872" y="506437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팬타온 사이트 메인 배너 설정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팬타온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48" name="Google Shape;48;p20"/>
          <p:cNvSpPr/>
          <p:nvPr/>
        </p:nvSpPr>
        <p:spPr>
          <a:xfrm>
            <a:off x="100860" y="813901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140" name="그림 1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83" y="864667"/>
            <a:ext cx="5405943" cy="4748867"/>
          </a:xfrm>
          <a:prstGeom prst="rect">
            <a:avLst/>
          </a:prstGeom>
        </p:spPr>
      </p:pic>
      <p:sp>
        <p:nvSpPr>
          <p:cNvPr id="74" name="Google Shape;1694;p44"/>
          <p:cNvSpPr/>
          <p:nvPr/>
        </p:nvSpPr>
        <p:spPr>
          <a:xfrm>
            <a:off x="218304" y="5582014"/>
            <a:ext cx="3414798" cy="265331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5" name="Google Shape;1695;p44"/>
          <p:cNvGraphicFramePr/>
          <p:nvPr>
            <p:extLst>
              <p:ext uri="{D42A27DB-BD31-4B8C-83A1-F6EECF244321}">
                <p14:modId xmlns:p14="http://schemas.microsoft.com/office/powerpoint/2010/main" val="3445754940"/>
              </p:ext>
            </p:extLst>
          </p:nvPr>
        </p:nvGraphicFramePr>
        <p:xfrm>
          <a:off x="361634" y="5682553"/>
          <a:ext cx="3146498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14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브랜드</a:t>
                      </a:r>
                      <a:r>
                        <a:rPr lang="en-US" altLang="ko-KR" sz="800" b="1" u="none" strike="noStrike" cap="none"/>
                        <a:t>Shop</a:t>
                      </a:r>
                      <a:r>
                        <a:rPr lang="ko-KR" altLang="en-US" sz="800" b="1" u="none" strike="noStrike" cap="none"/>
                        <a:t> 배너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Google Shape;1696;p44"/>
          <p:cNvGraphicFramePr/>
          <p:nvPr>
            <p:extLst>
              <p:ext uri="{D42A27DB-BD31-4B8C-83A1-F6EECF244321}">
                <p14:modId xmlns:p14="http://schemas.microsoft.com/office/powerpoint/2010/main" val="1310301595"/>
              </p:ext>
            </p:extLst>
          </p:nvPr>
        </p:nvGraphicFramePr>
        <p:xfrm>
          <a:off x="331631" y="6668773"/>
          <a:ext cx="3176525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2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배너명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최소 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최대 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Google Shape;1697;p44"/>
          <p:cNvGraphicFramePr/>
          <p:nvPr>
            <p:extLst>
              <p:ext uri="{D42A27DB-BD31-4B8C-83A1-F6EECF244321}">
                <p14:modId xmlns:p14="http://schemas.microsoft.com/office/powerpoint/2010/main" val="1581950153"/>
              </p:ext>
            </p:extLst>
          </p:nvPr>
        </p:nvGraphicFramePr>
        <p:xfrm>
          <a:off x="331631" y="6893558"/>
          <a:ext cx="3150519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제조사명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제조사명</a:t>
                      </a:r>
                      <a:r>
                        <a:rPr lang="en-US" altLang="ko-KR" sz="700" u="none" strike="noStrike" cap="none" baseline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baseline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입력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8" name="Google Shape;1700;p44"/>
          <p:cNvSpPr/>
          <p:nvPr/>
        </p:nvSpPr>
        <p:spPr>
          <a:xfrm>
            <a:off x="2031528" y="7941143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79" name="Google Shape;1695;p44"/>
          <p:cNvGraphicFramePr/>
          <p:nvPr>
            <p:extLst>
              <p:ext uri="{D42A27DB-BD31-4B8C-83A1-F6EECF244321}">
                <p14:modId xmlns:p14="http://schemas.microsoft.com/office/powerpoint/2010/main" val="3868456340"/>
              </p:ext>
            </p:extLst>
          </p:nvPr>
        </p:nvGraphicFramePr>
        <p:xfrm>
          <a:off x="3304861" y="5656864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" name="Google Shape;58;p20"/>
          <p:cNvSpPr/>
          <p:nvPr/>
        </p:nvSpPr>
        <p:spPr>
          <a:xfrm>
            <a:off x="352366" y="6037707"/>
            <a:ext cx="3155765" cy="508193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팬타온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브랜드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Shop 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메인 배너를 등록합니다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제조사명명은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배너 </a:t>
            </a: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클릭시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통합검색으로 검색되어 조회 됩니다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dirty="0">
                <a:solidFill>
                  <a:srgbClr val="FF0000"/>
                </a:solidFill>
                <a:latin typeface="+mj-ea"/>
              </a:rPr>
              <a:t>배너 이미지 사이즈는 가로 </a:t>
            </a:r>
            <a:r>
              <a:rPr lang="en-US" altLang="ko-KR" sz="600" dirty="0">
                <a:solidFill>
                  <a:srgbClr val="FF0000"/>
                </a:solidFill>
                <a:latin typeface="+mj-ea"/>
              </a:rPr>
              <a:t>185, </a:t>
            </a:r>
            <a:r>
              <a:rPr lang="ko-KR" altLang="en-US" sz="600" dirty="0">
                <a:solidFill>
                  <a:srgbClr val="FF0000"/>
                </a:solidFill>
                <a:latin typeface="+mj-ea"/>
              </a:rPr>
              <a:t>세로 </a:t>
            </a:r>
            <a:r>
              <a:rPr lang="en-US" altLang="ko-KR" sz="600" dirty="0">
                <a:solidFill>
                  <a:srgbClr val="FF0000"/>
                </a:solidFill>
                <a:latin typeface="+mj-ea"/>
              </a:rPr>
              <a:t>100 </a:t>
            </a:r>
            <a:r>
              <a:rPr lang="ko-KR" altLang="en-US" sz="600" dirty="0">
                <a:solidFill>
                  <a:srgbClr val="FF0000"/>
                </a:solidFill>
                <a:latin typeface="+mj-ea"/>
              </a:rPr>
              <a:t>를 반드시 지켜서 등록해 주십시오</a:t>
            </a:r>
            <a:endParaRPr lang="en-US" altLang="ko-KR" sz="600" dirty="0">
              <a:solidFill>
                <a:srgbClr val="FF0000"/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배너는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X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개 이상 최대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X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개까지 등록 가능합니다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81" name="Google Shape;1699;p44"/>
          <p:cNvGraphicFramePr/>
          <p:nvPr>
            <p:extLst>
              <p:ext uri="{D42A27DB-BD31-4B8C-83A1-F6EECF244321}">
                <p14:modId xmlns:p14="http://schemas.microsoft.com/office/powerpoint/2010/main" val="1134692934"/>
              </p:ext>
            </p:extLst>
          </p:nvPr>
        </p:nvGraphicFramePr>
        <p:xfrm>
          <a:off x="338888" y="7110903"/>
          <a:ext cx="15427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1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순서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Google Shape;1700;p44"/>
          <p:cNvSpPr/>
          <p:nvPr/>
        </p:nvSpPr>
        <p:spPr>
          <a:xfrm>
            <a:off x="1632903" y="7941143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3" name="Google Shape;359;p26"/>
          <p:cNvGraphicFramePr/>
          <p:nvPr>
            <p:extLst>
              <p:ext uri="{D42A27DB-BD31-4B8C-83A1-F6EECF244321}">
                <p14:modId xmlns:p14="http://schemas.microsoft.com/office/powerpoint/2010/main" val="908660640"/>
              </p:ext>
            </p:extLst>
          </p:nvPr>
        </p:nvGraphicFramePr>
        <p:xfrm>
          <a:off x="262354" y="7336932"/>
          <a:ext cx="2356196" cy="458231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42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31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배너 이미지</a:t>
                      </a:r>
                      <a:br>
                        <a:rPr lang="en-US" altLang="ko-KR" sz="70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700" b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: 185*100</a:t>
                      </a:r>
                      <a:endParaRPr lang="en-US" altLang="ko-KR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3600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4" name="그림 8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968" y="7355697"/>
            <a:ext cx="1273948" cy="416852"/>
          </a:xfrm>
          <a:prstGeom prst="rect">
            <a:avLst/>
          </a:prstGeom>
        </p:spPr>
      </p:pic>
      <p:sp>
        <p:nvSpPr>
          <p:cNvPr id="85" name="Google Shape;1700;p44"/>
          <p:cNvSpPr/>
          <p:nvPr/>
        </p:nvSpPr>
        <p:spPr>
          <a:xfrm>
            <a:off x="2656148" y="7344189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1694;p44"/>
          <p:cNvSpPr/>
          <p:nvPr/>
        </p:nvSpPr>
        <p:spPr>
          <a:xfrm>
            <a:off x="3608634" y="6863337"/>
            <a:ext cx="2874805" cy="133642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7" name="Google Shape;1695;p44"/>
          <p:cNvGraphicFramePr/>
          <p:nvPr>
            <p:extLst>
              <p:ext uri="{D42A27DB-BD31-4B8C-83A1-F6EECF244321}">
                <p14:modId xmlns:p14="http://schemas.microsoft.com/office/powerpoint/2010/main" val="650604743"/>
              </p:ext>
            </p:extLst>
          </p:nvPr>
        </p:nvGraphicFramePr>
        <p:xfrm>
          <a:off x="3677152" y="6919899"/>
          <a:ext cx="2722606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722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56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브랜드 </a:t>
                      </a:r>
                      <a:r>
                        <a:rPr lang="en-US" altLang="ko-KR" sz="800" b="1" u="none" strike="noStrike" cap="none"/>
                        <a:t>Shop </a:t>
                      </a:r>
                      <a:r>
                        <a:rPr lang="ko-KR" altLang="en-US" sz="800" b="1" u="none" strike="noStrike" cap="none"/>
                        <a:t>배너 이미지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8" name="Google Shape;1695;p44"/>
          <p:cNvGraphicFramePr/>
          <p:nvPr>
            <p:extLst>
              <p:ext uri="{D42A27DB-BD31-4B8C-83A1-F6EECF244321}">
                <p14:modId xmlns:p14="http://schemas.microsoft.com/office/powerpoint/2010/main" val="3480626075"/>
              </p:ext>
            </p:extLst>
          </p:nvPr>
        </p:nvGraphicFramePr>
        <p:xfrm>
          <a:off x="6206816" y="6915213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9" name="Google Shape;58;p20"/>
          <p:cNvSpPr/>
          <p:nvPr/>
        </p:nvSpPr>
        <p:spPr>
          <a:xfrm>
            <a:off x="3677152" y="7296056"/>
            <a:ext cx="2744911" cy="44295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팬타온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</a:t>
            </a: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메인페이지의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브랜드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Shop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배너 이미지를 등록합니다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배너 사이즈는 가로는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185px,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세로는 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100px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로 맞춰 등록합니다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파일은 이미지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(jpg, jpeg, </a:t>
            </a:r>
            <a:r>
              <a:rPr lang="en-US" altLang="ko-KR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png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, gif)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만 등록 가능합니다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90" name="Google Shape;1700;p44"/>
          <p:cNvSpPr/>
          <p:nvPr/>
        </p:nvSpPr>
        <p:spPr>
          <a:xfrm>
            <a:off x="5146809" y="7877117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1700;p44"/>
          <p:cNvSpPr/>
          <p:nvPr/>
        </p:nvSpPr>
        <p:spPr>
          <a:xfrm>
            <a:off x="4748184" y="7877117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>
                <a:solidFill>
                  <a:schemeClr val="bg1"/>
                </a:solidFill>
              </a:rPr>
              <a:t>등</a:t>
            </a: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록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" name="Google Shape;408;p26"/>
          <p:cNvCxnSpPr>
            <a:stCxn id="85" idx="3"/>
            <a:endCxn id="86" idx="1"/>
          </p:cNvCxnSpPr>
          <p:nvPr/>
        </p:nvCxnSpPr>
        <p:spPr>
          <a:xfrm>
            <a:off x="2998501" y="7423015"/>
            <a:ext cx="610133" cy="10853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95" name="Google Shape;1694;p44"/>
          <p:cNvSpPr/>
          <p:nvPr/>
        </p:nvSpPr>
        <p:spPr>
          <a:xfrm>
            <a:off x="6474862" y="2144472"/>
            <a:ext cx="3414798" cy="309046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6" name="Google Shape;1695;p44"/>
          <p:cNvGraphicFramePr/>
          <p:nvPr>
            <p:extLst>
              <p:ext uri="{D42A27DB-BD31-4B8C-83A1-F6EECF244321}">
                <p14:modId xmlns:p14="http://schemas.microsoft.com/office/powerpoint/2010/main" val="1346804005"/>
              </p:ext>
            </p:extLst>
          </p:nvPr>
        </p:nvGraphicFramePr>
        <p:xfrm>
          <a:off x="6618192" y="2245011"/>
          <a:ext cx="3146498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1464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메인 배너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7" name="Google Shape;1696;p44"/>
          <p:cNvGraphicFramePr/>
          <p:nvPr>
            <p:extLst>
              <p:ext uri="{D42A27DB-BD31-4B8C-83A1-F6EECF244321}">
                <p14:modId xmlns:p14="http://schemas.microsoft.com/office/powerpoint/2010/main" val="1926796244"/>
              </p:ext>
            </p:extLst>
          </p:nvPr>
        </p:nvGraphicFramePr>
        <p:xfrm>
          <a:off x="6588189" y="3231231"/>
          <a:ext cx="3150519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946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39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배너명</a:t>
                      </a:r>
                      <a:endParaRPr sz="700" b="1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최소 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최대 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30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자리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Google Shape;1697;p44"/>
          <p:cNvGraphicFramePr/>
          <p:nvPr>
            <p:extLst>
              <p:ext uri="{D42A27DB-BD31-4B8C-83A1-F6EECF244321}">
                <p14:modId xmlns:p14="http://schemas.microsoft.com/office/powerpoint/2010/main" val="815846787"/>
              </p:ext>
            </p:extLst>
          </p:nvPr>
        </p:nvGraphicFramePr>
        <p:xfrm>
          <a:off x="6588189" y="3456016"/>
          <a:ext cx="17938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배너유형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선택    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9" name="Google Shape;1700;p44"/>
          <p:cNvSpPr/>
          <p:nvPr/>
        </p:nvSpPr>
        <p:spPr>
          <a:xfrm>
            <a:off x="8288086" y="4800781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0" name="Google Shape;1695;p44"/>
          <p:cNvGraphicFramePr/>
          <p:nvPr>
            <p:extLst>
              <p:ext uri="{D42A27DB-BD31-4B8C-83A1-F6EECF244321}">
                <p14:modId xmlns:p14="http://schemas.microsoft.com/office/powerpoint/2010/main" val="2820401303"/>
              </p:ext>
            </p:extLst>
          </p:nvPr>
        </p:nvGraphicFramePr>
        <p:xfrm>
          <a:off x="9561419" y="2219322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1" name="Google Shape;58;p20"/>
          <p:cNvSpPr/>
          <p:nvPr/>
        </p:nvSpPr>
        <p:spPr>
          <a:xfrm>
            <a:off x="6608924" y="2600165"/>
            <a:ext cx="3155765" cy="508193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dirty="0">
                <a:solidFill>
                  <a:srgbClr val="FF0000"/>
                </a:solidFill>
                <a:latin typeface="+mj-ea"/>
              </a:rPr>
              <a:t>메인 배너는 최소 </a:t>
            </a:r>
            <a:r>
              <a:rPr lang="en-US" altLang="ko-KR" sz="600" dirty="0">
                <a:solidFill>
                  <a:srgbClr val="FF0000"/>
                </a:solidFill>
                <a:latin typeface="+mj-ea"/>
              </a:rPr>
              <a:t>3</a:t>
            </a:r>
            <a:r>
              <a:rPr lang="ko-KR" altLang="en-US" sz="600" dirty="0">
                <a:solidFill>
                  <a:srgbClr val="FF0000"/>
                </a:solidFill>
                <a:latin typeface="+mj-ea"/>
              </a:rPr>
              <a:t>개 이상 등록되어 있어야 합니다</a:t>
            </a:r>
            <a:r>
              <a:rPr lang="en-US" altLang="ko-KR" sz="600" dirty="0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dirty="0">
                <a:solidFill>
                  <a:srgbClr val="FF0000"/>
                </a:solidFill>
                <a:latin typeface="+mj-ea"/>
              </a:rPr>
              <a:t>배너의 유형에 따라 배너 </a:t>
            </a:r>
            <a:r>
              <a:rPr lang="ko-KR" altLang="en-US" sz="600" dirty="0" err="1">
                <a:solidFill>
                  <a:srgbClr val="FF0000"/>
                </a:solidFill>
                <a:latin typeface="+mj-ea"/>
              </a:rPr>
              <a:t>링크값을</a:t>
            </a:r>
            <a:r>
              <a:rPr lang="ko-KR" altLang="en-US" sz="600" dirty="0">
                <a:solidFill>
                  <a:srgbClr val="FF0000"/>
                </a:solidFill>
                <a:latin typeface="+mj-ea"/>
              </a:rPr>
              <a:t> 입력해 주십시오</a:t>
            </a:r>
            <a:endParaRPr lang="en-US" altLang="ko-KR" sz="600" dirty="0">
              <a:solidFill>
                <a:srgbClr val="FF0000"/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dirty="0">
                <a:solidFill>
                  <a:srgbClr val="FF0000"/>
                </a:solidFill>
                <a:latin typeface="+mj-ea"/>
              </a:rPr>
              <a:t>배너 이미지 사이즈는 가로 </a:t>
            </a:r>
            <a:r>
              <a:rPr lang="en-US" altLang="ko-KR" sz="600" dirty="0">
                <a:solidFill>
                  <a:srgbClr val="FF0000"/>
                </a:solidFill>
                <a:latin typeface="+mj-ea"/>
              </a:rPr>
              <a:t>1920, </a:t>
            </a:r>
            <a:r>
              <a:rPr lang="ko-KR" altLang="en-US" sz="600" dirty="0">
                <a:solidFill>
                  <a:srgbClr val="FF0000"/>
                </a:solidFill>
                <a:latin typeface="+mj-ea"/>
              </a:rPr>
              <a:t>세로 </a:t>
            </a:r>
            <a:r>
              <a:rPr lang="en-US" altLang="ko-KR" sz="600" dirty="0">
                <a:solidFill>
                  <a:srgbClr val="FF0000"/>
                </a:solidFill>
                <a:latin typeface="+mj-ea"/>
              </a:rPr>
              <a:t>380 </a:t>
            </a:r>
            <a:r>
              <a:rPr lang="ko-KR" altLang="en-US" sz="600" dirty="0">
                <a:solidFill>
                  <a:srgbClr val="FF0000"/>
                </a:solidFill>
                <a:latin typeface="+mj-ea"/>
              </a:rPr>
              <a:t>를 반드시 지켜서 등록해 주십시오</a:t>
            </a:r>
            <a:endParaRPr lang="en-US" altLang="ko-KR" sz="600" dirty="0">
              <a:solidFill>
                <a:srgbClr val="FF0000"/>
              </a:solidFill>
              <a:latin typeface="+mj-ea"/>
            </a:endParaRP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배너링크값은</a:t>
            </a:r>
            <a:r>
              <a:rPr lang="ko-KR" altLang="en-US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배너유형 선택에 따라 달라집니다</a:t>
            </a:r>
            <a:r>
              <a:rPr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graphicFrame>
        <p:nvGraphicFramePr>
          <p:cNvPr id="102" name="Google Shape;1699;p44"/>
          <p:cNvGraphicFramePr/>
          <p:nvPr>
            <p:extLst>
              <p:ext uri="{D42A27DB-BD31-4B8C-83A1-F6EECF244321}">
                <p14:modId xmlns:p14="http://schemas.microsoft.com/office/powerpoint/2010/main" val="1257655657"/>
              </p:ext>
            </p:extLst>
          </p:nvPr>
        </p:nvGraphicFramePr>
        <p:xfrm>
          <a:off x="6595446" y="3947681"/>
          <a:ext cx="15427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16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순서</a:t>
                      </a:r>
                      <a:endParaRPr sz="700" b="1" u="none" strike="noStrike" cap="none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sz="7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3" name="Google Shape;1700;p44"/>
          <p:cNvSpPr/>
          <p:nvPr/>
        </p:nvSpPr>
        <p:spPr>
          <a:xfrm>
            <a:off x="7889461" y="4800781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4" name="Google Shape;359;p26"/>
          <p:cNvGraphicFramePr/>
          <p:nvPr>
            <p:extLst>
              <p:ext uri="{D42A27DB-BD31-4B8C-83A1-F6EECF244321}">
                <p14:modId xmlns:p14="http://schemas.microsoft.com/office/powerpoint/2010/main" val="3744137145"/>
              </p:ext>
            </p:extLst>
          </p:nvPr>
        </p:nvGraphicFramePr>
        <p:xfrm>
          <a:off x="6518912" y="4196570"/>
          <a:ext cx="2356196" cy="458231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042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3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31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배너 이미지</a:t>
                      </a:r>
                      <a:br>
                        <a:rPr lang="en-US" altLang="ko-KR" sz="70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가로</a:t>
                      </a:r>
                      <a:r>
                        <a:rPr lang="en-US" altLang="ko-KR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700" b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세로</a:t>
                      </a:r>
                      <a:r>
                        <a:rPr lang="en-US" altLang="ko-KR" sz="700" b="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: 1920*380</a:t>
                      </a:r>
                      <a:endParaRPr lang="en-US" altLang="ko-KR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0" marT="36000" marB="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 panose="020B0604020202020204" pitchFamily="34" charset="0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6" name="그림 1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2526" y="4215335"/>
            <a:ext cx="1273948" cy="416852"/>
          </a:xfrm>
          <a:prstGeom prst="rect">
            <a:avLst/>
          </a:prstGeom>
        </p:spPr>
      </p:pic>
      <p:sp>
        <p:nvSpPr>
          <p:cNvPr id="107" name="Google Shape;1700;p44"/>
          <p:cNvSpPr/>
          <p:nvPr/>
        </p:nvSpPr>
        <p:spPr>
          <a:xfrm>
            <a:off x="8912706" y="4203827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8" name="Google Shape;1697;p44"/>
          <p:cNvGraphicFramePr/>
          <p:nvPr>
            <p:extLst>
              <p:ext uri="{D42A27DB-BD31-4B8C-83A1-F6EECF244321}">
                <p14:modId xmlns:p14="http://schemas.microsoft.com/office/powerpoint/2010/main" val="2004049327"/>
              </p:ext>
            </p:extLst>
          </p:nvPr>
        </p:nvGraphicFramePr>
        <p:xfrm>
          <a:off x="6595446" y="3692197"/>
          <a:ext cx="3150519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배너링크값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배너유형을 선택해 주십시오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9" name="Google Shape;1694;p44"/>
          <p:cNvSpPr/>
          <p:nvPr/>
        </p:nvSpPr>
        <p:spPr>
          <a:xfrm>
            <a:off x="6995063" y="5390134"/>
            <a:ext cx="3414798" cy="53346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  <a:prstDash val="dash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0" name="Google Shape;1697;p44"/>
          <p:cNvGraphicFramePr/>
          <p:nvPr>
            <p:extLst>
              <p:ext uri="{D42A27DB-BD31-4B8C-83A1-F6EECF244321}">
                <p14:modId xmlns:p14="http://schemas.microsoft.com/office/powerpoint/2010/main" val="23320195"/>
              </p:ext>
            </p:extLst>
          </p:nvPr>
        </p:nvGraphicFramePr>
        <p:xfrm>
          <a:off x="7124984" y="5444022"/>
          <a:ext cx="17938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배너유형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기획전  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1" name="Google Shape;1697;p44"/>
          <p:cNvGraphicFramePr/>
          <p:nvPr>
            <p:extLst>
              <p:ext uri="{D42A27DB-BD31-4B8C-83A1-F6EECF244321}">
                <p14:modId xmlns:p14="http://schemas.microsoft.com/office/powerpoint/2010/main" val="2606853836"/>
              </p:ext>
            </p:extLst>
          </p:nvPr>
        </p:nvGraphicFramePr>
        <p:xfrm>
          <a:off x="7132241" y="5680203"/>
          <a:ext cx="3150519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배너링크값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기획전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ID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를 입력해 주십시오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2" name="직사각형 111"/>
          <p:cNvSpPr/>
          <p:nvPr/>
        </p:nvSpPr>
        <p:spPr>
          <a:xfrm>
            <a:off x="6518912" y="3437467"/>
            <a:ext cx="3318903" cy="467802"/>
          </a:xfrm>
          <a:prstGeom prst="rect">
            <a:avLst/>
          </a:prstGeom>
          <a:noFill/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3" name="Google Shape;1694;p44"/>
          <p:cNvSpPr/>
          <p:nvPr/>
        </p:nvSpPr>
        <p:spPr>
          <a:xfrm>
            <a:off x="6995063" y="6001443"/>
            <a:ext cx="3414798" cy="53346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  <a:prstDash val="dash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4" name="Google Shape;1697;p44"/>
          <p:cNvGraphicFramePr/>
          <p:nvPr>
            <p:extLst>
              <p:ext uri="{D42A27DB-BD31-4B8C-83A1-F6EECF244321}">
                <p14:modId xmlns:p14="http://schemas.microsoft.com/office/powerpoint/2010/main" val="3638678675"/>
              </p:ext>
            </p:extLst>
          </p:nvPr>
        </p:nvGraphicFramePr>
        <p:xfrm>
          <a:off x="7124984" y="6055331"/>
          <a:ext cx="17938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배너유형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상품검색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" name="Google Shape;1697;p44"/>
          <p:cNvGraphicFramePr/>
          <p:nvPr>
            <p:extLst>
              <p:ext uri="{D42A27DB-BD31-4B8C-83A1-F6EECF244321}">
                <p14:modId xmlns:p14="http://schemas.microsoft.com/office/powerpoint/2010/main" val="462465864"/>
              </p:ext>
            </p:extLst>
          </p:nvPr>
        </p:nvGraphicFramePr>
        <p:xfrm>
          <a:off x="7132241" y="6291512"/>
          <a:ext cx="3150519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배너링크값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상품검색을 위한 통합검색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Text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를</a:t>
                      </a:r>
                      <a:r>
                        <a:rPr lang="ko-KR" altLang="en-US" sz="700" u="none" strike="noStrike" cap="none" baseline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 입력해 주십시오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6" name="Google Shape;1694;p44"/>
          <p:cNvSpPr/>
          <p:nvPr/>
        </p:nvSpPr>
        <p:spPr>
          <a:xfrm>
            <a:off x="6995063" y="6617714"/>
            <a:ext cx="3414798" cy="53346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  <a:prstDash val="dash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7" name="Google Shape;1697;p44"/>
          <p:cNvGraphicFramePr/>
          <p:nvPr>
            <p:extLst>
              <p:ext uri="{D42A27DB-BD31-4B8C-83A1-F6EECF244321}">
                <p14:modId xmlns:p14="http://schemas.microsoft.com/office/powerpoint/2010/main" val="351392905"/>
              </p:ext>
            </p:extLst>
          </p:nvPr>
        </p:nvGraphicFramePr>
        <p:xfrm>
          <a:off x="7124984" y="6671602"/>
          <a:ext cx="17938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배너유형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특정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URL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8" name="Google Shape;1697;p44"/>
          <p:cNvGraphicFramePr/>
          <p:nvPr>
            <p:extLst>
              <p:ext uri="{D42A27DB-BD31-4B8C-83A1-F6EECF244321}">
                <p14:modId xmlns:p14="http://schemas.microsoft.com/office/powerpoint/2010/main" val="3630601130"/>
              </p:ext>
            </p:extLst>
          </p:nvPr>
        </p:nvGraphicFramePr>
        <p:xfrm>
          <a:off x="7132241" y="6907783"/>
          <a:ext cx="3150519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배너링크값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이동할 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URL 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입력해 주세요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(ex:</a:t>
                      </a:r>
                      <a:r>
                        <a:rPr lang="en-US" altLang="ko-KR" sz="700" u="none" strike="noStrike" cap="none" baseline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 https://okplaza.kr/abc)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9" name="Google Shape;1694;p44"/>
          <p:cNvSpPr/>
          <p:nvPr/>
        </p:nvSpPr>
        <p:spPr>
          <a:xfrm>
            <a:off x="6995063" y="7227571"/>
            <a:ext cx="3414798" cy="53346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  <a:prstDash val="dash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0" name="Google Shape;1697;p44"/>
          <p:cNvGraphicFramePr/>
          <p:nvPr>
            <p:extLst>
              <p:ext uri="{D42A27DB-BD31-4B8C-83A1-F6EECF244321}">
                <p14:modId xmlns:p14="http://schemas.microsoft.com/office/powerpoint/2010/main" val="3598527653"/>
              </p:ext>
            </p:extLst>
          </p:nvPr>
        </p:nvGraphicFramePr>
        <p:xfrm>
          <a:off x="7124984" y="7281459"/>
          <a:ext cx="17938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배너유형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안내    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" name="Google Shape;1697;p44"/>
          <p:cNvGraphicFramePr/>
          <p:nvPr>
            <p:extLst>
              <p:ext uri="{D42A27DB-BD31-4B8C-83A1-F6EECF244321}">
                <p14:modId xmlns:p14="http://schemas.microsoft.com/office/powerpoint/2010/main" val="1357115880"/>
              </p:ext>
            </p:extLst>
          </p:nvPr>
        </p:nvGraphicFramePr>
        <p:xfrm>
          <a:off x="7132241" y="7517640"/>
          <a:ext cx="3150519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배너링크값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85000"/>
                            </a:schemeClr>
                          </a:solidFill>
                          <a:latin typeface="+mn-ea"/>
                          <a:ea typeface="+mn-ea"/>
                        </a:rPr>
                        <a:t>없음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2" name="Google Shape;1694;p44"/>
          <p:cNvSpPr/>
          <p:nvPr/>
        </p:nvSpPr>
        <p:spPr>
          <a:xfrm>
            <a:off x="10032990" y="2525422"/>
            <a:ext cx="3414798" cy="52016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  <a:prstDash val="dash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3" name="Google Shape;1697;p44"/>
          <p:cNvGraphicFramePr/>
          <p:nvPr>
            <p:extLst>
              <p:ext uri="{D42A27DB-BD31-4B8C-83A1-F6EECF244321}">
                <p14:modId xmlns:p14="http://schemas.microsoft.com/office/powerpoint/2010/main" val="978386689"/>
              </p:ext>
            </p:extLst>
          </p:nvPr>
        </p:nvGraphicFramePr>
        <p:xfrm>
          <a:off x="10162911" y="2566013"/>
          <a:ext cx="1793811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배너유형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기획전  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" name="Google Shape;1697;p44"/>
          <p:cNvGraphicFramePr/>
          <p:nvPr>
            <p:extLst>
              <p:ext uri="{D42A27DB-BD31-4B8C-83A1-F6EECF244321}">
                <p14:modId xmlns:p14="http://schemas.microsoft.com/office/powerpoint/2010/main" val="3849527738"/>
              </p:ext>
            </p:extLst>
          </p:nvPr>
        </p:nvGraphicFramePr>
        <p:xfrm>
          <a:off x="10170168" y="2802194"/>
          <a:ext cx="3150519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95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6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en-US" altLang="ko-KR" sz="700" u="none" strike="noStrike" cap="none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배너링크값</a:t>
                      </a:r>
                      <a:endParaRPr sz="700" b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mpd="sng">
                      <a:noFill/>
                      <a:prstDash val="soli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102</a:t>
                      </a:r>
                      <a:endParaRPr sz="700" u="none" strike="noStrike" cap="none">
                        <a:solidFill>
                          <a:schemeClr val="bg1">
                            <a:lumMod val="8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25" name="Google Shape;408;p26"/>
          <p:cNvCxnSpPr>
            <a:stCxn id="112" idx="1"/>
            <a:endCxn id="109" idx="1"/>
          </p:cNvCxnSpPr>
          <p:nvPr/>
        </p:nvCxnSpPr>
        <p:spPr>
          <a:xfrm rot="10800000" flipH="1" flipV="1">
            <a:off x="6518911" y="3671368"/>
            <a:ext cx="476151" cy="1985496"/>
          </a:xfrm>
          <a:prstGeom prst="bentConnector3">
            <a:avLst>
              <a:gd name="adj1" fmla="val -4801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26" name="Google Shape;408;p26"/>
          <p:cNvCxnSpPr>
            <a:stCxn id="112" idx="1"/>
            <a:endCxn id="113" idx="1"/>
          </p:cNvCxnSpPr>
          <p:nvPr/>
        </p:nvCxnSpPr>
        <p:spPr>
          <a:xfrm rot="10800000" flipH="1" flipV="1">
            <a:off x="6518911" y="3671367"/>
            <a:ext cx="476151" cy="2596805"/>
          </a:xfrm>
          <a:prstGeom prst="bentConnector3">
            <a:avLst>
              <a:gd name="adj1" fmla="val -4801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27" name="Google Shape;408;p26"/>
          <p:cNvCxnSpPr>
            <a:stCxn id="112" idx="1"/>
            <a:endCxn id="116" idx="1"/>
          </p:cNvCxnSpPr>
          <p:nvPr/>
        </p:nvCxnSpPr>
        <p:spPr>
          <a:xfrm rot="10800000" flipH="1" flipV="1">
            <a:off x="6518911" y="3671368"/>
            <a:ext cx="476151" cy="3213076"/>
          </a:xfrm>
          <a:prstGeom prst="bentConnector3">
            <a:avLst>
              <a:gd name="adj1" fmla="val -4801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28" name="Google Shape;408;p26"/>
          <p:cNvCxnSpPr>
            <a:stCxn id="112" idx="1"/>
            <a:endCxn id="119" idx="1"/>
          </p:cNvCxnSpPr>
          <p:nvPr/>
        </p:nvCxnSpPr>
        <p:spPr>
          <a:xfrm rot="10800000" flipH="1" flipV="1">
            <a:off x="6518911" y="3671367"/>
            <a:ext cx="476151" cy="3822933"/>
          </a:xfrm>
          <a:prstGeom prst="bentConnector3">
            <a:avLst>
              <a:gd name="adj1" fmla="val -4801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129" name="Google Shape;408;p26"/>
          <p:cNvCxnSpPr>
            <a:stCxn id="112" idx="3"/>
            <a:endCxn id="122" idx="2"/>
          </p:cNvCxnSpPr>
          <p:nvPr/>
        </p:nvCxnSpPr>
        <p:spPr>
          <a:xfrm flipV="1">
            <a:off x="9837815" y="3045585"/>
            <a:ext cx="1902574" cy="625783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30" name="직사각형 129"/>
          <p:cNvSpPr/>
          <p:nvPr/>
        </p:nvSpPr>
        <p:spPr>
          <a:xfrm>
            <a:off x="5476008" y="4785353"/>
            <a:ext cx="946565" cy="4495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>
                <a:solidFill>
                  <a:schemeClr val="bg1">
                    <a:lumMod val="50000"/>
                  </a:schemeClr>
                </a:solidFill>
              </a:rPr>
              <a:t>배너유형의 선택에 따라 배너링크값 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</a:rPr>
              <a:t>Placeholder </a:t>
            </a:r>
            <a:r>
              <a:rPr lang="ko-KR" altLang="en-US" sz="700">
                <a:solidFill>
                  <a:schemeClr val="bg1">
                    <a:lumMod val="50000"/>
                  </a:schemeClr>
                </a:solidFill>
              </a:rPr>
              <a:t>가 달라짐</a:t>
            </a:r>
          </a:p>
        </p:txBody>
      </p:sp>
      <p:sp>
        <p:nvSpPr>
          <p:cNvPr id="131" name="직사각형 130"/>
          <p:cNvSpPr/>
          <p:nvPr/>
        </p:nvSpPr>
        <p:spPr>
          <a:xfrm>
            <a:off x="10462150" y="3498094"/>
            <a:ext cx="946565" cy="4071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700">
                <a:solidFill>
                  <a:schemeClr val="bg1">
                    <a:lumMod val="50000"/>
                  </a:schemeClr>
                </a:solidFill>
              </a:rPr>
              <a:t>수정 시 배너유형은 수정할 수 없음</a:t>
            </a:r>
            <a:r>
              <a:rPr lang="en-US" altLang="ko-KR" sz="70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7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2" name="Google Shape;1694;p44"/>
          <p:cNvSpPr/>
          <p:nvPr/>
        </p:nvSpPr>
        <p:spPr>
          <a:xfrm>
            <a:off x="10432979" y="4098914"/>
            <a:ext cx="2874805" cy="133642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3" name="Google Shape;1695;p44"/>
          <p:cNvGraphicFramePr/>
          <p:nvPr>
            <p:extLst>
              <p:ext uri="{D42A27DB-BD31-4B8C-83A1-F6EECF244321}">
                <p14:modId xmlns:p14="http://schemas.microsoft.com/office/powerpoint/2010/main" val="3407842549"/>
              </p:ext>
            </p:extLst>
          </p:nvPr>
        </p:nvGraphicFramePr>
        <p:xfrm>
          <a:off x="10501497" y="4155476"/>
          <a:ext cx="2722606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722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56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메인 배너 이미지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4" name="Google Shape;1695;p44"/>
          <p:cNvGraphicFramePr/>
          <p:nvPr>
            <p:extLst>
              <p:ext uri="{D42A27DB-BD31-4B8C-83A1-F6EECF244321}">
                <p14:modId xmlns:p14="http://schemas.microsoft.com/office/powerpoint/2010/main" val="1203367122"/>
              </p:ext>
            </p:extLst>
          </p:nvPr>
        </p:nvGraphicFramePr>
        <p:xfrm>
          <a:off x="13031161" y="4150790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5" name="Google Shape;58;p20"/>
          <p:cNvSpPr/>
          <p:nvPr/>
        </p:nvSpPr>
        <p:spPr>
          <a:xfrm>
            <a:off x="10501497" y="4531633"/>
            <a:ext cx="2744911" cy="442957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팬타온 메인페이지의 메인 배너 이미지를 등록합니다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배너 사이즈는 가로는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XXXpx,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 세로는 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XXXpx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로 맞춰 등록합니다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08000" lvl="0" indent="-108000">
              <a:buSzPts val="600"/>
              <a:buFont typeface="Arial"/>
              <a:buChar char="•"/>
            </a:pP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파일은 이미지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(jpg, jpeg, png, gif)</a:t>
            </a:r>
            <a:r>
              <a:rPr lang="ko-KR" altLang="en-US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만 등록 가능합니다</a:t>
            </a:r>
            <a:r>
              <a:rPr lang="en-US" altLang="ko-KR" sz="6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136" name="Google Shape;1700;p44"/>
          <p:cNvSpPr/>
          <p:nvPr/>
        </p:nvSpPr>
        <p:spPr>
          <a:xfrm>
            <a:off x="11971154" y="5112694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700;p44"/>
          <p:cNvSpPr/>
          <p:nvPr/>
        </p:nvSpPr>
        <p:spPr>
          <a:xfrm>
            <a:off x="11572529" y="5112694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>
                <a:solidFill>
                  <a:schemeClr val="bg1"/>
                </a:solidFill>
              </a:rPr>
              <a:t>등</a:t>
            </a: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록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408;p26"/>
          <p:cNvCxnSpPr>
            <a:stCxn id="107" idx="3"/>
            <a:endCxn id="132" idx="1"/>
          </p:cNvCxnSpPr>
          <p:nvPr/>
        </p:nvCxnSpPr>
        <p:spPr>
          <a:xfrm>
            <a:off x="9255059" y="4282653"/>
            <a:ext cx="1177920" cy="484472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93" name="Google Shape;408;p26"/>
          <p:cNvCxnSpPr>
            <a:endCxn id="74" idx="0"/>
          </p:cNvCxnSpPr>
          <p:nvPr/>
        </p:nvCxnSpPr>
        <p:spPr>
          <a:xfrm rot="16200000" flipH="1">
            <a:off x="680902" y="4337213"/>
            <a:ext cx="2125998" cy="363603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2" name="직사각형 141"/>
          <p:cNvSpPr/>
          <p:nvPr/>
        </p:nvSpPr>
        <p:spPr>
          <a:xfrm>
            <a:off x="1531620" y="5341620"/>
            <a:ext cx="662940" cy="2209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Google Shape;408;p26"/>
          <p:cNvCxnSpPr>
            <a:endCxn id="74" idx="0"/>
          </p:cNvCxnSpPr>
          <p:nvPr/>
        </p:nvCxnSpPr>
        <p:spPr>
          <a:xfrm rot="10800000" flipV="1">
            <a:off x="1925704" y="3310034"/>
            <a:ext cx="2571385" cy="2271979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145459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5" name="Google Shape;47;p20"/>
          <p:cNvGraphicFramePr/>
          <p:nvPr>
            <p:extLst>
              <p:ext uri="{D42A27DB-BD31-4B8C-83A1-F6EECF244321}">
                <p14:modId xmlns:p14="http://schemas.microsoft.com/office/powerpoint/2010/main" val="2621649007"/>
              </p:ext>
            </p:extLst>
          </p:nvPr>
        </p:nvGraphicFramePr>
        <p:xfrm>
          <a:off x="8385974" y="826614"/>
          <a:ext cx="2324900" cy="10673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05551557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팬타온 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31" name="Google Shape;50;p20"/>
          <p:cNvSpPr txBox="1"/>
          <p:nvPr/>
        </p:nvSpPr>
        <p:spPr>
          <a:xfrm>
            <a:off x="5999872" y="506437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팬타온 사이트 메인 특가상품 설정 및 전시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팬타온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48" name="Google Shape;48;p20"/>
          <p:cNvSpPr/>
          <p:nvPr/>
        </p:nvSpPr>
        <p:spPr>
          <a:xfrm>
            <a:off x="100860" y="813901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83" y="864667"/>
            <a:ext cx="5405943" cy="4748867"/>
          </a:xfrm>
          <a:prstGeom prst="rect">
            <a:avLst/>
          </a:prstGeom>
        </p:spPr>
      </p:pic>
      <p:cxnSp>
        <p:nvCxnSpPr>
          <p:cNvPr id="29" name="Google Shape;408;p26"/>
          <p:cNvCxnSpPr>
            <a:endCxn id="33" idx="1"/>
          </p:cNvCxnSpPr>
          <p:nvPr/>
        </p:nvCxnSpPr>
        <p:spPr>
          <a:xfrm flipV="1">
            <a:off x="4732020" y="4329250"/>
            <a:ext cx="1422217" cy="219890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" name="Google Shape;1694;p44"/>
          <p:cNvSpPr/>
          <p:nvPr/>
        </p:nvSpPr>
        <p:spPr>
          <a:xfrm>
            <a:off x="6154237" y="2090371"/>
            <a:ext cx="4086773" cy="447775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4" name="Google Shape;1695;p44"/>
          <p:cNvGraphicFramePr/>
          <p:nvPr>
            <p:extLst>
              <p:ext uri="{D42A27DB-BD31-4B8C-83A1-F6EECF244321}">
                <p14:modId xmlns:p14="http://schemas.microsoft.com/office/powerpoint/2010/main" val="697522749"/>
              </p:ext>
            </p:extLst>
          </p:nvPr>
        </p:nvGraphicFramePr>
        <p:xfrm>
          <a:off x="6297566" y="2193742"/>
          <a:ext cx="3815853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/>
                        <a:t>상품 추가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Google Shape;1696;p44"/>
          <p:cNvGraphicFramePr/>
          <p:nvPr>
            <p:extLst>
              <p:ext uri="{D42A27DB-BD31-4B8C-83A1-F6EECF244321}">
                <p14:modId xmlns:p14="http://schemas.microsoft.com/office/powerpoint/2010/main" val="1594382369"/>
              </p:ext>
            </p:extLst>
          </p:nvPr>
        </p:nvGraphicFramePr>
        <p:xfrm>
          <a:off x="6303598" y="2666914"/>
          <a:ext cx="3255347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610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5423">
                  <a:extLst>
                    <a:ext uri="{9D8B030D-6E8A-4147-A177-3AD203B41FA5}">
                      <a16:colId xmlns:a16="http://schemas.microsoft.com/office/drawing/2014/main" val="4133110133"/>
                    </a:ext>
                  </a:extLst>
                </a:gridCol>
                <a:gridCol w="1153824">
                  <a:extLst>
                    <a:ext uri="{9D8B030D-6E8A-4147-A177-3AD203B41FA5}">
                      <a16:colId xmlns:a16="http://schemas.microsoft.com/office/drawing/2014/main" val="182558833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상품명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규격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 상품코드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Google Shape;1695;p44"/>
          <p:cNvGraphicFramePr/>
          <p:nvPr>
            <p:extLst>
              <p:ext uri="{D42A27DB-BD31-4B8C-83A1-F6EECF244321}">
                <p14:modId xmlns:p14="http://schemas.microsoft.com/office/powerpoint/2010/main" val="604646287"/>
              </p:ext>
            </p:extLst>
          </p:nvPr>
        </p:nvGraphicFramePr>
        <p:xfrm>
          <a:off x="9871654" y="2172309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428821"/>
              </p:ext>
            </p:extLst>
          </p:nvPr>
        </p:nvGraphicFramePr>
        <p:xfrm>
          <a:off x="6264698" y="3239234"/>
          <a:ext cx="3762464" cy="1861767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264863">
                  <a:extLst>
                    <a:ext uri="{9D8B030D-6E8A-4147-A177-3AD203B41FA5}">
                      <a16:colId xmlns:a16="http://schemas.microsoft.com/office/drawing/2014/main" val="1867615060"/>
                    </a:ext>
                  </a:extLst>
                </a:gridCol>
                <a:gridCol w="490206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892615">
                  <a:extLst>
                    <a:ext uri="{9D8B030D-6E8A-4147-A177-3AD203B41FA5}">
                      <a16:colId xmlns:a16="http://schemas.microsoft.com/office/drawing/2014/main" val="2999196370"/>
                    </a:ext>
                  </a:extLst>
                </a:gridCol>
                <a:gridCol w="1207224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  <a:gridCol w="453778">
                  <a:extLst>
                    <a:ext uri="{9D8B030D-6E8A-4147-A177-3AD203B41FA5}">
                      <a16:colId xmlns:a16="http://schemas.microsoft.com/office/drawing/2014/main" val="4230921972"/>
                    </a:ext>
                  </a:extLst>
                </a:gridCol>
                <a:gridCol w="453778">
                  <a:extLst>
                    <a:ext uri="{9D8B030D-6E8A-4147-A177-3AD203B41FA5}">
                      <a16:colId xmlns:a16="http://schemas.microsoft.com/office/drawing/2014/main" val="2343403921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latin typeface="+mj-ea"/>
                        <a:ea typeface="+mj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상품코드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상품명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규격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공급사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latin typeface="+mn-ea"/>
                          <a:ea typeface="+mn-ea"/>
                        </a:rPr>
                        <a:t>구분</a:t>
                      </a:r>
                      <a:endParaRPr sz="700" u="none" strike="noStrike" cap="none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2217976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(6</a:t>
                      </a:r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IELB(30A), 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공급사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지정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2217977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분기전원함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(30</a:t>
                      </a:r>
                      <a:r>
                        <a:rPr 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A)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MCCB 30A, </a:t>
                      </a:r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분기단자</a:t>
                      </a:r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Plug</a:t>
                      </a:r>
                      <a:endParaRPr lang="en-US" altLang="ko-KR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공급사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일반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2217982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(4</a:t>
                      </a:r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IELB(20A), Plug</a:t>
                      </a:r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단자대</a:t>
                      </a:r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(10</a:t>
                      </a:r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P)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공급사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안전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2217983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전원단자함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MCCB)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MCCB(BS 20A)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공급사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안전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KCS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77462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2217984</a:t>
                      </a: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분기전원함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(50</a:t>
                      </a:r>
                      <a:r>
                        <a:rPr 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A)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MCCB 50A, </a:t>
                      </a:r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분기단자</a:t>
                      </a:r>
                      <a:endParaRPr lang="en-US" altLang="ko-KR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A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공급사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보안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752306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j-ea"/>
                          <a:ea typeface="+mj-ea"/>
                          <a:cs typeface="Arial"/>
                          <a:sym typeface="Arial"/>
                        </a:rPr>
                        <a:t>□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j-ea"/>
                        <a:ea typeface="+mj-ea"/>
                      </a:endParaRPr>
                    </a:p>
                  </a:txBody>
                  <a:tcPr marL="0" marR="720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2218483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(6</a:t>
                      </a:r>
                      <a:r>
                        <a:rPr lang="ko-KR" altLang="en-US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sng" strike="noStrike">
                          <a:solidFill>
                            <a:srgbClr val="0070C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700" b="0" i="0" u="sng" strike="noStrike">
                        <a:solidFill>
                          <a:srgbClr val="0070C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통합전원함</a:t>
                      </a:r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(6</a:t>
                      </a:r>
                      <a:r>
                        <a:rPr lang="ko-KR" altLang="en-US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회로</a:t>
                      </a:r>
                      <a:r>
                        <a:rPr lang="en-US" altLang="ko-KR" sz="700" b="0" i="0" u="none" strike="noStrike">
                          <a:solidFill>
                            <a:srgbClr val="50505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lang="ko-KR" altLang="en-US" sz="700" b="0" i="0" u="none" strike="noStrike">
                        <a:solidFill>
                          <a:srgbClr val="50505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B</a:t>
                      </a:r>
                      <a:r>
                        <a:rPr lang="ko-KR" altLang="en-US" sz="70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공급사</a:t>
                      </a:r>
                      <a:endParaRPr sz="70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등록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660605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6816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350103"/>
                  </a:ext>
                </a:extLst>
              </a:tr>
            </a:tbl>
          </a:graphicData>
        </a:graphic>
      </p:graphicFrame>
      <p:pic>
        <p:nvPicPr>
          <p:cNvPr id="39" name="그림 3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5423" y="2879840"/>
            <a:ext cx="381740" cy="188181"/>
          </a:xfrm>
          <a:prstGeom prst="rect">
            <a:avLst/>
          </a:prstGeom>
        </p:spPr>
      </p:pic>
      <p:sp>
        <p:nvSpPr>
          <p:cNvPr id="40" name="직사각형 39"/>
          <p:cNvSpPr/>
          <p:nvPr/>
        </p:nvSpPr>
        <p:spPr>
          <a:xfrm>
            <a:off x="6272552" y="2595283"/>
            <a:ext cx="3840867" cy="545855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6259946" y="3221612"/>
            <a:ext cx="3852167" cy="2888991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2" name="그림 41"/>
          <p:cNvPicPr>
            <a:picLocks noChangeAspect="1"/>
          </p:cNvPicPr>
          <p:nvPr/>
        </p:nvPicPr>
        <p:blipFill rotWithShape="1">
          <a:blip r:embed="rId5"/>
          <a:srcRect l="31182" t="9477" r="26159" b="-1278"/>
          <a:stretch/>
        </p:blipFill>
        <p:spPr>
          <a:xfrm>
            <a:off x="6272049" y="5963646"/>
            <a:ext cx="3827357" cy="148059"/>
          </a:xfrm>
          <a:prstGeom prst="rect">
            <a:avLst/>
          </a:prstGeom>
        </p:spPr>
      </p:pic>
      <p:graphicFrame>
        <p:nvGraphicFramePr>
          <p:cNvPr id="43" name="Google Shape;1696;p44"/>
          <p:cNvGraphicFramePr/>
          <p:nvPr>
            <p:extLst>
              <p:ext uri="{D42A27DB-BD31-4B8C-83A1-F6EECF244321}">
                <p14:modId xmlns:p14="http://schemas.microsoft.com/office/powerpoint/2010/main" val="1791226490"/>
              </p:ext>
            </p:extLst>
          </p:nvPr>
        </p:nvGraphicFramePr>
        <p:xfrm>
          <a:off x="6300055" y="2883106"/>
          <a:ext cx="3255347" cy="180000"/>
        </p:xfrm>
        <a:graphic>
          <a:graphicData uri="http://schemas.openxmlformats.org/drawingml/2006/table">
            <a:tbl>
              <a:tblPr>
                <a:tableStyleId>{EECCDE37-8431-4A5D-9FCF-62FB5E6A01FD}</a:tableStyleId>
              </a:tblPr>
              <a:tblGrid>
                <a:gridCol w="6063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3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792">
                  <a:extLst>
                    <a:ext uri="{9D8B030D-6E8A-4147-A177-3AD203B41FA5}">
                      <a16:colId xmlns:a16="http://schemas.microsoft.com/office/drawing/2014/main" val="4133110133"/>
                    </a:ext>
                  </a:extLst>
                </a:gridCol>
                <a:gridCol w="1153824">
                  <a:extLst>
                    <a:ext uri="{9D8B030D-6E8A-4147-A177-3AD203B41FA5}">
                      <a16:colId xmlns:a16="http://schemas.microsoft.com/office/drawing/2014/main" val="182558833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상품구분</a:t>
                      </a:r>
                      <a:endParaRPr sz="7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             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공사유형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팬타온         </a:t>
                      </a:r>
                      <a:r>
                        <a:rPr lang="en-US" altLang="ko-KR" sz="7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   </a:t>
                      </a:r>
                      <a:r>
                        <a:rPr lang="ko-KR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Google Shape;1700;p44"/>
          <p:cNvSpPr/>
          <p:nvPr/>
        </p:nvSpPr>
        <p:spPr>
          <a:xfrm>
            <a:off x="8197623" y="6259392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1700;p44"/>
          <p:cNvSpPr/>
          <p:nvPr/>
        </p:nvSpPr>
        <p:spPr>
          <a:xfrm>
            <a:off x="7798998" y="6259392"/>
            <a:ext cx="342353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600" b="0" i="0" u="none" strike="noStrike" cap="none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665;p27"/>
          <p:cNvSpPr/>
          <p:nvPr/>
        </p:nvSpPr>
        <p:spPr>
          <a:xfrm>
            <a:off x="9000687" y="5517880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7" name="Google Shape;666;p27"/>
          <p:cNvGraphicFramePr/>
          <p:nvPr>
            <p:extLst>
              <p:ext uri="{D42A27DB-BD31-4B8C-83A1-F6EECF244321}">
                <p14:modId xmlns:p14="http://schemas.microsoft.com/office/powerpoint/2010/main" val="2401463209"/>
              </p:ext>
            </p:extLst>
          </p:nvPr>
        </p:nvGraphicFramePr>
        <p:xfrm>
          <a:off x="9199047" y="5684426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9" name="Google Shape;667;p27"/>
          <p:cNvSpPr/>
          <p:nvPr/>
        </p:nvSpPr>
        <p:spPr>
          <a:xfrm>
            <a:off x="9704899" y="6067027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668;p27"/>
          <p:cNvSpPr txBox="1"/>
          <p:nvPr/>
        </p:nvSpPr>
        <p:spPr>
          <a:xfrm>
            <a:off x="9104446" y="5683969"/>
            <a:ext cx="1789186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이미 추가된 상품입니다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" name="Google Shape;408;p26"/>
          <p:cNvCxnSpPr>
            <a:stCxn id="45" idx="0"/>
            <a:endCxn id="46" idx="1"/>
          </p:cNvCxnSpPr>
          <p:nvPr/>
        </p:nvCxnSpPr>
        <p:spPr>
          <a:xfrm rot="5400000" flipH="1" flipV="1">
            <a:off x="8314236" y="5572941"/>
            <a:ext cx="342391" cy="1030512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21497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박동혁</a:t>
            </a:r>
            <a:endParaRPr>
              <a:latin typeface="+mj-ea"/>
              <a:ea typeface="+mj-ea"/>
            </a:endParaRPr>
          </a:p>
        </p:txBody>
      </p:sp>
      <p:graphicFrame>
        <p:nvGraphicFramePr>
          <p:cNvPr id="105" name="Google Shape;47;p20"/>
          <p:cNvGraphicFramePr/>
          <p:nvPr/>
        </p:nvGraphicFramePr>
        <p:xfrm>
          <a:off x="8385974" y="826614"/>
          <a:ext cx="2324900" cy="10673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205551557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팬타온 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31" name="Google Shape;50;p20"/>
          <p:cNvSpPr txBox="1"/>
          <p:nvPr/>
        </p:nvSpPr>
        <p:spPr>
          <a:xfrm>
            <a:off x="5999872" y="506437"/>
            <a:ext cx="276430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>
                <a:latin typeface="+mj-ea"/>
              </a:rPr>
              <a:t>팬타온 사이트 미리보기 및 최종전시</a:t>
            </a:r>
            <a:endParaRPr sz="7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sp>
        <p:nvSpPr>
          <p:cNvPr id="32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팬타온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사이트관리</a:t>
            </a:r>
            <a:endParaRPr>
              <a:latin typeface="+mj-ea"/>
              <a:ea typeface="+mj-ea"/>
            </a:endParaRPr>
          </a:p>
        </p:txBody>
      </p:sp>
      <p:sp>
        <p:nvSpPr>
          <p:cNvPr id="48" name="Google Shape;48;p20"/>
          <p:cNvSpPr/>
          <p:nvPr/>
        </p:nvSpPr>
        <p:spPr>
          <a:xfrm>
            <a:off x="100860" y="813901"/>
            <a:ext cx="8217900" cy="483588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+mj-ea"/>
              <a:ea typeface="+mj-ea"/>
              <a:cs typeface="Arial"/>
              <a:sym typeface="Arial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83" y="864667"/>
            <a:ext cx="5405943" cy="4748867"/>
          </a:xfrm>
          <a:prstGeom prst="rect">
            <a:avLst/>
          </a:prstGeom>
        </p:spPr>
      </p:pic>
      <p:sp>
        <p:nvSpPr>
          <p:cNvPr id="46" name="Google Shape;667;p27"/>
          <p:cNvSpPr/>
          <p:nvPr/>
        </p:nvSpPr>
        <p:spPr>
          <a:xfrm>
            <a:off x="7033542" y="3217313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665;p27"/>
          <p:cNvSpPr/>
          <p:nvPr/>
        </p:nvSpPr>
        <p:spPr>
          <a:xfrm>
            <a:off x="6701655" y="3039012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9" name="Google Shape;666;p27"/>
          <p:cNvGraphicFramePr/>
          <p:nvPr>
            <p:extLst>
              <p:ext uri="{D42A27DB-BD31-4B8C-83A1-F6EECF244321}">
                <p14:modId xmlns:p14="http://schemas.microsoft.com/office/powerpoint/2010/main" val="630967489"/>
              </p:ext>
            </p:extLst>
          </p:nvPr>
        </p:nvGraphicFramePr>
        <p:xfrm>
          <a:off x="6900015" y="3205558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Google Shape;667;p27"/>
          <p:cNvSpPr/>
          <p:nvPr/>
        </p:nvSpPr>
        <p:spPr>
          <a:xfrm>
            <a:off x="7405867" y="3588159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668;p27"/>
          <p:cNvSpPr txBox="1"/>
          <p:nvPr/>
        </p:nvSpPr>
        <p:spPr>
          <a:xfrm>
            <a:off x="6805414" y="3205101"/>
            <a:ext cx="178918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/>
              <a:t>기획전 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배너는 최소 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개이상 등록해야 합니다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최대 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ko-KR" altLang="en-US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</a:t>
            </a:r>
            <a:r>
              <a:rPr lang="en-US" alt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665;p27"/>
          <p:cNvSpPr/>
          <p:nvPr/>
        </p:nvSpPr>
        <p:spPr>
          <a:xfrm>
            <a:off x="7152286" y="3533839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4" name="Google Shape;666;p27"/>
          <p:cNvGraphicFramePr/>
          <p:nvPr>
            <p:extLst>
              <p:ext uri="{D42A27DB-BD31-4B8C-83A1-F6EECF244321}">
                <p14:modId xmlns:p14="http://schemas.microsoft.com/office/powerpoint/2010/main" val="2886077907"/>
              </p:ext>
            </p:extLst>
          </p:nvPr>
        </p:nvGraphicFramePr>
        <p:xfrm>
          <a:off x="7350646" y="3700385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5" name="Google Shape;667;p27"/>
          <p:cNvSpPr/>
          <p:nvPr/>
        </p:nvSpPr>
        <p:spPr>
          <a:xfrm>
            <a:off x="7856498" y="4082986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668;p27"/>
          <p:cNvSpPr txBox="1"/>
          <p:nvPr/>
        </p:nvSpPr>
        <p:spPr>
          <a:xfrm>
            <a:off x="7256045" y="3699928"/>
            <a:ext cx="178918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lvl="0"/>
            <a:r>
              <a:rPr lang="ko-KR" altLang="en-US" sz="600"/>
              <a:t>브랜드 </a:t>
            </a:r>
            <a:r>
              <a:rPr lang="en-US" altLang="ko-KR" sz="600"/>
              <a:t>Shop</a:t>
            </a:r>
            <a:r>
              <a:rPr lang="ko-KR" altLang="en-US" sz="600"/>
              <a:t> 배너는 최소 </a:t>
            </a:r>
            <a:r>
              <a:rPr lang="en-US" altLang="ko-KR" sz="600"/>
              <a:t>X</a:t>
            </a:r>
            <a:r>
              <a:rPr lang="ko-KR" altLang="en-US" sz="600"/>
              <a:t>개이상 등록해야 합니다</a:t>
            </a:r>
            <a:r>
              <a:rPr lang="en-US" altLang="ko-KR" sz="600"/>
              <a:t>. (</a:t>
            </a:r>
            <a:r>
              <a:rPr lang="ko-KR" altLang="en-US" sz="600"/>
              <a:t>최대 </a:t>
            </a:r>
            <a:r>
              <a:rPr lang="en-US" altLang="ko-KR" sz="600"/>
              <a:t>X</a:t>
            </a:r>
            <a:r>
              <a:rPr lang="ko-KR" altLang="en-US" sz="600"/>
              <a:t>개</a:t>
            </a:r>
            <a:r>
              <a:rPr lang="en-US" altLang="ko-KR" sz="600"/>
              <a:t>)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665;p27"/>
          <p:cNvSpPr/>
          <p:nvPr/>
        </p:nvSpPr>
        <p:spPr>
          <a:xfrm>
            <a:off x="7540449" y="4003342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8" name="Google Shape;666;p27"/>
          <p:cNvGraphicFramePr/>
          <p:nvPr>
            <p:extLst>
              <p:ext uri="{D42A27DB-BD31-4B8C-83A1-F6EECF244321}">
                <p14:modId xmlns:p14="http://schemas.microsoft.com/office/powerpoint/2010/main" val="2693548766"/>
              </p:ext>
            </p:extLst>
          </p:nvPr>
        </p:nvGraphicFramePr>
        <p:xfrm>
          <a:off x="7738809" y="4169888"/>
          <a:ext cx="1650200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9" name="Google Shape;667;p27"/>
          <p:cNvSpPr/>
          <p:nvPr/>
        </p:nvSpPr>
        <p:spPr>
          <a:xfrm>
            <a:off x="8244661" y="4552489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68;p27"/>
          <p:cNvSpPr txBox="1"/>
          <p:nvPr/>
        </p:nvSpPr>
        <p:spPr>
          <a:xfrm>
            <a:off x="7644208" y="4169431"/>
            <a:ext cx="178918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lvl="0"/>
            <a:r>
              <a:rPr lang="ko-KR" altLang="en-US" sz="600"/>
              <a:t>특가상품은 최소 </a:t>
            </a:r>
            <a:r>
              <a:rPr lang="en-US" altLang="ko-KR" sz="600"/>
              <a:t>X</a:t>
            </a:r>
            <a:r>
              <a:rPr lang="ko-KR" altLang="en-US" sz="600"/>
              <a:t>개이상 등록해야 합니다</a:t>
            </a:r>
            <a:r>
              <a:rPr lang="en-US" altLang="ko-KR" sz="600"/>
              <a:t>.(</a:t>
            </a:r>
            <a:r>
              <a:rPr lang="ko-KR" altLang="en-US" sz="600"/>
              <a:t>최대 </a:t>
            </a:r>
            <a:r>
              <a:rPr lang="en-US" altLang="ko-KR" sz="600"/>
              <a:t>X</a:t>
            </a:r>
            <a:r>
              <a:rPr lang="ko-KR" altLang="en-US" sz="600"/>
              <a:t>개</a:t>
            </a:r>
            <a:r>
              <a:rPr lang="en-US" altLang="ko-KR" sz="600"/>
              <a:t>)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타원 61"/>
          <p:cNvSpPr/>
          <p:nvPr/>
        </p:nvSpPr>
        <p:spPr>
          <a:xfrm>
            <a:off x="2359275" y="5348741"/>
            <a:ext cx="118718" cy="4691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2208647" y="5403035"/>
            <a:ext cx="118718" cy="4691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Google Shape;401;p26"/>
          <p:cNvSpPr/>
          <p:nvPr/>
        </p:nvSpPr>
        <p:spPr>
          <a:xfrm>
            <a:off x="3159724" y="5348184"/>
            <a:ext cx="506452" cy="198444"/>
          </a:xfrm>
          <a:prstGeom prst="rect">
            <a:avLst/>
          </a:prstGeom>
          <a:noFill/>
          <a:ln w="127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408;p26"/>
          <p:cNvCxnSpPr>
            <a:stCxn id="70" idx="0"/>
            <a:endCxn id="53" idx="0"/>
          </p:cNvCxnSpPr>
          <p:nvPr/>
        </p:nvCxnSpPr>
        <p:spPr>
          <a:xfrm rot="5400000" flipH="1" flipV="1">
            <a:off x="4865932" y="2080858"/>
            <a:ext cx="1814345" cy="4720308"/>
          </a:xfrm>
          <a:prstGeom prst="bentConnector3">
            <a:avLst>
              <a:gd name="adj1" fmla="val 1126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1" name="Google Shape;408;p26"/>
          <p:cNvCxnSpPr>
            <a:stCxn id="70" idx="0"/>
            <a:endCxn id="47" idx="0"/>
          </p:cNvCxnSpPr>
          <p:nvPr/>
        </p:nvCxnSpPr>
        <p:spPr>
          <a:xfrm rot="5400000" flipH="1" flipV="1">
            <a:off x="4393202" y="2058760"/>
            <a:ext cx="2309172" cy="4269677"/>
          </a:xfrm>
          <a:prstGeom prst="bentConnector3">
            <a:avLst>
              <a:gd name="adj1" fmla="val 1099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3" name="Google Shape;408;p26"/>
          <p:cNvCxnSpPr>
            <a:stCxn id="70" idx="0"/>
            <a:endCxn id="57" idx="2"/>
          </p:cNvCxnSpPr>
          <p:nvPr/>
        </p:nvCxnSpPr>
        <p:spPr>
          <a:xfrm rot="5400000" flipH="1" flipV="1">
            <a:off x="5693885" y="2520649"/>
            <a:ext cx="546601" cy="510847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5560231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4997</TotalTime>
  <Words>1102</Words>
  <Application>Microsoft Office PowerPoint</Application>
  <PresentationFormat>사용자 지정</PresentationFormat>
  <Paragraphs>276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3362</cp:lastModifiedBy>
  <cp:revision>196</cp:revision>
  <dcterms:modified xsi:type="dcterms:W3CDTF">2025-04-10T07:20:17Z</dcterms:modified>
</cp:coreProperties>
</file>