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311" r:id="rId2"/>
    <p:sldId id="282" r:id="rId3"/>
    <p:sldId id="291" r:id="rId4"/>
    <p:sldId id="312" r:id="rId5"/>
  </p:sldIdLst>
  <p:sldSz cx="10799763" cy="57594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iGw5MKlWx0OYnQzzYt+WBt5EuX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B87F"/>
    <a:srgbClr val="D9D9D9"/>
    <a:srgbClr val="FF9966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CCDE37-8431-4A5D-9FCF-62FB5E6A01FD}">
  <a:tblStyle styleId="{EECCDE37-8431-4A5D-9FCF-62FB5E6A01F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66C2EF1-5381-446B-BBDA-88623D0872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97" autoAdjust="0"/>
    <p:restoredTop sz="94660"/>
  </p:normalViewPr>
  <p:slideViewPr>
    <p:cSldViewPr snapToGrid="0">
      <p:cViewPr>
        <p:scale>
          <a:sx n="100" d="100"/>
          <a:sy n="100" d="100"/>
        </p:scale>
        <p:origin x="691" y="58"/>
      </p:cViewPr>
      <p:guideLst>
        <p:guide orient="horz" pos="181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34" Type="http://customschemas.google.com/relationships/presentationmetadata" Target="meta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36" Type="http://schemas.openxmlformats.org/officeDocument/2006/relationships/viewProps" Target="viewProps.xml"/><Relationship Id="rId4" Type="http://schemas.openxmlformats.org/officeDocument/2006/relationships/slide" Target="slides/slide3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608" y="685800"/>
            <a:ext cx="6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4458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7642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Ref idx="1001">
        <a:schemeClr val="bg1"/>
      </p:bgRef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14" name="Google Shape;14;p8"/>
          <p:cNvGraphicFramePr/>
          <p:nvPr>
            <p:extLst>
              <p:ext uri="{D42A27DB-BD31-4B8C-83A1-F6EECF244321}">
                <p14:modId xmlns:p14="http://schemas.microsoft.com/office/powerpoint/2010/main" val="3789246427"/>
              </p:ext>
            </p:extLst>
          </p:nvPr>
        </p:nvGraphicFramePr>
        <p:xfrm>
          <a:off x="91299" y="280833"/>
          <a:ext cx="10619575" cy="4306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32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rcRect l="8393" t="15143" r="6484"/>
          <a:stretch/>
        </p:blipFill>
        <p:spPr>
          <a:xfrm>
            <a:off x="118658" y="319723"/>
            <a:ext cx="1258779" cy="35637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>
            <a:spLocks noGrp="1"/>
          </p:cNvSpPr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body" idx="1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3975" tIns="103975" rIns="103975" bIns="103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ubTitle" idx="1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2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 hasCustomPrompt="1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1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4157950264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/>
                        <a:t>팬타온</a:t>
                      </a:r>
                      <a:r>
                        <a:rPr lang="ko-KR" sz="1000" b="1" u="none" strike="noStrike" cap="none"/>
                        <a:t> &gt; </a:t>
                      </a:r>
                      <a:r>
                        <a:rPr lang="ko-KR" altLang="en-US" sz="1000" b="1" u="none" strike="noStrike" cap="none"/>
                        <a:t>상품관리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19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111801" y="812437"/>
            <a:ext cx="9373141" cy="570177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팬타온 상품관리 기본화면</a:t>
            </a:r>
            <a:endParaRPr>
              <a:latin typeface="+mj-ea"/>
              <a:ea typeface="+mj-ea"/>
            </a:endParaRPr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latin typeface="+mj-ea"/>
              </a:rPr>
              <a:t>팬타온 상품관리 화면설계를 위한 기본화면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팬타온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상품관리</a:t>
            </a:r>
            <a:endParaRPr>
              <a:latin typeface="+mj-ea"/>
              <a:ea typeface="+mj-ea"/>
            </a:endParaRPr>
          </a:p>
        </p:txBody>
      </p:sp>
      <p:sp>
        <p:nvSpPr>
          <p:cNvPr id="54" name="Google Shape;54;p20"/>
          <p:cNvSpPr/>
          <p:nvPr/>
        </p:nvSpPr>
        <p:spPr>
          <a:xfrm>
            <a:off x="185420" y="906310"/>
            <a:ext cx="9211343" cy="5544110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5" name="Google Shape;55;p20"/>
          <p:cNvSpPr/>
          <p:nvPr/>
        </p:nvSpPr>
        <p:spPr>
          <a:xfrm>
            <a:off x="260817" y="993331"/>
            <a:ext cx="9071538" cy="5372028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56" name="Google Shape;56;p20"/>
          <p:cNvPicPr preferRelativeResize="0"/>
          <p:nvPr/>
        </p:nvPicPr>
        <p:blipFill rotWithShape="1">
          <a:blip r:embed="rId3">
            <a:alphaModFix/>
          </a:blip>
          <a:srcRect b="33078"/>
          <a:stretch/>
        </p:blipFill>
        <p:spPr>
          <a:xfrm>
            <a:off x="260331" y="988697"/>
            <a:ext cx="9011259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20"/>
          <p:cNvSpPr txBox="1"/>
          <p:nvPr/>
        </p:nvSpPr>
        <p:spPr>
          <a:xfrm>
            <a:off x="295949" y="1111723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 i="0" u="none" strike="noStrike" cap="none">
                <a:solidFill>
                  <a:schemeClr val="dk1"/>
                </a:solidFill>
                <a:latin typeface="+mj-ea"/>
                <a:ea typeface="+mj-ea"/>
                <a:sym typeface="Arial"/>
              </a:rPr>
              <a:t>팬타온 상품관리</a:t>
            </a:r>
            <a:endParaRPr>
              <a:latin typeface="+mj-ea"/>
              <a:ea typeface="+mj-ea"/>
            </a:endParaRPr>
          </a:p>
        </p:txBody>
      </p:sp>
      <p:graphicFrame>
        <p:nvGraphicFramePr>
          <p:cNvPr id="103" name="Google Shape;359;p26"/>
          <p:cNvGraphicFramePr/>
          <p:nvPr>
            <p:extLst>
              <p:ext uri="{D42A27DB-BD31-4B8C-83A1-F6EECF244321}">
                <p14:modId xmlns:p14="http://schemas.microsoft.com/office/powerpoint/2010/main" val="1415817923"/>
              </p:ext>
            </p:extLst>
          </p:nvPr>
        </p:nvGraphicFramePr>
        <p:xfrm>
          <a:off x="404763" y="1991064"/>
          <a:ext cx="8434437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147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6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5771">
                  <a:extLst>
                    <a:ext uri="{9D8B030D-6E8A-4147-A177-3AD203B41FA5}">
                      <a16:colId xmlns:a16="http://schemas.microsoft.com/office/drawing/2014/main" val="1697438062"/>
                    </a:ext>
                  </a:extLst>
                </a:gridCol>
                <a:gridCol w="1377263">
                  <a:extLst>
                    <a:ext uri="{9D8B030D-6E8A-4147-A177-3AD203B41FA5}">
                      <a16:colId xmlns:a16="http://schemas.microsoft.com/office/drawing/2014/main" val="1723908725"/>
                    </a:ext>
                  </a:extLst>
                </a:gridCol>
                <a:gridCol w="1687033">
                  <a:extLst>
                    <a:ext uri="{9D8B030D-6E8A-4147-A177-3AD203B41FA5}">
                      <a16:colId xmlns:a16="http://schemas.microsoft.com/office/drawing/2014/main" val="4066347874"/>
                    </a:ext>
                  </a:extLst>
                </a:gridCol>
                <a:gridCol w="1509823">
                  <a:extLst>
                    <a:ext uri="{9D8B030D-6E8A-4147-A177-3AD203B41FA5}">
                      <a16:colId xmlns:a16="http://schemas.microsoft.com/office/drawing/2014/main" val="2885405096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상품코드</a:t>
                      </a:r>
                      <a:endParaRPr sz="700" b="1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</a:t>
                      </a:r>
                      <a:r>
                        <a:rPr lang="ko-KR" altLang="en-US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상품명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         </a:t>
                      </a:r>
                      <a:r>
                        <a:rPr lang="ko-KR" altLang="en-US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규격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679105"/>
              </p:ext>
            </p:extLst>
          </p:nvPr>
        </p:nvGraphicFramePr>
        <p:xfrm>
          <a:off x="404762" y="2218731"/>
          <a:ext cx="8531051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147590">
                  <a:extLst>
                    <a:ext uri="{9D8B030D-6E8A-4147-A177-3AD203B41FA5}">
                      <a16:colId xmlns:a16="http://schemas.microsoft.com/office/drawing/2014/main" val="914272793"/>
                    </a:ext>
                  </a:extLst>
                </a:gridCol>
                <a:gridCol w="1186957">
                  <a:extLst>
                    <a:ext uri="{9D8B030D-6E8A-4147-A177-3AD203B41FA5}">
                      <a16:colId xmlns:a16="http://schemas.microsoft.com/office/drawing/2014/main" val="830871683"/>
                    </a:ext>
                  </a:extLst>
                </a:gridCol>
                <a:gridCol w="1525771">
                  <a:extLst>
                    <a:ext uri="{9D8B030D-6E8A-4147-A177-3AD203B41FA5}">
                      <a16:colId xmlns:a16="http://schemas.microsoft.com/office/drawing/2014/main" val="2662983763"/>
                    </a:ext>
                  </a:extLst>
                </a:gridCol>
                <a:gridCol w="611720">
                  <a:extLst>
                    <a:ext uri="{9D8B030D-6E8A-4147-A177-3AD203B41FA5}">
                      <a16:colId xmlns:a16="http://schemas.microsoft.com/office/drawing/2014/main" val="3691668436"/>
                    </a:ext>
                  </a:extLst>
                </a:gridCol>
                <a:gridCol w="184298">
                  <a:extLst>
                    <a:ext uri="{9D8B030D-6E8A-4147-A177-3AD203B41FA5}">
                      <a16:colId xmlns:a16="http://schemas.microsoft.com/office/drawing/2014/main" val="982722875"/>
                    </a:ext>
                  </a:extLst>
                </a:gridCol>
                <a:gridCol w="233916">
                  <a:extLst>
                    <a:ext uri="{9D8B030D-6E8A-4147-A177-3AD203B41FA5}">
                      <a16:colId xmlns:a16="http://schemas.microsoft.com/office/drawing/2014/main" val="2420806168"/>
                    </a:ext>
                  </a:extLst>
                </a:gridCol>
                <a:gridCol w="684949">
                  <a:extLst>
                    <a:ext uri="{9D8B030D-6E8A-4147-A177-3AD203B41FA5}">
                      <a16:colId xmlns:a16="http://schemas.microsoft.com/office/drawing/2014/main" val="758882761"/>
                    </a:ext>
                  </a:extLst>
                </a:gridCol>
                <a:gridCol w="1150939">
                  <a:extLst>
                    <a:ext uri="{9D8B030D-6E8A-4147-A177-3AD203B41FA5}">
                      <a16:colId xmlns:a16="http://schemas.microsoft.com/office/drawing/2014/main" val="1078989086"/>
                    </a:ext>
                  </a:extLst>
                </a:gridCol>
                <a:gridCol w="1804911">
                  <a:extLst>
                    <a:ext uri="{9D8B030D-6E8A-4147-A177-3AD203B41FA5}">
                      <a16:colId xmlns:a16="http://schemas.microsoft.com/office/drawing/2014/main" val="2291228036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공급사</a:t>
                      </a:r>
                      <a:endParaRPr sz="700" b="1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b="1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</a:t>
                      </a:r>
                      <a:r>
                        <a:rPr lang="ko-KR" altLang="en-US" sz="700" b="1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팬타온</a:t>
                      </a:r>
                      <a:r>
                        <a:rPr lang="ko-KR" altLang="en-US" sz="700" b="1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상품 등록일</a:t>
                      </a:r>
                      <a:endParaRPr sz="700" b="1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~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              </a:t>
                      </a:r>
                      <a:endParaRPr sz="15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팬타온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미등록 상품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272194"/>
                  </a:ext>
                </a:extLst>
              </a:tr>
            </a:tbl>
          </a:graphicData>
        </a:graphic>
      </p:graphicFrame>
      <p:sp>
        <p:nvSpPr>
          <p:cNvPr id="59" name="Google Shape;58;p20"/>
          <p:cNvSpPr/>
          <p:nvPr/>
        </p:nvSpPr>
        <p:spPr>
          <a:xfrm>
            <a:off x="391045" y="1381740"/>
            <a:ext cx="8802573" cy="506905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b="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팬타온에서</a:t>
            </a:r>
            <a:r>
              <a:rPr lang="ko-KR" altLang="en-US" sz="7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 판매되는 상품을 조회하는 화면입니다</a:t>
            </a:r>
            <a:r>
              <a:rPr lang="en-US" altLang="ko-KR" sz="7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. (</a:t>
            </a:r>
            <a:r>
              <a:rPr lang="ko-KR" altLang="en-US" sz="700" b="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팬타온으로</a:t>
            </a:r>
            <a:r>
              <a:rPr lang="ko-KR" altLang="en-US" sz="7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 등록된 상품만 조회됩니다</a:t>
            </a:r>
            <a:r>
              <a:rPr lang="en-US" altLang="ko-KR" sz="7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.)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팬타온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상품으로 신규등록을 하시거나 기존상품을 </a:t>
            </a:r>
            <a:r>
              <a:rPr lang="ko-KR" alt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팬타온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상품으로 추가 하시려면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[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상품관리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&gt;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상품조회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메뉴에서 작업해 주십시오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b="0" i="0" u="none" strike="noStrike" cap="none" dirty="0">
                <a:solidFill>
                  <a:srgbClr val="FF0000"/>
                </a:solidFill>
                <a:latin typeface="+mj-ea"/>
                <a:ea typeface="+mj-ea"/>
                <a:sym typeface="Arial"/>
              </a:rPr>
              <a:t>판매가 또는 등록일시에 </a:t>
            </a:r>
            <a:r>
              <a:rPr lang="en-US" altLang="ko-KR" sz="700" b="0" i="0" u="none" strike="noStrike" cap="none" dirty="0">
                <a:solidFill>
                  <a:srgbClr val="FF0000"/>
                </a:solidFill>
                <a:latin typeface="+mj-ea"/>
                <a:ea typeface="+mj-ea"/>
                <a:sym typeface="Arial"/>
              </a:rPr>
              <a:t>[-]</a:t>
            </a:r>
            <a:r>
              <a:rPr lang="ko-KR" altLang="en-US" sz="700" b="0" i="0" u="none" strike="noStrike" cap="none" dirty="0">
                <a:solidFill>
                  <a:srgbClr val="FF0000"/>
                </a:solidFill>
                <a:latin typeface="+mj-ea"/>
                <a:ea typeface="+mj-ea"/>
                <a:sym typeface="Arial"/>
              </a:rPr>
              <a:t>로 조회되는 상품은 </a:t>
            </a:r>
            <a:r>
              <a:rPr lang="ko-KR" altLang="en-US" sz="700" b="0" i="0" u="none" strike="noStrike" cap="none" dirty="0" err="1">
                <a:solidFill>
                  <a:srgbClr val="FF0000"/>
                </a:solidFill>
                <a:latin typeface="+mj-ea"/>
                <a:ea typeface="+mj-ea"/>
                <a:sym typeface="Arial"/>
              </a:rPr>
              <a:t>팬타온에</a:t>
            </a:r>
            <a:r>
              <a:rPr lang="ko-KR" altLang="en-US" sz="700" b="0" i="0" u="none" strike="noStrike" cap="none" dirty="0">
                <a:solidFill>
                  <a:srgbClr val="FF0000"/>
                </a:solidFill>
                <a:latin typeface="+mj-ea"/>
                <a:ea typeface="+mj-ea"/>
                <a:sym typeface="Arial"/>
              </a:rPr>
              <a:t> 진열은 되어 있으나 </a:t>
            </a:r>
            <a:r>
              <a:rPr lang="ko-KR" altLang="en-US" sz="700" b="0" i="0" u="none" strike="noStrike" cap="none" dirty="0" err="1">
                <a:solidFill>
                  <a:srgbClr val="FF0000"/>
                </a:solidFill>
                <a:latin typeface="+mj-ea"/>
                <a:ea typeface="+mj-ea"/>
                <a:sym typeface="Arial"/>
              </a:rPr>
              <a:t>팬타온</a:t>
            </a:r>
            <a:r>
              <a:rPr lang="ko-KR" altLang="en-US" sz="700" b="0" i="0" u="none" strike="noStrike" cap="none" dirty="0">
                <a:solidFill>
                  <a:srgbClr val="FF0000"/>
                </a:solidFill>
                <a:latin typeface="+mj-ea"/>
                <a:ea typeface="+mj-ea"/>
                <a:sym typeface="Arial"/>
              </a:rPr>
              <a:t> 정보가 없는 상품입니다</a:t>
            </a:r>
            <a:r>
              <a:rPr lang="en-US" altLang="ko-KR" sz="700" b="0" i="0" u="none" strike="noStrike" cap="none" dirty="0">
                <a:solidFill>
                  <a:srgbClr val="FF0000"/>
                </a:solidFill>
                <a:latin typeface="+mj-ea"/>
                <a:ea typeface="+mj-ea"/>
                <a:sym typeface="Arial"/>
              </a:rPr>
              <a:t>. </a:t>
            </a:r>
            <a:br>
              <a:rPr lang="en-US" altLang="ko-KR" sz="700" b="0" i="0" u="none" strike="noStrike" cap="none" dirty="0">
                <a:solidFill>
                  <a:srgbClr val="FF0000"/>
                </a:solidFill>
                <a:latin typeface="+mj-ea"/>
                <a:ea typeface="+mj-ea"/>
                <a:sym typeface="Arial"/>
              </a:rPr>
            </a:br>
            <a:r>
              <a:rPr lang="en-US" altLang="ko-KR" sz="7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(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진열은 되었지만 </a:t>
            </a:r>
            <a:r>
              <a:rPr lang="ko-KR" altLang="en-US" sz="700" dirty="0" err="1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팬타온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7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미등록 상품만 조회 하시려면 </a:t>
            </a:r>
            <a:r>
              <a:rPr lang="ko-KR" altLang="en-US" sz="700" b="0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팬타온</a:t>
            </a:r>
            <a:r>
              <a:rPr lang="ko-KR" altLang="en-US" sz="7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 미등록 상품에 </a:t>
            </a:r>
            <a:r>
              <a:rPr lang="ko-KR" altLang="en-US" sz="700" b="0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체크히시고</a:t>
            </a:r>
            <a:r>
              <a:rPr lang="ko-KR" altLang="en-US" sz="7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 조회하십시오</a:t>
            </a:r>
            <a:r>
              <a:rPr lang="en-US" altLang="ko-KR" sz="7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)</a:t>
            </a:r>
            <a:endParaRPr sz="700" b="0" i="0" u="none" strike="noStrike" cap="none" dirty="0">
              <a:solidFill>
                <a:schemeClr val="bg1">
                  <a:lumMod val="50000"/>
                </a:schemeClr>
              </a:solidFill>
              <a:latin typeface="+mj-ea"/>
              <a:ea typeface="+mj-ea"/>
              <a:sym typeface="Arial"/>
            </a:endParaRPr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178980"/>
              </p:ext>
            </p:extLst>
          </p:nvPr>
        </p:nvGraphicFramePr>
        <p:xfrm>
          <a:off x="404757" y="2710822"/>
          <a:ext cx="8757884" cy="2105178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753183">
                  <a:extLst>
                    <a:ext uri="{9D8B030D-6E8A-4147-A177-3AD203B41FA5}">
                      <a16:colId xmlns:a16="http://schemas.microsoft.com/office/drawing/2014/main" val="2990875238"/>
                    </a:ext>
                  </a:extLst>
                </a:gridCol>
                <a:gridCol w="503508">
                  <a:extLst>
                    <a:ext uri="{9D8B030D-6E8A-4147-A177-3AD203B41FA5}">
                      <a16:colId xmlns:a16="http://schemas.microsoft.com/office/drawing/2014/main" val="1035474992"/>
                    </a:ext>
                  </a:extLst>
                </a:gridCol>
                <a:gridCol w="450386">
                  <a:extLst>
                    <a:ext uri="{9D8B030D-6E8A-4147-A177-3AD203B41FA5}">
                      <a16:colId xmlns:a16="http://schemas.microsoft.com/office/drawing/2014/main" val="2181674233"/>
                    </a:ext>
                  </a:extLst>
                </a:gridCol>
                <a:gridCol w="913282">
                  <a:extLst>
                    <a:ext uri="{9D8B030D-6E8A-4147-A177-3AD203B41FA5}">
                      <a16:colId xmlns:a16="http://schemas.microsoft.com/office/drawing/2014/main" val="1409623470"/>
                    </a:ext>
                  </a:extLst>
                </a:gridCol>
                <a:gridCol w="1557585">
                  <a:extLst>
                    <a:ext uri="{9D8B030D-6E8A-4147-A177-3AD203B41FA5}">
                      <a16:colId xmlns:a16="http://schemas.microsoft.com/office/drawing/2014/main" val="2554906623"/>
                    </a:ext>
                  </a:extLst>
                </a:gridCol>
                <a:gridCol w="462897">
                  <a:extLst>
                    <a:ext uri="{9D8B030D-6E8A-4147-A177-3AD203B41FA5}">
                      <a16:colId xmlns:a16="http://schemas.microsoft.com/office/drawing/2014/main" val="2379995426"/>
                    </a:ext>
                  </a:extLst>
                </a:gridCol>
                <a:gridCol w="1198448">
                  <a:extLst>
                    <a:ext uri="{9D8B030D-6E8A-4147-A177-3AD203B41FA5}">
                      <a16:colId xmlns:a16="http://schemas.microsoft.com/office/drawing/2014/main" val="59037790"/>
                    </a:ext>
                  </a:extLst>
                </a:gridCol>
                <a:gridCol w="470263">
                  <a:extLst>
                    <a:ext uri="{9D8B030D-6E8A-4147-A177-3AD203B41FA5}">
                      <a16:colId xmlns:a16="http://schemas.microsoft.com/office/drawing/2014/main" val="1308205689"/>
                    </a:ext>
                  </a:extLst>
                </a:gridCol>
                <a:gridCol w="470262">
                  <a:extLst>
                    <a:ext uri="{9D8B030D-6E8A-4147-A177-3AD203B41FA5}">
                      <a16:colId xmlns:a16="http://schemas.microsoft.com/office/drawing/2014/main" val="2901629957"/>
                    </a:ext>
                  </a:extLst>
                </a:gridCol>
                <a:gridCol w="461555">
                  <a:extLst>
                    <a:ext uri="{9D8B030D-6E8A-4147-A177-3AD203B41FA5}">
                      <a16:colId xmlns:a16="http://schemas.microsoft.com/office/drawing/2014/main" val="1045159011"/>
                    </a:ext>
                  </a:extLst>
                </a:gridCol>
                <a:gridCol w="862148">
                  <a:extLst>
                    <a:ext uri="{9D8B030D-6E8A-4147-A177-3AD203B41FA5}">
                      <a16:colId xmlns:a16="http://schemas.microsoft.com/office/drawing/2014/main" val="2957146185"/>
                    </a:ext>
                  </a:extLst>
                </a:gridCol>
                <a:gridCol w="654367">
                  <a:extLst>
                    <a:ext uri="{9D8B030D-6E8A-4147-A177-3AD203B41FA5}">
                      <a16:colId xmlns:a16="http://schemas.microsoft.com/office/drawing/2014/main" val="4137575165"/>
                    </a:ext>
                  </a:extLst>
                </a:gridCol>
              </a:tblGrid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상품코드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구분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유형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상품명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>
                          <a:latin typeface="+mn-ea"/>
                          <a:ea typeface="+mn-ea"/>
                        </a:rPr>
                        <a:t>규격</a:t>
                      </a:r>
                      <a:endParaRPr sz="700" b="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단위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공급사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이미지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판매가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매입가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</a:rPr>
                        <a:t>등록일시</a:t>
                      </a: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</a:rPr>
                        <a:t>상품문의</a:t>
                      </a: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34588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2210120015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지정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단품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70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전원함체</a:t>
                      </a:r>
                      <a:endParaRPr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통합</a:t>
                      </a:r>
                      <a:r>
                        <a:rPr lang="en-US" altLang="ko-KR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분기 전원함</a:t>
                      </a:r>
                      <a:r>
                        <a:rPr lang="en-US" altLang="ko-KR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전원단자함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SET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비트큐브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30,000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28,000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2024-11-01 13:24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u="sng" strike="noStrike" cap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/15</a:t>
                      </a: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</a:t>
                      </a:r>
                      <a:endParaRPr sz="700" u="sng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036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72000" marR="0" lvl="8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2210120014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안전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단품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sng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700" u="sng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전원함체</a:t>
                      </a:r>
                      <a:endParaRPr sz="700" u="sng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광전복합단자함</a:t>
                      </a:r>
                      <a:r>
                        <a:rPr lang="en-US" altLang="ko-KR" sz="7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지하철</a:t>
                      </a:r>
                      <a:r>
                        <a:rPr lang="en-US" altLang="ko-KR" sz="7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터널</a:t>
                      </a:r>
                      <a:r>
                        <a:rPr lang="en-US" altLang="ko-KR" sz="7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개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테스트 공급사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20,000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1" i="0" u="sng" strike="noStrike" cap="none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ko-KR" altLang="en-US" sz="700" b="0" i="0" u="sng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건</a:t>
                      </a:r>
                      <a:r>
                        <a:rPr lang="en-US" altLang="ko-KR" sz="700" b="0" i="0" u="sng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/15</a:t>
                      </a:r>
                      <a:r>
                        <a:rPr lang="ko-KR" altLang="en-US" sz="700" b="0" i="0" u="sng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건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31128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2210120014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안전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단품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sng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151. </a:t>
                      </a:r>
                      <a:r>
                        <a:rPr lang="ko-KR" altLang="en-US" sz="700" u="sng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급전선</a:t>
                      </a:r>
                      <a:endParaRPr sz="700" u="sng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커넥터일체형</a:t>
                      </a:r>
                      <a:endParaRPr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개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테스트공급사</a:t>
                      </a:r>
                      <a:r>
                        <a:rPr lang="en-US" altLang="ko-KR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25,000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20,000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2024-11-01 13:24</a:t>
                      </a:r>
                      <a:endParaRPr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sng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ko-KR" altLang="en-US" sz="700" b="0" i="0" u="sng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건</a:t>
                      </a:r>
                      <a:r>
                        <a:rPr lang="en-US" altLang="ko-KR" sz="700" b="0" i="0" u="sng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/15</a:t>
                      </a:r>
                      <a:r>
                        <a:rPr lang="ko-KR" altLang="en-US" sz="700" b="0" i="0" u="sng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건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37131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07669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85813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93871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93823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097471"/>
                  </a:ext>
                </a:extLst>
              </a:tr>
            </a:tbl>
          </a:graphicData>
        </a:graphic>
      </p:graphicFrame>
      <p:pic>
        <p:nvPicPr>
          <p:cNvPr id="62" name="그림 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3704" y="1101905"/>
            <a:ext cx="419914" cy="20699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91045" y="1925940"/>
            <a:ext cx="8802573" cy="525048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389804" y="2691523"/>
            <a:ext cx="8802573" cy="3404478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639" y="6096583"/>
            <a:ext cx="8795289" cy="15810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6182" y="2230954"/>
            <a:ext cx="181841" cy="16452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2040" y="2246091"/>
            <a:ext cx="153771" cy="130114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1693" y="2258276"/>
            <a:ext cx="153771" cy="13011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0922" y="2949882"/>
            <a:ext cx="206556" cy="2290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43414" y="3260776"/>
            <a:ext cx="267395" cy="171018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46979" y="3552450"/>
            <a:ext cx="267395" cy="171018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91604" y="2221922"/>
            <a:ext cx="832693" cy="19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779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;p20"/>
          <p:cNvSpPr/>
          <p:nvPr/>
        </p:nvSpPr>
        <p:spPr>
          <a:xfrm>
            <a:off x="100860" y="764285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739204A6-B175-2DD2-2641-2592A3B4C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60" y="805511"/>
            <a:ext cx="7945043" cy="4788002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3</a:t>
            </a:fld>
            <a:endParaRPr lang="ko-KR" altLang="en-US"/>
          </a:p>
        </p:txBody>
      </p:sp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2396591796"/>
              </p:ext>
            </p:extLst>
          </p:nvPr>
        </p:nvGraphicFramePr>
        <p:xfrm>
          <a:off x="8385974" y="748646"/>
          <a:ext cx="2324900" cy="308832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팬타온 상품관리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팬타온 진열된 상품리스트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상품코드와 상품공급사가 키가 됨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 조건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팬타온 상품등록일</a:t>
                      </a:r>
                      <a:b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 팬타온으로 등록된 일자</a:t>
                      </a:r>
                      <a:b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 기간은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Defaut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없고 금일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,1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개월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,3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개월은 현재일 기준으로 일자가 입력됨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 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</a:t>
                      </a:r>
                      <a:endParaRPr lang="ko-KR" altLang="en-US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상품명 클릭 시 상품상세 팝업 호출되고 팬타온 정보 탭의 해당 공급사의 팬타온 정보가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Display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됨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이미지 클릭 시 이미지 크게 보기 레이어 팝업 호출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등록일시는 팬타온 정보 등록일시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기간조회조건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Default : 1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개월</a:t>
                      </a:r>
                      <a:endParaRPr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890606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91762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92467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87057"/>
                  </a:ext>
                </a:extLst>
              </a:tr>
            </a:tbl>
          </a:graphicData>
        </a:graphic>
      </p:graphicFrame>
      <p:sp>
        <p:nvSpPr>
          <p:cNvPr id="18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팬타온 상품관리 기본화면</a:t>
            </a:r>
            <a:endParaRPr>
              <a:latin typeface="+mj-ea"/>
              <a:ea typeface="+mj-ea"/>
            </a:endParaRPr>
          </a:p>
        </p:txBody>
      </p:sp>
      <p:sp>
        <p:nvSpPr>
          <p:cNvPr id="19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latin typeface="+mj-ea"/>
              </a:rPr>
              <a:t>팬타온 상품관리 기본화면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20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팬타온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상품관리</a:t>
            </a:r>
            <a:endParaRPr>
              <a:latin typeface="+mj-ea"/>
              <a:ea typeface="+mj-ea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10" y="3472880"/>
            <a:ext cx="3187556" cy="266976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602" y="3612315"/>
            <a:ext cx="2079705" cy="2050535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30" name="Google Shape;408;p26"/>
          <p:cNvCxnSpPr>
            <a:cxnSpLocks/>
            <a:endCxn id="28" idx="0"/>
          </p:cNvCxnSpPr>
          <p:nvPr/>
        </p:nvCxnSpPr>
        <p:spPr>
          <a:xfrm rot="16200000" flipH="1">
            <a:off x="1861107" y="2914098"/>
            <a:ext cx="780477" cy="33708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3" name="Google Shape;408;p26"/>
          <p:cNvCxnSpPr>
            <a:cxnSpLocks/>
            <a:endCxn id="29" idx="0"/>
          </p:cNvCxnSpPr>
          <p:nvPr/>
        </p:nvCxnSpPr>
        <p:spPr>
          <a:xfrm rot="16200000" flipH="1">
            <a:off x="5198445" y="3088304"/>
            <a:ext cx="843715" cy="20430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8" name="Google Shape;797;p30"/>
          <p:cNvSpPr/>
          <p:nvPr/>
        </p:nvSpPr>
        <p:spPr>
          <a:xfrm>
            <a:off x="147495" y="876292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797;p30"/>
          <p:cNvSpPr/>
          <p:nvPr/>
        </p:nvSpPr>
        <p:spPr>
          <a:xfrm>
            <a:off x="231471" y="1617027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797;p30"/>
          <p:cNvSpPr/>
          <p:nvPr/>
        </p:nvSpPr>
        <p:spPr>
          <a:xfrm>
            <a:off x="231471" y="227915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lt1"/>
                </a:solidFill>
              </a:rPr>
              <a:t>3</a:t>
            </a:r>
            <a:endParaRPr sz="7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797;p30">
            <a:extLst>
              <a:ext uri="{FF2B5EF4-FFF2-40B4-BE49-F238E27FC236}">
                <a16:creationId xmlns:a16="http://schemas.microsoft.com/office/drawing/2014/main" id="{3D78245F-0458-7015-7DD2-0DE1D90F85BD}"/>
              </a:ext>
            </a:extLst>
          </p:cNvPr>
          <p:cNvSpPr/>
          <p:nvPr/>
        </p:nvSpPr>
        <p:spPr>
          <a:xfrm>
            <a:off x="5399881" y="182957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lt1"/>
                </a:solidFill>
              </a:rPr>
              <a:t>4</a:t>
            </a:r>
            <a:endParaRPr sz="7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1251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429EA3-30AF-5AEA-7AC8-F9CFF8133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;p20">
            <a:extLst>
              <a:ext uri="{FF2B5EF4-FFF2-40B4-BE49-F238E27FC236}">
                <a16:creationId xmlns:a16="http://schemas.microsoft.com/office/drawing/2014/main" id="{135CEE2A-971B-E5D4-FAC8-14546DB9B2CA}"/>
              </a:ext>
            </a:extLst>
          </p:cNvPr>
          <p:cNvSpPr/>
          <p:nvPr/>
        </p:nvSpPr>
        <p:spPr>
          <a:xfrm>
            <a:off x="100860" y="764285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BA77FF-E6A8-BF26-AFEB-450FDBE84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60" y="805511"/>
            <a:ext cx="7945043" cy="478800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B635274-E41E-8FB7-6B3F-C96381CD8E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4</a:t>
            </a:fld>
            <a:endParaRPr lang="ko-KR" altLang="en-US"/>
          </a:p>
        </p:txBody>
      </p:sp>
      <p:graphicFrame>
        <p:nvGraphicFramePr>
          <p:cNvPr id="4" name="Google Shape;47;p20">
            <a:extLst>
              <a:ext uri="{FF2B5EF4-FFF2-40B4-BE49-F238E27FC236}">
                <a16:creationId xmlns:a16="http://schemas.microsoft.com/office/drawing/2014/main" id="{056335AB-8497-6BAE-2919-423AFF1250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6138982"/>
              </p:ext>
            </p:extLst>
          </p:nvPr>
        </p:nvGraphicFramePr>
        <p:xfrm>
          <a:off x="8385974" y="748646"/>
          <a:ext cx="2324900" cy="250278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/>
                        <a:t>1</a:t>
                      </a:r>
                      <a:endParaRPr sz="800" b="1" u="none" strike="noStrike" cap="none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상품문의 답변하기 컬럼 추가</a:t>
                      </a:r>
                      <a:endParaRPr lang="en-US" altLang="ko-KR"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상품문의 건수 표시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건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신규건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)/15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건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총건수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답변하기 버튼클릭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상품문의 답변 팝업 호출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답변상태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답변대기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답변완료</a:t>
                      </a:r>
                      <a:endParaRPr lang="en-US" altLang="ko-KR" sz="700" b="0" i="0" u="none" strike="noStrike" cap="none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3</a:t>
                      </a:r>
                      <a:endParaRPr sz="800" b="1" u="none" strike="noStrike" cap="none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 </a:t>
                      </a: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하단 내용 펼침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 내용과 답변 작성필드 노출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1" u="none" strike="noStrike" cap="none" dirty="0"/>
                        <a:t>4</a:t>
                      </a:r>
                      <a:endParaRPr sz="800" b="1" u="none" strike="noStrike" cap="none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답변상태 값 </a:t>
                      </a:r>
                      <a:endParaRPr lang="en-US" altLang="ko-KR"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답변대기 </a:t>
                      </a: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신규 문의 </a:t>
                      </a:r>
                      <a:r>
                        <a:rPr lang="ko-KR" altLang="en-US" sz="700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미답변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상태</a:t>
                      </a:r>
                      <a:endParaRPr lang="en-US" altLang="ko-KR"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답변완료 </a:t>
                      </a: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답변 </a:t>
                      </a:r>
                      <a:r>
                        <a:rPr lang="ko-KR" altLang="en-US" sz="700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작성후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저장 시 상태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1" u="none" strike="noStrike" cap="none" dirty="0"/>
                        <a:t>5</a:t>
                      </a:r>
                      <a:endParaRPr sz="800" b="1" u="none" strike="noStrike" cap="none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답변내용 작성 필드</a:t>
                      </a:r>
                      <a:endParaRPr lang="en-US" altLang="ko-KR"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답변내용 글자제한 </a:t>
                      </a: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1,000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890606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1" u="none" strike="noStrike" cap="none" dirty="0"/>
                        <a:t>6</a:t>
                      </a:r>
                      <a:endParaRPr sz="800" b="1" u="none" strike="noStrike" cap="none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저장 </a:t>
                      </a: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답변내용 저장되며 답변완료 상태로 변경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91762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1" u="none" strike="noStrike" cap="none" dirty="0"/>
                        <a:t>7</a:t>
                      </a:r>
                      <a:endParaRPr sz="800" b="1" u="none" strike="noStrike" cap="none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페이지네이션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한 페이지 </a:t>
                      </a:r>
                      <a:r>
                        <a:rPr lang="ko-KR" altLang="en-US" sz="700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문의글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 노출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92467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87057"/>
                  </a:ext>
                </a:extLst>
              </a:tr>
            </a:tbl>
          </a:graphicData>
        </a:graphic>
      </p:graphicFrame>
      <p:sp>
        <p:nvSpPr>
          <p:cNvPr id="18" name="Google Shape;49;p20">
            <a:extLst>
              <a:ext uri="{FF2B5EF4-FFF2-40B4-BE49-F238E27FC236}">
                <a16:creationId xmlns:a16="http://schemas.microsoft.com/office/drawing/2014/main" id="{8BE2C262-C874-AB63-D252-05149E6FEF66}"/>
              </a:ext>
            </a:extLst>
          </p:cNvPr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 err="1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팬타온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 상품문의 답변</a:t>
            </a:r>
            <a:r>
              <a:rPr lang="en-US" altLang="ko-KR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(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팝업</a:t>
            </a:r>
            <a:r>
              <a:rPr lang="en-US" altLang="ko-KR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)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9" name="Google Shape;50;p20">
            <a:extLst>
              <a:ext uri="{FF2B5EF4-FFF2-40B4-BE49-F238E27FC236}">
                <a16:creationId xmlns:a16="http://schemas.microsoft.com/office/drawing/2014/main" id="{DD2607F2-0B58-0873-7868-E207510ED6AB}"/>
              </a:ext>
            </a:extLst>
          </p:cNvPr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운영사에서 관리하는 </a:t>
            </a:r>
            <a:r>
              <a:rPr lang="ko-KR" altLang="en-US" sz="700" dirty="0"/>
              <a:t>상품 문의 답변하기 화면</a:t>
            </a:r>
            <a:r>
              <a:rPr lang="en-US" altLang="ko-KR" sz="700" dirty="0"/>
              <a:t>(</a:t>
            </a:r>
            <a:r>
              <a:rPr lang="ko-KR" altLang="en-US" sz="700" dirty="0"/>
              <a:t>물류상품</a:t>
            </a:r>
            <a:r>
              <a:rPr lang="en-US" altLang="ko-KR" sz="700" dirty="0"/>
              <a:t>)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20" name="Google Shape;53;p20">
            <a:extLst>
              <a:ext uri="{FF2B5EF4-FFF2-40B4-BE49-F238E27FC236}">
                <a16:creationId xmlns:a16="http://schemas.microsoft.com/office/drawing/2014/main" id="{CE5D7A8D-5C6A-E12F-0F62-89E296244070}"/>
              </a:ext>
            </a:extLst>
          </p:cNvPr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팬타온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상품관리</a:t>
            </a:r>
            <a:endParaRPr>
              <a:latin typeface="+mj-ea"/>
              <a:ea typeface="+mj-ea"/>
            </a:endParaRPr>
          </a:p>
        </p:txBody>
      </p:sp>
      <p:cxnSp>
        <p:nvCxnSpPr>
          <p:cNvPr id="8" name="Google Shape;408;p26">
            <a:extLst>
              <a:ext uri="{FF2B5EF4-FFF2-40B4-BE49-F238E27FC236}">
                <a16:creationId xmlns:a16="http://schemas.microsoft.com/office/drawing/2014/main" id="{18553CCF-3C5B-4856-528B-3254232E6E38}"/>
              </a:ext>
            </a:extLst>
          </p:cNvPr>
          <p:cNvCxnSpPr>
            <a:cxnSpLocks/>
            <a:endCxn id="9" idx="0"/>
          </p:cNvCxnSpPr>
          <p:nvPr/>
        </p:nvCxnSpPr>
        <p:spPr>
          <a:xfrm rot="5400000">
            <a:off x="6803721" y="2903767"/>
            <a:ext cx="964147" cy="63031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" name="Google Shape;1694;p44">
            <a:extLst>
              <a:ext uri="{FF2B5EF4-FFF2-40B4-BE49-F238E27FC236}">
                <a16:creationId xmlns:a16="http://schemas.microsoft.com/office/drawing/2014/main" id="{428E5C14-711B-A62A-38C0-C63888E1B11B}"/>
              </a:ext>
            </a:extLst>
          </p:cNvPr>
          <p:cNvSpPr/>
          <p:nvPr/>
        </p:nvSpPr>
        <p:spPr>
          <a:xfrm>
            <a:off x="4294972" y="3700997"/>
            <a:ext cx="5351330" cy="463529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" name="Google Shape;1695;p44">
            <a:extLst>
              <a:ext uri="{FF2B5EF4-FFF2-40B4-BE49-F238E27FC236}">
                <a16:creationId xmlns:a16="http://schemas.microsoft.com/office/drawing/2014/main" id="{11CB328D-527B-2993-79BE-F1F8271E1C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0498552"/>
              </p:ext>
            </p:extLst>
          </p:nvPr>
        </p:nvGraphicFramePr>
        <p:xfrm>
          <a:off x="4432761" y="3880535"/>
          <a:ext cx="5103827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5103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상품문의 답변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oogle Shape;1695;p44">
            <a:extLst>
              <a:ext uri="{FF2B5EF4-FFF2-40B4-BE49-F238E27FC236}">
                <a16:creationId xmlns:a16="http://schemas.microsoft.com/office/drawing/2014/main" id="{90876E97-7D18-5F00-5A25-E68518A02A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7920453"/>
              </p:ext>
            </p:extLst>
          </p:nvPr>
        </p:nvGraphicFramePr>
        <p:xfrm>
          <a:off x="9331537" y="3880535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Google Shape;1700;p44">
            <a:extLst>
              <a:ext uri="{FF2B5EF4-FFF2-40B4-BE49-F238E27FC236}">
                <a16:creationId xmlns:a16="http://schemas.microsoft.com/office/drawing/2014/main" id="{692BC0E6-BE31-B807-CA75-DE4E341F0D5C}"/>
              </a:ext>
            </a:extLst>
          </p:cNvPr>
          <p:cNvSpPr/>
          <p:nvPr/>
        </p:nvSpPr>
        <p:spPr>
          <a:xfrm>
            <a:off x="6866810" y="8051784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74A637-8F40-8B9B-70BF-19C46CD87B22}"/>
              </a:ext>
            </a:extLst>
          </p:cNvPr>
          <p:cNvSpPr/>
          <p:nvPr/>
        </p:nvSpPr>
        <p:spPr>
          <a:xfrm>
            <a:off x="4407476" y="5338647"/>
            <a:ext cx="5089978" cy="23709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Google Shape;309;g2f2558950df_0_15">
            <a:extLst>
              <a:ext uri="{FF2B5EF4-FFF2-40B4-BE49-F238E27FC236}">
                <a16:creationId xmlns:a16="http://schemas.microsoft.com/office/drawing/2014/main" id="{4E28BD76-84DA-3D78-02CD-9F9E5931F2C2}"/>
              </a:ext>
            </a:extLst>
          </p:cNvPr>
          <p:cNvSpPr txBox="1"/>
          <p:nvPr/>
        </p:nvSpPr>
        <p:spPr>
          <a:xfrm>
            <a:off x="4386023" y="5082595"/>
            <a:ext cx="1072032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b="1" dirty="0">
                <a:solidFill>
                  <a:schemeClr val="tx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15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 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신규</a:t>
            </a:r>
            <a:r>
              <a:rPr lang="en-US" altLang="ko-KR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3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5" name="Google Shape;64;p20">
            <a:extLst>
              <a:ext uri="{FF2B5EF4-FFF2-40B4-BE49-F238E27FC236}">
                <a16:creationId xmlns:a16="http://schemas.microsoft.com/office/drawing/2014/main" id="{F9F901A6-80EF-1E06-D76F-42C3C8DA23CA}"/>
              </a:ext>
            </a:extLst>
          </p:cNvPr>
          <p:cNvGrpSpPr/>
          <p:nvPr/>
        </p:nvGrpSpPr>
        <p:grpSpPr>
          <a:xfrm>
            <a:off x="6399151" y="7784405"/>
            <a:ext cx="1302063" cy="125646"/>
            <a:chOff x="3326817" y="6019551"/>
            <a:chExt cx="1591287" cy="180000"/>
          </a:xfrm>
        </p:grpSpPr>
        <p:sp>
          <p:nvSpPr>
            <p:cNvPr id="16" name="Google Shape;65;p20">
              <a:extLst>
                <a:ext uri="{FF2B5EF4-FFF2-40B4-BE49-F238E27FC236}">
                  <a16:creationId xmlns:a16="http://schemas.microsoft.com/office/drawing/2014/main" id="{33DA53DB-D5C0-E220-DA07-B456B0576775}"/>
                </a:ext>
              </a:extLst>
            </p:cNvPr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Google Shape;66;p20">
              <a:extLst>
                <a:ext uri="{FF2B5EF4-FFF2-40B4-BE49-F238E27FC236}">
                  <a16:creationId xmlns:a16="http://schemas.microsoft.com/office/drawing/2014/main" id="{37B52B8F-8AB4-A427-3C7A-C2716BB244CE}"/>
                </a:ext>
              </a:extLst>
            </p:cNvPr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" name="Google Shape;67;p20">
              <a:extLst>
                <a:ext uri="{FF2B5EF4-FFF2-40B4-BE49-F238E27FC236}">
                  <a16:creationId xmlns:a16="http://schemas.microsoft.com/office/drawing/2014/main" id="{A23C5AED-DF16-8E75-5118-A53B9B42ED00}"/>
                </a:ext>
              </a:extLst>
            </p:cNvPr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" name="Google Shape;68;p20">
              <a:extLst>
                <a:ext uri="{FF2B5EF4-FFF2-40B4-BE49-F238E27FC236}">
                  <a16:creationId xmlns:a16="http://schemas.microsoft.com/office/drawing/2014/main" id="{A83A26B9-192B-7BB2-169F-6566FD685C9F}"/>
                </a:ext>
              </a:extLst>
            </p:cNvPr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" name="Google Shape;69;p20">
              <a:extLst>
                <a:ext uri="{FF2B5EF4-FFF2-40B4-BE49-F238E27FC236}">
                  <a16:creationId xmlns:a16="http://schemas.microsoft.com/office/drawing/2014/main" id="{D8FAD60A-60A4-9708-60F0-14D3E3C1C48D}"/>
                </a:ext>
              </a:extLst>
            </p:cNvPr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" name="Google Shape;70;p20">
              <a:extLst>
                <a:ext uri="{FF2B5EF4-FFF2-40B4-BE49-F238E27FC236}">
                  <a16:creationId xmlns:a16="http://schemas.microsoft.com/office/drawing/2014/main" id="{F60F4B54-4135-AF06-FAC5-259A0132C6D8}"/>
                </a:ext>
              </a:extLst>
            </p:cNvPr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5" name="Google Shape;58;p20">
            <a:extLst>
              <a:ext uri="{FF2B5EF4-FFF2-40B4-BE49-F238E27FC236}">
                <a16:creationId xmlns:a16="http://schemas.microsoft.com/office/drawing/2014/main" id="{4F06CE48-27F0-4A7D-51A4-20E4DD7656F5}"/>
              </a:ext>
            </a:extLst>
          </p:cNvPr>
          <p:cNvSpPr/>
          <p:nvPr/>
        </p:nvSpPr>
        <p:spPr>
          <a:xfrm>
            <a:off x="4432761" y="4237116"/>
            <a:ext cx="5121754" cy="43603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상품에 문의를 확인하고 답변을 작성할 수 있습니다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..</a:t>
            </a: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제목을 클릭하여 펼쳐진 상세내용을 확인하고 답변을 작성하고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＇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저장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’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버튼을 클릭해주세요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답변내용을 작성하고 저장을 완료하시면 답변완료 상태로 변경됩니다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</p:txBody>
      </p:sp>
      <p:graphicFrame>
        <p:nvGraphicFramePr>
          <p:cNvPr id="26" name="Google Shape;1696;p44">
            <a:extLst>
              <a:ext uri="{FF2B5EF4-FFF2-40B4-BE49-F238E27FC236}">
                <a16:creationId xmlns:a16="http://schemas.microsoft.com/office/drawing/2014/main" id="{46A33D6A-0A8F-6D94-A587-96679A1BF8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8683024"/>
              </p:ext>
            </p:extLst>
          </p:nvPr>
        </p:nvGraphicFramePr>
        <p:xfrm>
          <a:off x="4416502" y="4847482"/>
          <a:ext cx="4504075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481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209">
                  <a:extLst>
                    <a:ext uri="{9D8B030D-6E8A-4147-A177-3AD203B41FA5}">
                      <a16:colId xmlns:a16="http://schemas.microsoft.com/office/drawing/2014/main" val="1754179219"/>
                    </a:ext>
                  </a:extLst>
                </a:gridCol>
                <a:gridCol w="631172">
                  <a:extLst>
                    <a:ext uri="{9D8B030D-6E8A-4147-A177-3AD203B41FA5}">
                      <a16:colId xmlns:a16="http://schemas.microsoft.com/office/drawing/2014/main" val="3870058249"/>
                    </a:ext>
                  </a:extLst>
                </a:gridCol>
                <a:gridCol w="167420">
                  <a:extLst>
                    <a:ext uri="{9D8B030D-6E8A-4147-A177-3AD203B41FA5}">
                      <a16:colId xmlns:a16="http://schemas.microsoft.com/office/drawing/2014/main" val="1748288934"/>
                    </a:ext>
                  </a:extLst>
                </a:gridCol>
                <a:gridCol w="515983">
                  <a:extLst>
                    <a:ext uri="{9D8B030D-6E8A-4147-A177-3AD203B41FA5}">
                      <a16:colId xmlns:a16="http://schemas.microsoft.com/office/drawing/2014/main" val="1652111195"/>
                    </a:ext>
                  </a:extLst>
                </a:gridCol>
                <a:gridCol w="633548">
                  <a:extLst>
                    <a:ext uri="{9D8B030D-6E8A-4147-A177-3AD203B41FA5}">
                      <a16:colId xmlns:a16="http://schemas.microsoft.com/office/drawing/2014/main" val="1279559573"/>
                    </a:ext>
                  </a:extLst>
                </a:gridCol>
                <a:gridCol w="574766">
                  <a:extLst>
                    <a:ext uri="{9D8B030D-6E8A-4147-A177-3AD203B41FA5}">
                      <a16:colId xmlns:a16="http://schemas.microsoft.com/office/drawing/2014/main" val="157850192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51328736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</a:rPr>
                        <a:t>작성일자</a:t>
                      </a:r>
                      <a:endParaRPr sz="700" b="1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2024-10-10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~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2024-11-10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답변상태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전체           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7" name="그래픽 35" descr="일일 일정표 단색으로 채워진">
            <a:extLst>
              <a:ext uri="{FF2B5EF4-FFF2-40B4-BE49-F238E27FC236}">
                <a16:creationId xmlns:a16="http://schemas.microsoft.com/office/drawing/2014/main" id="{24212644-310B-59EA-CCD2-20B59F02E5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4870" y="4830572"/>
            <a:ext cx="164242" cy="188524"/>
          </a:xfrm>
          <a:prstGeom prst="rect">
            <a:avLst/>
          </a:prstGeom>
        </p:spPr>
      </p:pic>
      <p:pic>
        <p:nvPicPr>
          <p:cNvPr id="31" name="그래픽 35" descr="일일 일정표 단색으로 채워진">
            <a:extLst>
              <a:ext uri="{FF2B5EF4-FFF2-40B4-BE49-F238E27FC236}">
                <a16:creationId xmlns:a16="http://schemas.microsoft.com/office/drawing/2014/main" id="{0E5E0209-DD3D-F708-1E99-CD051AEF9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63784" y="4830572"/>
            <a:ext cx="164242" cy="18852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0C311FC2-3CB8-930B-E74B-E4EAC309C3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6674" y="4829682"/>
            <a:ext cx="419914" cy="206999"/>
          </a:xfrm>
          <a:prstGeom prst="rect">
            <a:avLst/>
          </a:prstGeom>
        </p:spPr>
      </p:pic>
      <p:graphicFrame>
        <p:nvGraphicFramePr>
          <p:cNvPr id="34" name="Google Shape;600;g302391297fa_0_53">
            <a:extLst>
              <a:ext uri="{FF2B5EF4-FFF2-40B4-BE49-F238E27FC236}">
                <a16:creationId xmlns:a16="http://schemas.microsoft.com/office/drawing/2014/main" id="{094BBFE6-68F8-9B14-B951-1010FEBDA4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1451493"/>
              </p:ext>
            </p:extLst>
          </p:nvPr>
        </p:nvGraphicFramePr>
        <p:xfrm>
          <a:off x="4407476" y="5346419"/>
          <a:ext cx="5089978" cy="23588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88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450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  <a:gridCol w="802254">
                  <a:extLst>
                    <a:ext uri="{9D8B030D-6E8A-4147-A177-3AD203B41FA5}">
                      <a16:colId xmlns:a16="http://schemas.microsoft.com/office/drawing/2014/main" val="572623142"/>
                    </a:ext>
                  </a:extLst>
                </a:gridCol>
                <a:gridCol w="686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724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답변상태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배송이 얼마나 걸릴까요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***1357</a:t>
                      </a:r>
                      <a:endParaRPr lang="ko-KR" altLang="en-US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2024.12.06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답변대기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Q : 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배송이 얼마나 걸릴까요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346896"/>
                  </a:ext>
                </a:extLst>
              </a:tr>
              <a:tr h="502091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 :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08000" marR="10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2355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상세스펙정보가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없네요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~~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확인부탁드립니다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***Abed</a:t>
                      </a:r>
                      <a:endParaRPr lang="en-US" altLang="ko-KR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2024.12.01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답변완료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540977"/>
                  </a:ext>
                </a:extLst>
              </a:tr>
              <a:tr h="27940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Q :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상세스펙정보가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없네요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~~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확인부탁드립니다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08000" marR="10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18000" marB="18000" anchor="ctr"/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18000" marB="18000" anchor="ctr"/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18000" marB="18000" anchor="ctr"/>
                </a:tc>
                <a:extLst>
                  <a:ext uri="{0D108BD9-81ED-4DB2-BD59-A6C34878D82A}">
                    <a16:rowId xmlns:a16="http://schemas.microsoft.com/office/drawing/2014/main" val="968118716"/>
                  </a:ext>
                </a:extLst>
              </a:tr>
              <a:tr h="531870">
                <a:tc gridSpan="4"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 : 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08000" marR="10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18000" marB="18000" anchor="ctr"/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18000" marB="18000" anchor="ctr"/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18000" marB="18000" anchor="ctr"/>
                </a:tc>
                <a:extLst>
                  <a:ext uri="{0D108BD9-81ED-4DB2-BD59-A6C34878D82A}">
                    <a16:rowId xmlns:a16="http://schemas.microsoft.com/office/drawing/2014/main" val="3439578079"/>
                  </a:ext>
                </a:extLst>
              </a:tr>
            </a:tbl>
          </a:graphicData>
        </a:graphic>
      </p:graphicFrame>
      <p:sp>
        <p:nvSpPr>
          <p:cNvPr id="35" name="Google Shape;58;p20">
            <a:extLst>
              <a:ext uri="{FF2B5EF4-FFF2-40B4-BE49-F238E27FC236}">
                <a16:creationId xmlns:a16="http://schemas.microsoft.com/office/drawing/2014/main" id="{A754FB22-2EC1-F4DC-FC6F-F06D901A73FF}"/>
              </a:ext>
            </a:extLst>
          </p:cNvPr>
          <p:cNvSpPr/>
          <p:nvPr/>
        </p:nvSpPr>
        <p:spPr>
          <a:xfrm>
            <a:off x="4720272" y="6148680"/>
            <a:ext cx="4344491" cy="436037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</a:pP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택배사의 사정에 따라 달라질 수 있으나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 </a:t>
            </a:r>
            <a:r>
              <a:rPr lang="ko-KR" altLang="en-US" sz="7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평균적으로주문일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이후 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3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일 이내 배송됩니다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감사합니다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</a:pPr>
            <a:endParaRPr lang="en-US" altLang="ko-KR" sz="700" dirty="0">
              <a:solidFill>
                <a:schemeClr val="bg1">
                  <a:lumMod val="50000"/>
                </a:scheme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</a:pPr>
            <a:endParaRPr lang="en-US" altLang="ko-KR" sz="7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6" name="Google Shape;58;p20">
            <a:extLst>
              <a:ext uri="{FF2B5EF4-FFF2-40B4-BE49-F238E27FC236}">
                <a16:creationId xmlns:a16="http://schemas.microsoft.com/office/drawing/2014/main" id="{9405B33E-B6E4-EFF3-C5DF-73A9E052D0BB}"/>
              </a:ext>
            </a:extLst>
          </p:cNvPr>
          <p:cNvSpPr/>
          <p:nvPr/>
        </p:nvSpPr>
        <p:spPr>
          <a:xfrm>
            <a:off x="4720272" y="7222264"/>
            <a:ext cx="4344491" cy="436037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시스템오류로 인해 상품상세정보가 누락되었습니다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 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불편을 드려서 죄송합니다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 </a:t>
            </a:r>
          </a:p>
          <a:p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현재 다시 상품정보를 업데이트 했습니다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 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상품상세내용 확인 부탁드립니다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 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감사합니다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endParaRPr lang="ko-KR" altLang="en-US" sz="7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7" name="Google Shape;1700;p44">
            <a:extLst>
              <a:ext uri="{FF2B5EF4-FFF2-40B4-BE49-F238E27FC236}">
                <a16:creationId xmlns:a16="http://schemas.microsoft.com/office/drawing/2014/main" id="{D3A0A0D5-550A-046D-A4F1-B681CFA646F2}"/>
              </a:ext>
            </a:extLst>
          </p:cNvPr>
          <p:cNvSpPr/>
          <p:nvPr/>
        </p:nvSpPr>
        <p:spPr>
          <a:xfrm>
            <a:off x="9116674" y="6402638"/>
            <a:ext cx="326418" cy="182079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1700;p44">
            <a:extLst>
              <a:ext uri="{FF2B5EF4-FFF2-40B4-BE49-F238E27FC236}">
                <a16:creationId xmlns:a16="http://schemas.microsoft.com/office/drawing/2014/main" id="{02A388A8-EDB3-8ACF-555F-7AC8C96CB9ED}"/>
              </a:ext>
            </a:extLst>
          </p:cNvPr>
          <p:cNvSpPr/>
          <p:nvPr/>
        </p:nvSpPr>
        <p:spPr>
          <a:xfrm>
            <a:off x="9116674" y="7469512"/>
            <a:ext cx="326418" cy="182079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797;p30">
            <a:extLst>
              <a:ext uri="{FF2B5EF4-FFF2-40B4-BE49-F238E27FC236}">
                <a16:creationId xmlns:a16="http://schemas.microsoft.com/office/drawing/2014/main" id="{AEE01F08-9D44-7B45-3252-D9FD061BD4D6}"/>
              </a:ext>
            </a:extLst>
          </p:cNvPr>
          <p:cNvSpPr/>
          <p:nvPr/>
        </p:nvSpPr>
        <p:spPr>
          <a:xfrm>
            <a:off x="7322213" y="2475556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797;p30">
            <a:extLst>
              <a:ext uri="{FF2B5EF4-FFF2-40B4-BE49-F238E27FC236}">
                <a16:creationId xmlns:a16="http://schemas.microsoft.com/office/drawing/2014/main" id="{C4582614-9ED7-6784-2C03-DEA1053F7471}"/>
              </a:ext>
            </a:extLst>
          </p:cNvPr>
          <p:cNvSpPr/>
          <p:nvPr/>
        </p:nvSpPr>
        <p:spPr>
          <a:xfrm>
            <a:off x="5565136" y="560998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797;p30">
            <a:extLst>
              <a:ext uri="{FF2B5EF4-FFF2-40B4-BE49-F238E27FC236}">
                <a16:creationId xmlns:a16="http://schemas.microsoft.com/office/drawing/2014/main" id="{B0B9ABEB-981F-648A-E45D-ADEC898A585D}"/>
              </a:ext>
            </a:extLst>
          </p:cNvPr>
          <p:cNvSpPr/>
          <p:nvPr/>
        </p:nvSpPr>
        <p:spPr>
          <a:xfrm>
            <a:off x="8772485" y="560577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7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797;p30">
            <a:extLst>
              <a:ext uri="{FF2B5EF4-FFF2-40B4-BE49-F238E27FC236}">
                <a16:creationId xmlns:a16="http://schemas.microsoft.com/office/drawing/2014/main" id="{51BB1D24-A4A5-05B0-D4B4-615D655DF51C}"/>
              </a:ext>
            </a:extLst>
          </p:cNvPr>
          <p:cNvSpPr/>
          <p:nvPr/>
        </p:nvSpPr>
        <p:spPr>
          <a:xfrm>
            <a:off x="7928233" y="4701685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797;p30">
            <a:extLst>
              <a:ext uri="{FF2B5EF4-FFF2-40B4-BE49-F238E27FC236}">
                <a16:creationId xmlns:a16="http://schemas.microsoft.com/office/drawing/2014/main" id="{CD24FEC9-410D-6809-7400-F11072D29CC3}"/>
              </a:ext>
            </a:extLst>
          </p:cNvPr>
          <p:cNvSpPr/>
          <p:nvPr/>
        </p:nvSpPr>
        <p:spPr>
          <a:xfrm>
            <a:off x="4613474" y="6144306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7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797;p30">
            <a:extLst>
              <a:ext uri="{FF2B5EF4-FFF2-40B4-BE49-F238E27FC236}">
                <a16:creationId xmlns:a16="http://schemas.microsoft.com/office/drawing/2014/main" id="{295EEA73-D280-499F-2D72-EE6970A69CFC}"/>
              </a:ext>
            </a:extLst>
          </p:cNvPr>
          <p:cNvSpPr/>
          <p:nvPr/>
        </p:nvSpPr>
        <p:spPr>
          <a:xfrm>
            <a:off x="6198071" y="7799728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7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C6A4A1AB-C0F5-2003-D473-20BEA387B6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02462" y="4185310"/>
            <a:ext cx="106612" cy="3771639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6E4171C9-0444-2FF8-9DF4-D032663BAC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8643" y="6144306"/>
            <a:ext cx="83669" cy="436037"/>
          </a:xfrm>
          <a:prstGeom prst="rect">
            <a:avLst/>
          </a:prstGeom>
        </p:spPr>
      </p:pic>
      <p:sp>
        <p:nvSpPr>
          <p:cNvPr id="50" name="Google Shape;797;p30">
            <a:extLst>
              <a:ext uri="{FF2B5EF4-FFF2-40B4-BE49-F238E27FC236}">
                <a16:creationId xmlns:a16="http://schemas.microsoft.com/office/drawing/2014/main" id="{D0A520F7-40C3-92F0-7838-FE23B3376E43}"/>
              </a:ext>
            </a:extLst>
          </p:cNvPr>
          <p:cNvSpPr/>
          <p:nvPr/>
        </p:nvSpPr>
        <p:spPr>
          <a:xfrm>
            <a:off x="9032698" y="6308374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7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4ED33C40-1F88-B98B-4F09-3CB548DD23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8643" y="7217890"/>
            <a:ext cx="83669" cy="43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55407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14940</TotalTime>
  <Words>519</Words>
  <Application>Microsoft Office PowerPoint</Application>
  <PresentationFormat>사용자 지정</PresentationFormat>
  <Paragraphs>161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Malgun Gothic Semilight</vt:lpstr>
      <vt:lpstr>Malgun Gothic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3362</cp:lastModifiedBy>
  <cp:revision>363</cp:revision>
  <dcterms:modified xsi:type="dcterms:W3CDTF">2025-03-20T08:29:11Z</dcterms:modified>
</cp:coreProperties>
</file>