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311" r:id="rId2"/>
    <p:sldId id="282" r:id="rId3"/>
    <p:sldId id="291" r:id="rId4"/>
    <p:sldId id="321" r:id="rId5"/>
    <p:sldId id="322" r:id="rId6"/>
    <p:sldId id="323" r:id="rId7"/>
    <p:sldId id="324" r:id="rId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552" autoAdjust="0"/>
  </p:normalViewPr>
  <p:slideViewPr>
    <p:cSldViewPr snapToGrid="0">
      <p:cViewPr varScale="1">
        <p:scale>
          <a:sx n="128" d="100"/>
          <a:sy n="128" d="100"/>
        </p:scale>
        <p:origin x="-2676" y="-48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76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5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28753977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주문관리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펜타온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주문관리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주문리스트 및 주문관리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dk1"/>
                </a:solidFill>
                <a:latin typeface="+mj-ea"/>
                <a:ea typeface="+mj-ea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3227386608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주문일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주문을 조회합니다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주문번호를 클릭하면 주문상세를 확인할 수 있습니다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주문일 조회기간은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넘을 수 없습니다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.(1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 넘는 기간은 시스템 담당자에게 문의해 주십시오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주문자는 주문접수 전 주문취소가 가능합니다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여러상품이 담긴 주문에 한 상품을 취소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부분취소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하기 위해서는 운영자가 처리해야 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주문상태는 한 주문에 여러 주문상품의 가장 작은 주문상태를 표기합니다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 크기 순서는 결제완료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배송준비중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배송중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배송완료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주문취소 순입니다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93535"/>
              </p:ext>
            </p:extLst>
          </p:nvPr>
        </p:nvGraphicFramePr>
        <p:xfrm>
          <a:off x="404757" y="2772137"/>
          <a:ext cx="8774945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27094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738287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97655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981740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886501">
                  <a:extLst>
                    <a:ext uri="{9D8B030D-6E8A-4147-A177-3AD203B41FA5}">
                      <a16:colId xmlns:a16="http://schemas.microsoft.com/office/drawing/2014/main" val="3446523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059517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결제수단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홀길동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 외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결제완료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배송준비중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배송완료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주문취소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3148723148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7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72633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4956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993" y="2084551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499349222"/>
              </p:ext>
            </p:extLst>
          </p:nvPr>
        </p:nvGraphicFramePr>
        <p:xfrm>
          <a:off x="8385974" y="748646"/>
          <a:ext cx="2324900" cy="25632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주문관리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펜타온의 모든 주문리스트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주문시작일과 주문종료일의 기간이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못함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플라자의 상태를 사용하지만 용어가 다름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배송준비중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(70)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(99)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주문상세 팝업 호출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최소상태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합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6824908" y="19516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" y="798610"/>
            <a:ext cx="7649943" cy="4781984"/>
          </a:xfrm>
          <a:prstGeom prst="rect">
            <a:avLst/>
          </a:prstGeom>
        </p:spPr>
      </p:pic>
      <p:sp>
        <p:nvSpPr>
          <p:cNvPr id="33" name="Google Shape;797;p30"/>
          <p:cNvSpPr/>
          <p:nvPr/>
        </p:nvSpPr>
        <p:spPr>
          <a:xfrm>
            <a:off x="140321" y="8475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797;p30"/>
          <p:cNvSpPr/>
          <p:nvPr/>
        </p:nvSpPr>
        <p:spPr>
          <a:xfrm>
            <a:off x="186648" y="16849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192930" y="22555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221767490"/>
              </p:ext>
            </p:extLst>
          </p:nvPr>
        </p:nvGraphicFramePr>
        <p:xfrm>
          <a:off x="8385974" y="748646"/>
          <a:ext cx="2324900" cy="19578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주문기본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 및 수령인정보 확인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수정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배송메모 수정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결제상세정보 확인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주문번호에 판매사별로 주문상품을 나열함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판매사별로 배송비가 책정되기 때문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전체환불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주문을 취소처리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상태일 경우만 체크박스가 없음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선택이 안됨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부분환불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주문상품을 취소함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 모든 변경사항을 저장하여 보여줌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8" y="803740"/>
            <a:ext cx="7647159" cy="4760993"/>
          </a:xfrm>
          <a:prstGeom prst="rect">
            <a:avLst/>
          </a:prstGeom>
        </p:spPr>
      </p:pic>
      <p:sp>
        <p:nvSpPr>
          <p:cNvPr id="15" name="Google Shape;1694;p44"/>
          <p:cNvSpPr/>
          <p:nvPr/>
        </p:nvSpPr>
        <p:spPr>
          <a:xfrm>
            <a:off x="1289959" y="972810"/>
            <a:ext cx="6508408" cy="736547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1695;p44"/>
          <p:cNvGraphicFramePr/>
          <p:nvPr>
            <p:extLst>
              <p:ext uri="{D42A27DB-BD31-4B8C-83A1-F6EECF244321}">
                <p14:modId xmlns:p14="http://schemas.microsoft.com/office/powerpoint/2010/main" val="462488066"/>
              </p:ext>
            </p:extLst>
          </p:nvPr>
        </p:nvGraphicFramePr>
        <p:xfrm>
          <a:off x="1433288" y="1066264"/>
          <a:ext cx="622924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주문상세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8;p20"/>
          <p:cNvSpPr/>
          <p:nvPr/>
        </p:nvSpPr>
        <p:spPr>
          <a:xfrm>
            <a:off x="1424020" y="1421420"/>
            <a:ext cx="6238509" cy="4175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주문상세는 주문기본정보와 주문상품정보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그리고 주문이력정보를 볼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부분취소 시 배송비를 고려하여 환불해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반품으로 인한 결제정보 변경 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부분환불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288" y="1892595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latin typeface="+mj-ea"/>
                <a:ea typeface="+mj-ea"/>
              </a:rPr>
              <a:t>▶ 주문기본</a:t>
            </a:r>
          </a:p>
        </p:txBody>
      </p:sp>
      <p:graphicFrame>
        <p:nvGraphicFramePr>
          <p:cNvPr id="18" name="Google Shape;1696;p44"/>
          <p:cNvGraphicFramePr/>
          <p:nvPr>
            <p:extLst>
              <p:ext uri="{D42A27DB-BD31-4B8C-83A1-F6EECF244321}">
                <p14:modId xmlns:p14="http://schemas.microsoft.com/office/powerpoint/2010/main" val="1609612033"/>
              </p:ext>
            </p:extLst>
          </p:nvPr>
        </p:nvGraphicFramePr>
        <p:xfrm>
          <a:off x="1584946" y="2092650"/>
          <a:ext cx="5978345" cy="120776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5054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70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74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036642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998737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010-2451-3365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8282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배송주소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성수동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서울숲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한라시그마밸리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807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98440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121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8677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39734" y="3434297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latin typeface="+mj-ea"/>
                <a:ea typeface="+mj-ea"/>
              </a:rPr>
              <a:t>▶ 주문상품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67579"/>
              </p:ext>
            </p:extLst>
          </p:nvPr>
        </p:nvGraphicFramePr>
        <p:xfrm>
          <a:off x="1584946" y="367342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08554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0344"/>
              </p:ext>
            </p:extLst>
          </p:nvPr>
        </p:nvGraphicFramePr>
        <p:xfrm>
          <a:off x="1584946" y="3908570"/>
          <a:ext cx="5902193" cy="3547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0792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40862">
                  <a:extLst>
                    <a:ext uri="{9D8B030D-6E8A-4147-A177-3AD203B41FA5}">
                      <a16:colId xmlns:a16="http://schemas.microsoft.com/office/drawing/2014/main" val="2477634239"/>
                    </a:ext>
                  </a:extLst>
                </a:gridCol>
                <a:gridCol w="765907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010008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68596">
                  <a:extLst>
                    <a:ext uri="{9D8B030D-6E8A-4147-A177-3AD203B41FA5}">
                      <a16:colId xmlns:a16="http://schemas.microsoft.com/office/drawing/2014/main" val="1105320123"/>
                    </a:ext>
                  </a:extLst>
                </a:gridCol>
                <a:gridCol w="361507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382772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48382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결제수량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154522154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동축케이블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10pt Secoundary</a:t>
                      </a:r>
                      <a:r>
                        <a:rPr 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10ppx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1854"/>
              </p:ext>
            </p:extLst>
          </p:nvPr>
        </p:nvGraphicFramePr>
        <p:xfrm>
          <a:off x="1584946" y="4358629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팬택</a:t>
                      </a:r>
                      <a:r>
                        <a:rPr lang="en-US" altLang="ko-KR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C&amp;I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5998"/>
              </p:ext>
            </p:extLst>
          </p:nvPr>
        </p:nvGraphicFramePr>
        <p:xfrm>
          <a:off x="1584946" y="4593772"/>
          <a:ext cx="5902193" cy="7094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8608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4798086"/>
                    </a:ext>
                  </a:extLst>
                </a:gridCol>
                <a:gridCol w="789353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1985108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405765563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결제수량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CAT.6 UTP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랜 케이블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0.5m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</a:t>
                      </a: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CAT.6 UTP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랜 케이블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0.6m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</a:t>
                      </a: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125422157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KW6005S CAT.6 UTP 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보안 랜 케이블 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0.7m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0</a:t>
                      </a: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32255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836163" y="4395997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부분환불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15688" y="3704072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부분환불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30308"/>
              </p:ext>
            </p:extLst>
          </p:nvPr>
        </p:nvGraphicFramePr>
        <p:xfrm>
          <a:off x="1584946" y="538044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비트팬택판매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85265"/>
              </p:ext>
            </p:extLst>
          </p:nvPr>
        </p:nvGraphicFramePr>
        <p:xfrm>
          <a:off x="1584946" y="5615590"/>
          <a:ext cx="5902193" cy="5320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56423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1785">
                  <a:extLst>
                    <a:ext uri="{9D8B030D-6E8A-4147-A177-3AD203B41FA5}">
                      <a16:colId xmlns:a16="http://schemas.microsoft.com/office/drawing/2014/main" val="2280584793"/>
                    </a:ext>
                  </a:extLst>
                </a:gridCol>
                <a:gridCol w="781538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1985108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1087688332"/>
                    </a:ext>
                  </a:extLst>
                </a:gridCol>
                <a:gridCol w="390769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375138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414216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결제수량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512345651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CAT.6 UTP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랜 케이블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</a:t>
                      </a: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512351234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CAT.6 UTP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랜 케이블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10</a:t>
                      </a: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6836163" y="541781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부분환불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4946" y="2092649"/>
            <a:ext cx="5978345" cy="12231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81823" y="3668302"/>
            <a:ext cx="5981468" cy="25475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5996" y="3468350"/>
            <a:ext cx="653819" cy="1467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전체 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34799" y="2719599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30892" y="2926704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30366" y="3126202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상세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90005" y="6344613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>
                <a:latin typeface="+mj-ea"/>
                <a:ea typeface="+mj-ea"/>
              </a:rPr>
              <a:t>▶ 주문이력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1581823" y="6594171"/>
            <a:ext cx="5981468" cy="12172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7702"/>
              </p:ext>
            </p:extLst>
          </p:nvPr>
        </p:nvGraphicFramePr>
        <p:xfrm>
          <a:off x="1584945" y="6598285"/>
          <a:ext cx="5884561" cy="102880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6039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1042569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2385197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1678306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14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변경일시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변경내용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변경자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변경사유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11:35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(PT2410150001-1) </a:t>
                      </a:r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주문취소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주문수량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개에서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개는 취소처리 요청</a:t>
                      </a: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[PT2410150001-4] </a:t>
                      </a:r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주문취소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취소내역이 여기 들어감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11:35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배송메모 변경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고객의 요청</a:t>
                      </a: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87095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[PT2410150001-3] </a:t>
                      </a:r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3820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[PT2410150001-2] </a:t>
                      </a:r>
                      <a:r>
                        <a:rPr lang="ko-KR" altLang="en-US" sz="7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90963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4308206" y="7959985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3760181674"/>
              </p:ext>
            </p:extLst>
          </p:nvPr>
        </p:nvGraphicFramePr>
        <p:xfrm>
          <a:off x="7469507" y="10564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797;p30"/>
          <p:cNvSpPr/>
          <p:nvPr/>
        </p:nvSpPr>
        <p:spPr>
          <a:xfrm>
            <a:off x="1438791" y="18005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1436825" y="337677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1430586" y="62779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5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1983" y="78021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949835162"/>
              </p:ext>
            </p:extLst>
          </p:nvPr>
        </p:nvGraphicFramePr>
        <p:xfrm>
          <a:off x="8385974" y="748646"/>
          <a:ext cx="2324900" cy="8626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2" y="847758"/>
            <a:ext cx="5415868" cy="6108595"/>
          </a:xfrm>
          <a:prstGeom prst="rect">
            <a:avLst/>
          </a:prstGeom>
        </p:spPr>
      </p:pic>
      <p:sp>
        <p:nvSpPr>
          <p:cNvPr id="62" name="Google Shape;1694;p44"/>
          <p:cNvSpPr/>
          <p:nvPr/>
        </p:nvSpPr>
        <p:spPr>
          <a:xfrm>
            <a:off x="4067604" y="1002037"/>
            <a:ext cx="4086773" cy="205358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030220442"/>
              </p:ext>
            </p:extLst>
          </p:nvPr>
        </p:nvGraphicFramePr>
        <p:xfrm>
          <a:off x="4210933" y="1102577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배송정보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4201666" y="1457733"/>
            <a:ext cx="3825120" cy="35063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배송정보는 배송준비 이전에만 수정 하실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주소변경은 기본주소를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주소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버튼으로 주소찾기 후 선택하고 상세주소를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1936575930"/>
              </p:ext>
            </p:extLst>
          </p:nvPr>
        </p:nvGraphicFramePr>
        <p:xfrm>
          <a:off x="4167242" y="1896007"/>
          <a:ext cx="342227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95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주소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한라시그마밸리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807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7633147" y="1905035"/>
            <a:ext cx="305012" cy="14670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주소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0" name="Google Shape;1700;p44"/>
          <p:cNvSpPr/>
          <p:nvPr/>
        </p:nvSpPr>
        <p:spPr>
          <a:xfrm>
            <a:off x="5751509" y="2612408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700;p44"/>
          <p:cNvSpPr/>
          <p:nvPr/>
        </p:nvSpPr>
        <p:spPr>
          <a:xfrm>
            <a:off x="6241087" y="2603943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1696;p44"/>
          <p:cNvGraphicFramePr/>
          <p:nvPr>
            <p:extLst>
              <p:ext uri="{D42A27DB-BD31-4B8C-83A1-F6EECF244321}">
                <p14:modId xmlns:p14="http://schemas.microsoft.com/office/powerpoint/2010/main" val="272592877"/>
              </p:ext>
            </p:extLst>
          </p:nvPr>
        </p:nvGraphicFramePr>
        <p:xfrm>
          <a:off x="4167242" y="2112149"/>
          <a:ext cx="3780418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9367138" y="6471838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5</a:t>
            </a:r>
            <a:endParaRPr lang="ko-KR" altLang="en-US"/>
          </a:p>
        </p:txBody>
      </p:sp>
      <p:graphicFrame>
        <p:nvGraphicFramePr>
          <p:cNvPr id="85" name="Google Shape;1695;p44"/>
          <p:cNvGraphicFramePr/>
          <p:nvPr>
            <p:extLst>
              <p:ext uri="{D42A27DB-BD31-4B8C-83A1-F6EECF244321}">
                <p14:modId xmlns:p14="http://schemas.microsoft.com/office/powerpoint/2010/main" val="2414763204"/>
              </p:ext>
            </p:extLst>
          </p:nvPr>
        </p:nvGraphicFramePr>
        <p:xfrm>
          <a:off x="7812407" y="10945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Google Shape;408;p26"/>
          <p:cNvCxnSpPr>
            <a:endCxn id="62" idx="2"/>
          </p:cNvCxnSpPr>
          <p:nvPr/>
        </p:nvCxnSpPr>
        <p:spPr>
          <a:xfrm>
            <a:off x="1066800" y="2380288"/>
            <a:ext cx="5044191" cy="675332"/>
          </a:xfrm>
          <a:prstGeom prst="bentConnector4">
            <a:avLst>
              <a:gd name="adj1" fmla="val 29745"/>
              <a:gd name="adj2" fmla="val 13385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408;p26"/>
          <p:cNvCxnSpPr>
            <a:endCxn id="62" idx="2"/>
          </p:cNvCxnSpPr>
          <p:nvPr/>
        </p:nvCxnSpPr>
        <p:spPr>
          <a:xfrm>
            <a:off x="1066800" y="2506980"/>
            <a:ext cx="5044191" cy="548640"/>
          </a:xfrm>
          <a:prstGeom prst="bentConnector4">
            <a:avLst>
              <a:gd name="adj1" fmla="val 29745"/>
              <a:gd name="adj2" fmla="val 141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>
            <a:endCxn id="76" idx="2"/>
          </p:cNvCxnSpPr>
          <p:nvPr/>
        </p:nvCxnSpPr>
        <p:spPr>
          <a:xfrm flipV="1">
            <a:off x="1066800" y="2380288"/>
            <a:ext cx="1605151" cy="32625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665;p27"/>
          <p:cNvSpPr/>
          <p:nvPr/>
        </p:nvSpPr>
        <p:spPr>
          <a:xfrm>
            <a:off x="6293845" y="320459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666;p27"/>
          <p:cNvGraphicFramePr/>
          <p:nvPr>
            <p:extLst>
              <p:ext uri="{D42A27DB-BD31-4B8C-83A1-F6EECF244321}">
                <p14:modId xmlns:p14="http://schemas.microsoft.com/office/powerpoint/2010/main" val="2012717408"/>
              </p:ext>
            </p:extLst>
          </p:nvPr>
        </p:nvGraphicFramePr>
        <p:xfrm>
          <a:off x="6492205" y="337114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667;p27"/>
          <p:cNvSpPr/>
          <p:nvPr/>
        </p:nvSpPr>
        <p:spPr>
          <a:xfrm>
            <a:off x="6998057" y="375374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668;p27"/>
          <p:cNvSpPr txBox="1"/>
          <p:nvPr/>
        </p:nvSpPr>
        <p:spPr>
          <a:xfrm>
            <a:off x="6397604" y="3416403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환불가능한  주문이 존재하지 않습니다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176;p21"/>
          <p:cNvCxnSpPr>
            <a:endCxn id="93" idx="1"/>
          </p:cNvCxnSpPr>
          <p:nvPr/>
        </p:nvCxnSpPr>
        <p:spPr>
          <a:xfrm>
            <a:off x="1433288" y="2947443"/>
            <a:ext cx="4860557" cy="6562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8" name="Google Shape;1694;p44"/>
          <p:cNvSpPr/>
          <p:nvPr/>
        </p:nvSpPr>
        <p:spPr>
          <a:xfrm>
            <a:off x="5614573" y="5192100"/>
            <a:ext cx="4417546" cy="26465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695;p44"/>
          <p:cNvGraphicFramePr/>
          <p:nvPr>
            <p:extLst>
              <p:ext uri="{D42A27DB-BD31-4B8C-83A1-F6EECF244321}">
                <p14:modId xmlns:p14="http://schemas.microsoft.com/office/powerpoint/2010/main" val="4089289970"/>
              </p:ext>
            </p:extLst>
          </p:nvPr>
        </p:nvGraphicFramePr>
        <p:xfrm>
          <a:off x="5757903" y="5292642"/>
          <a:ext cx="419951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9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전체환불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1695;p44"/>
          <p:cNvGraphicFramePr/>
          <p:nvPr>
            <p:extLst>
              <p:ext uri="{D42A27DB-BD31-4B8C-83A1-F6EECF244321}">
                <p14:modId xmlns:p14="http://schemas.microsoft.com/office/powerpoint/2010/main" val="2580927515"/>
              </p:ext>
            </p:extLst>
          </p:nvPr>
        </p:nvGraphicFramePr>
        <p:xfrm>
          <a:off x="9770104" y="527740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58;p20"/>
          <p:cNvSpPr/>
          <p:nvPr/>
        </p:nvSpPr>
        <p:spPr>
          <a:xfrm>
            <a:off x="5757759" y="5648280"/>
            <a:ext cx="4199655" cy="30400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전체환불은 모든 주문 및 결제금액을 취소처리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환불내역 입력은 필수입니다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13" name="Google Shape;1700;p44"/>
          <p:cNvSpPr/>
          <p:nvPr/>
        </p:nvSpPr>
        <p:spPr>
          <a:xfrm>
            <a:off x="7324290" y="7482339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환불처리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700;p44"/>
          <p:cNvSpPr/>
          <p:nvPr/>
        </p:nvSpPr>
        <p:spPr>
          <a:xfrm>
            <a:off x="7858775" y="7473874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408;p26"/>
          <p:cNvCxnSpPr>
            <a:endCxn id="108" idx="1"/>
          </p:cNvCxnSpPr>
          <p:nvPr/>
        </p:nvCxnSpPr>
        <p:spPr>
          <a:xfrm>
            <a:off x="1256981" y="2983989"/>
            <a:ext cx="4357592" cy="35313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694;p44"/>
          <p:cNvSpPr/>
          <p:nvPr/>
        </p:nvSpPr>
        <p:spPr>
          <a:xfrm>
            <a:off x="8366801" y="812346"/>
            <a:ext cx="4430734" cy="423361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695;p44"/>
          <p:cNvGraphicFramePr/>
          <p:nvPr>
            <p:extLst>
              <p:ext uri="{D42A27DB-BD31-4B8C-83A1-F6EECF244321}">
                <p14:modId xmlns:p14="http://schemas.microsoft.com/office/powerpoint/2010/main" val="859240463"/>
              </p:ext>
            </p:extLst>
          </p:nvPr>
        </p:nvGraphicFramePr>
        <p:xfrm>
          <a:off x="8484266" y="912889"/>
          <a:ext cx="419951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9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부분환불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695;p44"/>
          <p:cNvGraphicFramePr/>
          <p:nvPr>
            <p:extLst>
              <p:ext uri="{D42A27DB-BD31-4B8C-83A1-F6EECF244321}">
                <p14:modId xmlns:p14="http://schemas.microsoft.com/office/powerpoint/2010/main" val="1576361745"/>
              </p:ext>
            </p:extLst>
          </p:nvPr>
        </p:nvGraphicFramePr>
        <p:xfrm>
          <a:off x="12517727" y="89765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58;p20"/>
          <p:cNvSpPr/>
          <p:nvPr/>
        </p:nvSpPr>
        <p:spPr>
          <a:xfrm>
            <a:off x="8484122" y="1268527"/>
            <a:ext cx="4199656" cy="45002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부분환불는 구매자의 주문취소 문의 시 또는 교환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 시 결제금액을 조정하는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배송비는 판매사 배송비 정책에 따라 결정됩니다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부분환불 시 판매사 배송비정책을 확인하시고 환불 시 추가되는 배송비를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 취소금액은 주문상품 취소수량 입력 시 자동 입력됩니다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22" name="Google Shape;1696;p44"/>
          <p:cNvGraphicFramePr/>
          <p:nvPr>
            <p:extLst>
              <p:ext uri="{D42A27DB-BD31-4B8C-83A1-F6EECF244321}">
                <p14:modId xmlns:p14="http://schemas.microsoft.com/office/powerpoint/2010/main" val="786362915"/>
              </p:ext>
            </p:extLst>
          </p:nvPr>
        </p:nvGraphicFramePr>
        <p:xfrm>
          <a:off x="8578866" y="2013265"/>
          <a:ext cx="396459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 정책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묶음주문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이상 무료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700;p44"/>
          <p:cNvSpPr/>
          <p:nvPr/>
        </p:nvSpPr>
        <p:spPr>
          <a:xfrm>
            <a:off x="10161212" y="4720443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환불처리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700;p44"/>
          <p:cNvSpPr/>
          <p:nvPr/>
        </p:nvSpPr>
        <p:spPr>
          <a:xfrm>
            <a:off x="10702278" y="4711978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696;p44"/>
          <p:cNvGraphicFramePr/>
          <p:nvPr>
            <p:extLst>
              <p:ext uri="{D42A27DB-BD31-4B8C-83A1-F6EECF244321}">
                <p14:modId xmlns:p14="http://schemas.microsoft.com/office/powerpoint/2010/main" val="655709114"/>
              </p:ext>
            </p:extLst>
          </p:nvPr>
        </p:nvGraphicFramePr>
        <p:xfrm>
          <a:off x="8484122" y="3302088"/>
          <a:ext cx="165688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환불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16,000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1696;p44"/>
          <p:cNvGraphicFramePr/>
          <p:nvPr>
            <p:extLst>
              <p:ext uri="{D42A27DB-BD31-4B8C-83A1-F6EECF244321}">
                <p14:modId xmlns:p14="http://schemas.microsoft.com/office/powerpoint/2010/main" val="4229427072"/>
              </p:ext>
            </p:extLst>
          </p:nvPr>
        </p:nvGraphicFramePr>
        <p:xfrm>
          <a:off x="8484122" y="3499314"/>
          <a:ext cx="165688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추가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Google Shape;1696;p44"/>
          <p:cNvGraphicFramePr/>
          <p:nvPr>
            <p:extLst>
              <p:ext uri="{D42A27DB-BD31-4B8C-83A1-F6EECF244321}">
                <p14:modId xmlns:p14="http://schemas.microsoft.com/office/powerpoint/2010/main" val="538332190"/>
              </p:ext>
            </p:extLst>
          </p:nvPr>
        </p:nvGraphicFramePr>
        <p:xfrm>
          <a:off x="8484122" y="3689787"/>
          <a:ext cx="1664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 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Google Shape;408;p26"/>
          <p:cNvCxnSpPr>
            <a:endCxn id="118" idx="1"/>
          </p:cNvCxnSpPr>
          <p:nvPr/>
        </p:nvCxnSpPr>
        <p:spPr>
          <a:xfrm flipV="1">
            <a:off x="5240216" y="2929151"/>
            <a:ext cx="3126585" cy="1659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1896665687"/>
              </p:ext>
            </p:extLst>
          </p:nvPr>
        </p:nvGraphicFramePr>
        <p:xfrm>
          <a:off x="8484122" y="4100364"/>
          <a:ext cx="4079154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환불내역을 상세히 입력해 주십시오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구매자에게 표기됩니다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.)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668;p27"/>
          <p:cNvSpPr txBox="1"/>
          <p:nvPr/>
        </p:nvSpPr>
        <p:spPr>
          <a:xfrm>
            <a:off x="10148622" y="3505161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배송비 정책에 따라 취소 했을 경우 추가되는 배송비을 입력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1696;p44"/>
          <p:cNvGraphicFramePr/>
          <p:nvPr>
            <p:extLst>
              <p:ext uri="{D42A27DB-BD31-4B8C-83A1-F6EECF244321}">
                <p14:modId xmlns:p14="http://schemas.microsoft.com/office/powerpoint/2010/main" val="1548949390"/>
              </p:ext>
            </p:extLst>
          </p:nvPr>
        </p:nvGraphicFramePr>
        <p:xfrm>
          <a:off x="8508956" y="2214273"/>
          <a:ext cx="182148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 상품금액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1696;p44"/>
          <p:cNvGraphicFramePr/>
          <p:nvPr>
            <p:extLst>
              <p:ext uri="{D42A27DB-BD31-4B8C-83A1-F6EECF244321}">
                <p14:modId xmlns:p14="http://schemas.microsoft.com/office/powerpoint/2010/main" val="3043048758"/>
              </p:ext>
            </p:extLst>
          </p:nvPr>
        </p:nvGraphicFramePr>
        <p:xfrm>
          <a:off x="10715959" y="2214272"/>
          <a:ext cx="1827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9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 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03748"/>
              </p:ext>
            </p:extLst>
          </p:nvPr>
        </p:nvGraphicFramePr>
        <p:xfrm>
          <a:off x="8578866" y="2672086"/>
          <a:ext cx="4041118" cy="5320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0077">
                  <a:extLst>
                    <a:ext uri="{9D8B030D-6E8A-4147-A177-3AD203B41FA5}">
                      <a16:colId xmlns:a16="http://schemas.microsoft.com/office/drawing/2014/main" val="2274324386"/>
                    </a:ext>
                  </a:extLst>
                </a:gridCol>
                <a:gridCol w="610358">
                  <a:extLst>
                    <a:ext uri="{9D8B030D-6E8A-4147-A177-3AD203B41FA5}">
                      <a16:colId xmlns:a16="http://schemas.microsoft.com/office/drawing/2014/main" val="3174750151"/>
                    </a:ext>
                  </a:extLst>
                </a:gridCol>
                <a:gridCol w="1219690">
                  <a:extLst>
                    <a:ext uri="{9D8B030D-6E8A-4147-A177-3AD203B41FA5}">
                      <a16:colId xmlns:a16="http://schemas.microsoft.com/office/drawing/2014/main" val="2198291278"/>
                    </a:ext>
                  </a:extLst>
                </a:gridCol>
                <a:gridCol w="579662">
                  <a:extLst>
                    <a:ext uri="{9D8B030D-6E8A-4147-A177-3AD203B41FA5}">
                      <a16:colId xmlns:a16="http://schemas.microsoft.com/office/drawing/2014/main" val="2465741685"/>
                    </a:ext>
                  </a:extLst>
                </a:gridCol>
                <a:gridCol w="578660">
                  <a:extLst>
                    <a:ext uri="{9D8B030D-6E8A-4147-A177-3AD203B41FA5}">
                      <a16:colId xmlns:a16="http://schemas.microsoft.com/office/drawing/2014/main" val="4079023928"/>
                    </a:ext>
                  </a:extLst>
                </a:gridCol>
                <a:gridCol w="792671">
                  <a:extLst>
                    <a:ext uri="{9D8B030D-6E8A-4147-A177-3AD203B41FA5}">
                      <a16:colId xmlns:a16="http://schemas.microsoft.com/office/drawing/2014/main" val="3263453292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취소가능수량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취소수량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취소금액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422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512345651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5,000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23702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512351234</a:t>
                      </a: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8,000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96979"/>
                  </a:ext>
                </a:extLst>
              </a:tr>
            </a:tbl>
          </a:graphicData>
        </a:graphic>
      </p:graphicFrame>
      <p:sp>
        <p:nvSpPr>
          <p:cNvPr id="69" name="Google Shape;668;p27"/>
          <p:cNvSpPr txBox="1"/>
          <p:nvPr/>
        </p:nvSpPr>
        <p:spPr>
          <a:xfrm>
            <a:off x="8389782" y="2463301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 </a:t>
            </a:r>
            <a:r>
              <a:rPr lang="ko-KR" altLang="en-US" sz="700">
                <a:solidFill>
                  <a:schemeClr val="tx1">
                    <a:lumMod val="85000"/>
                    <a:lumOff val="15000"/>
                  </a:schemeClr>
                </a:solidFill>
              </a:rPr>
              <a:t>환불</a:t>
            </a:r>
            <a:r>
              <a:rPr lang="ko-KR" altLang="en-US" sz="70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96068" y="2877956"/>
            <a:ext cx="457523" cy="12050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296068" y="3053442"/>
            <a:ext cx="457523" cy="12050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Google Shape;668;p27"/>
          <p:cNvSpPr txBox="1"/>
          <p:nvPr/>
        </p:nvSpPr>
        <p:spPr>
          <a:xfrm>
            <a:off x="8387874" y="1785428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 </a:t>
            </a:r>
            <a:r>
              <a:rPr lang="ko-KR" altLang="en-US" sz="70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결제정보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08955" y="1966801"/>
            <a:ext cx="4174823" cy="46452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508955" y="2629996"/>
            <a:ext cx="4174823" cy="19527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Google Shape;668;p27"/>
          <p:cNvSpPr txBox="1"/>
          <p:nvPr/>
        </p:nvSpPr>
        <p:spPr>
          <a:xfrm>
            <a:off x="10153568" y="3690563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chemeClr val="bg1">
                    <a:lumMod val="50000"/>
                  </a:schemeClr>
                </a:solidFill>
              </a:rPr>
              <a:t>취소 수량에 따른 취소금액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668;p27"/>
          <p:cNvSpPr txBox="1"/>
          <p:nvPr/>
        </p:nvSpPr>
        <p:spPr>
          <a:xfrm>
            <a:off x="10150302" y="3310675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추가배송비 </a:t>
            </a:r>
            <a:r>
              <a:rPr lang="en-US" altLang="ko-KR" sz="600" b="0" i="0" u="none" strike="noStrike" cap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ko-KR" altLang="en-US" sz="600" b="0" i="0" u="none" strike="noStrike" cap="none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상품취소 금액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1696;p44"/>
          <p:cNvGraphicFramePr/>
          <p:nvPr>
            <p:extLst>
              <p:ext uri="{D42A27DB-BD31-4B8C-83A1-F6EECF244321}">
                <p14:modId xmlns:p14="http://schemas.microsoft.com/office/powerpoint/2010/main" val="4043199339"/>
              </p:ext>
            </p:extLst>
          </p:nvPr>
        </p:nvGraphicFramePr>
        <p:xfrm>
          <a:off x="5742402" y="6908067"/>
          <a:ext cx="4079154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환불내역을 상세히 입력해 주십시오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구매자에게 표기됩니다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.)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1696;p44"/>
          <p:cNvGraphicFramePr/>
          <p:nvPr>
            <p:extLst>
              <p:ext uri="{D42A27DB-BD31-4B8C-83A1-F6EECF244321}">
                <p14:modId xmlns:p14="http://schemas.microsoft.com/office/powerpoint/2010/main" val="1762500622"/>
              </p:ext>
            </p:extLst>
          </p:nvPr>
        </p:nvGraphicFramePr>
        <p:xfrm>
          <a:off x="5694617" y="6221740"/>
          <a:ext cx="182148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 상품금액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oogle Shape;1696;p44"/>
          <p:cNvGraphicFramePr/>
          <p:nvPr>
            <p:extLst>
              <p:ext uri="{D42A27DB-BD31-4B8C-83A1-F6EECF244321}">
                <p14:modId xmlns:p14="http://schemas.microsoft.com/office/powerpoint/2010/main" val="3268923943"/>
              </p:ext>
            </p:extLst>
          </p:nvPr>
        </p:nvGraphicFramePr>
        <p:xfrm>
          <a:off x="7971607" y="6219834"/>
          <a:ext cx="1827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9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 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Google Shape;668;p27"/>
          <p:cNvSpPr txBox="1"/>
          <p:nvPr/>
        </p:nvSpPr>
        <p:spPr>
          <a:xfrm>
            <a:off x="5643522" y="5996549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 </a:t>
            </a:r>
            <a:r>
              <a:rPr lang="ko-KR" altLang="en-US" sz="70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결제정보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764603" y="6177923"/>
            <a:ext cx="4174823" cy="25956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5" name="Google Shape;1696;p44"/>
          <p:cNvGraphicFramePr/>
          <p:nvPr>
            <p:extLst>
              <p:ext uri="{D42A27DB-BD31-4B8C-83A1-F6EECF244321}">
                <p14:modId xmlns:p14="http://schemas.microsoft.com/office/powerpoint/2010/main" val="2035896744"/>
              </p:ext>
            </p:extLst>
          </p:nvPr>
        </p:nvGraphicFramePr>
        <p:xfrm>
          <a:off x="5741372" y="6707734"/>
          <a:ext cx="165688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환불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123,000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668;p27"/>
          <p:cNvSpPr txBox="1"/>
          <p:nvPr/>
        </p:nvSpPr>
        <p:spPr>
          <a:xfrm>
            <a:off x="5666339" y="6486374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 </a:t>
            </a:r>
            <a:r>
              <a:rPr lang="ko-KR" altLang="en-US" sz="700" i="0" u="none" strike="noStrike" cap="none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환불정보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67726" y="6653119"/>
            <a:ext cx="4174823" cy="68307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Google Shape;1694;p44"/>
          <p:cNvSpPr/>
          <p:nvPr/>
        </p:nvSpPr>
        <p:spPr>
          <a:xfrm>
            <a:off x="1440680" y="679675"/>
            <a:ext cx="2462541" cy="1700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1695;p44"/>
          <p:cNvGraphicFramePr/>
          <p:nvPr>
            <p:extLst>
              <p:ext uri="{D42A27DB-BD31-4B8C-83A1-F6EECF244321}">
                <p14:modId xmlns:p14="http://schemas.microsoft.com/office/powerpoint/2010/main" val="1332809683"/>
              </p:ext>
            </p:extLst>
          </p:nvPr>
        </p:nvGraphicFramePr>
        <p:xfrm>
          <a:off x="1584010" y="780215"/>
          <a:ext cx="219729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9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결제수단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1700;p44"/>
          <p:cNvSpPr/>
          <p:nvPr/>
        </p:nvSpPr>
        <p:spPr>
          <a:xfrm>
            <a:off x="2475248" y="204274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1695;p44"/>
          <p:cNvGraphicFramePr/>
          <p:nvPr>
            <p:extLst>
              <p:ext uri="{D42A27DB-BD31-4B8C-83A1-F6EECF244321}">
                <p14:modId xmlns:p14="http://schemas.microsoft.com/office/powerpoint/2010/main" val="2828068563"/>
              </p:ext>
            </p:extLst>
          </p:nvPr>
        </p:nvGraphicFramePr>
        <p:xfrm>
          <a:off x="3550342" y="81549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90251"/>
              </p:ext>
            </p:extLst>
          </p:nvPr>
        </p:nvGraphicFramePr>
        <p:xfrm>
          <a:off x="1587766" y="1163969"/>
          <a:ext cx="2193535" cy="805176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68595">
                  <a:extLst>
                    <a:ext uri="{9D8B030D-6E8A-4147-A177-3AD203B41FA5}">
                      <a16:colId xmlns:a16="http://schemas.microsoft.com/office/drawing/2014/main" val="343660341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609016502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신용카드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1627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결제카드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롯데카드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175069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할부개월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일시불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5926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85,000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216307"/>
                  </a:ext>
                </a:extLst>
              </a:tr>
            </a:tbl>
          </a:graphicData>
        </a:graphic>
      </p:graphicFrame>
      <p:sp>
        <p:nvSpPr>
          <p:cNvPr id="12" name="폭발 2 11"/>
          <p:cNvSpPr/>
          <p:nvPr/>
        </p:nvSpPr>
        <p:spPr>
          <a:xfrm>
            <a:off x="594111" y="704801"/>
            <a:ext cx="1278651" cy="1071786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/>
              <a:t>PG</a:t>
            </a:r>
            <a:r>
              <a:rPr lang="ko-KR" altLang="en-US" sz="700" b="1"/>
              <a:t>결정 후 수정요함</a:t>
            </a:r>
          </a:p>
        </p:txBody>
      </p:sp>
      <p:graphicFrame>
        <p:nvGraphicFramePr>
          <p:cNvPr id="90" name="Google Shape;1696;p44"/>
          <p:cNvGraphicFramePr/>
          <p:nvPr>
            <p:extLst>
              <p:ext uri="{D42A27DB-BD31-4B8C-83A1-F6EECF244321}">
                <p14:modId xmlns:p14="http://schemas.microsoft.com/office/powerpoint/2010/main" val="1655354157"/>
              </p:ext>
            </p:extLst>
          </p:nvPr>
        </p:nvGraphicFramePr>
        <p:xfrm>
          <a:off x="8491766" y="3899725"/>
          <a:ext cx="1664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반품번호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668;p27"/>
          <p:cNvSpPr txBox="1"/>
          <p:nvPr/>
        </p:nvSpPr>
        <p:spPr>
          <a:xfrm>
            <a:off x="10161212" y="3900501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>
                <a:solidFill>
                  <a:schemeClr val="bg1">
                    <a:lumMod val="50000"/>
                  </a:schemeClr>
                </a:solidFill>
              </a:rPr>
              <a:t>반품요청에 의한 환불 처리일 경우 반품번호를 입력하세요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2603103" y="1818181"/>
            <a:ext cx="3112480" cy="383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00" b="1">
                <a:solidFill>
                  <a:srgbClr val="FF0000"/>
                </a:solidFill>
              </a:rPr>
              <a:t>========== </a:t>
            </a:r>
            <a:r>
              <a:rPr lang="ko-KR" altLang="en-US" sz="700" b="1" u="sng">
                <a:solidFill>
                  <a:srgbClr val="FF0000"/>
                </a:solidFill>
              </a:rPr>
              <a:t>취소 처리 시 테이블 처리 내용</a:t>
            </a:r>
            <a:r>
              <a:rPr lang="en-US" altLang="ko-KR" sz="700" b="1">
                <a:solidFill>
                  <a:srgbClr val="FF0000"/>
                </a:solidFill>
              </a:rPr>
              <a:t> ==========</a:t>
            </a:r>
            <a:endParaRPr lang="en-US" altLang="ko-KR" sz="700" b="1" u="sng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ko-KR" sz="700">
                <a:solidFill>
                  <a:srgbClr val="FF0000"/>
                </a:solidFill>
              </a:rPr>
              <a:t>1. </a:t>
            </a:r>
            <a:r>
              <a:rPr lang="ko-KR" altLang="en-US" sz="700">
                <a:solidFill>
                  <a:srgbClr val="FF0000"/>
                </a:solidFill>
              </a:rPr>
              <a:t>전체환불 처리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주문상태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주문취소</a:t>
            </a:r>
            <a:r>
              <a:rPr lang="en-US" altLang="ko-KR" sz="700">
                <a:solidFill>
                  <a:srgbClr val="FF0000"/>
                </a:solidFill>
              </a:rPr>
              <a:t>(99),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펜타온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취소수량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취소수량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주문상품발주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발주상태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주문취소</a:t>
            </a:r>
            <a:r>
              <a:rPr lang="en-US" altLang="ko-KR" sz="700">
                <a:solidFill>
                  <a:srgbClr val="FF0000"/>
                </a:solidFill>
              </a:rPr>
              <a:t>(99), </a:t>
            </a:r>
            <a:r>
              <a:rPr lang="ko-KR" altLang="en-US" sz="700">
                <a:solidFill>
                  <a:srgbClr val="FF0000"/>
                </a:solidFill>
              </a:rPr>
              <a:t>수량</a:t>
            </a:r>
            <a:r>
              <a:rPr lang="en-US" altLang="ko-KR" sz="700">
                <a:solidFill>
                  <a:srgbClr val="FF0000"/>
                </a:solidFill>
              </a:rPr>
              <a:t>: </a:t>
            </a:r>
            <a:r>
              <a:rPr lang="ko-KR" altLang="en-US" sz="700">
                <a:solidFill>
                  <a:srgbClr val="FF0000"/>
                </a:solidFill>
              </a:rPr>
              <a:t>취소수량만큼 차감하여 업데이트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주문상품출하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출하상태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주문취소</a:t>
            </a:r>
            <a:r>
              <a:rPr lang="en-US" altLang="ko-KR" sz="700">
                <a:solidFill>
                  <a:srgbClr val="FF0000"/>
                </a:solidFill>
              </a:rPr>
              <a:t>(99) , </a:t>
            </a:r>
            <a:r>
              <a:rPr lang="ko-KR" altLang="en-US" sz="700">
                <a:solidFill>
                  <a:srgbClr val="FF0000"/>
                </a:solidFill>
              </a:rPr>
              <a:t>수량</a:t>
            </a:r>
            <a:r>
              <a:rPr lang="en-US" altLang="ko-KR" sz="700">
                <a:solidFill>
                  <a:srgbClr val="FF0000"/>
                </a:solidFill>
              </a:rPr>
              <a:t>: </a:t>
            </a:r>
            <a:r>
              <a:rPr lang="ko-KR" altLang="en-US" sz="700">
                <a:solidFill>
                  <a:srgbClr val="FF0000"/>
                </a:solidFill>
              </a:rPr>
              <a:t>취소수량만큼 차감하여 업데이트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인수내역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 u="sng">
                <a:solidFill>
                  <a:srgbClr val="FF0000"/>
                </a:solidFill>
              </a:rPr>
              <a:t>=&gt; </a:t>
            </a:r>
            <a:r>
              <a:rPr lang="ko-KR" altLang="en-US" sz="700" u="sng">
                <a:solidFill>
                  <a:srgbClr val="FF0000"/>
                </a:solidFill>
              </a:rPr>
              <a:t>인수 </a:t>
            </a:r>
            <a:r>
              <a:rPr lang="en-US" altLang="ko-KR" sz="700" u="sng">
                <a:solidFill>
                  <a:srgbClr val="FF0000"/>
                </a:solidFill>
              </a:rPr>
              <a:t>Data</a:t>
            </a:r>
            <a:r>
              <a:rPr lang="ko-KR" altLang="en-US" sz="700" u="sng">
                <a:solidFill>
                  <a:srgbClr val="FF0000"/>
                </a:solidFill>
              </a:rPr>
              <a:t>가 있을 경우 취소수량만큼 마이너스 인수정보 </a:t>
            </a:r>
            <a:r>
              <a:rPr lang="en-US" altLang="ko-KR" sz="700" u="sng">
                <a:solidFill>
                  <a:srgbClr val="FF0000"/>
                </a:solidFill>
              </a:rPr>
              <a:t>Insert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주문배송비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u="sng">
                <a:solidFill>
                  <a:srgbClr val="FF0000"/>
                </a:solidFill>
              </a:rPr>
              <a:t>환불차수 생성 </a:t>
            </a:r>
            <a:r>
              <a:rPr lang="en-US" altLang="ko-KR" sz="700" u="sng">
                <a:solidFill>
                  <a:srgbClr val="FF0000"/>
                </a:solidFill>
              </a:rPr>
              <a:t>Insert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주문결제내역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endParaRPr lang="en-US" altLang="ko-KR" sz="700">
              <a:solidFill>
                <a:schemeClr val="tx1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주문환불내역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endParaRPr lang="en-US" altLang="ko-KR" sz="70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ko-KR" sz="700">
                <a:solidFill>
                  <a:srgbClr val="FF0000"/>
                </a:solidFill>
              </a:rPr>
              <a:t>2. </a:t>
            </a:r>
            <a:r>
              <a:rPr lang="ko-KR" altLang="en-US" sz="700">
                <a:solidFill>
                  <a:srgbClr val="FF0000"/>
                </a:solidFill>
              </a:rPr>
              <a:t>부분환불 처리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펜타온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부분취소수량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취소수량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주문상품발주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>
                <a:solidFill>
                  <a:srgbClr val="FF0000"/>
                </a:solidFill>
              </a:rPr>
              <a:t>수량</a:t>
            </a:r>
            <a:r>
              <a:rPr lang="en-US" altLang="ko-KR" sz="700">
                <a:solidFill>
                  <a:srgbClr val="FF0000"/>
                </a:solidFill>
              </a:rPr>
              <a:t>: </a:t>
            </a:r>
            <a:r>
              <a:rPr lang="ko-KR" altLang="en-US" sz="700">
                <a:solidFill>
                  <a:srgbClr val="FF0000"/>
                </a:solidFill>
              </a:rPr>
              <a:t>취소수량만큼 차감하여 업데이트</a:t>
            </a:r>
            <a:endParaRPr lang="en-US" altLang="ko-KR" sz="700" strike="sngStrike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주문상품출하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>
                <a:solidFill>
                  <a:srgbClr val="FF0000"/>
                </a:solidFill>
              </a:rPr>
              <a:t>수량</a:t>
            </a:r>
            <a:r>
              <a:rPr lang="en-US" altLang="ko-KR" sz="700">
                <a:solidFill>
                  <a:srgbClr val="FF0000"/>
                </a:solidFill>
              </a:rPr>
              <a:t>: </a:t>
            </a:r>
            <a:r>
              <a:rPr lang="ko-KR" altLang="en-US" sz="700">
                <a:solidFill>
                  <a:srgbClr val="FF0000"/>
                </a:solidFill>
              </a:rPr>
              <a:t>취소수량만큼 차감하여 업데이트</a:t>
            </a:r>
            <a:endParaRPr lang="en-US" altLang="ko-KR" sz="700" strike="sngStrike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인수내역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 u="sng">
                <a:solidFill>
                  <a:srgbClr val="FF0000"/>
                </a:solidFill>
              </a:rPr>
              <a:t>=&gt; </a:t>
            </a:r>
            <a:r>
              <a:rPr lang="ko-KR" altLang="en-US" sz="700" u="sng">
                <a:solidFill>
                  <a:srgbClr val="FF0000"/>
                </a:solidFill>
              </a:rPr>
              <a:t>인수 </a:t>
            </a:r>
            <a:r>
              <a:rPr lang="en-US" altLang="ko-KR" sz="700" u="sng">
                <a:solidFill>
                  <a:srgbClr val="FF0000"/>
                </a:solidFill>
              </a:rPr>
              <a:t>Data</a:t>
            </a:r>
            <a:r>
              <a:rPr lang="ko-KR" altLang="en-US" sz="700" u="sng">
                <a:solidFill>
                  <a:srgbClr val="FF0000"/>
                </a:solidFill>
              </a:rPr>
              <a:t>가 있을 경우 취소수량만큼 마이너스 인수정보 </a:t>
            </a:r>
            <a:r>
              <a:rPr lang="en-US" altLang="ko-KR" sz="700" u="sng">
                <a:solidFill>
                  <a:srgbClr val="FF0000"/>
                </a:solidFill>
              </a:rPr>
              <a:t>Insert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주문배송비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br>
              <a:rPr lang="en-US" altLang="ko-KR" sz="700">
                <a:solidFill>
                  <a:schemeClr val="tx1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u="sng">
                <a:solidFill>
                  <a:srgbClr val="FF0000"/>
                </a:solidFill>
              </a:rPr>
              <a:t>환불차수 생성 </a:t>
            </a:r>
            <a:r>
              <a:rPr lang="en-US" altLang="ko-KR" sz="700" u="sng">
                <a:solidFill>
                  <a:srgbClr val="FF0000"/>
                </a:solidFill>
              </a:rPr>
              <a:t>Insert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주문결제내역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endParaRPr lang="en-US" altLang="ko-KR" sz="700">
              <a:solidFill>
                <a:schemeClr val="tx1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주문환불내역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endParaRPr lang="en-US" altLang="ko-KR" sz="7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06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5020333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주문관리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펜타온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교환</a:t>
                      </a:r>
                      <a:r>
                        <a:rPr lang="en-US" altLang="ko-KR" sz="1000" b="1" u="none" strike="noStrike" cap="none"/>
                        <a:t>/</a:t>
                      </a:r>
                      <a:r>
                        <a:rPr lang="ko-KR" altLang="en-US" sz="1000" b="1" u="none" strike="noStrike" cap="none"/>
                        <a:t>반품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45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펜타온 교환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dk1"/>
                </a:solidFill>
                <a:latin typeface="+mj-ea"/>
                <a:ea typeface="+mj-ea"/>
              </a:rPr>
              <a:t>펜타온 교환</a:t>
            </a:r>
            <a:r>
              <a:rPr lang="en-US" altLang="ko-KR" sz="800" b="1">
                <a:solidFill>
                  <a:schemeClr val="dk1"/>
                </a:solidFill>
                <a:latin typeface="+mj-ea"/>
                <a:ea typeface="+mj-ea"/>
              </a:rPr>
              <a:t>/</a:t>
            </a:r>
            <a:r>
              <a:rPr lang="ko-KR" altLang="en-US" sz="800" b="1">
                <a:solidFill>
                  <a:schemeClr val="dk1"/>
                </a:solidFill>
                <a:latin typeface="+mj-ea"/>
                <a:ea typeface="+mj-ea"/>
              </a:rPr>
              <a:t>반품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208549839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8214888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063647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042417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요청일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 상품의 교환과 반품 처리와 이력을 볼 수 있는 화면입니다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배송비 주체는 교환 및 반품사유에 따라 결정됩니다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단순변심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색상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사이즈에 의한 교환이나 반품은 배송비는 주문자에게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교환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반품의 택배비용은 착불로 진행됩니다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배송지 주체가 주문자 일 경우 착불비용은 배송상품과 함께 포장하여 배송합니다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교환 배송비는 왕복배송비로 진행됩니다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주문번호를 클릭하시면 교환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반품의 상세정보 또는 진행 처리를 하실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07679"/>
              </p:ext>
            </p:extLst>
          </p:nvPr>
        </p:nvGraphicFramePr>
        <p:xfrm>
          <a:off x="404756" y="2772137"/>
          <a:ext cx="8668358" cy="269501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51625">
                  <a:extLst>
                    <a:ext uri="{9D8B030D-6E8A-4147-A177-3AD203B41FA5}">
                      <a16:colId xmlns:a16="http://schemas.microsoft.com/office/drawing/2014/main" val="1266854988"/>
                    </a:ext>
                  </a:extLst>
                </a:gridCol>
                <a:gridCol w="677398">
                  <a:extLst>
                    <a:ext uri="{9D8B030D-6E8A-4147-A177-3AD203B41FA5}">
                      <a16:colId xmlns:a16="http://schemas.microsoft.com/office/drawing/2014/main" val="1350111663"/>
                    </a:ext>
                  </a:extLst>
                </a:gridCol>
                <a:gridCol w="1615664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587963">
                  <a:extLst>
                    <a:ext uri="{9D8B030D-6E8A-4147-A177-3AD203B41FA5}">
                      <a16:colId xmlns:a16="http://schemas.microsoft.com/office/drawing/2014/main" val="1879892213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872147">
                  <a:extLst>
                    <a:ext uri="{9D8B030D-6E8A-4147-A177-3AD203B41FA5}">
                      <a16:colId xmlns:a16="http://schemas.microsoft.com/office/drawing/2014/main" val="4017878089"/>
                    </a:ext>
                  </a:extLst>
                </a:gridCol>
                <a:gridCol w="559131">
                  <a:extLst>
                    <a:ext uri="{9D8B030D-6E8A-4147-A177-3AD203B41FA5}">
                      <a16:colId xmlns:a16="http://schemas.microsoft.com/office/drawing/2014/main" val="1008493898"/>
                    </a:ext>
                  </a:extLst>
                </a:gridCol>
                <a:gridCol w="508445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220605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1256242">
                  <a:extLst>
                    <a:ext uri="{9D8B030D-6E8A-4147-A177-3AD203B41FA5}">
                      <a16:colId xmlns:a16="http://schemas.microsoft.com/office/drawing/2014/main" val="346993039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반품번호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처리일시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12312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요청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123123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PT24101600002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비트공급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123123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PT24101700003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공급비트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철회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123123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PT24101800004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테스트판매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sz="7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4201391885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5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229478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834" y="2084337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7302" y="4189724"/>
            <a:ext cx="4916359" cy="5538955"/>
          </a:xfrm>
          <a:prstGeom prst="rect">
            <a:avLst/>
          </a:prstGeom>
        </p:spPr>
      </p:pic>
      <p:cxnSp>
        <p:nvCxnSpPr>
          <p:cNvPr id="23" name="Google Shape;408;p26"/>
          <p:cNvCxnSpPr>
            <a:endCxn id="4" idx="1"/>
          </p:cNvCxnSpPr>
          <p:nvPr/>
        </p:nvCxnSpPr>
        <p:spPr>
          <a:xfrm rot="16200000" flipH="1">
            <a:off x="1202002" y="4093901"/>
            <a:ext cx="3206349" cy="252425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46783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17671</TotalTime>
  <Words>1199</Words>
  <Application>Microsoft Office PowerPoint</Application>
  <PresentationFormat>사용자 지정</PresentationFormat>
  <Paragraphs>438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Nanum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468</cp:revision>
  <dcterms:modified xsi:type="dcterms:W3CDTF">2025-04-25T07:07:37Z</dcterms:modified>
</cp:coreProperties>
</file>