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11" r:id="rId2"/>
    <p:sldId id="282" r:id="rId3"/>
    <p:sldId id="291" r:id="rId4"/>
    <p:sldId id="312" r:id="rId5"/>
    <p:sldId id="313" r:id="rId6"/>
    <p:sldId id="314" r:id="rId7"/>
    <p:sldId id="315" r:id="rId8"/>
    <p:sldId id="293" r:id="rId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>
        <p:scale>
          <a:sx n="124" d="100"/>
          <a:sy n="124" d="100"/>
        </p:scale>
        <p:origin x="-136" y="121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5244950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고객관리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공급사 조회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207459" cy="53216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1" y="906309"/>
            <a:ext cx="9065259" cy="51515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8898423" cy="499599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372149" y="109648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accent1"/>
                </a:solidFill>
                <a:latin typeface="+mj-ea"/>
                <a:ea typeface="+mj-ea"/>
                <a:sym typeface="Arial"/>
              </a:rPr>
              <a:t>■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공급사 조회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952142073"/>
              </p:ext>
            </p:extLst>
          </p:nvPr>
        </p:nvGraphicFramePr>
        <p:xfrm>
          <a:off x="480105" y="1439106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55422143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3046068352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대표자명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20528"/>
              </p:ext>
            </p:extLst>
          </p:nvPr>
        </p:nvGraphicFramePr>
        <p:xfrm>
          <a:off x="475642" y="1650064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853084024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185658428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소재지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 판매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474470" y="1439106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46" y="1852924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37" y="1146162"/>
            <a:ext cx="2016231" cy="1989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6" y="2010832"/>
            <a:ext cx="8392390" cy="3888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0908" y="2041312"/>
            <a:ext cx="342172" cy="184666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/>
              <a:t>팬타온</a:t>
            </a:r>
            <a:endParaRPr lang="en-US" altLang="ko-KR" sz="600"/>
          </a:p>
          <a:p>
            <a:pPr algn="ctr"/>
            <a:r>
              <a:rPr lang="ko-KR" altLang="en-US" sz="600"/>
              <a:t>판매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55361" y="22544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0601" y="24068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2" name="TextBox 31"/>
          <p:cNvSpPr txBox="1"/>
          <p:nvPr/>
        </p:nvSpPr>
        <p:spPr>
          <a:xfrm>
            <a:off x="1448528" y="254890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3" name="TextBox 32"/>
          <p:cNvSpPr txBox="1"/>
          <p:nvPr/>
        </p:nvSpPr>
        <p:spPr>
          <a:xfrm>
            <a:off x="1455361" y="271634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4" name="TextBox 33"/>
          <p:cNvSpPr txBox="1"/>
          <p:nvPr/>
        </p:nvSpPr>
        <p:spPr>
          <a:xfrm>
            <a:off x="1448528" y="286235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5" name="TextBox 34"/>
          <p:cNvSpPr txBox="1"/>
          <p:nvPr/>
        </p:nvSpPr>
        <p:spPr>
          <a:xfrm>
            <a:off x="1456148" y="300743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6" name="TextBox 35"/>
          <p:cNvSpPr txBox="1"/>
          <p:nvPr/>
        </p:nvSpPr>
        <p:spPr>
          <a:xfrm>
            <a:off x="1452702" y="316994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7" name="TextBox 36"/>
          <p:cNvSpPr txBox="1"/>
          <p:nvPr/>
        </p:nvSpPr>
        <p:spPr>
          <a:xfrm>
            <a:off x="1464496" y="331502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8" name="TextBox 37"/>
          <p:cNvSpPr txBox="1"/>
          <p:nvPr/>
        </p:nvSpPr>
        <p:spPr>
          <a:xfrm>
            <a:off x="1477434" y="3471534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78221" y="36136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85054" y="3781059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1" name="TextBox 40"/>
          <p:cNvSpPr txBox="1"/>
          <p:nvPr/>
        </p:nvSpPr>
        <p:spPr>
          <a:xfrm>
            <a:off x="1478221" y="392707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2" name="TextBox 41"/>
          <p:cNvSpPr txBox="1"/>
          <p:nvPr/>
        </p:nvSpPr>
        <p:spPr>
          <a:xfrm>
            <a:off x="1485841" y="407215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3" name="TextBox 42"/>
          <p:cNvSpPr txBox="1"/>
          <p:nvPr/>
        </p:nvSpPr>
        <p:spPr>
          <a:xfrm>
            <a:off x="1482395" y="421942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4" name="TextBox 43"/>
          <p:cNvSpPr txBox="1"/>
          <p:nvPr/>
        </p:nvSpPr>
        <p:spPr>
          <a:xfrm>
            <a:off x="1478949" y="43721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5" name="TextBox 44"/>
          <p:cNvSpPr txBox="1"/>
          <p:nvPr/>
        </p:nvSpPr>
        <p:spPr>
          <a:xfrm>
            <a:off x="1485841" y="453017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6" name="TextBox 45"/>
          <p:cNvSpPr txBox="1"/>
          <p:nvPr/>
        </p:nvSpPr>
        <p:spPr>
          <a:xfrm>
            <a:off x="1463768" y="46722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0601" y="483207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2" name="TextBox 51"/>
          <p:cNvSpPr txBox="1"/>
          <p:nvPr/>
        </p:nvSpPr>
        <p:spPr>
          <a:xfrm>
            <a:off x="1463768" y="498571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8" name="TextBox 57"/>
          <p:cNvSpPr txBox="1"/>
          <p:nvPr/>
        </p:nvSpPr>
        <p:spPr>
          <a:xfrm>
            <a:off x="1471388" y="513079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1" name="TextBox 60"/>
          <p:cNvSpPr txBox="1"/>
          <p:nvPr/>
        </p:nvSpPr>
        <p:spPr>
          <a:xfrm>
            <a:off x="1467942" y="527806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4" name="TextBox 63"/>
          <p:cNvSpPr txBox="1"/>
          <p:nvPr/>
        </p:nvSpPr>
        <p:spPr>
          <a:xfrm>
            <a:off x="1464496" y="54307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5" name="TextBox 64"/>
          <p:cNvSpPr txBox="1"/>
          <p:nvPr/>
        </p:nvSpPr>
        <p:spPr>
          <a:xfrm>
            <a:off x="1480582" y="5590042"/>
            <a:ext cx="282786" cy="67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200"/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34883078"/>
              </p:ext>
            </p:extLst>
          </p:nvPr>
        </p:nvGraphicFramePr>
        <p:xfrm>
          <a:off x="8385974" y="748646"/>
          <a:ext cx="2324900" cy="2474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조회조건 레이어 변경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 펜타온 판매여부 추가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 제거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팬타온이 추가됨 으로서 팬타온에서도 판매되는 공급사를 필터링하기 위한 기능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구분 필드 제거 및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 업체일 경우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표기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0771" y="1255465"/>
            <a:ext cx="7784409" cy="4885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797;p30"/>
          <p:cNvSpPr/>
          <p:nvPr/>
        </p:nvSpPr>
        <p:spPr>
          <a:xfrm>
            <a:off x="218271" y="11692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931" y="1830223"/>
            <a:ext cx="355509" cy="33919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797;p30"/>
          <p:cNvSpPr/>
          <p:nvPr/>
        </p:nvSpPr>
        <p:spPr>
          <a:xfrm>
            <a:off x="1142348" y="176852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4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62966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62966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공급사 기본 배송정책 조회 및 수정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62805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773B1C6-93FC-11DB-05AD-F3BAB2089492}"/>
              </a:ext>
            </a:extLst>
          </p:cNvPr>
          <p:cNvSpPr/>
          <p:nvPr/>
        </p:nvSpPr>
        <p:spPr>
          <a:xfrm>
            <a:off x="871487" y="922273"/>
            <a:ext cx="6826165" cy="647287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74CBC-86F2-314F-48E1-D9A71480BC4B}"/>
              </a:ext>
            </a:extLst>
          </p:cNvPr>
          <p:cNvGraphicFramePr>
            <a:graphicFrameLocks noGrp="1"/>
          </p:cNvGraphicFramePr>
          <p:nvPr/>
        </p:nvGraphicFramePr>
        <p:xfrm>
          <a:off x="953744" y="952641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5FB21-13D1-FC1B-A641-A1B5D823B144}"/>
              </a:ext>
            </a:extLst>
          </p:cNvPr>
          <p:cNvGraphicFramePr>
            <a:graphicFrameLocks noGrp="1"/>
          </p:cNvGraphicFramePr>
          <p:nvPr/>
        </p:nvGraphicFramePr>
        <p:xfrm>
          <a:off x="953743" y="1360757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EFEB6-5D17-E04B-9332-DA4A6C6F1264}"/>
              </a:ext>
            </a:extLst>
          </p:cNvPr>
          <p:cNvGraphicFramePr>
            <a:graphicFrameLocks noGrp="1"/>
          </p:cNvGraphicFramePr>
          <p:nvPr/>
        </p:nvGraphicFramePr>
        <p:xfrm>
          <a:off x="953745" y="1841432"/>
          <a:ext cx="6664508" cy="51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1573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148C4A-8FBE-5B3B-0D2A-1123E0EC6D2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590943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법인사업자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123-45-67891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개업연월일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D8500A-9D37-C5EB-7F40-5CD575E9A7B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369008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최초생성일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2024-11-24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(2024-11-25)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9CA94D-A565-384A-FF50-7F4F80A581F1}"/>
              </a:ext>
            </a:extLst>
          </p:cNvPr>
          <p:cNvSpPr/>
          <p:nvPr/>
        </p:nvSpPr>
        <p:spPr>
          <a:xfrm>
            <a:off x="2144000" y="2855725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테스트공급사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8B5CDEF-DB60-BA41-50A1-B96141D59A84}"/>
              </a:ext>
            </a:extLst>
          </p:cNvPr>
          <p:cNvSpPr/>
          <p:nvPr/>
        </p:nvSpPr>
        <p:spPr>
          <a:xfrm>
            <a:off x="5395128" y="284176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B6D53D-95E8-0496-7477-2F16913D0606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275961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ADC1742-D432-F544-964D-63E46A7251DD}"/>
              </a:ext>
            </a:extLst>
          </p:cNvPr>
          <p:cNvSpPr/>
          <p:nvPr/>
        </p:nvSpPr>
        <p:spPr>
          <a:xfrm>
            <a:off x="2149160" y="307761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080F877-E52A-836D-679F-4EFF51ECB322}"/>
              </a:ext>
            </a:extLst>
          </p:cNvPr>
          <p:cNvSpPr/>
          <p:nvPr/>
        </p:nvSpPr>
        <p:spPr>
          <a:xfrm>
            <a:off x="5400249" y="307810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BF4DF0-4519-E8EF-0F8E-ACAD1C2F84B1}"/>
              </a:ext>
            </a:extLst>
          </p:cNvPr>
          <p:cNvSpPr/>
          <p:nvPr/>
        </p:nvSpPr>
        <p:spPr>
          <a:xfrm>
            <a:off x="6512114" y="306625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1234567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CCDED9-2645-52A3-BECF-97012BB92116}"/>
              </a:ext>
            </a:extLst>
          </p:cNvPr>
          <p:cNvSpPr/>
          <p:nvPr/>
        </p:nvSpPr>
        <p:spPr>
          <a:xfrm>
            <a:off x="6403447" y="3089791"/>
            <a:ext cx="69398" cy="13110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50DF3B9-C1D1-C3F7-0B6E-AA28E9C9479E}"/>
              </a:ext>
            </a:extLst>
          </p:cNvPr>
          <p:cNvSpPr/>
          <p:nvPr/>
        </p:nvSpPr>
        <p:spPr>
          <a:xfrm>
            <a:off x="5399315" y="329753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FAE01F4-F8D7-7309-5FA5-65360C103819}"/>
              </a:ext>
            </a:extLst>
          </p:cNvPr>
          <p:cNvSpPr/>
          <p:nvPr/>
        </p:nvSpPr>
        <p:spPr>
          <a:xfrm>
            <a:off x="3254351" y="329908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B1615BB-C4C9-9AF4-3D38-E820536FD1D4}"/>
              </a:ext>
            </a:extLst>
          </p:cNvPr>
          <p:cNvSpPr/>
          <p:nvPr/>
        </p:nvSpPr>
        <p:spPr>
          <a:xfrm>
            <a:off x="2139749" y="3306079"/>
            <a:ext cx="769161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AC13048-D23E-21C8-94E7-6DD6B417728D}"/>
              </a:ext>
            </a:extLst>
          </p:cNvPr>
          <p:cNvSpPr/>
          <p:nvPr/>
        </p:nvSpPr>
        <p:spPr>
          <a:xfrm>
            <a:off x="2941296" y="3309747"/>
            <a:ext cx="178692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🔍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9C45A0-A1A6-C40D-AAAD-382DF958410E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503304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업태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업종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대표번화번호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대표팩스번호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29F2AF-29ED-DD27-575C-B3ACDD3B8FC4}"/>
              </a:ext>
            </a:extLst>
          </p:cNvPr>
          <p:cNvSpPr/>
          <p:nvPr/>
        </p:nvSpPr>
        <p:spPr>
          <a:xfrm>
            <a:off x="2135894" y="3760151"/>
            <a:ext cx="1043554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수도권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F198AD-40FD-6808-A34A-A65403E4A374}"/>
              </a:ext>
            </a:extLst>
          </p:cNvPr>
          <p:cNvGraphicFramePr>
            <a:graphicFrameLocks noGrp="1"/>
          </p:cNvGraphicFramePr>
          <p:nvPr/>
        </p:nvGraphicFramePr>
        <p:xfrm>
          <a:off x="2144000" y="4007692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21B0458-7122-FA62-AFA1-9B25880FC74A}"/>
              </a:ext>
            </a:extLst>
          </p:cNvPr>
          <p:cNvGraphicFramePr>
            <a:graphicFrameLocks noGrp="1"/>
          </p:cNvGraphicFramePr>
          <p:nvPr/>
        </p:nvGraphicFramePr>
        <p:xfrm>
          <a:off x="5402032" y="3765805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202BFA-D7D4-5CA8-69AD-C53B5AE0B301}"/>
              </a:ext>
            </a:extLst>
          </p:cNvPr>
          <p:cNvGraphicFramePr>
            <a:graphicFrameLocks noGrp="1"/>
          </p:cNvGraphicFramePr>
          <p:nvPr/>
        </p:nvGraphicFramePr>
        <p:xfrm>
          <a:off x="5416930" y="3996024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D0473F-2DE8-0CD9-CED5-9CFE03529829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4183790"/>
          <a:ext cx="6507480" cy="9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주요품목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대금지급조건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(60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사업자등록증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회사소개서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9460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AAA+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endParaRPr lang="ko-KR" altLang="en-US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기업신용등급유효기간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16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r>
                        <a:rPr lang="ko-KR" altLang="en-US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(Q123456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윤리경영서약일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(E123456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18268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B7BEB70-9877-636A-F340-AB92179935A9}"/>
              </a:ext>
            </a:extLst>
          </p:cNvPr>
          <p:cNvSpPr/>
          <p:nvPr/>
        </p:nvSpPr>
        <p:spPr>
          <a:xfrm>
            <a:off x="2146504" y="420688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유통사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7D3728E-5A7D-E88C-2395-CF429FC5A570}"/>
              </a:ext>
            </a:extLst>
          </p:cNvPr>
          <p:cNvSpPr/>
          <p:nvPr/>
        </p:nvSpPr>
        <p:spPr>
          <a:xfrm>
            <a:off x="4324430" y="4216963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테스트품목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D9D8E44-DE4C-893A-A254-6344ABF7824D}"/>
              </a:ext>
            </a:extLst>
          </p:cNvPr>
          <p:cNvSpPr/>
          <p:nvPr/>
        </p:nvSpPr>
        <p:spPr>
          <a:xfrm>
            <a:off x="18339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F220231-3625-8714-10C2-73B8C2120BCE}"/>
              </a:ext>
            </a:extLst>
          </p:cNvPr>
          <p:cNvSpPr/>
          <p:nvPr/>
        </p:nvSpPr>
        <p:spPr>
          <a:xfrm>
            <a:off x="40037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C243ECC-A3CA-CBC5-1514-4479DFC1A42E}"/>
              </a:ext>
            </a:extLst>
          </p:cNvPr>
          <p:cNvSpPr/>
          <p:nvPr/>
        </p:nvSpPr>
        <p:spPr>
          <a:xfrm>
            <a:off x="617739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EC781FB-D2FE-DD8E-22EA-4E5A14C8ECA7}"/>
              </a:ext>
            </a:extLst>
          </p:cNvPr>
          <p:cNvSpPr/>
          <p:nvPr/>
        </p:nvSpPr>
        <p:spPr>
          <a:xfrm>
            <a:off x="29141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C5BBD32-9971-BD9F-EF10-9BCD042318D0}"/>
              </a:ext>
            </a:extLst>
          </p:cNvPr>
          <p:cNvSpPr/>
          <p:nvPr/>
        </p:nvSpPr>
        <p:spPr>
          <a:xfrm>
            <a:off x="50839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E90EDBA-D7DC-F8ED-A6F5-F23A836EA64F}"/>
              </a:ext>
            </a:extLst>
          </p:cNvPr>
          <p:cNvSpPr/>
          <p:nvPr/>
        </p:nvSpPr>
        <p:spPr>
          <a:xfrm>
            <a:off x="7257600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ADA9F0-1DC8-7FA4-45A4-13F161B31D5B}"/>
              </a:ext>
            </a:extLst>
          </p:cNvPr>
          <p:cNvSpPr/>
          <p:nvPr/>
        </p:nvSpPr>
        <p:spPr>
          <a:xfrm>
            <a:off x="6477421" y="466686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16DD0A3-C6AC-64F4-B8F4-BD504EDDA172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091780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9210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6F0B2E4-0E44-B336-8C14-E249E030FEE3}"/>
              </a:ext>
            </a:extLst>
          </p:cNvPr>
          <p:cNvSpPr/>
          <p:nvPr/>
        </p:nvSpPr>
        <p:spPr>
          <a:xfrm>
            <a:off x="2135893" y="5119048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D107F3-B3C5-F85D-B052-6F78529207FB}"/>
              </a:ext>
            </a:extLst>
          </p:cNvPr>
          <p:cNvSpPr/>
          <p:nvPr/>
        </p:nvSpPr>
        <p:spPr>
          <a:xfrm>
            <a:off x="2135892" y="5346707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EB404-B616-5D9D-0A1C-F88E04778400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549900"/>
          <a:ext cx="6507480" cy="13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24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세금계산서담당연락처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1631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998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C5A17F2-6306-AF4B-7A9C-C785D891E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66860"/>
              </p:ext>
            </p:extLst>
          </p:nvPr>
        </p:nvGraphicFramePr>
        <p:xfrm>
          <a:off x="2135294" y="5799380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A590C3E-ACBC-6334-DBF2-75A7B8324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11849"/>
              </p:ext>
            </p:extLst>
          </p:nvPr>
        </p:nvGraphicFramePr>
        <p:xfrm>
          <a:off x="2144846" y="6249401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12371B8-CC95-F569-4B17-D82BBD623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35438"/>
              </p:ext>
            </p:extLst>
          </p:nvPr>
        </p:nvGraphicFramePr>
        <p:xfrm>
          <a:off x="5408732" y="6479758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B36E71-8DB5-D158-C721-ECB422CBB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19260"/>
              </p:ext>
            </p:extLst>
          </p:nvPr>
        </p:nvGraphicFramePr>
        <p:xfrm>
          <a:off x="5408732" y="6257823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3989DC-312E-C905-34C1-E3253F924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335"/>
              </p:ext>
            </p:extLst>
          </p:nvPr>
        </p:nvGraphicFramePr>
        <p:xfrm>
          <a:off x="5394628" y="5799380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6FBEE77-46A2-D00E-E0E9-8CBF603A2CBC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586206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3F4E534-5914-DA0F-459E-B775F94F9B57}"/>
              </a:ext>
            </a:extLst>
          </p:cNvPr>
          <p:cNvSpPr/>
          <p:nvPr/>
        </p:nvSpPr>
        <p:spPr>
          <a:xfrm>
            <a:off x="2130456" y="557474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7CADB98-C5EC-EEB6-490A-DC6A7A19282C}"/>
              </a:ext>
            </a:extLst>
          </p:cNvPr>
          <p:cNvSpPr/>
          <p:nvPr/>
        </p:nvSpPr>
        <p:spPr>
          <a:xfrm>
            <a:off x="2130455" y="6023205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김회계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16065C3-A743-171C-20A2-817125BF6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53918"/>
              </p:ext>
            </p:extLst>
          </p:nvPr>
        </p:nvGraphicFramePr>
        <p:xfrm>
          <a:off x="5389428" y="6026622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058C9DD-86BB-A836-BA3F-6EAF6D4E576D}"/>
              </a:ext>
            </a:extLst>
          </p:cNvPr>
          <p:cNvSpPr/>
          <p:nvPr/>
        </p:nvSpPr>
        <p:spPr>
          <a:xfrm>
            <a:off x="2139749" y="6479758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FCC91725-6DEF-7E33-CF44-43F32B33F9DA}"/>
              </a:ext>
            </a:extLst>
          </p:cNvPr>
          <p:cNvSpPr/>
          <p:nvPr/>
        </p:nvSpPr>
        <p:spPr>
          <a:xfrm>
            <a:off x="1013967" y="6686497"/>
            <a:ext cx="6534281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3F504A7-5F28-BF25-830F-0BA7EC31FC76}"/>
              </a:ext>
            </a:extLst>
          </p:cNvPr>
          <p:cNvSpPr/>
          <p:nvPr/>
        </p:nvSpPr>
        <p:spPr>
          <a:xfrm>
            <a:off x="1011903" y="1714658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기본 정보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0A1763C-FC5E-B52B-9006-FA68FCD44705}"/>
              </a:ext>
            </a:extLst>
          </p:cNvPr>
          <p:cNvSpPr/>
          <p:nvPr/>
        </p:nvSpPr>
        <p:spPr>
          <a:xfrm>
            <a:off x="4352129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7271A84-98B4-6C3D-D26F-F99B13438821}"/>
              </a:ext>
            </a:extLst>
          </p:cNvPr>
          <p:cNvSpPr/>
          <p:nvPr/>
        </p:nvSpPr>
        <p:spPr>
          <a:xfrm>
            <a:off x="3943261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C6C7311-750F-91C0-FEF8-F75FAFD06E7B}"/>
              </a:ext>
            </a:extLst>
          </p:cNvPr>
          <p:cNvSpPr/>
          <p:nvPr/>
        </p:nvSpPr>
        <p:spPr>
          <a:xfrm>
            <a:off x="814792" y="234199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92732E-FFE0-D03E-B70E-2DA7555DEEC0}"/>
              </a:ext>
            </a:extLst>
          </p:cNvPr>
          <p:cNvSpPr/>
          <p:nvPr/>
        </p:nvSpPr>
        <p:spPr>
          <a:xfrm>
            <a:off x="834983" y="139160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DB9CBAB9-4DD9-F0C5-AA17-2F0FA3FB7AC1}"/>
              </a:ext>
            </a:extLst>
          </p:cNvPr>
          <p:cNvSpPr/>
          <p:nvPr/>
        </p:nvSpPr>
        <p:spPr>
          <a:xfrm>
            <a:off x="4693439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B00841-CE79-0B8B-7327-15D7624604DC}"/>
              </a:ext>
            </a:extLst>
          </p:cNvPr>
          <p:cNvSpPr/>
          <p:nvPr/>
        </p:nvSpPr>
        <p:spPr>
          <a:xfrm>
            <a:off x="6213961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17521AB5-20F0-A88C-1ACF-2C747BB9AE9A}"/>
              </a:ext>
            </a:extLst>
          </p:cNvPr>
          <p:cNvSpPr/>
          <p:nvPr/>
        </p:nvSpPr>
        <p:spPr>
          <a:xfrm>
            <a:off x="4837925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1A63AE36-1334-58D9-7BD5-F37EE0CCCB3B}"/>
              </a:ext>
            </a:extLst>
          </p:cNvPr>
          <p:cNvSpPr/>
          <p:nvPr/>
        </p:nvSpPr>
        <p:spPr>
          <a:xfrm>
            <a:off x="5805093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4158C14A-4B29-B031-FA95-C7E36756F9AF}"/>
              </a:ext>
            </a:extLst>
          </p:cNvPr>
          <p:cNvSpPr/>
          <p:nvPr/>
        </p:nvSpPr>
        <p:spPr>
          <a:xfrm>
            <a:off x="7843876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Google Shape;1694;p44">
            <a:extLst>
              <a:ext uri="{FF2B5EF4-FFF2-40B4-BE49-F238E27FC236}">
                <a16:creationId xmlns:a16="http://schemas.microsoft.com/office/drawing/2014/main" id="{F0E51A84-DD22-BD3C-7188-16EA56EA543B}"/>
              </a:ext>
            </a:extLst>
          </p:cNvPr>
          <p:cNvSpPr/>
          <p:nvPr/>
        </p:nvSpPr>
        <p:spPr>
          <a:xfrm>
            <a:off x="7988363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AD9DA25E-B027-2925-5CE3-7F3BFA323BC9}"/>
              </a:ext>
            </a:extLst>
          </p:cNvPr>
          <p:cNvSpPr/>
          <p:nvPr/>
        </p:nvSpPr>
        <p:spPr>
          <a:xfrm>
            <a:off x="9199744" y="822884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8A8DC18-6617-B8C9-0A02-E2FB5CF7166C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4021034" y="7357842"/>
            <a:ext cx="765286" cy="57952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15F14D6-EBB7-95D9-2AAE-6C6F6EDC5ADE}"/>
              </a:ext>
            </a:extLst>
          </p:cNvPr>
          <p:cNvCxnSpPr>
            <a:cxnSpLocks/>
            <a:stCxn id="75" idx="2"/>
            <a:endCxn id="76" idx="2"/>
          </p:cNvCxnSpPr>
          <p:nvPr/>
        </p:nvCxnSpPr>
        <p:spPr>
          <a:xfrm rot="16200000" flipH="1">
            <a:off x="7577061" y="6783568"/>
            <a:ext cx="192022" cy="3394652"/>
          </a:xfrm>
          <a:prstGeom prst="bentConnector3">
            <a:avLst>
              <a:gd name="adj1" fmla="val 21286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61B335F8-B20D-7CCC-AAF5-2576D288F2F2}"/>
              </a:ext>
            </a:extLst>
          </p:cNvPr>
          <p:cNvSpPr/>
          <p:nvPr/>
        </p:nvSpPr>
        <p:spPr>
          <a:xfrm>
            <a:off x="999772" y="1958863"/>
            <a:ext cx="6534282" cy="317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162543" indent="-162543">
              <a:buSzPts val="500"/>
              <a:buFont typeface="Arial" panose="020B0604020202020204" pitchFamily="34" charset="0"/>
              <a:buChar char="•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62966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62966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팬타온 공급사 기본 배송정책 조회 및 수정</a:t>
            </a:r>
            <a:endParaRPr sz="663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62805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397644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/>
        </p:nvGraphicFramePr>
        <p:xfrm>
          <a:off x="604062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604062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F0E74B0-D74E-93E3-4821-07A93C76F149}"/>
              </a:ext>
            </a:extLst>
          </p:cNvPr>
          <p:cNvSpPr/>
          <p:nvPr/>
        </p:nvSpPr>
        <p:spPr>
          <a:xfrm>
            <a:off x="2979538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595382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동의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/>
        </p:nvGraphicFramePr>
        <p:xfrm>
          <a:off x="8500552" y="924705"/>
          <a:ext cx="1941546" cy="418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닫기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약관은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전자금융거래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상기 약관은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팬택씨앤아이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 받는다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등록 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85" name="Google Shape;1694;p44">
            <a:extLst>
              <a:ext uri="{FF2B5EF4-FFF2-40B4-BE49-F238E27FC236}">
                <a16:creationId xmlns:a16="http://schemas.microsoft.com/office/drawing/2014/main" id="{E5D58E17-EE4A-1319-5C7C-D7CBE7C16B81}"/>
              </a:ext>
            </a:extLst>
          </p:cNvPr>
          <p:cNvSpPr/>
          <p:nvPr/>
        </p:nvSpPr>
        <p:spPr>
          <a:xfrm>
            <a:off x="872442" y="7437864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60058D9-AC6D-A87D-C335-7AF359CDF218}"/>
              </a:ext>
            </a:extLst>
          </p:cNvPr>
          <p:cNvSpPr/>
          <p:nvPr/>
        </p:nvSpPr>
        <p:spPr>
          <a:xfrm>
            <a:off x="2392964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Google Shape;1694;p44">
            <a:extLst>
              <a:ext uri="{FF2B5EF4-FFF2-40B4-BE49-F238E27FC236}">
                <a16:creationId xmlns:a16="http://schemas.microsoft.com/office/drawing/2014/main" id="{AE7411D0-D325-FB49-B5EE-2F5988610F4B}"/>
              </a:ext>
            </a:extLst>
          </p:cNvPr>
          <p:cNvSpPr/>
          <p:nvPr/>
        </p:nvSpPr>
        <p:spPr>
          <a:xfrm>
            <a:off x="1016928" y="793862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약관을 모두 확인하였으며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 내용에 동의하십니까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F8462DB-A107-A423-1EBC-B2875F8D2C84}"/>
              </a:ext>
            </a:extLst>
          </p:cNvPr>
          <p:cNvSpPr/>
          <p:nvPr/>
        </p:nvSpPr>
        <p:spPr>
          <a:xfrm>
            <a:off x="1984096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92E14AE2-BA5A-F792-DE71-23AB5FE801A6}"/>
              </a:ext>
            </a:extLst>
          </p:cNvPr>
          <p:cNvCxnSpPr>
            <a:cxnSpLocks/>
            <a:stCxn id="82" idx="1"/>
            <a:endCxn id="91" idx="0"/>
          </p:cNvCxnSpPr>
          <p:nvPr/>
        </p:nvCxnSpPr>
        <p:spPr>
          <a:xfrm rot="10800000" flipV="1">
            <a:off x="2411262" y="7001623"/>
            <a:ext cx="184122" cy="47100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C347725-7FFB-CFFC-BAA0-AC057A178295}"/>
              </a:ext>
            </a:extLst>
          </p:cNvPr>
          <p:cNvGraphicFramePr>
            <a:graphicFrameLocks noGrp="1"/>
          </p:cNvGraphicFramePr>
          <p:nvPr/>
        </p:nvGraphicFramePr>
        <p:xfrm>
          <a:off x="1016928" y="7472633"/>
          <a:ext cx="278866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5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4771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92" name="Google Shape;1694;p44">
            <a:extLst>
              <a:ext uri="{FF2B5EF4-FFF2-40B4-BE49-F238E27FC236}">
                <a16:creationId xmlns:a16="http://schemas.microsoft.com/office/drawing/2014/main" id="{C9F37A06-6CDD-68A5-9A14-FECDD8E0BE33}"/>
              </a:ext>
            </a:extLst>
          </p:cNvPr>
          <p:cNvSpPr/>
          <p:nvPr/>
        </p:nvSpPr>
        <p:spPr>
          <a:xfrm>
            <a:off x="4287864" y="7428641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694;p44">
            <a:extLst>
              <a:ext uri="{FF2B5EF4-FFF2-40B4-BE49-F238E27FC236}">
                <a16:creationId xmlns:a16="http://schemas.microsoft.com/office/drawing/2014/main" id="{A3D59712-2555-0CF2-FE9B-5156C42F83DB}"/>
              </a:ext>
            </a:extLst>
          </p:cNvPr>
          <p:cNvSpPr/>
          <p:nvPr/>
        </p:nvSpPr>
        <p:spPr>
          <a:xfrm>
            <a:off x="4432351" y="7929406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판매자로 등록되었습니다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49DA4A1-168A-FFC8-BF3A-244F6588BDDA}"/>
              </a:ext>
            </a:extLst>
          </p:cNvPr>
          <p:cNvSpPr/>
          <p:nvPr/>
        </p:nvSpPr>
        <p:spPr>
          <a:xfrm>
            <a:off x="5643732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D2EFFA4-B7B1-5B18-FFFF-701E60B950A0}"/>
              </a:ext>
            </a:extLst>
          </p:cNvPr>
          <p:cNvCxnSpPr>
            <a:cxnSpLocks/>
            <a:stCxn id="89" idx="2"/>
            <a:endCxn id="92" idx="2"/>
          </p:cNvCxnSpPr>
          <p:nvPr/>
        </p:nvCxnSpPr>
        <p:spPr>
          <a:xfrm rot="16200000" flipH="1">
            <a:off x="3893168" y="6935416"/>
            <a:ext cx="182799" cy="3659637"/>
          </a:xfrm>
          <a:prstGeom prst="bentConnector3">
            <a:avLst>
              <a:gd name="adj1" fmla="val 2185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1495979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3AA5C2C-696E-9863-D1B8-C17F46B6D0D9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3285752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▢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3B1BAA8-3E64-8E55-F751-1CD8FBC61DC2}"/>
              </a:ext>
            </a:extLst>
          </p:cNvPr>
          <p:cNvSpPr/>
          <p:nvPr/>
        </p:nvSpPr>
        <p:spPr>
          <a:xfrm>
            <a:off x="2921416" y="328763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EF922067-10DF-6679-3C99-2B0752226F17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 rot="5400000">
            <a:off x="2795779" y="3619856"/>
            <a:ext cx="318825" cy="10858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41533B6-4057-9914-ECFC-D3C6C21C9C09}"/>
              </a:ext>
            </a:extLst>
          </p:cNvPr>
          <p:cNvSpPr/>
          <p:nvPr/>
        </p:nvSpPr>
        <p:spPr>
          <a:xfrm>
            <a:off x="4224469" y="3286827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361B993-F6DE-A1AE-AECE-B6BF643C30F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 rot="5400000">
            <a:off x="3496270" y="2918559"/>
            <a:ext cx="319630" cy="15103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B1BF1F1E-A1A6-1DD0-7FE7-3DF899375FE3}"/>
              </a:ext>
            </a:extLst>
          </p:cNvPr>
          <p:cNvSpPr/>
          <p:nvPr/>
        </p:nvSpPr>
        <p:spPr>
          <a:xfrm>
            <a:off x="3313717" y="1942056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6BCFF1C8-1AB0-C2BF-8023-F2A49FD91099}"/>
              </a:ext>
            </a:extLst>
          </p:cNvPr>
          <p:cNvSpPr/>
          <p:nvPr/>
        </p:nvSpPr>
        <p:spPr>
          <a:xfrm>
            <a:off x="3458203" y="2108144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393681DC-2ECC-111B-CE0D-64047E21A860}"/>
              </a:ext>
            </a:extLst>
          </p:cNvPr>
          <p:cNvSpPr/>
          <p:nvPr/>
        </p:nvSpPr>
        <p:spPr>
          <a:xfrm>
            <a:off x="4669584" y="268730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8977952A-588A-FD26-866B-E4E91BF2B510}"/>
              </a:ext>
            </a:extLst>
          </p:cNvPr>
          <p:cNvSpPr/>
          <p:nvPr/>
        </p:nvSpPr>
        <p:spPr>
          <a:xfrm>
            <a:off x="2953833" y="149752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F60E31C-DD44-54BD-DBCA-EBB777E9D6C9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2795762" y="1970760"/>
            <a:ext cx="764089" cy="27181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218916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E2A6510-3B63-FF78-6DCA-F7A2ED9187E5}"/>
              </a:ext>
            </a:extLst>
          </p:cNvPr>
          <p:cNvSpPr/>
          <p:nvPr/>
        </p:nvSpPr>
        <p:spPr>
          <a:xfrm>
            <a:off x="2415924" y="682028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2868505" y="1733399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FEDD91D4-D9E9-BC50-6425-4C54C5BD8713}"/>
              </a:ext>
            </a:extLst>
          </p:cNvPr>
          <p:cNvSpPr/>
          <p:nvPr/>
        </p:nvSpPr>
        <p:spPr>
          <a:xfrm>
            <a:off x="5520811" y="377898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C18092E-8E8C-71EC-2683-3CD7E293946B}"/>
              </a:ext>
            </a:extLst>
          </p:cNvPr>
          <p:cNvGraphicFramePr>
            <a:graphicFrameLocks noGrp="1"/>
          </p:cNvGraphicFramePr>
          <p:nvPr/>
        </p:nvGraphicFramePr>
        <p:xfrm>
          <a:off x="5727229" y="380934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43A14ED-9873-6FC0-A1CB-7D0E17F0BFDD}"/>
              </a:ext>
            </a:extLst>
          </p:cNvPr>
          <p:cNvSpPr/>
          <p:nvPr/>
        </p:nvSpPr>
        <p:spPr>
          <a:xfrm>
            <a:off x="5727229" y="4285894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48E27B29-FDD3-9BB4-DA99-2CA706CB13EE}"/>
              </a:ext>
            </a:extLst>
          </p:cNvPr>
          <p:cNvSpPr/>
          <p:nvPr/>
        </p:nvSpPr>
        <p:spPr>
          <a:xfrm>
            <a:off x="7709745" y="6905612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77C06A-E05D-9185-3805-5327279251D7}"/>
              </a:ext>
            </a:extLst>
          </p:cNvPr>
          <p:cNvSpPr/>
          <p:nvPr/>
        </p:nvSpPr>
        <p:spPr>
          <a:xfrm>
            <a:off x="5482219" y="374708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4224469" y="1482808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0"/>
            <a:endCxn id="128" idx="0"/>
          </p:cNvCxnSpPr>
          <p:nvPr/>
        </p:nvCxnSpPr>
        <p:spPr>
          <a:xfrm rot="16200000" flipH="1">
            <a:off x="5054397" y="839680"/>
            <a:ext cx="2326540" cy="3612797"/>
          </a:xfrm>
          <a:prstGeom prst="bentConnector3">
            <a:avLst>
              <a:gd name="adj1" fmla="val -931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62966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62966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팬타온 공급사 기본 배송정책 조회 및 수정</a:t>
            </a:r>
            <a:endParaRPr sz="663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62805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/>
        </p:nvGraphicFramePr>
        <p:xfrm>
          <a:off x="8465865" y="901961"/>
          <a:ext cx="1941546" cy="831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4" cy="47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/>
        </p:nvGraphicFramePr>
        <p:xfrm>
          <a:off x="769134" y="1930735"/>
          <a:ext cx="6664508" cy="1289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289463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401698" y="728052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/>
        </p:nvGraphicFramePr>
        <p:xfrm>
          <a:off x="858913" y="7999044"/>
          <a:ext cx="6507481" cy="684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4" cy="1209759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710486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960150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144295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53689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511606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797719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874145" y="12335912"/>
            <a:ext cx="1866257" cy="379229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62966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62966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팬타온 공급사 기본 배송정책 조회 및 수정</a:t>
            </a:r>
            <a:endParaRPr sz="663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62805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/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 요소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82893649"/>
              </p:ext>
            </p:extLst>
          </p:nvPr>
        </p:nvGraphicFramePr>
        <p:xfrm>
          <a:off x="8385974" y="748646"/>
          <a:ext cx="2324900" cy="2713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약관동의 한 공급사 상세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기본공급을 위한 설정 및 정책에 대한 내용이 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변경할 경우 팬타온 판매가 중지됩니다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도서산간배송 및 무료배송정책 사용여부에 따라 우측 금액이 활성화 됩니다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변경 시 사유를 반드시 입력해야 합니다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1" y="2457897"/>
            <a:ext cx="5635497" cy="4991355"/>
          </a:xfrm>
          <a:prstGeom prst="rect">
            <a:avLst/>
          </a:prstGeom>
          <a:ln>
            <a:noFill/>
          </a:ln>
        </p:spPr>
      </p:pic>
      <p:sp>
        <p:nvSpPr>
          <p:cNvPr id="87" name="Google Shape;57;p20"/>
          <p:cNvSpPr txBox="1"/>
          <p:nvPr/>
        </p:nvSpPr>
        <p:spPr>
          <a:xfrm>
            <a:off x="287002" y="5867399"/>
            <a:ext cx="5635496" cy="21517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35" y="7736660"/>
            <a:ext cx="688207" cy="204311"/>
          </a:xfrm>
          <a:prstGeom prst="rect">
            <a:avLst/>
          </a:prstGeom>
        </p:spPr>
      </p:pic>
      <p:sp>
        <p:nvSpPr>
          <p:cNvPr id="2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상세화면</a:t>
            </a:r>
            <a:endParaRPr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 기본 배송정책 조회 및 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357582" y="24157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72647"/>
              </p:ext>
            </p:extLst>
          </p:nvPr>
        </p:nvGraphicFramePr>
        <p:xfrm>
          <a:off x="334558" y="6665853"/>
          <a:ext cx="5504917" cy="97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997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90112">
                  <a:extLst>
                    <a:ext uri="{9D8B030D-6E8A-4147-A177-3AD203B41FA5}">
                      <a16:colId xmlns:a16="http://schemas.microsoft.com/office/drawing/2014/main" val="2566434818"/>
                    </a:ext>
                  </a:extLst>
                </a:gridCol>
                <a:gridCol w="181050">
                  <a:extLst>
                    <a:ext uri="{9D8B030D-6E8A-4147-A177-3AD203B41FA5}">
                      <a16:colId xmlns:a16="http://schemas.microsoft.com/office/drawing/2014/main" val="1293404766"/>
                    </a:ext>
                  </a:extLst>
                </a:gridCol>
                <a:gridCol w="290712">
                  <a:extLst>
                    <a:ext uri="{9D8B030D-6E8A-4147-A177-3AD203B41FA5}">
                      <a16:colId xmlns:a16="http://schemas.microsoft.com/office/drawing/2014/main" val="2224556479"/>
                    </a:ext>
                  </a:extLst>
                </a:gridCol>
                <a:gridCol w="297000">
                  <a:extLst>
                    <a:ext uri="{9D8B030D-6E8A-4147-A177-3AD203B41FA5}">
                      <a16:colId xmlns:a16="http://schemas.microsoft.com/office/drawing/2014/main" val="2580972570"/>
                    </a:ext>
                  </a:extLst>
                </a:gridCol>
                <a:gridCol w="160200">
                  <a:extLst>
                    <a:ext uri="{9D8B030D-6E8A-4147-A177-3AD203B41FA5}">
                      <a16:colId xmlns:a16="http://schemas.microsoft.com/office/drawing/2014/main" val="3452605085"/>
                    </a:ext>
                  </a:extLst>
                </a:gridCol>
                <a:gridCol w="221650">
                  <a:extLst>
                    <a:ext uri="{9D8B030D-6E8A-4147-A177-3AD203B41FA5}">
                      <a16:colId xmlns:a16="http://schemas.microsoft.com/office/drawing/2014/main" val="1622077034"/>
                    </a:ext>
                  </a:extLst>
                </a:gridCol>
                <a:gridCol w="250064">
                  <a:extLst>
                    <a:ext uri="{9D8B030D-6E8A-4147-A177-3AD203B41FA5}">
                      <a16:colId xmlns:a16="http://schemas.microsoft.com/office/drawing/2014/main" val="2018524139"/>
                    </a:ext>
                  </a:extLst>
                </a:gridCol>
                <a:gridCol w="163593">
                  <a:extLst>
                    <a:ext uri="{9D8B030D-6E8A-4147-A177-3AD203B41FA5}">
                      <a16:colId xmlns:a16="http://schemas.microsoft.com/office/drawing/2014/main" val="2821278251"/>
                    </a:ext>
                  </a:extLst>
                </a:gridCol>
                <a:gridCol w="125063">
                  <a:extLst>
                    <a:ext uri="{9D8B030D-6E8A-4147-A177-3AD203B41FA5}">
                      <a16:colId xmlns:a16="http://schemas.microsoft.com/office/drawing/2014/main" val="3605191548"/>
                    </a:ext>
                  </a:extLst>
                </a:gridCol>
                <a:gridCol w="139515">
                  <a:extLst>
                    <a:ext uri="{9D8B030D-6E8A-4147-A177-3AD203B41FA5}">
                      <a16:colId xmlns:a16="http://schemas.microsoft.com/office/drawing/2014/main" val="1909195911"/>
                    </a:ext>
                  </a:extLst>
                </a:gridCol>
                <a:gridCol w="493709">
                  <a:extLst>
                    <a:ext uri="{9D8B030D-6E8A-4147-A177-3AD203B41FA5}">
                      <a16:colId xmlns:a16="http://schemas.microsoft.com/office/drawing/2014/main" val="4009252186"/>
                    </a:ext>
                  </a:extLst>
                </a:gridCol>
                <a:gridCol w="177884">
                  <a:extLst>
                    <a:ext uri="{9D8B030D-6E8A-4147-A177-3AD203B41FA5}">
                      <a16:colId xmlns:a16="http://schemas.microsoft.com/office/drawing/2014/main" val="13489461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364962"/>
                    </a:ext>
                  </a:extLst>
                </a:gridCol>
                <a:gridCol w="182225">
                  <a:extLst>
                    <a:ext uri="{9D8B030D-6E8A-4147-A177-3AD203B41FA5}">
                      <a16:colId xmlns:a16="http://schemas.microsoft.com/office/drawing/2014/main" val="362678458"/>
                    </a:ext>
                  </a:extLst>
                </a:gridCol>
              </a:tblGrid>
              <a:tr h="18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 약관동의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        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약관동의일시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2024-11-11 15:34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66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 택배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             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기본배송비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54681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83908"/>
                  </a:ext>
                </a:extLst>
              </a:tr>
              <a:tr h="146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도서산간 배송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도서산간 배송 여부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4,000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 외 </a:t>
                      </a: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무료배송 정책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무료배송 정책 사용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한 주문에 동일 공급사로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50,000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 이상 주문 시 무료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08653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운영자가 약관동의를 변경할 경우 사유를 반드시 입력해 주십시오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176734"/>
                  </a:ext>
                </a:extLst>
              </a:tr>
            </a:tbl>
          </a:graphicData>
        </a:graphic>
      </p:graphicFrame>
      <p:sp>
        <p:nvSpPr>
          <p:cNvPr id="23" name="Google Shape;57;p20"/>
          <p:cNvSpPr txBox="1"/>
          <p:nvPr/>
        </p:nvSpPr>
        <p:spPr>
          <a:xfrm>
            <a:off x="301325" y="5901366"/>
            <a:ext cx="41809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 공급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Google Shape;58;p20"/>
          <p:cNvSpPr/>
          <p:nvPr/>
        </p:nvSpPr>
        <p:spPr>
          <a:xfrm>
            <a:off x="344513" y="6098226"/>
            <a:ext cx="5494962" cy="4844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공급은 판매약관에 동의한 공급사에게만 노출됩니다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판매약관 동의는 공급사가 직접 약관에 동의해야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약관동의는 공급사에서 해야 하지만 부득이하게 운영사가 동의할 경우 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택배는 설정된 택배사로만 배송해야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택배사마다의 배송비가 다르기 때문에 일률적인 배송비 적용을 위해서는 택배사를 지정해야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아니오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할 경우 팬타온 판매가 정지됩니다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44513" y="6637934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4558" y="7666486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001" y="2457897"/>
            <a:ext cx="5635497" cy="55612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525EDC6-5C8D-42C1-55AA-47714DBB3DB8}"/>
              </a:ext>
            </a:extLst>
          </p:cNvPr>
          <p:cNvSpPr/>
          <p:nvPr/>
        </p:nvSpPr>
        <p:spPr>
          <a:xfrm>
            <a:off x="-182332" y="732719"/>
            <a:ext cx="12209659" cy="5026731"/>
          </a:xfrm>
          <a:prstGeom prst="round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32" dirty="0"/>
              <a:t>파기 문서</a:t>
            </a:r>
            <a:endParaRPr kumimoji="1" lang="en-US" altLang="ko-KR" sz="2032" dirty="0"/>
          </a:p>
          <a:p>
            <a:pPr algn="ctr"/>
            <a:endParaRPr kumimoji="1" lang="en-US" altLang="ko-KR" sz="2032" dirty="0"/>
          </a:p>
          <a:p>
            <a:pPr algn="ctr"/>
            <a:r>
              <a:rPr kumimoji="1" lang="ko-KR" altLang="en-US" sz="2032" dirty="0"/>
              <a:t>공급사 상세 </a:t>
            </a:r>
            <a:r>
              <a:rPr kumimoji="1" lang="en-US" altLang="ko-KR" sz="2032" dirty="0"/>
              <a:t>popup &gt;</a:t>
            </a:r>
            <a:r>
              <a:rPr kumimoji="1" lang="ko-KR" altLang="en-US" sz="2032" dirty="0"/>
              <a:t> </a:t>
            </a:r>
            <a:r>
              <a:rPr kumimoji="1" lang="ko-KR" altLang="en-US" sz="2032" dirty="0" err="1"/>
              <a:t>팬타온</a:t>
            </a:r>
            <a:r>
              <a:rPr kumimoji="1" lang="ko-KR" altLang="en-US" sz="2032" dirty="0"/>
              <a:t> 정보 추가로 해당 </a:t>
            </a:r>
            <a:r>
              <a:rPr kumimoji="1" lang="en-US" altLang="ko-KR" sz="2032" dirty="0"/>
              <a:t>page </a:t>
            </a:r>
            <a:r>
              <a:rPr kumimoji="1" lang="ko-KR" altLang="en-US" sz="2032" dirty="0"/>
              <a:t>파기</a:t>
            </a:r>
          </a:p>
        </p:txBody>
      </p:sp>
    </p:spTree>
    <p:extLst>
      <p:ext uri="{BB962C8B-B14F-4D97-AF65-F5344CB8AC3E}">
        <p14:creationId xmlns:p14="http://schemas.microsoft.com/office/powerpoint/2010/main" val="13866865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15872</TotalTime>
  <Words>2351</Words>
  <Application>Microsoft Macintosh PowerPoint</Application>
  <PresentationFormat>사용자 지정</PresentationFormat>
  <Paragraphs>547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</vt:lpstr>
      <vt:lpstr>Malgun Gothic</vt:lpstr>
      <vt:lpstr>Malgun Gothic Semilight</vt:lpstr>
      <vt:lpstr>Noto Sans Korean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374</cp:revision>
  <dcterms:modified xsi:type="dcterms:W3CDTF">2024-11-27T07:01:22Z</dcterms:modified>
</cp:coreProperties>
</file>