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0"/>
  </p:notesMasterIdLst>
  <p:sldIdLst>
    <p:sldId id="311" r:id="rId2"/>
    <p:sldId id="282" r:id="rId3"/>
    <p:sldId id="291" r:id="rId4"/>
    <p:sldId id="312" r:id="rId5"/>
    <p:sldId id="313" r:id="rId6"/>
    <p:sldId id="314" r:id="rId7"/>
    <p:sldId id="315" r:id="rId8"/>
    <p:sldId id="293" r:id="rId9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16" autoAdjust="0"/>
    <p:restoredTop sz="94660"/>
  </p:normalViewPr>
  <p:slideViewPr>
    <p:cSldViewPr snapToGrid="0">
      <p:cViewPr>
        <p:scale>
          <a:sx n="139" d="100"/>
          <a:sy n="139" d="100"/>
        </p:scale>
        <p:origin x="544" y="83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5244950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고객관리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공급사 조회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207459" cy="532166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1" y="906309"/>
            <a:ext cx="9065259" cy="51515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0"/>
            <a:ext cx="8898423" cy="499599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372149" y="109648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accent1"/>
                </a:solidFill>
                <a:latin typeface="+mj-ea"/>
                <a:ea typeface="+mj-ea"/>
                <a:sym typeface="Arial"/>
              </a:rPr>
              <a:t>■</a:t>
            </a: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 공급사 조회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2952142073"/>
              </p:ext>
            </p:extLst>
          </p:nvPr>
        </p:nvGraphicFramePr>
        <p:xfrm>
          <a:off x="480105" y="1439106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554221433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3046068352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공급사명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사업자등록번호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대표자명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920528"/>
              </p:ext>
            </p:extLst>
          </p:nvPr>
        </p:nvGraphicFramePr>
        <p:xfrm>
          <a:off x="475642" y="1650064"/>
          <a:ext cx="843443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147590">
                  <a:extLst>
                    <a:ext uri="{9D8B030D-6E8A-4147-A177-3AD203B41FA5}">
                      <a16:colId xmlns:a16="http://schemas.microsoft.com/office/drawing/2014/main" val="914272793"/>
                    </a:ext>
                  </a:extLst>
                </a:gridCol>
                <a:gridCol w="1186957">
                  <a:extLst>
                    <a:ext uri="{9D8B030D-6E8A-4147-A177-3AD203B41FA5}">
                      <a16:colId xmlns:a16="http://schemas.microsoft.com/office/drawing/2014/main" val="83087168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2662983763"/>
                    </a:ext>
                  </a:extLst>
                </a:gridCol>
                <a:gridCol w="762886">
                  <a:extLst>
                    <a:ext uri="{9D8B030D-6E8A-4147-A177-3AD203B41FA5}">
                      <a16:colId xmlns:a16="http://schemas.microsoft.com/office/drawing/2014/main" val="853084024"/>
                    </a:ext>
                  </a:extLst>
                </a:gridCol>
                <a:gridCol w="1377263">
                  <a:extLst>
                    <a:ext uri="{9D8B030D-6E8A-4147-A177-3AD203B41FA5}">
                      <a16:colId xmlns:a16="http://schemas.microsoft.com/office/drawing/2014/main" val="3691668436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982722875"/>
                    </a:ext>
                  </a:extLst>
                </a:gridCol>
                <a:gridCol w="1024270">
                  <a:extLst>
                    <a:ext uri="{9D8B030D-6E8A-4147-A177-3AD203B41FA5}">
                      <a16:colId xmlns:a16="http://schemas.microsoft.com/office/drawing/2014/main" val="1856584285"/>
                    </a:ext>
                  </a:extLst>
                </a:gridCol>
                <a:gridCol w="1148316">
                  <a:extLst>
                    <a:ext uri="{9D8B030D-6E8A-4147-A177-3AD203B41FA5}">
                      <a16:colId xmlns:a16="http://schemas.microsoft.com/office/drawing/2014/main" val="75888276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소재지</a:t>
                      </a:r>
                      <a:endParaRPr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1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팬타온 판매</a:t>
                      </a:r>
                      <a:r>
                        <a:rPr lang="ko-KR" altLang="en-US" sz="700" b="1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272194"/>
                  </a:ext>
                </a:extLst>
              </a:tr>
            </a:tbl>
          </a:graphicData>
        </a:graphic>
      </p:graphicFrame>
      <p:cxnSp>
        <p:nvCxnSpPr>
          <p:cNvPr id="3" name="직선 연결선 2"/>
          <p:cNvCxnSpPr/>
          <p:nvPr/>
        </p:nvCxnSpPr>
        <p:spPr>
          <a:xfrm>
            <a:off x="474470" y="1439106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488646" y="1852924"/>
            <a:ext cx="842452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137" y="1146162"/>
            <a:ext cx="2016231" cy="19893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906" y="2010832"/>
            <a:ext cx="8392390" cy="3888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440908" y="2041312"/>
            <a:ext cx="342172" cy="184666"/>
          </a:xfrm>
          <a:prstGeom prst="rect">
            <a:avLst/>
          </a:prstGeom>
          <a:solidFill>
            <a:srgbClr val="E6E6E6"/>
          </a:solidFill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ko-KR" altLang="en-US" sz="600"/>
              <a:t>팬타온</a:t>
            </a:r>
            <a:endParaRPr lang="en-US" altLang="ko-KR" sz="600"/>
          </a:p>
          <a:p>
            <a:pPr algn="ctr"/>
            <a:r>
              <a:rPr lang="ko-KR" altLang="en-US" sz="600"/>
              <a:t>판매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55361" y="22544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0601" y="240681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2" name="TextBox 31"/>
          <p:cNvSpPr txBox="1"/>
          <p:nvPr/>
        </p:nvSpPr>
        <p:spPr>
          <a:xfrm>
            <a:off x="1448528" y="254890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3" name="TextBox 32"/>
          <p:cNvSpPr txBox="1"/>
          <p:nvPr/>
        </p:nvSpPr>
        <p:spPr>
          <a:xfrm>
            <a:off x="1455361" y="271634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4" name="TextBox 33"/>
          <p:cNvSpPr txBox="1"/>
          <p:nvPr/>
        </p:nvSpPr>
        <p:spPr>
          <a:xfrm>
            <a:off x="1448528" y="286235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5" name="TextBox 34"/>
          <p:cNvSpPr txBox="1"/>
          <p:nvPr/>
        </p:nvSpPr>
        <p:spPr>
          <a:xfrm>
            <a:off x="1456148" y="300743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6" name="TextBox 35"/>
          <p:cNvSpPr txBox="1"/>
          <p:nvPr/>
        </p:nvSpPr>
        <p:spPr>
          <a:xfrm>
            <a:off x="1452702" y="3169945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7" name="TextBox 36"/>
          <p:cNvSpPr txBox="1"/>
          <p:nvPr/>
        </p:nvSpPr>
        <p:spPr>
          <a:xfrm>
            <a:off x="1464496" y="3315026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38" name="TextBox 37"/>
          <p:cNvSpPr txBox="1"/>
          <p:nvPr/>
        </p:nvSpPr>
        <p:spPr>
          <a:xfrm>
            <a:off x="1477434" y="3471534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78221" y="36136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85054" y="3781059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1" name="TextBox 40"/>
          <p:cNvSpPr txBox="1"/>
          <p:nvPr/>
        </p:nvSpPr>
        <p:spPr>
          <a:xfrm>
            <a:off x="1478221" y="392707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2" name="TextBox 41"/>
          <p:cNvSpPr txBox="1"/>
          <p:nvPr/>
        </p:nvSpPr>
        <p:spPr>
          <a:xfrm>
            <a:off x="1485841" y="407215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3" name="TextBox 42"/>
          <p:cNvSpPr txBox="1"/>
          <p:nvPr/>
        </p:nvSpPr>
        <p:spPr>
          <a:xfrm>
            <a:off x="1482395" y="421942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4" name="TextBox 43"/>
          <p:cNvSpPr txBox="1"/>
          <p:nvPr/>
        </p:nvSpPr>
        <p:spPr>
          <a:xfrm>
            <a:off x="1478949" y="4372122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5" name="TextBox 44"/>
          <p:cNvSpPr txBox="1"/>
          <p:nvPr/>
        </p:nvSpPr>
        <p:spPr>
          <a:xfrm>
            <a:off x="1485841" y="4530173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46" name="TextBox 45"/>
          <p:cNvSpPr txBox="1"/>
          <p:nvPr/>
        </p:nvSpPr>
        <p:spPr>
          <a:xfrm>
            <a:off x="1463768" y="46722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r>
              <a:rPr lang="ko-KR" altLang="en-US" sz="600"/>
              <a:t>예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470601" y="4832078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2" name="TextBox 51"/>
          <p:cNvSpPr txBox="1"/>
          <p:nvPr/>
        </p:nvSpPr>
        <p:spPr>
          <a:xfrm>
            <a:off x="1463768" y="498571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58" name="TextBox 57"/>
          <p:cNvSpPr txBox="1"/>
          <p:nvPr/>
        </p:nvSpPr>
        <p:spPr>
          <a:xfrm>
            <a:off x="1471388" y="513079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1" name="TextBox 60"/>
          <p:cNvSpPr txBox="1"/>
          <p:nvPr/>
        </p:nvSpPr>
        <p:spPr>
          <a:xfrm>
            <a:off x="1467942" y="5278060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4" name="TextBox 63"/>
          <p:cNvSpPr txBox="1"/>
          <p:nvPr/>
        </p:nvSpPr>
        <p:spPr>
          <a:xfrm>
            <a:off x="1464496" y="5430761"/>
            <a:ext cx="282786" cy="128685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600"/>
          </a:p>
        </p:txBody>
      </p:sp>
      <p:sp>
        <p:nvSpPr>
          <p:cNvPr id="65" name="TextBox 64"/>
          <p:cNvSpPr txBox="1"/>
          <p:nvPr/>
        </p:nvSpPr>
        <p:spPr>
          <a:xfrm>
            <a:off x="1480582" y="5590042"/>
            <a:ext cx="282786" cy="67129"/>
          </a:xfrm>
          <a:prstGeom prst="rect">
            <a:avLst/>
          </a:prstGeom>
          <a:solidFill>
            <a:schemeClr val="bg1"/>
          </a:solidFill>
        </p:spPr>
        <p:txBody>
          <a:bodyPr wrap="square" lIns="0" tIns="18000" rIns="0" bIns="18000" rtlCol="0" anchor="ctr">
            <a:spAutoFit/>
          </a:bodyPr>
          <a:lstStyle/>
          <a:p>
            <a:pPr algn="ctr"/>
            <a:endParaRPr lang="ko-KR" altLang="en-US" sz="200"/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3034883078"/>
              </p:ext>
            </p:extLst>
          </p:nvPr>
        </p:nvGraphicFramePr>
        <p:xfrm>
          <a:off x="8385974" y="748646"/>
          <a:ext cx="2324900" cy="2474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조건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조회조건 레이어 변경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조회조건에 펜타온 판매여부 추가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구분 제거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팬타온이 추가됨 으로서 팬타온에서도 판매되는 공급사를 필터링하기 위한 기능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 구분 필드 제거 및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추가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판매 업체일 경우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표기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60771" y="1255465"/>
            <a:ext cx="7784409" cy="4885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797;p30"/>
          <p:cNvSpPr/>
          <p:nvPr/>
        </p:nvSpPr>
        <p:spPr>
          <a:xfrm>
            <a:off x="218271" y="116923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59931" y="1830223"/>
            <a:ext cx="355509" cy="3391927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797;p30"/>
          <p:cNvSpPr/>
          <p:nvPr/>
        </p:nvSpPr>
        <p:spPr>
          <a:xfrm>
            <a:off x="1142348" y="176852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조회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4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공급사를 찾기 위한 기능 추가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5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52692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52692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공급사 기본 배송정책 조회 및 수정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52531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FCB839-7EBC-5524-A771-E71E726F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785" y="897239"/>
            <a:ext cx="5635497" cy="4991355"/>
          </a:xfrm>
          <a:prstGeom prst="rect">
            <a:avLst/>
          </a:prstGeom>
          <a:ln>
            <a:noFill/>
          </a:ln>
        </p:spPr>
      </p:pic>
      <p:sp>
        <p:nvSpPr>
          <p:cNvPr id="9" name="Google Shape;57;p20">
            <a:extLst>
              <a:ext uri="{FF2B5EF4-FFF2-40B4-BE49-F238E27FC236}">
                <a16:creationId xmlns:a16="http://schemas.microsoft.com/office/drawing/2014/main" id="{472C0326-1CD2-8A1B-7D87-A2A6FF24ECCC}"/>
              </a:ext>
            </a:extLst>
          </p:cNvPr>
          <p:cNvSpPr txBox="1"/>
          <p:nvPr/>
        </p:nvSpPr>
        <p:spPr>
          <a:xfrm>
            <a:off x="761786" y="4306741"/>
            <a:ext cx="5635496" cy="21517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7331EBE-950C-B8C3-1C74-20ED15B02F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719" y="6176002"/>
            <a:ext cx="688207" cy="204311"/>
          </a:xfrm>
          <a:prstGeom prst="rect">
            <a:avLst/>
          </a:prstGeom>
        </p:spPr>
      </p:pic>
      <p:sp>
        <p:nvSpPr>
          <p:cNvPr id="23" name="Google Shape;797;p30">
            <a:extLst>
              <a:ext uri="{FF2B5EF4-FFF2-40B4-BE49-F238E27FC236}">
                <a16:creationId xmlns:a16="http://schemas.microsoft.com/office/drawing/2014/main" id="{77E09E91-78E9-23AB-4B28-BECDEC34EF98}"/>
              </a:ext>
            </a:extLst>
          </p:cNvPr>
          <p:cNvSpPr/>
          <p:nvPr/>
        </p:nvSpPr>
        <p:spPr>
          <a:xfrm>
            <a:off x="832366" y="85508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FA5D7212-AF1A-0DA2-DC0F-913770FD6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349942"/>
              </p:ext>
            </p:extLst>
          </p:nvPr>
        </p:nvGraphicFramePr>
        <p:xfrm>
          <a:off x="809342" y="5105195"/>
          <a:ext cx="5504917" cy="3958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997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90112">
                  <a:extLst>
                    <a:ext uri="{9D8B030D-6E8A-4147-A177-3AD203B41FA5}">
                      <a16:colId xmlns:a16="http://schemas.microsoft.com/office/drawing/2014/main" val="2566434818"/>
                    </a:ext>
                  </a:extLst>
                </a:gridCol>
                <a:gridCol w="768762">
                  <a:extLst>
                    <a:ext uri="{9D8B030D-6E8A-4147-A177-3AD203B41FA5}">
                      <a16:colId xmlns:a16="http://schemas.microsoft.com/office/drawing/2014/main" val="1293404766"/>
                    </a:ext>
                  </a:extLst>
                </a:gridCol>
                <a:gridCol w="920570">
                  <a:extLst>
                    <a:ext uri="{9D8B030D-6E8A-4147-A177-3AD203B41FA5}">
                      <a16:colId xmlns:a16="http://schemas.microsoft.com/office/drawing/2014/main" val="3452605085"/>
                    </a:ext>
                  </a:extLst>
                </a:gridCol>
                <a:gridCol w="811108">
                  <a:extLst>
                    <a:ext uri="{9D8B030D-6E8A-4147-A177-3AD203B41FA5}">
                      <a16:colId xmlns:a16="http://schemas.microsoft.com/office/drawing/2014/main" val="19091959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364962"/>
                    </a:ext>
                  </a:extLst>
                </a:gridCol>
                <a:gridCol w="182225">
                  <a:extLst>
                    <a:ext uri="{9D8B030D-6E8A-4147-A177-3AD203B41FA5}">
                      <a16:colId xmlns:a16="http://schemas.microsoft.com/office/drawing/2014/main" val="362678458"/>
                    </a:ext>
                  </a:extLst>
                </a:gridCol>
              </a:tblGrid>
              <a:tr h="18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4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판매자 약관동의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        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약관동의일시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2024-11-11 15:34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7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운영자가 약관동의를 변경할 경우 사유를 반드시 입력해 주십시오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176734"/>
                  </a:ext>
                </a:extLst>
              </a:tr>
            </a:tbl>
          </a:graphicData>
        </a:graphic>
      </p:graphicFrame>
      <p:sp>
        <p:nvSpPr>
          <p:cNvPr id="28" name="Google Shape;57;p20">
            <a:extLst>
              <a:ext uri="{FF2B5EF4-FFF2-40B4-BE49-F238E27FC236}">
                <a16:creationId xmlns:a16="http://schemas.microsoft.com/office/drawing/2014/main" id="{1E14BB2A-4128-B27B-AA9F-CB90FF746347}"/>
              </a:ext>
            </a:extLst>
          </p:cNvPr>
          <p:cNvSpPr txBox="1"/>
          <p:nvPr/>
        </p:nvSpPr>
        <p:spPr>
          <a:xfrm>
            <a:off x="776109" y="4340708"/>
            <a:ext cx="41809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 공급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Google Shape;58;p20">
            <a:extLst>
              <a:ext uri="{FF2B5EF4-FFF2-40B4-BE49-F238E27FC236}">
                <a16:creationId xmlns:a16="http://schemas.microsoft.com/office/drawing/2014/main" id="{08303F6D-DAC1-A0C2-8D3B-9A39998FB726}"/>
              </a:ext>
            </a:extLst>
          </p:cNvPr>
          <p:cNvSpPr/>
          <p:nvPr/>
        </p:nvSpPr>
        <p:spPr>
          <a:xfrm>
            <a:off x="819297" y="4537568"/>
            <a:ext cx="5494962" cy="4844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공급은 판매약관에 동의한 공급사에게만 노출됩니다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판매약관 동의는 공급사가 직접 약관에 동의해야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약관동의는 공급사에서 해야 하지만 부득이하게 운영사가 동의할 경우 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택배는 설정된 택배사로만 배송해야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택배사마다의 배송비가 다르기 때문에 일률적인 배송비 적용을 위해서는 택배사를 지정해야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아니오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할 경우 팬타온 판매가 정지됩니다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cxnSp>
        <p:nvCxnSpPr>
          <p:cNvPr id="30" name="직선 연결선 28">
            <a:extLst>
              <a:ext uri="{FF2B5EF4-FFF2-40B4-BE49-F238E27FC236}">
                <a16:creationId xmlns:a16="http://schemas.microsoft.com/office/drawing/2014/main" id="{11FCDF70-09AE-DAEB-A7AA-AC50638910FB}"/>
              </a:ext>
            </a:extLst>
          </p:cNvPr>
          <p:cNvCxnSpPr/>
          <p:nvPr/>
        </p:nvCxnSpPr>
        <p:spPr>
          <a:xfrm>
            <a:off x="819297" y="5077276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29">
            <a:extLst>
              <a:ext uri="{FF2B5EF4-FFF2-40B4-BE49-F238E27FC236}">
                <a16:creationId xmlns:a16="http://schemas.microsoft.com/office/drawing/2014/main" id="{6624FF99-A707-32E0-52D5-32EAC7B7173D}"/>
              </a:ext>
            </a:extLst>
          </p:cNvPr>
          <p:cNvCxnSpPr/>
          <p:nvPr/>
        </p:nvCxnSpPr>
        <p:spPr>
          <a:xfrm>
            <a:off x="809342" y="6105828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B17ED32-76FC-E669-62B3-2FE86AC4FD90}"/>
              </a:ext>
            </a:extLst>
          </p:cNvPr>
          <p:cNvSpPr/>
          <p:nvPr/>
        </p:nvSpPr>
        <p:spPr>
          <a:xfrm>
            <a:off x="761785" y="897239"/>
            <a:ext cx="5635497" cy="55612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BFC6D9A-4E47-6D94-BB0E-D2982EA6A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140505"/>
              </p:ext>
            </p:extLst>
          </p:nvPr>
        </p:nvGraphicFramePr>
        <p:xfrm>
          <a:off x="1862510" y="3292842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철회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보기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철회일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사유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42269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55BD833-1533-D16A-02AF-F4E6ADD156C6}"/>
              </a:ext>
            </a:extLst>
          </p:cNvPr>
          <p:cNvSpPr/>
          <p:nvPr/>
        </p:nvSpPr>
        <p:spPr>
          <a:xfrm>
            <a:off x="1964045" y="3405300"/>
            <a:ext cx="906393" cy="134695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20" name="Google Shape;49;p20"/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5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팬타온 공급사 기본 배송정책 조회 및 수정</a:t>
            </a:r>
            <a:endParaRPr sz="663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505932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785200"/>
              </p:ext>
            </p:extLst>
          </p:nvPr>
        </p:nvGraphicFramePr>
        <p:xfrm>
          <a:off x="712350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712350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703670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79622"/>
              </p:ext>
            </p:extLst>
          </p:nvPr>
        </p:nvGraphicFramePr>
        <p:xfrm>
          <a:off x="8500552" y="924705"/>
          <a:ext cx="1941546" cy="3548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약관동의 한 공급사 상세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기본공급을 위한 설정 및 정책에 대한 내용이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변경할 경우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판매가 중지됩니다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도서산간배송 및 무료배송정책 사용여부에 따라 우측 금액이 활성화 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변경 시 사유를 반드시 입력해야 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211692"/>
              </p:ext>
            </p:extLst>
          </p:nvPr>
        </p:nvGraphicFramePr>
        <p:xfrm>
          <a:off x="1882560" y="1495979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/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철회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보기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5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철회일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사유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51243"/>
                  </a:ext>
                </a:extLst>
              </a:tr>
            </a:tbl>
          </a:graphicData>
        </a:graphic>
      </p:graphicFrame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327204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3823796" y="140735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1984095" y="1608437"/>
            <a:ext cx="906393" cy="134695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3"/>
            <a:endCxn id="4" idx="0"/>
          </p:cNvCxnSpPr>
          <p:nvPr/>
        </p:nvCxnSpPr>
        <p:spPr>
          <a:xfrm>
            <a:off x="2890488" y="1675785"/>
            <a:ext cx="118699" cy="215777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꺾인 연결선[E] 13">
            <a:extLst>
              <a:ext uri="{FF2B5EF4-FFF2-40B4-BE49-F238E27FC236}">
                <a16:creationId xmlns:a16="http://schemas.microsoft.com/office/drawing/2014/main" id="{7FBA6A1F-FBA5-F018-A948-512D7DD96A7B}"/>
              </a:ext>
            </a:extLst>
          </p:cNvPr>
          <p:cNvCxnSpPr>
            <a:cxnSpLocks/>
            <a:stCxn id="9" idx="3"/>
            <a:endCxn id="4" idx="0"/>
          </p:cNvCxnSpPr>
          <p:nvPr/>
        </p:nvCxnSpPr>
        <p:spPr>
          <a:xfrm>
            <a:off x="2870438" y="3472648"/>
            <a:ext cx="138749" cy="360910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D5AF1E5-B75E-31B2-8E31-4EACE4A3E834}"/>
              </a:ext>
            </a:extLst>
          </p:cNvPr>
          <p:cNvSpPr/>
          <p:nvPr/>
        </p:nvSpPr>
        <p:spPr>
          <a:xfrm>
            <a:off x="3124878" y="1522881"/>
            <a:ext cx="70722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105AB131-A0C4-8544-E7C1-2692AD7094CC}"/>
              </a:ext>
            </a:extLst>
          </p:cNvPr>
          <p:cNvSpPr/>
          <p:nvPr/>
        </p:nvSpPr>
        <p:spPr>
          <a:xfrm>
            <a:off x="3116573" y="3314512"/>
            <a:ext cx="70722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C2DFCD27-AD51-7970-B2CD-EB0B999BA244}"/>
              </a:ext>
            </a:extLst>
          </p:cNvPr>
          <p:cNvSpPr/>
          <p:nvPr/>
        </p:nvSpPr>
        <p:spPr>
          <a:xfrm>
            <a:off x="3131228" y="1751481"/>
            <a:ext cx="5142822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운영자가 약관동의를 변경할 경우 사유를 반드시 입력해 주십시오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5314102C-241D-6255-A8B3-1EAF18BB8B1F}"/>
              </a:ext>
            </a:extLst>
          </p:cNvPr>
          <p:cNvSpPr/>
          <p:nvPr/>
        </p:nvSpPr>
        <p:spPr>
          <a:xfrm>
            <a:off x="3116573" y="3548988"/>
            <a:ext cx="5142822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60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운영자가 약관동의를 변경할 경우 사유를 반드시 입력해 주십시오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B0258439-9E32-FD11-D02D-9728FA5CBDEC}"/>
              </a:ext>
            </a:extLst>
          </p:cNvPr>
          <p:cNvSpPr/>
          <p:nvPr/>
        </p:nvSpPr>
        <p:spPr>
          <a:xfrm>
            <a:off x="3803750" y="316493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8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8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팬타온 공급사 기본 배송정책 조회 및 수정</a:t>
            </a:r>
            <a:endParaRPr sz="663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4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/>
        </p:nvGraphicFramePr>
        <p:xfrm>
          <a:off x="8465865" y="901961"/>
          <a:ext cx="1941546" cy="916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/>
        </p:nvGraphicFramePr>
        <p:xfrm>
          <a:off x="769134" y="1930735"/>
          <a:ext cx="6664508" cy="1289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289463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093965" y="714864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/>
        </p:nvGraphicFramePr>
        <p:xfrm>
          <a:off x="858913" y="7999044"/>
          <a:ext cx="6507481" cy="68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3" cy="1250703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4991453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4991453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591614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41122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84127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41122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025423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418025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499719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678847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901576" y="12189607"/>
            <a:ext cx="1811394" cy="379229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6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공급사 상세화면</a:t>
            </a:r>
            <a:endParaRPr sz="1706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6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>
                <a:latin typeface="+mj-ea"/>
              </a:rPr>
              <a:t>팬타온 공급사 기본 배송정책 조회 및 수정</a:t>
            </a:r>
            <a:endParaRPr sz="663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2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>
                <a:latin typeface="+mj-ea"/>
                <a:ea typeface="+mj-ea"/>
              </a:rPr>
              <a:t>고객관리 </a:t>
            </a:r>
            <a:r>
              <a:rPr lang="en-US" altLang="ko-KR" sz="663">
                <a:latin typeface="+mj-ea"/>
                <a:ea typeface="+mj-ea"/>
              </a:rPr>
              <a:t>&gt; </a:t>
            </a:r>
            <a:r>
              <a:rPr lang="ko-KR" altLang="en-US" sz="663">
                <a:latin typeface="+mj-ea"/>
                <a:ea typeface="+mj-ea"/>
              </a:rPr>
              <a:t>공급사조회</a:t>
            </a:r>
            <a:endParaRPr sz="1706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/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 요소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082893649"/>
              </p:ext>
            </p:extLst>
          </p:nvPr>
        </p:nvGraphicFramePr>
        <p:xfrm>
          <a:off x="8385974" y="748646"/>
          <a:ext cx="2324900" cy="2713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약관동의 한 공급사 상세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기본공급을 위한 설정 및 정책에 대한 내용이 노출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변경할 경우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판매가 중지됩니다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도서산간배송 및 무료배송정책 사용여부에 따라 우측 금액이 활성화 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약관동의를 변경 시 사유를 반드시 입력해야 합니다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90606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1762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9246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787057"/>
                  </a:ext>
                </a:extLst>
              </a:tr>
            </a:tbl>
          </a:graphicData>
        </a:graphic>
      </p:graphicFrame>
      <p:pic>
        <p:nvPicPr>
          <p:cNvPr id="83" name="그림 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9" y="851791"/>
            <a:ext cx="8258565" cy="4674529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01" y="2457897"/>
            <a:ext cx="5635497" cy="4991355"/>
          </a:xfrm>
          <a:prstGeom prst="rect">
            <a:avLst/>
          </a:prstGeom>
          <a:ln>
            <a:noFill/>
          </a:ln>
        </p:spPr>
      </p:pic>
      <p:sp>
        <p:nvSpPr>
          <p:cNvPr id="87" name="Google Shape;57;p20"/>
          <p:cNvSpPr txBox="1"/>
          <p:nvPr/>
        </p:nvSpPr>
        <p:spPr>
          <a:xfrm>
            <a:off x="287002" y="5867399"/>
            <a:ext cx="5635496" cy="215174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7935" y="7736660"/>
            <a:ext cx="688207" cy="204311"/>
          </a:xfrm>
          <a:prstGeom prst="rect">
            <a:avLst/>
          </a:prstGeom>
        </p:spPr>
      </p:pic>
      <p:sp>
        <p:nvSpPr>
          <p:cNvPr id="2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 상세화면</a:t>
            </a:r>
            <a:endParaRPr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공급사 기본 배송정책 조회 및 수정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고객관리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공급사조회</a:t>
            </a:r>
            <a:endParaRPr>
              <a:latin typeface="+mj-ea"/>
              <a:ea typeface="+mj-ea"/>
            </a:endParaRPr>
          </a:p>
        </p:txBody>
      </p:sp>
      <p:sp>
        <p:nvSpPr>
          <p:cNvPr id="28" name="Google Shape;797;p30"/>
          <p:cNvSpPr/>
          <p:nvPr/>
        </p:nvSpPr>
        <p:spPr>
          <a:xfrm>
            <a:off x="357582" y="241574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372647"/>
              </p:ext>
            </p:extLst>
          </p:nvPr>
        </p:nvGraphicFramePr>
        <p:xfrm>
          <a:off x="334558" y="6665853"/>
          <a:ext cx="5504917" cy="97068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0997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90112">
                  <a:extLst>
                    <a:ext uri="{9D8B030D-6E8A-4147-A177-3AD203B41FA5}">
                      <a16:colId xmlns:a16="http://schemas.microsoft.com/office/drawing/2014/main" val="2566434818"/>
                    </a:ext>
                  </a:extLst>
                </a:gridCol>
                <a:gridCol w="181050">
                  <a:extLst>
                    <a:ext uri="{9D8B030D-6E8A-4147-A177-3AD203B41FA5}">
                      <a16:colId xmlns:a16="http://schemas.microsoft.com/office/drawing/2014/main" val="1293404766"/>
                    </a:ext>
                  </a:extLst>
                </a:gridCol>
                <a:gridCol w="290712">
                  <a:extLst>
                    <a:ext uri="{9D8B030D-6E8A-4147-A177-3AD203B41FA5}">
                      <a16:colId xmlns:a16="http://schemas.microsoft.com/office/drawing/2014/main" val="2224556479"/>
                    </a:ext>
                  </a:extLst>
                </a:gridCol>
                <a:gridCol w="297000">
                  <a:extLst>
                    <a:ext uri="{9D8B030D-6E8A-4147-A177-3AD203B41FA5}">
                      <a16:colId xmlns:a16="http://schemas.microsoft.com/office/drawing/2014/main" val="2580972570"/>
                    </a:ext>
                  </a:extLst>
                </a:gridCol>
                <a:gridCol w="160200">
                  <a:extLst>
                    <a:ext uri="{9D8B030D-6E8A-4147-A177-3AD203B41FA5}">
                      <a16:colId xmlns:a16="http://schemas.microsoft.com/office/drawing/2014/main" val="3452605085"/>
                    </a:ext>
                  </a:extLst>
                </a:gridCol>
                <a:gridCol w="221650">
                  <a:extLst>
                    <a:ext uri="{9D8B030D-6E8A-4147-A177-3AD203B41FA5}">
                      <a16:colId xmlns:a16="http://schemas.microsoft.com/office/drawing/2014/main" val="1622077034"/>
                    </a:ext>
                  </a:extLst>
                </a:gridCol>
                <a:gridCol w="250064">
                  <a:extLst>
                    <a:ext uri="{9D8B030D-6E8A-4147-A177-3AD203B41FA5}">
                      <a16:colId xmlns:a16="http://schemas.microsoft.com/office/drawing/2014/main" val="2018524139"/>
                    </a:ext>
                  </a:extLst>
                </a:gridCol>
                <a:gridCol w="163593">
                  <a:extLst>
                    <a:ext uri="{9D8B030D-6E8A-4147-A177-3AD203B41FA5}">
                      <a16:colId xmlns:a16="http://schemas.microsoft.com/office/drawing/2014/main" val="2821278251"/>
                    </a:ext>
                  </a:extLst>
                </a:gridCol>
                <a:gridCol w="125063">
                  <a:extLst>
                    <a:ext uri="{9D8B030D-6E8A-4147-A177-3AD203B41FA5}">
                      <a16:colId xmlns:a16="http://schemas.microsoft.com/office/drawing/2014/main" val="3605191548"/>
                    </a:ext>
                  </a:extLst>
                </a:gridCol>
                <a:gridCol w="139515">
                  <a:extLst>
                    <a:ext uri="{9D8B030D-6E8A-4147-A177-3AD203B41FA5}">
                      <a16:colId xmlns:a16="http://schemas.microsoft.com/office/drawing/2014/main" val="1909195911"/>
                    </a:ext>
                  </a:extLst>
                </a:gridCol>
                <a:gridCol w="493709">
                  <a:extLst>
                    <a:ext uri="{9D8B030D-6E8A-4147-A177-3AD203B41FA5}">
                      <a16:colId xmlns:a16="http://schemas.microsoft.com/office/drawing/2014/main" val="4009252186"/>
                    </a:ext>
                  </a:extLst>
                </a:gridCol>
                <a:gridCol w="177884">
                  <a:extLst>
                    <a:ext uri="{9D8B030D-6E8A-4147-A177-3AD203B41FA5}">
                      <a16:colId xmlns:a16="http://schemas.microsoft.com/office/drawing/2014/main" val="13489461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38364962"/>
                    </a:ext>
                  </a:extLst>
                </a:gridCol>
                <a:gridCol w="182225">
                  <a:extLst>
                    <a:ext uri="{9D8B030D-6E8A-4147-A177-3AD203B41FA5}">
                      <a16:colId xmlns:a16="http://schemas.microsoft.com/office/drawing/2014/main" val="362678458"/>
                    </a:ext>
                  </a:extLst>
                </a:gridCol>
              </a:tblGrid>
              <a:tr h="1848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약관동의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           </a:t>
                      </a:r>
                      <a:r>
                        <a:rPr lang="ko-KR" altLang="ko-KR" sz="6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약관동의일시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2024-11-11 15:34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6665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택배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로젠택배                </a:t>
                      </a:r>
                      <a:r>
                        <a:rPr lang="ko-KR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36000" marR="36000" marT="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*</a:t>
                      </a: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기본배송비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3,000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654681"/>
                  </a:ext>
                </a:extLst>
              </a:tr>
              <a:tr h="30811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883908"/>
                  </a:ext>
                </a:extLst>
              </a:tr>
              <a:tr h="1463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도서산간 배송</a:t>
                      </a: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도서산간 배송 여부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4,000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제주 외 </a:t>
                      </a:r>
                      <a:r>
                        <a:rPr lang="en-US" altLang="ko-KR" sz="6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endParaRPr lang="ko-KR" altLang="en-US" sz="6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5,000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(VAT </a:t>
                      </a:r>
                      <a:r>
                        <a:rPr lang="ko-KR" altLang="en-US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포함</a:t>
                      </a:r>
                      <a:r>
                        <a:rPr lang="en-US" altLang="ko-KR" sz="60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600">
                        <a:solidFill>
                          <a:schemeClr val="bg1">
                            <a:lumMod val="6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무료배송 정책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▣ </a:t>
                      </a: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무료배송 정책 사용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한 주문에 동일 공급사로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7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latinLnBrk="1"/>
                      <a:r>
                        <a:rPr lang="en-US" altLang="ko-KR" sz="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50,000</a:t>
                      </a:r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원 이상 주문 시 무료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 gridSpan="15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208653"/>
                  </a:ext>
                </a:extLst>
              </a:tr>
              <a:tr h="18016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사유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운영자가 약관동의를 변경할 경우 사유를 반드시 입력해 주십시오</a:t>
                      </a: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6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34176734"/>
                  </a:ext>
                </a:extLst>
              </a:tr>
            </a:tbl>
          </a:graphicData>
        </a:graphic>
      </p:graphicFrame>
      <p:sp>
        <p:nvSpPr>
          <p:cNvPr id="23" name="Google Shape;57;p20"/>
          <p:cNvSpPr txBox="1"/>
          <p:nvPr/>
        </p:nvSpPr>
        <p:spPr>
          <a:xfrm>
            <a:off x="301325" y="5901366"/>
            <a:ext cx="4180993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 공급</a:t>
            </a:r>
            <a:endParaRPr sz="70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4" name="Google Shape;58;p20"/>
          <p:cNvSpPr/>
          <p:nvPr/>
        </p:nvSpPr>
        <p:spPr>
          <a:xfrm>
            <a:off x="344513" y="6098226"/>
            <a:ext cx="5494962" cy="48446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공급은 판매약관에 동의한 공급사에게만 노출됩니다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판매약관 동의는 공급사가 직접 약관에 동의해야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약관동의는 공급사에서 해야 하지만 부득이하게 운영사가 동의할 경우 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택배는 설정된 택배사로만 배송해야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택배사마다의 배송비가 다르기 때문에 일률적인 배송비 적용을 위해서는 택배사를 지정해야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.)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약관동의를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아니오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할 경우 팬타온 판매가 정지됩니다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(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사유를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)</a:t>
            </a:r>
          </a:p>
        </p:txBody>
      </p:sp>
      <p:cxnSp>
        <p:nvCxnSpPr>
          <p:cNvPr id="29" name="직선 연결선 28"/>
          <p:cNvCxnSpPr/>
          <p:nvPr/>
        </p:nvCxnSpPr>
        <p:spPr>
          <a:xfrm>
            <a:off x="344513" y="6637934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334558" y="7666486"/>
            <a:ext cx="549496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87001" y="2457897"/>
            <a:ext cx="5635497" cy="5561245"/>
          </a:xfrm>
          <a:prstGeom prst="rect">
            <a:avLst/>
          </a:prstGeom>
          <a:noFill/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2525EDC6-5C8D-42C1-55AA-47714DBB3DB8}"/>
              </a:ext>
            </a:extLst>
          </p:cNvPr>
          <p:cNvSpPr/>
          <p:nvPr/>
        </p:nvSpPr>
        <p:spPr>
          <a:xfrm>
            <a:off x="1" y="732719"/>
            <a:ext cx="8318760" cy="4991355"/>
          </a:xfrm>
          <a:prstGeom prst="roundRect">
            <a:avLst/>
          </a:prstGeom>
          <a:solidFill>
            <a:srgbClr val="000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032" dirty="0"/>
              <a:t>파기 문서</a:t>
            </a:r>
            <a:endParaRPr kumimoji="1" lang="en-US" altLang="ko-KR" sz="2032" dirty="0"/>
          </a:p>
          <a:p>
            <a:pPr algn="ctr"/>
            <a:endParaRPr kumimoji="1" lang="en-US" altLang="ko-KR" sz="2032" dirty="0"/>
          </a:p>
          <a:p>
            <a:pPr algn="ctr"/>
            <a:r>
              <a:rPr kumimoji="1" lang="ko-KR" altLang="en-US" sz="2032" dirty="0"/>
              <a:t>공급사 상세 </a:t>
            </a:r>
            <a:r>
              <a:rPr kumimoji="1" lang="en-US" altLang="ko-KR" sz="2032" dirty="0"/>
              <a:t>popup &gt;</a:t>
            </a:r>
            <a:r>
              <a:rPr kumimoji="1" lang="ko-KR" altLang="en-US" sz="2032" dirty="0"/>
              <a:t> </a:t>
            </a:r>
            <a:r>
              <a:rPr kumimoji="1" lang="ko-KR" altLang="en-US" sz="2032" dirty="0" err="1"/>
              <a:t>팬타온</a:t>
            </a:r>
            <a:r>
              <a:rPr kumimoji="1" lang="ko-KR" altLang="en-US" sz="2032" dirty="0"/>
              <a:t> 정보 추가로 해당 </a:t>
            </a:r>
            <a:r>
              <a:rPr kumimoji="1" lang="en-US" altLang="ko-KR" sz="2032" dirty="0"/>
              <a:t>page </a:t>
            </a:r>
            <a:r>
              <a:rPr kumimoji="1" lang="ko-KR" altLang="en-US" sz="2032" dirty="0"/>
              <a:t>파기</a:t>
            </a:r>
          </a:p>
        </p:txBody>
      </p:sp>
    </p:spTree>
    <p:extLst>
      <p:ext uri="{BB962C8B-B14F-4D97-AF65-F5344CB8AC3E}">
        <p14:creationId xmlns:p14="http://schemas.microsoft.com/office/powerpoint/2010/main" val="13866865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16225</TotalTime>
  <Words>2132</Words>
  <Application>Microsoft Macintosh PowerPoint</Application>
  <PresentationFormat>사용자 지정</PresentationFormat>
  <Paragraphs>404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Malgun Gothic</vt:lpstr>
      <vt:lpstr>Malgun Gothic</vt:lpstr>
      <vt:lpstr>Malgun Gothic Semilight</vt:lpstr>
      <vt:lpstr>Noto Sans Korean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377</cp:revision>
  <dcterms:modified xsi:type="dcterms:W3CDTF">2024-11-27T13:57:59Z</dcterms:modified>
</cp:coreProperties>
</file>