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82" r:id="rId3"/>
    <p:sldId id="294" r:id="rId4"/>
    <p:sldId id="293" r:id="rId5"/>
    <p:sldId id="286" r:id="rId6"/>
    <p:sldId id="290" r:id="rId7"/>
    <p:sldId id="291" r:id="rId8"/>
    <p:sldId id="295" r:id="rId9"/>
    <p:sldId id="292" r:id="rId10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56" y="-2640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642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126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915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574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785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548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709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621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3789246427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1068566497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smtClean="0"/>
                        <a:t>고객관리</a:t>
                      </a:r>
                      <a:r>
                        <a:rPr lang="ko-KR" sz="1000" b="1" u="none" strike="noStrike" cap="none" smtClean="0"/>
                        <a:t> </a:t>
                      </a:r>
                      <a:r>
                        <a:rPr 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 smtClean="0"/>
                        <a:t>구매사 사이트관리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11801" y="812438"/>
            <a:ext cx="8046915" cy="55387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사이트관리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(</a:t>
            </a:r>
            <a:r>
              <a:rPr lang="en-US" altLang="ko-KR" sz="700" smtClean="0">
                <a:latin typeface="+mj-ea"/>
                <a:ea typeface="+mj-ea"/>
              </a:rPr>
              <a:t>OK</a:t>
            </a:r>
            <a:r>
              <a:rPr lang="ko-KR" altLang="en-US" sz="700" smtClean="0">
                <a:latin typeface="+mj-ea"/>
                <a:ea typeface="+mj-ea"/>
              </a:rPr>
              <a:t>플라자</a:t>
            </a:r>
            <a:r>
              <a:rPr lang="en-US" altLang="ko-KR" sz="700" smtClean="0">
                <a:latin typeface="+mj-ea"/>
                <a:ea typeface="+mj-ea"/>
              </a:rPr>
              <a:t>)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구매사 사이트관리</a:t>
            </a:r>
            <a:r>
              <a:rPr lang="en-US" altLang="ko-KR" sz="700" smtClean="0">
                <a:latin typeface="+mj-ea"/>
              </a:rPr>
              <a:t>(OK</a:t>
            </a:r>
            <a:r>
              <a:rPr lang="ko-KR" altLang="en-US" sz="700" smtClean="0">
                <a:latin typeface="+mj-ea"/>
              </a:rPr>
              <a:t>플라자</a:t>
            </a:r>
            <a:r>
              <a:rPr lang="en-US" altLang="ko-KR" sz="700" smtClean="0">
                <a:latin typeface="+mj-ea"/>
              </a:rPr>
              <a:t>)</a:t>
            </a:r>
            <a:r>
              <a:rPr lang="ko-KR" altLang="en-US" sz="700" smtClean="0">
                <a:latin typeface="+mj-ea"/>
              </a:rPr>
              <a:t> 기본화면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사이트관리</a:t>
            </a:r>
            <a:endParaRPr>
              <a:latin typeface="+mj-ea"/>
              <a:ea typeface="+mj-ea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185420" y="906310"/>
            <a:ext cx="7902413" cy="5366899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260817" y="993331"/>
            <a:ext cx="7749043" cy="5223172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56" name="Google Shape;56;p20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260331" y="988697"/>
            <a:ext cx="7749529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 txBox="1"/>
          <p:nvPr/>
        </p:nvSpPr>
        <p:spPr>
          <a:xfrm>
            <a:off x="295949" y="1111723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i="0" u="none" strike="noStrike" cap="none" smtClean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구매사 사이트관리</a:t>
            </a:r>
            <a:endParaRPr>
              <a:latin typeface="+mj-ea"/>
              <a:ea typeface="+mj-ea"/>
            </a:endParaRPr>
          </a:p>
        </p:txBody>
      </p:sp>
      <p:sp>
        <p:nvSpPr>
          <p:cNvPr id="58" name="Google Shape;58;p20"/>
          <p:cNvSpPr/>
          <p:nvPr/>
        </p:nvSpPr>
        <p:spPr>
          <a:xfrm>
            <a:off x="364478" y="1381393"/>
            <a:ext cx="7574500" cy="666667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en-US" altLang="ko-KR" sz="6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OK</a:t>
            </a:r>
            <a:r>
              <a:rPr lang="ko-KR" altLang="en-US" sz="6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플라자 구매사 사이트는 고객별 특성에 맞는 맞춤형 서비스를 제공합니다</a:t>
            </a:r>
            <a:r>
              <a:rPr lang="en-US" altLang="ko-KR" sz="6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구매사 사이트명을 등록 후 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CSS, 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로고 및 전시할 공사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고객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유형을 선택하여 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최종전시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하면 공사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고객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유형에 해당되는 고객사에게 밎츰향 페이지가 제공됩니다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en-US" altLang="ko-KR" sz="600">
                <a:solidFill>
                  <a:srgbClr val="FF0000"/>
                </a:solidFill>
                <a:latin typeface="+mj-ea"/>
              </a:rPr>
              <a:t>OK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플라자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(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기본</a:t>
            </a:r>
            <a:r>
              <a:rPr lang="en-US" altLang="ko-KR" sz="600" smtClean="0">
                <a:solidFill>
                  <a:srgbClr val="FF0000"/>
                </a:solidFill>
                <a:latin typeface="+mj-ea"/>
              </a:rPr>
              <a:t>) </a:t>
            </a:r>
            <a:r>
              <a:rPr lang="ko-KR" altLang="en-US" sz="600" smtClean="0">
                <a:solidFill>
                  <a:srgbClr val="FF0000"/>
                </a:solidFill>
                <a:latin typeface="+mj-ea"/>
              </a:rPr>
              <a:t>사이트 제외하고 </a:t>
            </a:r>
            <a:r>
              <a:rPr lang="ko-KR" altLang="en-US" sz="600" smtClean="0">
                <a:solidFill>
                  <a:srgbClr val="FF0000"/>
                </a:solidFill>
                <a:latin typeface="+mj-ea"/>
                <a:ea typeface="+mj-ea"/>
              </a:rPr>
              <a:t>이미 다른 사이트에 공사</a:t>
            </a:r>
            <a:r>
              <a:rPr lang="en-US" altLang="ko-KR" sz="600" smtClean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600" smtClean="0">
                <a:solidFill>
                  <a:srgbClr val="FF0000"/>
                </a:solidFill>
                <a:latin typeface="+mj-ea"/>
                <a:ea typeface="+mj-ea"/>
              </a:rPr>
              <a:t>고객</a:t>
            </a:r>
            <a:r>
              <a:rPr lang="en-US" altLang="ko-KR" sz="600" smtClean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600" smtClean="0">
                <a:solidFill>
                  <a:srgbClr val="FF0000"/>
                </a:solidFill>
                <a:latin typeface="+mj-ea"/>
                <a:ea typeface="+mj-ea"/>
              </a:rPr>
              <a:t>유형이 선택되어 있다면 중복 선택될 수 없습니다</a:t>
            </a:r>
            <a:r>
              <a:rPr lang="en-US" altLang="ko-KR" sz="600" smtClean="0">
                <a:solidFill>
                  <a:srgbClr val="FF0000"/>
                </a:solidFill>
                <a:latin typeface="+mj-ea"/>
                <a:ea typeface="+mj-ea"/>
              </a:rPr>
              <a:t>. (</a:t>
            </a:r>
            <a:r>
              <a:rPr lang="ko-KR" altLang="en-US" sz="600" smtClean="0">
                <a:solidFill>
                  <a:srgbClr val="FF0000"/>
                </a:solidFill>
                <a:latin typeface="+mj-ea"/>
                <a:ea typeface="+mj-ea"/>
              </a:rPr>
              <a:t>기본사이트</a:t>
            </a:r>
            <a:r>
              <a:rPr lang="en-US" altLang="ko-KR" sz="600" smtClean="0">
                <a:solidFill>
                  <a:srgbClr val="FF0000"/>
                </a:solidFill>
                <a:latin typeface="+mj-ea"/>
                <a:ea typeface="+mj-ea"/>
              </a:rPr>
              <a:t>[OK</a:t>
            </a:r>
            <a:r>
              <a:rPr lang="ko-KR" altLang="en-US" sz="600" smtClean="0">
                <a:solidFill>
                  <a:srgbClr val="FF0000"/>
                </a:solidFill>
                <a:latin typeface="+mj-ea"/>
                <a:ea typeface="+mj-ea"/>
              </a:rPr>
              <a:t>플라자</a:t>
            </a:r>
            <a:r>
              <a:rPr lang="en-US" altLang="ko-KR" sz="600" smtClean="0">
                <a:solidFill>
                  <a:srgbClr val="FF0000"/>
                </a:solidFill>
                <a:latin typeface="+mj-ea"/>
                <a:ea typeface="+mj-ea"/>
              </a:rPr>
              <a:t>]</a:t>
            </a:r>
            <a:r>
              <a:rPr lang="ko-KR" altLang="en-US" sz="600" smtClean="0">
                <a:solidFill>
                  <a:srgbClr val="FF0000"/>
                </a:solidFill>
                <a:latin typeface="+mj-ea"/>
                <a:ea typeface="+mj-ea"/>
              </a:rPr>
              <a:t>는 공사유형을 지정하지 않습니다</a:t>
            </a:r>
            <a:r>
              <a:rPr lang="en-US" altLang="ko-KR" sz="600" smtClean="0">
                <a:solidFill>
                  <a:srgbClr val="FF0000"/>
                </a:solidFill>
                <a:latin typeface="+mj-ea"/>
                <a:ea typeface="+mj-ea"/>
              </a:rPr>
              <a:t>.)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rgbClr val="FF0000"/>
                </a:solidFill>
                <a:latin typeface="+mj-ea"/>
                <a:ea typeface="+mj-ea"/>
              </a:rPr>
              <a:t>추천상품은 공사유형별로 반드시 지정해야 합니다</a:t>
            </a:r>
            <a:r>
              <a:rPr lang="en-US" altLang="ko-KR" sz="600" smtClean="0">
                <a:solidFill>
                  <a:srgbClr val="FF0000"/>
                </a:solidFill>
                <a:latin typeface="+mj-ea"/>
                <a:ea typeface="+mj-ea"/>
              </a:rPr>
              <a:t>. (</a:t>
            </a:r>
            <a:r>
              <a:rPr lang="ko-KR" altLang="en-US" sz="600" smtClean="0">
                <a:solidFill>
                  <a:srgbClr val="FF0000"/>
                </a:solidFill>
                <a:latin typeface="+mj-ea"/>
                <a:ea typeface="+mj-ea"/>
              </a:rPr>
              <a:t>특정 공사유형에 추천상품을 등록하지 않으면 구매사 메인의 추천상품 영역에 문제가 발생될 수 있습니다</a:t>
            </a:r>
            <a:r>
              <a:rPr lang="en-US" altLang="ko-KR" sz="600" smtClean="0">
                <a:solidFill>
                  <a:srgbClr val="FF0000"/>
                </a:solidFill>
                <a:latin typeface="+mj-ea"/>
                <a:ea typeface="+mj-ea"/>
              </a:rPr>
              <a:t>.)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600" b="0" i="0" u="none" strike="noStrike" cap="none" smtClean="0">
                <a:solidFill>
                  <a:srgbClr val="FF0000"/>
                </a:solidFill>
                <a:latin typeface="+mj-ea"/>
                <a:ea typeface="+mj-ea"/>
                <a:sym typeface="Arial"/>
              </a:rPr>
              <a:t>메인 </a:t>
            </a:r>
            <a:r>
              <a:rPr lang="en-US" altLang="ko-KR" sz="600" b="0" i="0" u="none" strike="noStrike" cap="none" smtClean="0">
                <a:solidFill>
                  <a:srgbClr val="FF0000"/>
                </a:solidFill>
                <a:latin typeface="+mj-ea"/>
                <a:ea typeface="+mj-ea"/>
                <a:sym typeface="Arial"/>
              </a:rPr>
              <a:t>[</a:t>
            </a:r>
            <a:r>
              <a:rPr lang="ko-KR" altLang="en-US" sz="600" b="0" i="0" u="none" strike="noStrike" cap="none" smtClean="0">
                <a:solidFill>
                  <a:srgbClr val="FF0000"/>
                </a:solidFill>
                <a:latin typeface="+mj-ea"/>
                <a:ea typeface="+mj-ea"/>
                <a:sym typeface="Arial"/>
              </a:rPr>
              <a:t>미리보기</a:t>
            </a:r>
            <a:r>
              <a:rPr lang="en-US" altLang="ko-KR" sz="600" b="0" i="0" u="none" strike="noStrike" cap="none" smtClean="0">
                <a:solidFill>
                  <a:srgbClr val="FF0000"/>
                </a:solidFill>
                <a:latin typeface="+mj-ea"/>
                <a:ea typeface="+mj-ea"/>
                <a:sym typeface="Arial"/>
              </a:rPr>
              <a:t>]</a:t>
            </a:r>
            <a:r>
              <a:rPr lang="ko-KR" altLang="en-US" sz="600" b="0" i="0" u="none" strike="noStrike" cap="none" smtClean="0">
                <a:solidFill>
                  <a:srgbClr val="FF0000"/>
                </a:solidFill>
                <a:latin typeface="+mj-ea"/>
                <a:ea typeface="+mj-ea"/>
                <a:sym typeface="Arial"/>
              </a:rPr>
              <a:t>를 통해 전시할 사이트를 미리보실 수 있고 </a:t>
            </a:r>
            <a:r>
              <a:rPr lang="en-US" altLang="ko-KR" sz="600" b="0" i="0" u="none" strike="noStrike" cap="none" smtClean="0">
                <a:solidFill>
                  <a:srgbClr val="FF0000"/>
                </a:solidFill>
                <a:latin typeface="+mj-ea"/>
                <a:ea typeface="+mj-ea"/>
                <a:sym typeface="Arial"/>
              </a:rPr>
              <a:t>[</a:t>
            </a:r>
            <a:r>
              <a:rPr lang="ko-KR" altLang="en-US" sz="600" b="0" i="0" u="none" strike="noStrike" cap="none" smtClean="0">
                <a:solidFill>
                  <a:srgbClr val="FF0000"/>
                </a:solidFill>
                <a:latin typeface="+mj-ea"/>
                <a:ea typeface="+mj-ea"/>
                <a:sym typeface="Arial"/>
              </a:rPr>
              <a:t>최종전시</a:t>
            </a:r>
            <a:r>
              <a:rPr lang="en-US" altLang="ko-KR" sz="600" b="0" i="0" u="none" strike="noStrike" cap="none" smtClean="0">
                <a:solidFill>
                  <a:srgbClr val="FF0000"/>
                </a:solidFill>
                <a:latin typeface="+mj-ea"/>
                <a:ea typeface="+mj-ea"/>
                <a:sym typeface="Arial"/>
              </a:rPr>
              <a:t>] </a:t>
            </a:r>
            <a:r>
              <a:rPr lang="ko-KR" altLang="en-US" sz="600" b="0" i="0" u="none" strike="noStrike" cap="none" smtClean="0">
                <a:solidFill>
                  <a:srgbClr val="FF0000"/>
                </a:solidFill>
                <a:latin typeface="+mj-ea"/>
                <a:ea typeface="+mj-ea"/>
                <a:sym typeface="Arial"/>
              </a:rPr>
              <a:t>버튼을 클릭해야 최종반영 됩니다</a:t>
            </a:r>
            <a:r>
              <a:rPr lang="en-US" altLang="ko-KR" sz="600" b="0" i="0" u="none" strike="noStrike" cap="none" smtClean="0">
                <a:solidFill>
                  <a:srgbClr val="FF0000"/>
                </a:solidFill>
                <a:latin typeface="+mj-ea"/>
                <a:ea typeface="+mj-ea"/>
                <a:sym typeface="Arial"/>
              </a:rPr>
              <a:t>.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구매사 사이트를 신규등록하거나 수정할 경우 구매사 사이트명 위에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수정중인 상태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로 표기가 되고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최종전시 상태로 초기화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나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최종전시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처리하시면 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최종전시 상태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로 표기 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endParaRPr sz="6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03" name="Google Shape;359;p26"/>
          <p:cNvGraphicFramePr/>
          <p:nvPr>
            <p:extLst>
              <p:ext uri="{D42A27DB-BD31-4B8C-83A1-F6EECF244321}">
                <p14:modId xmlns:p14="http://schemas.microsoft.com/office/powerpoint/2010/main" val="1120666896"/>
              </p:ext>
            </p:extLst>
          </p:nvPr>
        </p:nvGraphicFramePr>
        <p:xfrm>
          <a:off x="320494" y="2267793"/>
          <a:ext cx="4329478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4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6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•</a:t>
                      </a:r>
                      <a:r>
                        <a:rPr lang="ko-KR" altLang="en-US" sz="700" b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구매사 사이트명</a:t>
                      </a:r>
                      <a:r>
                        <a:rPr lang="ko-KR" altLang="en-US" sz="700" b="1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1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*</a:t>
                      </a:r>
                      <a:endParaRPr sz="700" b="1" i="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OK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플라자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</a:t>
                      </a:r>
                      <a:r>
                        <a:rPr 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˅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42215" y="2438152"/>
            <a:ext cx="44869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OK</a:t>
            </a:r>
            <a:r>
              <a:rPr lang="ko-KR" altLang="en-US" sz="60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플라자 일반구매사를 대상으로 합니다</a:t>
            </a:r>
            <a:r>
              <a:rPr lang="en-US" altLang="ko-KR" sz="60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60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5" name="Google Shape;359;p26"/>
          <p:cNvGraphicFramePr/>
          <p:nvPr>
            <p:extLst>
              <p:ext uri="{D42A27DB-BD31-4B8C-83A1-F6EECF244321}">
                <p14:modId xmlns:p14="http://schemas.microsoft.com/office/powerpoint/2010/main" val="469008123"/>
              </p:ext>
            </p:extLst>
          </p:nvPr>
        </p:nvGraphicFramePr>
        <p:xfrm>
          <a:off x="320494" y="2958357"/>
          <a:ext cx="2734594" cy="458231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4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31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 smtClean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rPr lang="ko-KR" altLang="en-US" sz="700" b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사이트</a:t>
                      </a:r>
                      <a:r>
                        <a:rPr lang="ko-KR" altLang="en-US" sz="700" b="1" baseline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로고</a:t>
                      </a:r>
                      <a:r>
                        <a:rPr lang="ko-KR" altLang="en-US" sz="700" b="1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1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br>
                        <a:rPr lang="en-US" altLang="ko-KR" sz="700" b="1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사이즈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가로 가변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*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세로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50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0" marT="3600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 panose="020B0604020202020204" pitchFamily="34" charset="0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" name="Google Shape;359;p26"/>
          <p:cNvGraphicFramePr/>
          <p:nvPr>
            <p:extLst>
              <p:ext uri="{D42A27DB-BD31-4B8C-83A1-F6EECF244321}">
                <p14:modId xmlns:p14="http://schemas.microsoft.com/office/powerpoint/2010/main" val="2932191776"/>
              </p:ext>
            </p:extLst>
          </p:nvPr>
        </p:nvGraphicFramePr>
        <p:xfrm>
          <a:off x="321949" y="2668737"/>
          <a:ext cx="4329478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4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6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•</a:t>
                      </a:r>
                      <a:r>
                        <a:rPr lang="ko-KR" altLang="en-US" sz="700" b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구매사 </a:t>
                      </a:r>
                      <a:r>
                        <a:rPr lang="en-US" altLang="ko-KR" sz="700" b="1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CSS</a:t>
                      </a:r>
                      <a:r>
                        <a:rPr lang="en-US" altLang="ko-KR" sz="700" b="1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1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색상</a:t>
                      </a:r>
                      <a:r>
                        <a:rPr lang="ko-KR" altLang="en-US" sz="700" b="1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1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*</a:t>
                      </a:r>
                      <a:endParaRPr sz="700" b="1" i="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Default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(#0000010)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</a:t>
                      </a:r>
                      <a:r>
                        <a:rPr 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1999" y="2992482"/>
            <a:ext cx="1023171" cy="390342"/>
          </a:xfrm>
          <a:prstGeom prst="rect">
            <a:avLst/>
          </a:prstGeom>
        </p:spPr>
      </p:pic>
      <p:graphicFrame>
        <p:nvGraphicFramePr>
          <p:cNvPr id="98" name="Google Shape;359;p26"/>
          <p:cNvGraphicFramePr/>
          <p:nvPr>
            <p:extLst>
              <p:ext uri="{D42A27DB-BD31-4B8C-83A1-F6EECF244321}">
                <p14:modId xmlns:p14="http://schemas.microsoft.com/office/powerpoint/2010/main" val="1471647901"/>
              </p:ext>
            </p:extLst>
          </p:nvPr>
        </p:nvGraphicFramePr>
        <p:xfrm>
          <a:off x="323332" y="3527930"/>
          <a:ext cx="6169617" cy="1002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4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6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22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 smtClean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rPr lang="ko-KR" altLang="en-US" sz="700" b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메인 배너</a:t>
                      </a:r>
                      <a:r>
                        <a:rPr lang="ko-KR" altLang="en-US" sz="700" b="1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1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배너 사이즈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가로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820 *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세로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270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1</a:t>
                      </a:r>
                      <a:r>
                        <a:rPr lang="ko-KR" altLang="en-US" sz="700" b="1" i="0" u="sng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 이상 등록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해야 합니다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b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(Max 5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b="1" i="0" u="sng" strike="noStrike" cap="none" baseline="0" smtClean="0">
                          <a:solidFill>
                            <a:schemeClr val="accent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배너유형 설명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0" marT="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 panose="020B0604020202020204" pitchFamily="34" charset="0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9" name="Google Shape;1700;p44"/>
          <p:cNvSpPr/>
          <p:nvPr/>
        </p:nvSpPr>
        <p:spPr>
          <a:xfrm>
            <a:off x="6922663" y="3527929"/>
            <a:ext cx="342353" cy="157652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  <a:ea typeface="+mn-ea"/>
              </a:rPr>
              <a:t>삭제</a:t>
            </a:r>
            <a:endParaRPr sz="600" b="1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00" name="Google Shape;1700;p44"/>
          <p:cNvSpPr/>
          <p:nvPr/>
        </p:nvSpPr>
        <p:spPr>
          <a:xfrm>
            <a:off x="6538214" y="3527929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추가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5" name="Google Shape;359;p26"/>
          <p:cNvGraphicFramePr/>
          <p:nvPr>
            <p:extLst>
              <p:ext uri="{D42A27DB-BD31-4B8C-83A1-F6EECF244321}">
                <p14:modId xmlns:p14="http://schemas.microsoft.com/office/powerpoint/2010/main" val="1734150632"/>
              </p:ext>
            </p:extLst>
          </p:nvPr>
        </p:nvGraphicFramePr>
        <p:xfrm>
          <a:off x="320494" y="4641873"/>
          <a:ext cx="6151191" cy="4264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35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5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47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•</a:t>
                      </a:r>
                      <a:r>
                        <a:rPr lang="ko-KR" altLang="en-US" sz="700" b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공사</a:t>
                      </a:r>
                      <a:r>
                        <a:rPr lang="en-US" altLang="ko-KR" sz="700" b="1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1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고객</a:t>
                      </a:r>
                      <a:r>
                        <a:rPr lang="en-US" altLang="ko-KR" sz="700" b="1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 </a:t>
                      </a:r>
                      <a:r>
                        <a:rPr lang="ko-KR" altLang="en-US" sz="700" b="1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유형</a:t>
                      </a:r>
                      <a:r>
                        <a:rPr lang="ko-KR" altLang="en-US" sz="700" b="1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1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*</a:t>
                      </a:r>
                      <a:endParaRPr sz="700" b="1" i="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0" marT="3600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다른 구매사 사이트에서 선택한 공사유형을 제외한 모든 공사유형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6" name="Google Shape;359;p26"/>
          <p:cNvGraphicFramePr/>
          <p:nvPr>
            <p:extLst>
              <p:ext uri="{D42A27DB-BD31-4B8C-83A1-F6EECF244321}">
                <p14:modId xmlns:p14="http://schemas.microsoft.com/office/powerpoint/2010/main" val="689521502"/>
              </p:ext>
            </p:extLst>
          </p:nvPr>
        </p:nvGraphicFramePr>
        <p:xfrm>
          <a:off x="310785" y="5212248"/>
          <a:ext cx="6169617" cy="347957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4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6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957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 smtClean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rPr lang="ko-KR" altLang="en-US" sz="700" b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추천상품</a:t>
                      </a:r>
                      <a:r>
                        <a:rPr lang="ko-KR" altLang="en-US" sz="700" b="1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1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</a:p>
                  </a:txBody>
                  <a:tcPr marL="72000" marR="0" marT="3600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 panose="020B0604020202020204" pitchFamily="34" charset="0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추천상품은 공사유형 별 최소 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개이상 최대 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개 입니다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 panose="020B0604020202020204" pitchFamily="34" charset="0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추천상품 관리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버튼을 클릭하여 추천상품을 등록해 주십시오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Google Shape;1700;p44"/>
          <p:cNvSpPr/>
          <p:nvPr/>
        </p:nvSpPr>
        <p:spPr>
          <a:xfrm>
            <a:off x="4751140" y="5304455"/>
            <a:ext cx="807250" cy="173417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추천상품 관리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481069" y="5812390"/>
            <a:ext cx="708567" cy="21265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미리보기</a:t>
            </a:r>
            <a:endParaRPr lang="ko-KR" altLang="en-US" sz="80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66905" y="5812390"/>
            <a:ext cx="708567" cy="21265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최종전시</a:t>
            </a:r>
            <a:endParaRPr lang="ko-KR" altLang="en-US" sz="800"/>
          </a:p>
        </p:txBody>
      </p:sp>
      <p:sp>
        <p:nvSpPr>
          <p:cNvPr id="38" name="Google Shape;1700;p44"/>
          <p:cNvSpPr/>
          <p:nvPr/>
        </p:nvSpPr>
        <p:spPr>
          <a:xfrm>
            <a:off x="3106428" y="2964564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1700;p44"/>
          <p:cNvSpPr/>
          <p:nvPr/>
        </p:nvSpPr>
        <p:spPr>
          <a:xfrm>
            <a:off x="5490075" y="2281235"/>
            <a:ext cx="342353" cy="157652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  <a:ea typeface="+mn-ea"/>
              </a:rPr>
              <a:t>삭제</a:t>
            </a:r>
            <a:endParaRPr sz="600" b="1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40" name="Google Shape;1700;p44"/>
          <p:cNvSpPr/>
          <p:nvPr/>
        </p:nvSpPr>
        <p:spPr>
          <a:xfrm>
            <a:off x="4684877" y="2280571"/>
            <a:ext cx="414247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신규생성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1700;p44"/>
          <p:cNvSpPr/>
          <p:nvPr/>
        </p:nvSpPr>
        <p:spPr>
          <a:xfrm>
            <a:off x="5121447" y="2277396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226229" y="5812390"/>
            <a:ext cx="1300772" cy="21265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최종전시 상태로 초기화</a:t>
            </a:r>
            <a:endParaRPr lang="ko-KR" altLang="en-US" sz="800"/>
          </a:p>
        </p:txBody>
      </p:sp>
      <p:sp>
        <p:nvSpPr>
          <p:cNvPr id="37" name="TextBox 36"/>
          <p:cNvSpPr txBox="1"/>
          <p:nvPr/>
        </p:nvSpPr>
        <p:spPr>
          <a:xfrm>
            <a:off x="1942215" y="2101298"/>
            <a:ext cx="44869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smtClean="0">
                <a:solidFill>
                  <a:srgbClr val="FF0000"/>
                </a:solidFill>
                <a:latin typeface="+mn-ea"/>
                <a:ea typeface="+mn-ea"/>
              </a:rPr>
              <a:t>수정중인 상태</a:t>
            </a:r>
            <a:endParaRPr lang="ko-KR" altLang="en-US" sz="6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4" name="Google Shape;51;p20"/>
          <p:cNvSpPr txBox="1"/>
          <p:nvPr/>
        </p:nvSpPr>
        <p:spPr>
          <a:xfrm>
            <a:off x="8799790" y="508495"/>
            <a:ext cx="596974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+mj-ea"/>
              <a:ea typeface="+mj-ea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18266"/>
              </p:ext>
            </p:extLst>
          </p:nvPr>
        </p:nvGraphicFramePr>
        <p:xfrm>
          <a:off x="1975138" y="3522534"/>
          <a:ext cx="4348528" cy="825618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12637">
                  <a:extLst>
                    <a:ext uri="{9D8B030D-6E8A-4147-A177-3AD203B41FA5}">
                      <a16:colId xmlns:a16="http://schemas.microsoft.com/office/drawing/2014/main" val="1660635952"/>
                    </a:ext>
                  </a:extLst>
                </a:gridCol>
                <a:gridCol w="1165860">
                  <a:extLst>
                    <a:ext uri="{9D8B030D-6E8A-4147-A177-3AD203B41FA5}">
                      <a16:colId xmlns:a16="http://schemas.microsoft.com/office/drawing/2014/main" val="186727103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986043708"/>
                    </a:ext>
                  </a:extLst>
                </a:gridCol>
                <a:gridCol w="693421">
                  <a:extLst>
                    <a:ext uri="{9D8B030D-6E8A-4147-A177-3AD203B41FA5}">
                      <a16:colId xmlns:a16="http://schemas.microsoft.com/office/drawing/2014/main" val="2741333497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3755724989"/>
                    </a:ext>
                  </a:extLst>
                </a:gridCol>
                <a:gridCol w="1407931">
                  <a:extLst>
                    <a:ext uri="{9D8B030D-6E8A-4147-A177-3AD203B41FA5}">
                      <a16:colId xmlns:a16="http://schemas.microsoft.com/office/drawing/2014/main" val="1993368147"/>
                    </a:ext>
                  </a:extLst>
                </a:gridCol>
              </a:tblGrid>
              <a:tr h="2188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배너명</a:t>
                      </a:r>
                      <a:endParaRPr lang="en-US" altLang="ko-KR" sz="700" u="none" strike="noStrike" cap="none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배너유형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배너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순서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배너 링크값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267436"/>
                  </a:ext>
                </a:extLst>
              </a:tr>
              <a:tr h="219098">
                <a:tc>
                  <a:txBody>
                    <a:bodyPr/>
                    <a:lstStyle/>
                    <a:p>
                      <a:pPr marL="0" marR="0" lvl="8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안전화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상품검색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안전화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42743"/>
                  </a:ext>
                </a:extLst>
              </a:tr>
              <a:tr h="19381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담당자안내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안내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249607"/>
                  </a:ext>
                </a:extLst>
              </a:tr>
              <a:tr h="19381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인기상품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특정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URL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https://www.okplaza.kr/pubulation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438524"/>
                  </a:ext>
                </a:extLst>
              </a:tr>
            </a:tbl>
          </a:graphicData>
        </a:graphic>
      </p:graphicFrame>
      <p:sp>
        <p:nvSpPr>
          <p:cNvPr id="43" name="Google Shape;1694;p44"/>
          <p:cNvSpPr/>
          <p:nvPr/>
        </p:nvSpPr>
        <p:spPr>
          <a:xfrm>
            <a:off x="8322249" y="2555629"/>
            <a:ext cx="3240597" cy="215820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" name="Google Shape;1695;p44"/>
          <p:cNvGraphicFramePr/>
          <p:nvPr>
            <p:extLst>
              <p:ext uri="{D42A27DB-BD31-4B8C-83A1-F6EECF244321}">
                <p14:modId xmlns:p14="http://schemas.microsoft.com/office/powerpoint/2010/main" val="2432095472"/>
              </p:ext>
            </p:extLst>
          </p:nvPr>
        </p:nvGraphicFramePr>
        <p:xfrm>
          <a:off x="8465579" y="2659000"/>
          <a:ext cx="2946052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6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배너 유형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58;p20"/>
          <p:cNvSpPr/>
          <p:nvPr/>
        </p:nvSpPr>
        <p:spPr>
          <a:xfrm>
            <a:off x="8465578" y="3082877"/>
            <a:ext cx="2946052" cy="110449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</a:pPr>
            <a:r>
              <a:rPr lang="ko-KR" altLang="en-US" sz="7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메인배너는 배너의 유형에 따라 배너링크값이 달르게 입력해야 합니다</a:t>
            </a:r>
            <a:r>
              <a:rPr lang="en-US" altLang="ko-KR" sz="7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7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아래 배너유형에 따라 배너 링크값 입력값을 정의합니다</a:t>
            </a:r>
            <a:r>
              <a:rPr lang="en-US" altLang="ko-KR" sz="7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108000" marR="0" lvl="0" indent="-108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600"/>
              <a:buAutoNum type="arabicPeriod"/>
            </a:pPr>
            <a:r>
              <a:rPr lang="ko-KR" altLang="en-US" sz="700" b="1" u="sng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상품검색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통합검색 통한 상품검색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배너 링크값은 통합검색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Text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입력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AutoNum type="arabicPeriod"/>
            </a:pPr>
            <a:r>
              <a:rPr lang="ko-KR" altLang="en-US" sz="700" b="1" u="sng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특정</a:t>
            </a:r>
            <a:r>
              <a:rPr lang="en-US" altLang="ko-KR" sz="700" b="1" u="sng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URL: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특정 페이지로 이동 용도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클릭 시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URL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페이지이동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배너 링크값은 이동할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URL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입력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AutoNum type="arabicPeriod"/>
            </a:pPr>
            <a:r>
              <a:rPr lang="ko-KR" altLang="en-US" sz="700" b="1" u="sng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안내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링크없음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6" name="Google Shape;1700;p44"/>
          <p:cNvSpPr/>
          <p:nvPr/>
        </p:nvSpPr>
        <p:spPr>
          <a:xfrm>
            <a:off x="9767427" y="4393553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" name="Google Shape;1695;p44"/>
          <p:cNvGraphicFramePr/>
          <p:nvPr>
            <p:extLst>
              <p:ext uri="{D42A27DB-BD31-4B8C-83A1-F6EECF244321}">
                <p14:modId xmlns:p14="http://schemas.microsoft.com/office/powerpoint/2010/main" val="1929594542"/>
              </p:ext>
            </p:extLst>
          </p:nvPr>
        </p:nvGraphicFramePr>
        <p:xfrm>
          <a:off x="11196382" y="2667850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1" name="그림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7557" y="3751221"/>
            <a:ext cx="482940" cy="188634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7557" y="3949308"/>
            <a:ext cx="482940" cy="188634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7557" y="4147395"/>
            <a:ext cx="482940" cy="18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7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11801" y="812438"/>
            <a:ext cx="8046915" cy="55387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사이트관리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(OK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플라자 외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)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구매사 사이트관리</a:t>
            </a:r>
            <a:r>
              <a:rPr lang="en-US" altLang="ko-KR" sz="700">
                <a:latin typeface="+mj-ea"/>
              </a:rPr>
              <a:t> (OK</a:t>
            </a:r>
            <a:r>
              <a:rPr lang="ko-KR" altLang="en-US" sz="700">
                <a:latin typeface="+mj-ea"/>
              </a:rPr>
              <a:t>플라자 외</a:t>
            </a:r>
            <a:r>
              <a:rPr lang="en-US" altLang="ko-KR" sz="700">
                <a:latin typeface="+mj-ea"/>
              </a:rPr>
              <a:t>)</a:t>
            </a:r>
            <a:r>
              <a:rPr lang="ko-KR" altLang="en-US" sz="700" smtClean="0">
                <a:latin typeface="+mj-ea"/>
              </a:rPr>
              <a:t> 기본화면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사이트관리</a:t>
            </a:r>
            <a:endParaRPr>
              <a:latin typeface="+mj-ea"/>
              <a:ea typeface="+mj-ea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185420" y="906310"/>
            <a:ext cx="7902413" cy="5366899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260817" y="993331"/>
            <a:ext cx="7749043" cy="5223172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56" name="Google Shape;56;p20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260331" y="988697"/>
            <a:ext cx="7749529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 txBox="1"/>
          <p:nvPr/>
        </p:nvSpPr>
        <p:spPr>
          <a:xfrm>
            <a:off x="295949" y="1111723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i="0" u="none" strike="noStrike" cap="none" smtClean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구매사 사이트관리</a:t>
            </a:r>
            <a:endParaRPr>
              <a:latin typeface="+mj-ea"/>
              <a:ea typeface="+mj-ea"/>
            </a:endParaRPr>
          </a:p>
        </p:txBody>
      </p:sp>
      <p:sp>
        <p:nvSpPr>
          <p:cNvPr id="58" name="Google Shape;58;p20"/>
          <p:cNvSpPr/>
          <p:nvPr/>
        </p:nvSpPr>
        <p:spPr>
          <a:xfrm>
            <a:off x="364478" y="1381393"/>
            <a:ext cx="7574500" cy="666667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en-US" altLang="ko-KR" sz="6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OK</a:t>
            </a:r>
            <a:r>
              <a:rPr lang="ko-KR" altLang="en-US" sz="6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플라자 구매사 사이트는 고객별 특성에 맞는 맞춤형 서비스를 제공합니다</a:t>
            </a:r>
            <a:r>
              <a:rPr lang="en-US" altLang="ko-KR" sz="6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구매사 사이트명을 등록 후 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CSS, 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로고 및 전시할 공사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고객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유형을 선택하여 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최종전시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하면 공사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고객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유형에 해당되는 고객사에게 밎츰향 페이지가 제공됩니다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en-US" altLang="ko-KR" sz="600">
                <a:solidFill>
                  <a:srgbClr val="FF0000"/>
                </a:solidFill>
                <a:latin typeface="+mj-ea"/>
              </a:rPr>
              <a:t>OK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플라자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(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기본</a:t>
            </a:r>
            <a:r>
              <a:rPr lang="en-US" altLang="ko-KR" sz="600" smtClean="0">
                <a:solidFill>
                  <a:srgbClr val="FF0000"/>
                </a:solidFill>
                <a:latin typeface="+mj-ea"/>
              </a:rPr>
              <a:t>) </a:t>
            </a:r>
            <a:r>
              <a:rPr lang="ko-KR" altLang="en-US" sz="600" smtClean="0">
                <a:solidFill>
                  <a:srgbClr val="FF0000"/>
                </a:solidFill>
                <a:latin typeface="+mj-ea"/>
              </a:rPr>
              <a:t>사이트 제외하고 </a:t>
            </a:r>
            <a:r>
              <a:rPr lang="ko-KR" altLang="en-US" sz="600" smtClean="0">
                <a:solidFill>
                  <a:srgbClr val="FF0000"/>
                </a:solidFill>
                <a:latin typeface="+mj-ea"/>
                <a:ea typeface="+mj-ea"/>
              </a:rPr>
              <a:t>이미 다른 사이트에 공사</a:t>
            </a:r>
            <a:r>
              <a:rPr lang="en-US" altLang="ko-KR" sz="600" smtClean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600" smtClean="0">
                <a:solidFill>
                  <a:srgbClr val="FF0000"/>
                </a:solidFill>
                <a:latin typeface="+mj-ea"/>
                <a:ea typeface="+mj-ea"/>
              </a:rPr>
              <a:t>고객</a:t>
            </a:r>
            <a:r>
              <a:rPr lang="en-US" altLang="ko-KR" sz="600" smtClean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600" smtClean="0">
                <a:solidFill>
                  <a:srgbClr val="FF0000"/>
                </a:solidFill>
                <a:latin typeface="+mj-ea"/>
                <a:ea typeface="+mj-ea"/>
              </a:rPr>
              <a:t>유형이 선택되어 있다면 중복 선택될 수 없습니다</a:t>
            </a:r>
            <a:r>
              <a:rPr lang="en-US" altLang="ko-KR" sz="600" smtClean="0">
                <a:solidFill>
                  <a:srgbClr val="FF0000"/>
                </a:solidFill>
                <a:latin typeface="+mj-ea"/>
                <a:ea typeface="+mj-ea"/>
              </a:rPr>
              <a:t>. (</a:t>
            </a:r>
            <a:r>
              <a:rPr lang="ko-KR" altLang="en-US" sz="600" smtClean="0">
                <a:solidFill>
                  <a:srgbClr val="FF0000"/>
                </a:solidFill>
                <a:latin typeface="+mj-ea"/>
                <a:ea typeface="+mj-ea"/>
              </a:rPr>
              <a:t>기본사이트</a:t>
            </a:r>
            <a:r>
              <a:rPr lang="en-US" altLang="ko-KR" sz="600" smtClean="0">
                <a:solidFill>
                  <a:srgbClr val="FF0000"/>
                </a:solidFill>
                <a:latin typeface="+mj-ea"/>
                <a:ea typeface="+mj-ea"/>
              </a:rPr>
              <a:t>[OK</a:t>
            </a:r>
            <a:r>
              <a:rPr lang="ko-KR" altLang="en-US" sz="600" smtClean="0">
                <a:solidFill>
                  <a:srgbClr val="FF0000"/>
                </a:solidFill>
                <a:latin typeface="+mj-ea"/>
                <a:ea typeface="+mj-ea"/>
              </a:rPr>
              <a:t>플라자</a:t>
            </a:r>
            <a:r>
              <a:rPr lang="en-US" altLang="ko-KR" sz="600" smtClean="0">
                <a:solidFill>
                  <a:srgbClr val="FF0000"/>
                </a:solidFill>
                <a:latin typeface="+mj-ea"/>
                <a:ea typeface="+mj-ea"/>
              </a:rPr>
              <a:t>]</a:t>
            </a:r>
            <a:r>
              <a:rPr lang="ko-KR" altLang="en-US" sz="600" smtClean="0">
                <a:solidFill>
                  <a:srgbClr val="FF0000"/>
                </a:solidFill>
                <a:latin typeface="+mj-ea"/>
                <a:ea typeface="+mj-ea"/>
              </a:rPr>
              <a:t>는 공사유형을 지정하지 않습니다</a:t>
            </a:r>
            <a:r>
              <a:rPr lang="en-US" altLang="ko-KR" sz="600" smtClean="0">
                <a:solidFill>
                  <a:srgbClr val="FF0000"/>
                </a:solidFill>
                <a:latin typeface="+mj-ea"/>
                <a:ea typeface="+mj-ea"/>
              </a:rPr>
              <a:t>.)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rgbClr val="FF0000"/>
                </a:solidFill>
                <a:latin typeface="+mj-ea"/>
                <a:ea typeface="+mj-ea"/>
              </a:rPr>
              <a:t>추천상품은 공사유형별로 반드시 지정해야 합니다</a:t>
            </a:r>
            <a:r>
              <a:rPr lang="en-US" altLang="ko-KR" sz="600" smtClean="0">
                <a:solidFill>
                  <a:srgbClr val="FF0000"/>
                </a:solidFill>
                <a:latin typeface="+mj-ea"/>
                <a:ea typeface="+mj-ea"/>
              </a:rPr>
              <a:t>. (</a:t>
            </a:r>
            <a:r>
              <a:rPr lang="ko-KR" altLang="en-US" sz="600" smtClean="0">
                <a:solidFill>
                  <a:srgbClr val="FF0000"/>
                </a:solidFill>
                <a:latin typeface="+mj-ea"/>
                <a:ea typeface="+mj-ea"/>
              </a:rPr>
              <a:t>특정 공사유형에 추천상품을 등록하지 않으면 구매사 메인의 추천상품 영역에 문제가 발생될 수 있습니다</a:t>
            </a:r>
            <a:r>
              <a:rPr lang="en-US" altLang="ko-KR" sz="600" smtClean="0">
                <a:solidFill>
                  <a:srgbClr val="FF0000"/>
                </a:solidFill>
                <a:latin typeface="+mj-ea"/>
                <a:ea typeface="+mj-ea"/>
              </a:rPr>
              <a:t>.)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600" b="0" i="0" u="none" strike="noStrike" cap="none" smtClean="0">
                <a:solidFill>
                  <a:srgbClr val="FF0000"/>
                </a:solidFill>
                <a:latin typeface="+mj-ea"/>
                <a:ea typeface="+mj-ea"/>
                <a:sym typeface="Arial"/>
              </a:rPr>
              <a:t>메인 </a:t>
            </a:r>
            <a:r>
              <a:rPr lang="en-US" altLang="ko-KR" sz="600" b="0" i="0" u="none" strike="noStrike" cap="none" smtClean="0">
                <a:solidFill>
                  <a:srgbClr val="FF0000"/>
                </a:solidFill>
                <a:latin typeface="+mj-ea"/>
                <a:ea typeface="+mj-ea"/>
                <a:sym typeface="Arial"/>
              </a:rPr>
              <a:t>[</a:t>
            </a:r>
            <a:r>
              <a:rPr lang="ko-KR" altLang="en-US" sz="600" b="0" i="0" u="none" strike="noStrike" cap="none" smtClean="0">
                <a:solidFill>
                  <a:srgbClr val="FF0000"/>
                </a:solidFill>
                <a:latin typeface="+mj-ea"/>
                <a:ea typeface="+mj-ea"/>
                <a:sym typeface="Arial"/>
              </a:rPr>
              <a:t>미리보기</a:t>
            </a:r>
            <a:r>
              <a:rPr lang="en-US" altLang="ko-KR" sz="600" b="0" i="0" u="none" strike="noStrike" cap="none" smtClean="0">
                <a:solidFill>
                  <a:srgbClr val="FF0000"/>
                </a:solidFill>
                <a:latin typeface="+mj-ea"/>
                <a:ea typeface="+mj-ea"/>
                <a:sym typeface="Arial"/>
              </a:rPr>
              <a:t>]</a:t>
            </a:r>
            <a:r>
              <a:rPr lang="ko-KR" altLang="en-US" sz="600" b="0" i="0" u="none" strike="noStrike" cap="none" smtClean="0">
                <a:solidFill>
                  <a:srgbClr val="FF0000"/>
                </a:solidFill>
                <a:latin typeface="+mj-ea"/>
                <a:ea typeface="+mj-ea"/>
                <a:sym typeface="Arial"/>
              </a:rPr>
              <a:t>를 통해 전시할 사이트를 미리보실 수 있고 </a:t>
            </a:r>
            <a:r>
              <a:rPr lang="en-US" altLang="ko-KR" sz="600" b="0" i="0" u="none" strike="noStrike" cap="none" smtClean="0">
                <a:solidFill>
                  <a:srgbClr val="FF0000"/>
                </a:solidFill>
                <a:latin typeface="+mj-ea"/>
                <a:ea typeface="+mj-ea"/>
                <a:sym typeface="Arial"/>
              </a:rPr>
              <a:t>[</a:t>
            </a:r>
            <a:r>
              <a:rPr lang="ko-KR" altLang="en-US" sz="600" b="0" i="0" u="none" strike="noStrike" cap="none" smtClean="0">
                <a:solidFill>
                  <a:srgbClr val="FF0000"/>
                </a:solidFill>
                <a:latin typeface="+mj-ea"/>
                <a:ea typeface="+mj-ea"/>
                <a:sym typeface="Arial"/>
              </a:rPr>
              <a:t>최종전시</a:t>
            </a:r>
            <a:r>
              <a:rPr lang="en-US" altLang="ko-KR" sz="600" b="0" i="0" u="none" strike="noStrike" cap="none" smtClean="0">
                <a:solidFill>
                  <a:srgbClr val="FF0000"/>
                </a:solidFill>
                <a:latin typeface="+mj-ea"/>
                <a:ea typeface="+mj-ea"/>
                <a:sym typeface="Arial"/>
              </a:rPr>
              <a:t>] </a:t>
            </a:r>
            <a:r>
              <a:rPr lang="ko-KR" altLang="en-US" sz="600" b="0" i="0" u="none" strike="noStrike" cap="none" smtClean="0">
                <a:solidFill>
                  <a:srgbClr val="FF0000"/>
                </a:solidFill>
                <a:latin typeface="+mj-ea"/>
                <a:ea typeface="+mj-ea"/>
                <a:sym typeface="Arial"/>
              </a:rPr>
              <a:t>버튼을 클릭해야 최종반영 됩니다</a:t>
            </a:r>
            <a:r>
              <a:rPr lang="en-US" altLang="ko-KR" sz="600" b="0" i="0" u="none" strike="noStrike" cap="none" smtClean="0">
                <a:solidFill>
                  <a:srgbClr val="FF0000"/>
                </a:solidFill>
                <a:latin typeface="+mj-ea"/>
                <a:ea typeface="+mj-ea"/>
                <a:sym typeface="Arial"/>
              </a:rPr>
              <a:t>.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구매사 사이트를 신규등록하거나 수정할 경우 구매사 사이트명 위에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수정중인 상태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로 표기가 되고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최종전시 상태로 초기화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나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최종전시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처리하시면 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최종전시 상태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로 표기 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endParaRPr sz="6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03" name="Google Shape;359;p26"/>
          <p:cNvGraphicFramePr/>
          <p:nvPr>
            <p:extLst>
              <p:ext uri="{D42A27DB-BD31-4B8C-83A1-F6EECF244321}">
                <p14:modId xmlns:p14="http://schemas.microsoft.com/office/powerpoint/2010/main" val="1122162604"/>
              </p:ext>
            </p:extLst>
          </p:nvPr>
        </p:nvGraphicFramePr>
        <p:xfrm>
          <a:off x="320494" y="2267793"/>
          <a:ext cx="4329478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4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6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•</a:t>
                      </a:r>
                      <a:r>
                        <a:rPr lang="ko-KR" altLang="en-US" sz="700" b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구매사 사이트명</a:t>
                      </a:r>
                      <a:r>
                        <a:rPr lang="ko-KR" altLang="en-US" sz="700" b="1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1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*</a:t>
                      </a:r>
                      <a:endParaRPr sz="700" b="1" i="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홈앤서비스    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</a:t>
                      </a:r>
                      <a:r>
                        <a:rPr 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˅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42215" y="2438152"/>
            <a:ext cx="44869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OK</a:t>
            </a:r>
            <a:r>
              <a:rPr lang="ko-KR" altLang="en-US" sz="60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플라자 일반구매사를 대상으로 합니다</a:t>
            </a:r>
            <a:r>
              <a:rPr lang="en-US" altLang="ko-KR" sz="60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60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5" name="Google Shape;359;p26"/>
          <p:cNvGraphicFramePr/>
          <p:nvPr>
            <p:extLst/>
          </p:nvPr>
        </p:nvGraphicFramePr>
        <p:xfrm>
          <a:off x="320494" y="2958357"/>
          <a:ext cx="2734594" cy="458231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4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31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 smtClean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rPr lang="ko-KR" altLang="en-US" sz="700" b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사이트</a:t>
                      </a:r>
                      <a:r>
                        <a:rPr lang="ko-KR" altLang="en-US" sz="700" b="1" baseline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로고</a:t>
                      </a:r>
                      <a:r>
                        <a:rPr lang="ko-KR" altLang="en-US" sz="700" b="1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1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br>
                        <a:rPr lang="en-US" altLang="ko-KR" sz="700" b="1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사이즈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가로 가변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*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세로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50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0" marT="3600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 panose="020B0604020202020204" pitchFamily="34" charset="0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" name="Google Shape;359;p26"/>
          <p:cNvGraphicFramePr/>
          <p:nvPr>
            <p:extLst/>
          </p:nvPr>
        </p:nvGraphicFramePr>
        <p:xfrm>
          <a:off x="321949" y="2668737"/>
          <a:ext cx="4329478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4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6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•</a:t>
                      </a:r>
                      <a:r>
                        <a:rPr lang="ko-KR" altLang="en-US" sz="700" b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구매사 </a:t>
                      </a:r>
                      <a:r>
                        <a:rPr lang="en-US" altLang="ko-KR" sz="700" b="1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CSS</a:t>
                      </a:r>
                      <a:r>
                        <a:rPr lang="en-US" altLang="ko-KR" sz="700" b="1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1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색상</a:t>
                      </a:r>
                      <a:r>
                        <a:rPr lang="ko-KR" altLang="en-US" sz="700" b="1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1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*</a:t>
                      </a:r>
                      <a:endParaRPr sz="700" b="1" i="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Default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(#0000010)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</a:t>
                      </a:r>
                      <a:r>
                        <a:rPr 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1999" y="2992482"/>
            <a:ext cx="1023171" cy="390342"/>
          </a:xfrm>
          <a:prstGeom prst="rect">
            <a:avLst/>
          </a:prstGeom>
        </p:spPr>
      </p:pic>
      <p:graphicFrame>
        <p:nvGraphicFramePr>
          <p:cNvPr id="105" name="Google Shape;359;p26"/>
          <p:cNvGraphicFramePr/>
          <p:nvPr>
            <p:extLst/>
          </p:nvPr>
        </p:nvGraphicFramePr>
        <p:xfrm>
          <a:off x="320494" y="4641873"/>
          <a:ext cx="6151191" cy="4264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35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5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47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•</a:t>
                      </a:r>
                      <a:r>
                        <a:rPr lang="ko-KR" altLang="en-US" sz="700" b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공사</a:t>
                      </a:r>
                      <a:r>
                        <a:rPr lang="en-US" altLang="ko-KR" sz="700" b="1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1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고객</a:t>
                      </a:r>
                      <a:r>
                        <a:rPr lang="en-US" altLang="ko-KR" sz="700" b="1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 </a:t>
                      </a:r>
                      <a:r>
                        <a:rPr lang="ko-KR" altLang="en-US" sz="700" b="1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유형</a:t>
                      </a:r>
                      <a:r>
                        <a:rPr lang="ko-KR" altLang="en-US" sz="700" b="1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1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*</a:t>
                      </a:r>
                      <a:endParaRPr sz="700" b="1" i="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0" marT="3600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HNS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개통공사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(3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군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), HNS_SKB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개통공사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HMS_SKB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개통공사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(POST), HNS_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충전사업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HNS_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케이블 고객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6" name="Google Shape;359;p26"/>
          <p:cNvGraphicFramePr/>
          <p:nvPr>
            <p:extLst/>
          </p:nvPr>
        </p:nvGraphicFramePr>
        <p:xfrm>
          <a:off x="310785" y="5212248"/>
          <a:ext cx="6169617" cy="347957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4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6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957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 smtClean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rPr lang="ko-KR" altLang="en-US" sz="700" b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추천상품</a:t>
                      </a:r>
                      <a:r>
                        <a:rPr lang="ko-KR" altLang="en-US" sz="700" b="1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1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</a:p>
                  </a:txBody>
                  <a:tcPr marL="72000" marR="0" marT="3600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 panose="020B0604020202020204" pitchFamily="34" charset="0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추천상품은 공사유형 별 최소 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개이상 최대 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개 입니다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 panose="020B0604020202020204" pitchFamily="34" charset="0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추천상품 관리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버튼을 클릭하여 추천상품을 등록해 주십시오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7" name="Google Shape;616;p27"/>
          <p:cNvSpPr/>
          <p:nvPr/>
        </p:nvSpPr>
        <p:spPr>
          <a:xfrm>
            <a:off x="6538214" y="4650425"/>
            <a:ext cx="720279" cy="149169"/>
          </a:xfrm>
          <a:prstGeom prst="roundRect">
            <a:avLst>
              <a:gd name="adj" fmla="val 1178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 smtClean="0">
                <a:solidFill>
                  <a:srgbClr val="FFFFFF"/>
                </a:solidFill>
                <a:latin typeface="+mn-ea"/>
                <a:ea typeface="+mn-ea"/>
                <a:cs typeface="Arial"/>
                <a:sym typeface="Arial"/>
              </a:rPr>
              <a:t>공사유형 선택</a:t>
            </a:r>
            <a:endParaRPr sz="600" b="1" i="0" u="none" strike="noStrike" cap="none">
              <a:solidFill>
                <a:srgbClr val="FFFFFF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33" name="Google Shape;1700;p44"/>
          <p:cNvSpPr/>
          <p:nvPr/>
        </p:nvSpPr>
        <p:spPr>
          <a:xfrm>
            <a:off x="4751140" y="5304455"/>
            <a:ext cx="807250" cy="173417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추천상품 관리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481069" y="5812390"/>
            <a:ext cx="708567" cy="21265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미리보기</a:t>
            </a:r>
            <a:endParaRPr lang="ko-KR" altLang="en-US" sz="80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66905" y="5812390"/>
            <a:ext cx="708567" cy="21265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최종전시</a:t>
            </a:r>
            <a:endParaRPr lang="ko-KR" altLang="en-US" sz="800"/>
          </a:p>
        </p:txBody>
      </p:sp>
      <p:sp>
        <p:nvSpPr>
          <p:cNvPr id="38" name="Google Shape;1700;p44"/>
          <p:cNvSpPr/>
          <p:nvPr/>
        </p:nvSpPr>
        <p:spPr>
          <a:xfrm>
            <a:off x="3106428" y="2964564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1700;p44"/>
          <p:cNvSpPr/>
          <p:nvPr/>
        </p:nvSpPr>
        <p:spPr>
          <a:xfrm>
            <a:off x="5490075" y="2281235"/>
            <a:ext cx="342353" cy="157652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  <a:ea typeface="+mn-ea"/>
              </a:rPr>
              <a:t>삭제</a:t>
            </a:r>
            <a:endParaRPr sz="600" b="1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40" name="Google Shape;1700;p44"/>
          <p:cNvSpPr/>
          <p:nvPr/>
        </p:nvSpPr>
        <p:spPr>
          <a:xfrm>
            <a:off x="4684877" y="2280571"/>
            <a:ext cx="414247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신규생성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1700;p44"/>
          <p:cNvSpPr/>
          <p:nvPr/>
        </p:nvSpPr>
        <p:spPr>
          <a:xfrm>
            <a:off x="5121447" y="2277396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226229" y="5812390"/>
            <a:ext cx="1300772" cy="21265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최종전시 상태로 초기화</a:t>
            </a:r>
            <a:endParaRPr lang="ko-KR" altLang="en-US" sz="800"/>
          </a:p>
        </p:txBody>
      </p:sp>
      <p:sp>
        <p:nvSpPr>
          <p:cNvPr id="37" name="TextBox 36"/>
          <p:cNvSpPr txBox="1"/>
          <p:nvPr/>
        </p:nvSpPr>
        <p:spPr>
          <a:xfrm>
            <a:off x="1942215" y="2101298"/>
            <a:ext cx="44869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smtClean="0">
                <a:solidFill>
                  <a:srgbClr val="FF0000"/>
                </a:solidFill>
                <a:latin typeface="+mn-ea"/>
                <a:ea typeface="+mn-ea"/>
              </a:rPr>
              <a:t>수정중인 상태</a:t>
            </a:r>
            <a:endParaRPr lang="ko-KR" altLang="en-US" sz="6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3" name="Google Shape;51;p20"/>
          <p:cNvSpPr txBox="1"/>
          <p:nvPr/>
        </p:nvSpPr>
        <p:spPr>
          <a:xfrm>
            <a:off x="8799790" y="508495"/>
            <a:ext cx="596974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+mj-ea"/>
              <a:ea typeface="+mj-ea"/>
            </a:endParaRPr>
          </a:p>
        </p:txBody>
      </p:sp>
      <p:graphicFrame>
        <p:nvGraphicFramePr>
          <p:cNvPr id="42" name="Google Shape;359;p26"/>
          <p:cNvGraphicFramePr/>
          <p:nvPr>
            <p:extLst>
              <p:ext uri="{D42A27DB-BD31-4B8C-83A1-F6EECF244321}">
                <p14:modId xmlns:p14="http://schemas.microsoft.com/office/powerpoint/2010/main" val="2296657562"/>
              </p:ext>
            </p:extLst>
          </p:nvPr>
        </p:nvGraphicFramePr>
        <p:xfrm>
          <a:off x="323332" y="3527930"/>
          <a:ext cx="6169617" cy="1002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4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6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22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 smtClean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rPr lang="ko-KR" altLang="en-US" sz="700" b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메인 배너</a:t>
                      </a:r>
                      <a:r>
                        <a:rPr lang="ko-KR" altLang="en-US" sz="700" b="1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1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배너 사이즈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가로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820 *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세로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270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1</a:t>
                      </a:r>
                      <a:r>
                        <a:rPr lang="ko-KR" altLang="en-US" sz="700" b="1" i="0" u="sng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 이상 등록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해야 합니다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b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(Max 5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b="1" i="0" u="sng" strike="noStrike" cap="none" baseline="0" smtClean="0">
                          <a:solidFill>
                            <a:schemeClr val="accent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배너유형 설명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0" marT="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 panose="020B0604020202020204" pitchFamily="34" charset="0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Google Shape;1700;p44"/>
          <p:cNvSpPr/>
          <p:nvPr/>
        </p:nvSpPr>
        <p:spPr>
          <a:xfrm>
            <a:off x="6922663" y="3527929"/>
            <a:ext cx="342353" cy="157652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  <a:ea typeface="+mn-ea"/>
              </a:rPr>
              <a:t>삭제</a:t>
            </a:r>
            <a:endParaRPr sz="600" b="1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45" name="Google Shape;1700;p44"/>
          <p:cNvSpPr/>
          <p:nvPr/>
        </p:nvSpPr>
        <p:spPr>
          <a:xfrm>
            <a:off x="6538214" y="3527929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추가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54383"/>
              </p:ext>
            </p:extLst>
          </p:nvPr>
        </p:nvGraphicFramePr>
        <p:xfrm>
          <a:off x="1975983" y="3522534"/>
          <a:ext cx="4348528" cy="825618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12637">
                  <a:extLst>
                    <a:ext uri="{9D8B030D-6E8A-4147-A177-3AD203B41FA5}">
                      <a16:colId xmlns:a16="http://schemas.microsoft.com/office/drawing/2014/main" val="1660635952"/>
                    </a:ext>
                  </a:extLst>
                </a:gridCol>
                <a:gridCol w="1165860">
                  <a:extLst>
                    <a:ext uri="{9D8B030D-6E8A-4147-A177-3AD203B41FA5}">
                      <a16:colId xmlns:a16="http://schemas.microsoft.com/office/drawing/2014/main" val="186727103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986043708"/>
                    </a:ext>
                  </a:extLst>
                </a:gridCol>
                <a:gridCol w="693421">
                  <a:extLst>
                    <a:ext uri="{9D8B030D-6E8A-4147-A177-3AD203B41FA5}">
                      <a16:colId xmlns:a16="http://schemas.microsoft.com/office/drawing/2014/main" val="2741333497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3755724989"/>
                    </a:ext>
                  </a:extLst>
                </a:gridCol>
                <a:gridCol w="1407931">
                  <a:extLst>
                    <a:ext uri="{9D8B030D-6E8A-4147-A177-3AD203B41FA5}">
                      <a16:colId xmlns:a16="http://schemas.microsoft.com/office/drawing/2014/main" val="1993368147"/>
                    </a:ext>
                  </a:extLst>
                </a:gridCol>
              </a:tblGrid>
              <a:tr h="2188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배너명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배너유형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배너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순서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배너 링크값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267436"/>
                  </a:ext>
                </a:extLst>
              </a:tr>
              <a:tr h="219098">
                <a:tc>
                  <a:txBody>
                    <a:bodyPr/>
                    <a:lstStyle/>
                    <a:p>
                      <a:pPr marL="0" marR="0" lvl="8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안전화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상품검색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안전화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42743"/>
                  </a:ext>
                </a:extLst>
              </a:tr>
              <a:tr h="19381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담당자안내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안내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249607"/>
                  </a:ext>
                </a:extLst>
              </a:tr>
              <a:tr h="19381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인기상품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특정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URL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https://www.okplaza.kr/pubulation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438524"/>
                  </a:ext>
                </a:extLst>
              </a:tr>
            </a:tbl>
          </a:graphicData>
        </a:graphic>
      </p:graphicFrame>
      <p:pic>
        <p:nvPicPr>
          <p:cNvPr id="47" name="그림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7557" y="3751221"/>
            <a:ext cx="482940" cy="188634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7557" y="3949308"/>
            <a:ext cx="482940" cy="188634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7557" y="4147395"/>
            <a:ext cx="482940" cy="18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47;p20"/>
          <p:cNvGraphicFramePr/>
          <p:nvPr>
            <p:extLst>
              <p:ext uri="{D42A27DB-BD31-4B8C-83A1-F6EECF244321}">
                <p14:modId xmlns:p14="http://schemas.microsoft.com/office/powerpoint/2010/main" val="1807365083"/>
              </p:ext>
            </p:extLst>
          </p:nvPr>
        </p:nvGraphicFramePr>
        <p:xfrm>
          <a:off x="8385974" y="826614"/>
          <a:ext cx="2324900" cy="218871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플라자 구매사 사이트관리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플라자는 기본 사이트로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DB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컬럼에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번으로 등록되어 관리됨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번은 팬타온 사이트로 팬타온 사이트관리에서 관리함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공사유형은 다른 사이트관리에서 관리되지 않은 공사유형임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공사유형 버튼이 없음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플라자 외 구매사 사이트관리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홈앤서비스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OKSafety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와 같은 사이트관리가 필요한 서비스가 추가될 때 구매사 사이트를 추가 관리함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공사유형 선택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이용하여 공사유형을 사이트를 이용하는 공사유형을 선택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205551557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사이트관리</a:t>
            </a:r>
            <a:endParaRPr>
              <a:latin typeface="+mj-ea"/>
              <a:ea typeface="+mj-ea"/>
            </a:endParaRPr>
          </a:p>
        </p:txBody>
      </p:sp>
      <p:sp>
        <p:nvSpPr>
          <p:cNvPr id="31" name="Google Shape;50;p20"/>
          <p:cNvSpPr txBox="1"/>
          <p:nvPr/>
        </p:nvSpPr>
        <p:spPr>
          <a:xfrm>
            <a:off x="5999872" y="506437"/>
            <a:ext cx="27643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구매사 사이트를 구성를 대표하는 구매사 사이트명 등록 및 관리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사이트관리</a:t>
            </a:r>
            <a:endParaRPr>
              <a:latin typeface="+mj-ea"/>
              <a:ea typeface="+mj-ea"/>
            </a:endParaRPr>
          </a:p>
        </p:txBody>
      </p:sp>
      <p:sp>
        <p:nvSpPr>
          <p:cNvPr id="48" name="Google Shape;48;p20"/>
          <p:cNvSpPr/>
          <p:nvPr/>
        </p:nvSpPr>
        <p:spPr>
          <a:xfrm>
            <a:off x="100860" y="813901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22" y="851942"/>
            <a:ext cx="5099818" cy="3463934"/>
          </a:xfrm>
          <a:prstGeom prst="rect">
            <a:avLst/>
          </a:prstGeom>
        </p:spPr>
      </p:pic>
      <p:sp>
        <p:nvSpPr>
          <p:cNvPr id="16" name="Google Shape;797;p30"/>
          <p:cNvSpPr/>
          <p:nvPr/>
        </p:nvSpPr>
        <p:spPr>
          <a:xfrm>
            <a:off x="5004237" y="85756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3041" y="3914038"/>
            <a:ext cx="4899542" cy="3332635"/>
          </a:xfrm>
          <a:prstGeom prst="rect">
            <a:avLst/>
          </a:prstGeom>
        </p:spPr>
      </p:pic>
      <p:sp>
        <p:nvSpPr>
          <p:cNvPr id="18" name="Google Shape;797;p30"/>
          <p:cNvSpPr/>
          <p:nvPr/>
        </p:nvSpPr>
        <p:spPr>
          <a:xfrm>
            <a:off x="7850218" y="382610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694;p44"/>
          <p:cNvSpPr/>
          <p:nvPr/>
        </p:nvSpPr>
        <p:spPr>
          <a:xfrm>
            <a:off x="4860907" y="1349401"/>
            <a:ext cx="3240597" cy="215820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" name="Google Shape;1695;p44"/>
          <p:cNvGraphicFramePr/>
          <p:nvPr>
            <p:extLst>
              <p:ext uri="{D42A27DB-BD31-4B8C-83A1-F6EECF244321}">
                <p14:modId xmlns:p14="http://schemas.microsoft.com/office/powerpoint/2010/main" val="3807966765"/>
              </p:ext>
            </p:extLst>
          </p:nvPr>
        </p:nvGraphicFramePr>
        <p:xfrm>
          <a:off x="5004237" y="1452772"/>
          <a:ext cx="2946052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6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배너 유형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Google Shape;58;p20"/>
          <p:cNvSpPr/>
          <p:nvPr/>
        </p:nvSpPr>
        <p:spPr>
          <a:xfrm>
            <a:off x="5004236" y="1876649"/>
            <a:ext cx="2946052" cy="110449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</a:pPr>
            <a:r>
              <a:rPr lang="ko-KR" altLang="en-US" sz="7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메인배너는 배너의 유형에 따라 배너링크값이 달르게 입력해야 합니다</a:t>
            </a:r>
            <a:r>
              <a:rPr lang="en-US" altLang="ko-KR" sz="7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7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아래 배너유형에 따라 배너 링크값 입력값을 정의합니다</a:t>
            </a:r>
            <a:r>
              <a:rPr lang="en-US" altLang="ko-KR" sz="7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108000" marR="0" lvl="0" indent="-108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600"/>
              <a:buAutoNum type="arabicPeriod"/>
            </a:pPr>
            <a:r>
              <a:rPr lang="ko-KR" altLang="en-US" sz="700" b="1" u="sng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상품검색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통합검색 통한 상품검색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배너 링크값은 통합검색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Text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입력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AutoNum type="arabicPeriod"/>
            </a:pPr>
            <a:r>
              <a:rPr lang="ko-KR" altLang="en-US" sz="700" b="1" u="sng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특정</a:t>
            </a:r>
            <a:r>
              <a:rPr lang="en-US" altLang="ko-KR" sz="700" b="1" u="sng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URL: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특정 페이지로 이동 용도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클릭 시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URL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페이지이동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배너 링크값은 이동할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URL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입력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AutoNum type="arabicPeriod"/>
            </a:pPr>
            <a:r>
              <a:rPr lang="ko-KR" altLang="en-US" sz="700" b="1" u="sng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안내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링크없음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Google Shape;1700;p44"/>
          <p:cNvSpPr/>
          <p:nvPr/>
        </p:nvSpPr>
        <p:spPr>
          <a:xfrm>
            <a:off x="6306085" y="3187325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" name="Google Shape;1695;p44"/>
          <p:cNvGraphicFramePr/>
          <p:nvPr>
            <p:extLst>
              <p:ext uri="{D42A27DB-BD31-4B8C-83A1-F6EECF244321}">
                <p14:modId xmlns:p14="http://schemas.microsoft.com/office/powerpoint/2010/main" val="4278329467"/>
              </p:ext>
            </p:extLst>
          </p:nvPr>
        </p:nvGraphicFramePr>
        <p:xfrm>
          <a:off x="7735040" y="1461622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" name="Google Shape;408;p26"/>
          <p:cNvCxnSpPr>
            <a:endCxn id="19" idx="1"/>
          </p:cNvCxnSpPr>
          <p:nvPr/>
        </p:nvCxnSpPr>
        <p:spPr>
          <a:xfrm flipV="1">
            <a:off x="714375" y="2428501"/>
            <a:ext cx="4146532" cy="47249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" name="Google Shape;408;p26"/>
          <p:cNvCxnSpPr>
            <a:endCxn id="19" idx="2"/>
          </p:cNvCxnSpPr>
          <p:nvPr/>
        </p:nvCxnSpPr>
        <p:spPr>
          <a:xfrm flipV="1">
            <a:off x="3962399" y="3507601"/>
            <a:ext cx="2518807" cy="2384835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40672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47;p20"/>
          <p:cNvGraphicFramePr/>
          <p:nvPr>
            <p:extLst>
              <p:ext uri="{D42A27DB-BD31-4B8C-83A1-F6EECF244321}">
                <p14:modId xmlns:p14="http://schemas.microsoft.com/office/powerpoint/2010/main" val="2383118904"/>
              </p:ext>
            </p:extLst>
          </p:nvPr>
        </p:nvGraphicFramePr>
        <p:xfrm>
          <a:off x="8385974" y="826614"/>
          <a:ext cx="2324900" cy="341673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사이트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구매사에 전시되는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CSS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로고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메인베너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추천상품를 설정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사이트명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신규생성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이용 구매사 사이트명을 등록함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.(OK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플라자 기본은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세팅되어 있음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이용하여 구매사 사이트명 및 설명을 수정함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구매사 사이트명을 삭제합니다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삭제한 사이트의 공사유형의 구매사는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플라자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사이트를 따라감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사이트명의 콤보박스를 변경하면 아래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CSS,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로고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배너 등이 사이트 설정된 값으로 보여짐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콥보박스 아래는 구매사 사이트명의 설명이 보여짐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플라자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 중이거나 수정 중인 상태의 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2-1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사이트 상태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사이트 상태가 수정 중이면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수정중인 상태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표기되고 최종전시 된 상태면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700" u="none" strike="noStrike" cap="none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최종전시 상태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＂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표기됨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205551557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CSS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색상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가지 구매사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CSS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색상을 선택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디자인팀에서 정의해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줘야 함</a:t>
                      </a:r>
                      <a:endParaRPr lang="en-US" altLang="ko-KR" sz="700" b="0" i="0" u="none" strike="noStrike" cap="none" baseline="0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</a:t>
                      </a:r>
                      <a:r>
                        <a:rPr 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b="0" i="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사이트관리</a:t>
            </a:r>
            <a:endParaRPr>
              <a:latin typeface="+mj-ea"/>
              <a:ea typeface="+mj-ea"/>
            </a:endParaRPr>
          </a:p>
        </p:txBody>
      </p:sp>
      <p:sp>
        <p:nvSpPr>
          <p:cNvPr id="31" name="Google Shape;50;p20"/>
          <p:cNvSpPr txBox="1"/>
          <p:nvPr/>
        </p:nvSpPr>
        <p:spPr>
          <a:xfrm>
            <a:off x="5999872" y="506437"/>
            <a:ext cx="27643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구매사 사이트를 구성를 대표하는 구매사 사이트명 등록 및 관리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사이트관리</a:t>
            </a:r>
            <a:endParaRPr>
              <a:latin typeface="+mj-ea"/>
              <a:ea typeface="+mj-ea"/>
            </a:endParaRPr>
          </a:p>
        </p:txBody>
      </p:sp>
      <p:sp>
        <p:nvSpPr>
          <p:cNvPr id="48" name="Google Shape;48;p20"/>
          <p:cNvSpPr/>
          <p:nvPr/>
        </p:nvSpPr>
        <p:spPr>
          <a:xfrm>
            <a:off x="100860" y="813901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62" name="Google Shape;51;p20"/>
          <p:cNvSpPr txBox="1"/>
          <p:nvPr/>
        </p:nvSpPr>
        <p:spPr>
          <a:xfrm>
            <a:off x="8799790" y="508495"/>
            <a:ext cx="596974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+mj-ea"/>
              <a:ea typeface="+mj-ea"/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07" y="845606"/>
            <a:ext cx="6973901" cy="4743600"/>
          </a:xfrm>
          <a:prstGeom prst="rect">
            <a:avLst/>
          </a:prstGeom>
        </p:spPr>
      </p:pic>
      <p:sp>
        <p:nvSpPr>
          <p:cNvPr id="89" name="Google Shape;1694;p44"/>
          <p:cNvSpPr/>
          <p:nvPr/>
        </p:nvSpPr>
        <p:spPr>
          <a:xfrm>
            <a:off x="5257229" y="3958740"/>
            <a:ext cx="2874805" cy="186822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0" name="Google Shape;1695;p44"/>
          <p:cNvGraphicFramePr/>
          <p:nvPr>
            <p:extLst>
              <p:ext uri="{D42A27DB-BD31-4B8C-83A1-F6EECF244321}">
                <p14:modId xmlns:p14="http://schemas.microsoft.com/office/powerpoint/2010/main" val="760763777"/>
              </p:ext>
            </p:extLst>
          </p:nvPr>
        </p:nvGraphicFramePr>
        <p:xfrm>
          <a:off x="5325747" y="4015302"/>
          <a:ext cx="2722606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722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56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구매사 사이트명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Google Shape;1695;p44"/>
          <p:cNvGraphicFramePr/>
          <p:nvPr>
            <p:extLst>
              <p:ext uri="{D42A27DB-BD31-4B8C-83A1-F6EECF244321}">
                <p14:modId xmlns:p14="http://schemas.microsoft.com/office/powerpoint/2010/main" val="2400788825"/>
              </p:ext>
            </p:extLst>
          </p:nvPr>
        </p:nvGraphicFramePr>
        <p:xfrm>
          <a:off x="7855411" y="4010616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" name="Google Shape;58;p20"/>
          <p:cNvSpPr/>
          <p:nvPr/>
        </p:nvSpPr>
        <p:spPr>
          <a:xfrm>
            <a:off x="5325747" y="4391460"/>
            <a:ext cx="2744911" cy="407692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구매사 서비스 사이트를 구분짓는 명을 등록합니다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OK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플라자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(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기본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)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사이트는 삭제할 수 없고 삭제된 공사유형의 고객사들은 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OK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플라자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(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기본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)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의 구매사 사이트를 따릅니다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93" name="Google Shape;1696;p44"/>
          <p:cNvGraphicFramePr/>
          <p:nvPr>
            <p:extLst>
              <p:ext uri="{D42A27DB-BD31-4B8C-83A1-F6EECF244321}">
                <p14:modId xmlns:p14="http://schemas.microsoft.com/office/powerpoint/2010/main" val="4198040607"/>
              </p:ext>
            </p:extLst>
          </p:nvPr>
        </p:nvGraphicFramePr>
        <p:xfrm>
          <a:off x="5277665" y="4883326"/>
          <a:ext cx="2737948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930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7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구매사 사이트명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최소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자리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최대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1697;p44"/>
          <p:cNvGraphicFramePr/>
          <p:nvPr>
            <p:extLst>
              <p:ext uri="{D42A27DB-BD31-4B8C-83A1-F6EECF244321}">
                <p14:modId xmlns:p14="http://schemas.microsoft.com/office/powerpoint/2010/main" val="465164576"/>
              </p:ext>
            </p:extLst>
          </p:nvPr>
        </p:nvGraphicFramePr>
        <p:xfrm>
          <a:off x="5297448" y="5111423"/>
          <a:ext cx="2718166" cy="370745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11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7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4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설명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" name="Google Shape;1700;p44"/>
          <p:cNvSpPr/>
          <p:nvPr/>
        </p:nvSpPr>
        <p:spPr>
          <a:xfrm>
            <a:off x="6795404" y="5589206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1700;p44"/>
          <p:cNvSpPr/>
          <p:nvPr/>
        </p:nvSpPr>
        <p:spPr>
          <a:xfrm>
            <a:off x="6396779" y="5589206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797;p30"/>
          <p:cNvSpPr/>
          <p:nvPr/>
        </p:nvSpPr>
        <p:spPr>
          <a:xfrm>
            <a:off x="213051" y="88972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665;p27"/>
          <p:cNvSpPr/>
          <p:nvPr/>
        </p:nvSpPr>
        <p:spPr>
          <a:xfrm>
            <a:off x="5823623" y="1854045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Google Shape;666;p27"/>
          <p:cNvGraphicFramePr/>
          <p:nvPr>
            <p:extLst>
              <p:ext uri="{D42A27DB-BD31-4B8C-83A1-F6EECF244321}">
                <p14:modId xmlns:p14="http://schemas.microsoft.com/office/powerpoint/2010/main" val="1891089893"/>
              </p:ext>
            </p:extLst>
          </p:nvPr>
        </p:nvGraphicFramePr>
        <p:xfrm>
          <a:off x="6021983" y="2020591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667;p27"/>
          <p:cNvSpPr/>
          <p:nvPr/>
        </p:nvSpPr>
        <p:spPr>
          <a:xfrm>
            <a:off x="6527835" y="2403192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668;p27"/>
          <p:cNvSpPr txBox="1"/>
          <p:nvPr/>
        </p:nvSpPr>
        <p:spPr>
          <a:xfrm>
            <a:off x="5927382" y="2020134"/>
            <a:ext cx="1789186" cy="18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OK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플라자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기본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은 삭제하실 수 없습니다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408;p26"/>
          <p:cNvCxnSpPr>
            <a:endCxn id="98" idx="1"/>
          </p:cNvCxnSpPr>
          <p:nvPr/>
        </p:nvCxnSpPr>
        <p:spPr>
          <a:xfrm>
            <a:off x="5117805" y="2133600"/>
            <a:ext cx="705818" cy="11956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03" name="Google Shape;401;p26"/>
          <p:cNvSpPr/>
          <p:nvPr/>
        </p:nvSpPr>
        <p:spPr>
          <a:xfrm>
            <a:off x="326571" y="1922281"/>
            <a:ext cx="4651829" cy="427469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797;p30"/>
          <p:cNvSpPr/>
          <p:nvPr/>
        </p:nvSpPr>
        <p:spPr>
          <a:xfrm>
            <a:off x="221025" y="192119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408;p26"/>
          <p:cNvCxnSpPr>
            <a:endCxn id="93" idx="1"/>
          </p:cNvCxnSpPr>
          <p:nvPr/>
        </p:nvCxnSpPr>
        <p:spPr>
          <a:xfrm rot="16200000" flipH="1">
            <a:off x="3405900" y="3101560"/>
            <a:ext cx="2765051" cy="978480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7" name="Google Shape;408;p26"/>
          <p:cNvCxnSpPr>
            <a:endCxn id="93" idx="1"/>
          </p:cNvCxnSpPr>
          <p:nvPr/>
        </p:nvCxnSpPr>
        <p:spPr>
          <a:xfrm rot="16200000" flipH="1">
            <a:off x="3582903" y="3278563"/>
            <a:ext cx="2765049" cy="624475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8" name="Google Shape;797;p30"/>
          <p:cNvSpPr/>
          <p:nvPr/>
        </p:nvSpPr>
        <p:spPr>
          <a:xfrm>
            <a:off x="221025" y="239920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210;p21"/>
          <p:cNvSpPr/>
          <p:nvPr/>
        </p:nvSpPr>
        <p:spPr>
          <a:xfrm>
            <a:off x="5817996" y="2727340"/>
            <a:ext cx="1961943" cy="966823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211;p21"/>
          <p:cNvSpPr txBox="1"/>
          <p:nvPr/>
        </p:nvSpPr>
        <p:spPr>
          <a:xfrm>
            <a:off x="5861137" y="2857184"/>
            <a:ext cx="185818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선택된 구매사 사이트를 삭제하시면 해당 공사유형 구매사는 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OK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플라자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기본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에 설정되어 있는 사이트를 따라갑니다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해당 구매사 사이트를 삭제 하시겠습니까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1" name="Google Shape;212;p21"/>
          <p:cNvGraphicFramePr/>
          <p:nvPr>
            <p:extLst>
              <p:ext uri="{D42A27DB-BD31-4B8C-83A1-F6EECF244321}">
                <p14:modId xmlns:p14="http://schemas.microsoft.com/office/powerpoint/2010/main" val="2890923207"/>
              </p:ext>
            </p:extLst>
          </p:nvPr>
        </p:nvGraphicFramePr>
        <p:xfrm>
          <a:off x="5951922" y="3253764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" name="Google Shape;213;p21"/>
          <p:cNvSpPr/>
          <p:nvPr/>
        </p:nvSpPr>
        <p:spPr>
          <a:xfrm>
            <a:off x="6435461" y="3454026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214;p21"/>
          <p:cNvSpPr/>
          <p:nvPr/>
        </p:nvSpPr>
        <p:spPr>
          <a:xfrm>
            <a:off x="6875238" y="3444271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408;p26"/>
          <p:cNvCxnSpPr>
            <a:endCxn id="109" idx="1"/>
          </p:cNvCxnSpPr>
          <p:nvPr/>
        </p:nvCxnSpPr>
        <p:spPr>
          <a:xfrm rot="16200000" flipH="1">
            <a:off x="4932459" y="2325214"/>
            <a:ext cx="994667" cy="776407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15" name="직사각형 114"/>
          <p:cNvSpPr/>
          <p:nvPr/>
        </p:nvSpPr>
        <p:spPr>
          <a:xfrm>
            <a:off x="3600893" y="1881969"/>
            <a:ext cx="127591" cy="59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1573620" y="1904231"/>
            <a:ext cx="893134" cy="163482"/>
          </a:xfrm>
          <a:prstGeom prst="ellipse">
            <a:avLst/>
          </a:prstGeom>
          <a:noFill/>
          <a:ln w="127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3191444" y="972671"/>
            <a:ext cx="893134" cy="163482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3283589" y="954161"/>
            <a:ext cx="80098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smtClean="0">
                <a:solidFill>
                  <a:srgbClr val="0070C0"/>
                </a:solidFill>
                <a:latin typeface="+mn-ea"/>
                <a:ea typeface="+mn-ea"/>
              </a:rPr>
              <a:t>최종전시 상태</a:t>
            </a:r>
            <a:endParaRPr lang="ko-KR" altLang="en-US" sz="600">
              <a:solidFill>
                <a:srgbClr val="0070C0"/>
              </a:solidFill>
              <a:latin typeface="+mn-ea"/>
              <a:ea typeface="+mn-ea"/>
            </a:endParaRPr>
          </a:p>
        </p:txBody>
      </p:sp>
      <p:cxnSp>
        <p:nvCxnSpPr>
          <p:cNvPr id="119" name="Google Shape;408;p26"/>
          <p:cNvCxnSpPr>
            <a:stCxn id="116" idx="0"/>
            <a:endCxn id="117" idx="2"/>
          </p:cNvCxnSpPr>
          <p:nvPr/>
        </p:nvCxnSpPr>
        <p:spPr>
          <a:xfrm rot="5400000" flipH="1" flipV="1">
            <a:off x="2180906" y="893694"/>
            <a:ext cx="849819" cy="1171257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20" name="Google Shape;797;p30"/>
          <p:cNvSpPr/>
          <p:nvPr/>
        </p:nvSpPr>
        <p:spPr>
          <a:xfrm>
            <a:off x="3191443" y="88972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2-1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81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00860" y="813901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박동혁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5" name="Google Shape;47;p20"/>
          <p:cNvGraphicFramePr/>
          <p:nvPr>
            <p:extLst>
              <p:ext uri="{D42A27DB-BD31-4B8C-83A1-F6EECF244321}">
                <p14:modId xmlns:p14="http://schemas.microsoft.com/office/powerpoint/2010/main" val="891372426"/>
              </p:ext>
            </p:extLst>
          </p:nvPr>
        </p:nvGraphicFramePr>
        <p:xfrm>
          <a:off x="8385974" y="826614"/>
          <a:ext cx="2324900" cy="174453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사이트 로고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좌측 상탄에 들어가는 로고 이미지를 등록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배너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배너명은 배너를 구분짓기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위한 명칭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검색어는 배너 클릭 시 통합검색으로 검색되 어 조회순서는 배너가 슬라이딩되는 순서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배너는 최대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개까지 추가 가능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배너명 클릭 시 배너 수정레이어 팝업 호출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2-1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배너 레이어 팝업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 시 모두 필수조건임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 시 모든 필드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Validaion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체크</a:t>
                      </a:r>
                      <a:endParaRPr sz="700" b="0" i="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Google Shape;50;p20"/>
          <p:cNvSpPr txBox="1"/>
          <p:nvPr/>
        </p:nvSpPr>
        <p:spPr>
          <a:xfrm>
            <a:off x="5999872" y="506437"/>
            <a:ext cx="27643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사이트 로고와 배너 관리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0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사이트관리</a:t>
            </a:r>
            <a:endParaRPr>
              <a:latin typeface="+mj-ea"/>
              <a:ea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사이트관리</a:t>
            </a:r>
            <a:endParaRPr>
              <a:latin typeface="+mj-ea"/>
              <a:ea typeface="+mj-ea"/>
            </a:endParaRPr>
          </a:p>
        </p:txBody>
      </p:sp>
      <p:pic>
        <p:nvPicPr>
          <p:cNvPr id="154" name="그림 1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07" y="845606"/>
            <a:ext cx="6973901" cy="4743600"/>
          </a:xfrm>
          <a:prstGeom prst="rect">
            <a:avLst/>
          </a:prstGeom>
        </p:spPr>
      </p:pic>
      <p:sp>
        <p:nvSpPr>
          <p:cNvPr id="155" name="Google Shape;1694;p44"/>
          <p:cNvSpPr/>
          <p:nvPr/>
        </p:nvSpPr>
        <p:spPr>
          <a:xfrm>
            <a:off x="5166963" y="846798"/>
            <a:ext cx="2874805" cy="133642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6" name="Google Shape;1695;p44"/>
          <p:cNvGraphicFramePr/>
          <p:nvPr>
            <p:extLst>
              <p:ext uri="{D42A27DB-BD31-4B8C-83A1-F6EECF244321}">
                <p14:modId xmlns:p14="http://schemas.microsoft.com/office/powerpoint/2010/main" val="218263096"/>
              </p:ext>
            </p:extLst>
          </p:nvPr>
        </p:nvGraphicFramePr>
        <p:xfrm>
          <a:off x="5235481" y="903360"/>
          <a:ext cx="2722606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722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56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사이트 로고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7" name="Google Shape;1695;p44"/>
          <p:cNvGraphicFramePr/>
          <p:nvPr>
            <p:extLst>
              <p:ext uri="{D42A27DB-BD31-4B8C-83A1-F6EECF244321}">
                <p14:modId xmlns:p14="http://schemas.microsoft.com/office/powerpoint/2010/main" val="2205144937"/>
              </p:ext>
            </p:extLst>
          </p:nvPr>
        </p:nvGraphicFramePr>
        <p:xfrm>
          <a:off x="7765145" y="898674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8" name="Google Shape;58;p20"/>
          <p:cNvSpPr/>
          <p:nvPr/>
        </p:nvSpPr>
        <p:spPr>
          <a:xfrm>
            <a:off x="5235481" y="1279517"/>
            <a:ext cx="2744911" cy="442957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사이트 좌측 상단에 위치하는 로고 이미지를 등록합니다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로고 사이즈는 가로는 가변이고 세로는 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50px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로 맞춰 등록합니다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파일은 이미지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(jpg, jpeg, png, gif)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만 등록 가능합니다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159" name="Google Shape;1700;p44"/>
          <p:cNvSpPr/>
          <p:nvPr/>
        </p:nvSpPr>
        <p:spPr>
          <a:xfrm>
            <a:off x="6705138" y="1860578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700;p44"/>
          <p:cNvSpPr/>
          <p:nvPr/>
        </p:nvSpPr>
        <p:spPr>
          <a:xfrm>
            <a:off x="6306513" y="1860578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>
                <a:solidFill>
                  <a:schemeClr val="bg1"/>
                </a:solidFill>
              </a:rPr>
              <a:t>등</a:t>
            </a:r>
            <a:r>
              <a:rPr lang="ko-KR" altLang="en-US" sz="6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록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408;p26"/>
          <p:cNvCxnSpPr>
            <a:endCxn id="155" idx="1"/>
          </p:cNvCxnSpPr>
          <p:nvPr/>
        </p:nvCxnSpPr>
        <p:spPr>
          <a:xfrm flipV="1">
            <a:off x="3011714" y="1515009"/>
            <a:ext cx="2155249" cy="124893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4" name="Google Shape;408;p26"/>
          <p:cNvCxnSpPr>
            <a:endCxn id="234" idx="2"/>
          </p:cNvCxnSpPr>
          <p:nvPr/>
        </p:nvCxnSpPr>
        <p:spPr>
          <a:xfrm>
            <a:off x="5863505" y="3260694"/>
            <a:ext cx="701385" cy="368786"/>
          </a:xfrm>
          <a:prstGeom prst="bentConnector3">
            <a:avLst>
              <a:gd name="adj1" fmla="val 1111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5" name="Google Shape;797;p30"/>
          <p:cNvSpPr/>
          <p:nvPr/>
        </p:nvSpPr>
        <p:spPr>
          <a:xfrm>
            <a:off x="184877" y="265321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797;p30"/>
          <p:cNvSpPr/>
          <p:nvPr/>
        </p:nvSpPr>
        <p:spPr>
          <a:xfrm>
            <a:off x="184877" y="314857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665;p27"/>
          <p:cNvSpPr/>
          <p:nvPr/>
        </p:nvSpPr>
        <p:spPr>
          <a:xfrm>
            <a:off x="6163183" y="2240405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6" name="Google Shape;666;p27"/>
          <p:cNvGraphicFramePr/>
          <p:nvPr>
            <p:extLst>
              <p:ext uri="{D42A27DB-BD31-4B8C-83A1-F6EECF244321}">
                <p14:modId xmlns:p14="http://schemas.microsoft.com/office/powerpoint/2010/main" val="3624851468"/>
              </p:ext>
            </p:extLst>
          </p:nvPr>
        </p:nvGraphicFramePr>
        <p:xfrm>
          <a:off x="6361543" y="2406951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7" name="Google Shape;667;p27"/>
          <p:cNvSpPr/>
          <p:nvPr/>
        </p:nvSpPr>
        <p:spPr>
          <a:xfrm>
            <a:off x="6867395" y="2789552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668;p27"/>
          <p:cNvSpPr txBox="1"/>
          <p:nvPr/>
        </p:nvSpPr>
        <p:spPr>
          <a:xfrm>
            <a:off x="6266942" y="2406494"/>
            <a:ext cx="1789186" cy="18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메인배너는 최대 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개까지 추가할 수 있습니다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408;p26"/>
          <p:cNvCxnSpPr>
            <a:endCxn id="185" idx="1"/>
          </p:cNvCxnSpPr>
          <p:nvPr/>
        </p:nvCxnSpPr>
        <p:spPr>
          <a:xfrm rot="5400000" flipH="1" flipV="1">
            <a:off x="5734216" y="2761828"/>
            <a:ext cx="551269" cy="306666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90" name="타원 189"/>
          <p:cNvSpPr/>
          <p:nvPr/>
        </p:nvSpPr>
        <p:spPr>
          <a:xfrm>
            <a:off x="5383161" y="2853813"/>
            <a:ext cx="88491" cy="6735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Google Shape;408;p26"/>
          <p:cNvCxnSpPr>
            <a:endCxn id="234" idx="2"/>
          </p:cNvCxnSpPr>
          <p:nvPr/>
        </p:nvCxnSpPr>
        <p:spPr>
          <a:xfrm>
            <a:off x="2191657" y="3410857"/>
            <a:ext cx="4373233" cy="21862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2" name="Google Shape;1694;p44"/>
          <p:cNvSpPr/>
          <p:nvPr/>
        </p:nvSpPr>
        <p:spPr>
          <a:xfrm>
            <a:off x="6669395" y="3294207"/>
            <a:ext cx="3414798" cy="309046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3" name="Google Shape;1695;p44"/>
          <p:cNvGraphicFramePr/>
          <p:nvPr>
            <p:extLst>
              <p:ext uri="{D42A27DB-BD31-4B8C-83A1-F6EECF244321}">
                <p14:modId xmlns:p14="http://schemas.microsoft.com/office/powerpoint/2010/main" val="428090981"/>
              </p:ext>
            </p:extLst>
          </p:nvPr>
        </p:nvGraphicFramePr>
        <p:xfrm>
          <a:off x="6812725" y="3394746"/>
          <a:ext cx="3146498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14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메인 배너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4" name="Google Shape;1696;p44"/>
          <p:cNvGraphicFramePr/>
          <p:nvPr>
            <p:extLst>
              <p:ext uri="{D42A27DB-BD31-4B8C-83A1-F6EECF244321}">
                <p14:modId xmlns:p14="http://schemas.microsoft.com/office/powerpoint/2010/main" val="3098303235"/>
              </p:ext>
            </p:extLst>
          </p:nvPr>
        </p:nvGraphicFramePr>
        <p:xfrm>
          <a:off x="6782722" y="4380966"/>
          <a:ext cx="3150519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94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3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배너명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최소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자리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최대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5" name="Google Shape;1697;p44"/>
          <p:cNvGraphicFramePr/>
          <p:nvPr>
            <p:extLst>
              <p:ext uri="{D42A27DB-BD31-4B8C-83A1-F6EECF244321}">
                <p14:modId xmlns:p14="http://schemas.microsoft.com/office/powerpoint/2010/main" val="3941675983"/>
              </p:ext>
            </p:extLst>
          </p:nvPr>
        </p:nvGraphicFramePr>
        <p:xfrm>
          <a:off x="6782722" y="4605751"/>
          <a:ext cx="17938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배너유형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선택       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6" name="Google Shape;1700;p44"/>
          <p:cNvSpPr/>
          <p:nvPr/>
        </p:nvSpPr>
        <p:spPr>
          <a:xfrm>
            <a:off x="8482619" y="5950516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7" name="Google Shape;1695;p44"/>
          <p:cNvGraphicFramePr/>
          <p:nvPr>
            <p:extLst>
              <p:ext uri="{D42A27DB-BD31-4B8C-83A1-F6EECF244321}">
                <p14:modId xmlns:p14="http://schemas.microsoft.com/office/powerpoint/2010/main" val="1026031653"/>
              </p:ext>
            </p:extLst>
          </p:nvPr>
        </p:nvGraphicFramePr>
        <p:xfrm>
          <a:off x="9755952" y="3369057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8" name="Google Shape;58;p20"/>
          <p:cNvSpPr/>
          <p:nvPr/>
        </p:nvSpPr>
        <p:spPr>
          <a:xfrm>
            <a:off x="6803457" y="3749900"/>
            <a:ext cx="3155765" cy="508193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rgbClr val="FF0000"/>
                </a:solidFill>
                <a:latin typeface="+mj-ea"/>
              </a:rPr>
              <a:t>메인 배너는 최소 </a:t>
            </a:r>
            <a:r>
              <a:rPr lang="en-US" altLang="ko-KR" sz="600" smtClean="0">
                <a:solidFill>
                  <a:srgbClr val="FF0000"/>
                </a:solidFill>
                <a:latin typeface="+mj-ea"/>
              </a:rPr>
              <a:t>3</a:t>
            </a:r>
            <a:r>
              <a:rPr lang="ko-KR" altLang="en-US" sz="600" smtClean="0">
                <a:solidFill>
                  <a:srgbClr val="FF0000"/>
                </a:solidFill>
                <a:latin typeface="+mj-ea"/>
              </a:rPr>
              <a:t>개 이상 등록되어 있어야 합니다</a:t>
            </a:r>
            <a:r>
              <a:rPr lang="en-US" altLang="ko-KR" sz="600" smtClean="0">
                <a:solidFill>
                  <a:srgbClr val="FF0000"/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rgbClr val="FF0000"/>
                </a:solidFill>
                <a:latin typeface="+mj-ea"/>
              </a:rPr>
              <a:t>배너의 유형에 따라 배너 링크값을 입력해 주십시오</a:t>
            </a:r>
            <a:endParaRPr lang="en-US" altLang="ko-KR" sz="600" smtClean="0">
              <a:solidFill>
                <a:srgbClr val="FF0000"/>
              </a:solidFill>
              <a:latin typeface="+mj-ea"/>
            </a:endParaRP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rgbClr val="FF0000"/>
                </a:solidFill>
                <a:latin typeface="+mj-ea"/>
              </a:rPr>
              <a:t>배너 이미지 사이즈는 가로 </a:t>
            </a:r>
            <a:r>
              <a:rPr lang="en-US" altLang="ko-KR" sz="600" smtClean="0">
                <a:solidFill>
                  <a:srgbClr val="FF0000"/>
                </a:solidFill>
                <a:latin typeface="+mj-ea"/>
              </a:rPr>
              <a:t>XXX, </a:t>
            </a:r>
            <a:r>
              <a:rPr lang="ko-KR" altLang="en-US" sz="600" smtClean="0">
                <a:solidFill>
                  <a:srgbClr val="FF0000"/>
                </a:solidFill>
                <a:latin typeface="+mj-ea"/>
              </a:rPr>
              <a:t>세로 </a:t>
            </a:r>
            <a:r>
              <a:rPr lang="en-US" altLang="ko-KR" sz="600" smtClean="0">
                <a:solidFill>
                  <a:srgbClr val="FF0000"/>
                </a:solidFill>
                <a:latin typeface="+mj-ea"/>
              </a:rPr>
              <a:t>XXX </a:t>
            </a:r>
            <a:r>
              <a:rPr lang="ko-KR" altLang="en-US" sz="600" smtClean="0">
                <a:solidFill>
                  <a:srgbClr val="FF0000"/>
                </a:solidFill>
                <a:latin typeface="+mj-ea"/>
              </a:rPr>
              <a:t>를 반드시 지켜서 등록해 주십시오</a:t>
            </a:r>
            <a:endParaRPr lang="en-US" altLang="ko-KR" sz="600" smtClean="0">
              <a:solidFill>
                <a:srgbClr val="FF0000"/>
              </a:solidFill>
              <a:latin typeface="+mj-ea"/>
            </a:endParaRP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배너링크값은 배너유형 선택에 따라 달라집니다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199" name="Google Shape;1699;p44"/>
          <p:cNvGraphicFramePr/>
          <p:nvPr>
            <p:extLst>
              <p:ext uri="{D42A27DB-BD31-4B8C-83A1-F6EECF244321}">
                <p14:modId xmlns:p14="http://schemas.microsoft.com/office/powerpoint/2010/main" val="476017944"/>
              </p:ext>
            </p:extLst>
          </p:nvPr>
        </p:nvGraphicFramePr>
        <p:xfrm>
          <a:off x="6789979" y="5097416"/>
          <a:ext cx="15427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1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순서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0" name="Google Shape;1700;p44"/>
          <p:cNvSpPr/>
          <p:nvPr/>
        </p:nvSpPr>
        <p:spPr>
          <a:xfrm>
            <a:off x="8083994" y="5950516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1" name="Google Shape;359;p26"/>
          <p:cNvGraphicFramePr/>
          <p:nvPr>
            <p:extLst>
              <p:ext uri="{D42A27DB-BD31-4B8C-83A1-F6EECF244321}">
                <p14:modId xmlns:p14="http://schemas.microsoft.com/office/powerpoint/2010/main" val="2359173847"/>
              </p:ext>
            </p:extLst>
          </p:nvPr>
        </p:nvGraphicFramePr>
        <p:xfrm>
          <a:off x="6713445" y="5346305"/>
          <a:ext cx="2356196" cy="458231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42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31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배너 이미지</a:t>
                      </a:r>
                      <a:r>
                        <a:rPr lang="en-US" altLang="ko-KR" sz="700" b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: XXX*XXX</a:t>
                      </a:r>
                      <a:endParaRPr lang="en-US" altLang="ko-KR" sz="700" b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3600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 panose="020B0604020202020204" pitchFamily="34" charset="0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2" name="그림 2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7059" y="5365070"/>
            <a:ext cx="1273948" cy="416852"/>
          </a:xfrm>
          <a:prstGeom prst="rect">
            <a:avLst/>
          </a:prstGeom>
        </p:spPr>
      </p:pic>
      <p:sp>
        <p:nvSpPr>
          <p:cNvPr id="203" name="Google Shape;1700;p44"/>
          <p:cNvSpPr/>
          <p:nvPr/>
        </p:nvSpPr>
        <p:spPr>
          <a:xfrm>
            <a:off x="9107239" y="5353562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4" name="Google Shape;1697;p44"/>
          <p:cNvGraphicFramePr/>
          <p:nvPr>
            <p:extLst>
              <p:ext uri="{D42A27DB-BD31-4B8C-83A1-F6EECF244321}">
                <p14:modId xmlns:p14="http://schemas.microsoft.com/office/powerpoint/2010/main" val="3785759867"/>
              </p:ext>
            </p:extLst>
          </p:nvPr>
        </p:nvGraphicFramePr>
        <p:xfrm>
          <a:off x="6789979" y="4841932"/>
          <a:ext cx="3150519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배너링크값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배너유형을 선택해 주십시오</a:t>
                      </a:r>
                      <a:endParaRPr sz="7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8" name="직사각형 207"/>
          <p:cNvSpPr/>
          <p:nvPr/>
        </p:nvSpPr>
        <p:spPr>
          <a:xfrm>
            <a:off x="6713445" y="4587202"/>
            <a:ext cx="3318903" cy="467802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Google Shape;1694;p44"/>
          <p:cNvSpPr/>
          <p:nvPr/>
        </p:nvSpPr>
        <p:spPr>
          <a:xfrm>
            <a:off x="7189596" y="6513003"/>
            <a:ext cx="3414798" cy="53346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  <a:prstDash val="dash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0" name="Google Shape;1697;p44"/>
          <p:cNvGraphicFramePr/>
          <p:nvPr>
            <p:extLst>
              <p:ext uri="{D42A27DB-BD31-4B8C-83A1-F6EECF244321}">
                <p14:modId xmlns:p14="http://schemas.microsoft.com/office/powerpoint/2010/main" val="3830449056"/>
              </p:ext>
            </p:extLst>
          </p:nvPr>
        </p:nvGraphicFramePr>
        <p:xfrm>
          <a:off x="7319517" y="6566891"/>
          <a:ext cx="17938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배너유형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상품검색   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1" name="Google Shape;1697;p44"/>
          <p:cNvGraphicFramePr/>
          <p:nvPr>
            <p:extLst>
              <p:ext uri="{D42A27DB-BD31-4B8C-83A1-F6EECF244321}">
                <p14:modId xmlns:p14="http://schemas.microsoft.com/office/powerpoint/2010/main" val="1386882134"/>
              </p:ext>
            </p:extLst>
          </p:nvPr>
        </p:nvGraphicFramePr>
        <p:xfrm>
          <a:off x="7326774" y="6803072"/>
          <a:ext cx="3150519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배너링크값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상품검색을 위한 통합검색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Text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를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 입력해 주십시오</a:t>
                      </a:r>
                      <a:endParaRPr sz="7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2" name="Google Shape;1694;p44"/>
          <p:cNvSpPr/>
          <p:nvPr/>
        </p:nvSpPr>
        <p:spPr>
          <a:xfrm>
            <a:off x="7189596" y="7129274"/>
            <a:ext cx="3414798" cy="53346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  <a:prstDash val="dash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3" name="Google Shape;1697;p44"/>
          <p:cNvGraphicFramePr/>
          <p:nvPr>
            <p:extLst>
              <p:ext uri="{D42A27DB-BD31-4B8C-83A1-F6EECF244321}">
                <p14:modId xmlns:p14="http://schemas.microsoft.com/office/powerpoint/2010/main" val="1673438093"/>
              </p:ext>
            </p:extLst>
          </p:nvPr>
        </p:nvGraphicFramePr>
        <p:xfrm>
          <a:off x="7319517" y="7183162"/>
          <a:ext cx="17938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배너유형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특정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URL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4" name="Google Shape;1697;p44"/>
          <p:cNvGraphicFramePr/>
          <p:nvPr>
            <p:extLst>
              <p:ext uri="{D42A27DB-BD31-4B8C-83A1-F6EECF244321}">
                <p14:modId xmlns:p14="http://schemas.microsoft.com/office/powerpoint/2010/main" val="217294305"/>
              </p:ext>
            </p:extLst>
          </p:nvPr>
        </p:nvGraphicFramePr>
        <p:xfrm>
          <a:off x="7326774" y="7419343"/>
          <a:ext cx="3150519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배너링크값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이동할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URL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입력해 주세요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(ex: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 https://okplaza.kr/abc)</a:t>
                      </a:r>
                      <a:endParaRPr sz="7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5" name="Google Shape;1694;p44"/>
          <p:cNvSpPr/>
          <p:nvPr/>
        </p:nvSpPr>
        <p:spPr>
          <a:xfrm>
            <a:off x="7189596" y="7739131"/>
            <a:ext cx="3414798" cy="53346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  <a:prstDash val="dash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6" name="Google Shape;1697;p44"/>
          <p:cNvGraphicFramePr/>
          <p:nvPr>
            <p:extLst>
              <p:ext uri="{D42A27DB-BD31-4B8C-83A1-F6EECF244321}">
                <p14:modId xmlns:p14="http://schemas.microsoft.com/office/powerpoint/2010/main" val="55484328"/>
              </p:ext>
            </p:extLst>
          </p:nvPr>
        </p:nvGraphicFramePr>
        <p:xfrm>
          <a:off x="7319517" y="7793019"/>
          <a:ext cx="17938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배너유형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안내       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" name="Google Shape;1697;p44"/>
          <p:cNvGraphicFramePr/>
          <p:nvPr>
            <p:extLst>
              <p:ext uri="{D42A27DB-BD31-4B8C-83A1-F6EECF244321}">
                <p14:modId xmlns:p14="http://schemas.microsoft.com/office/powerpoint/2010/main" val="1049992896"/>
              </p:ext>
            </p:extLst>
          </p:nvPr>
        </p:nvGraphicFramePr>
        <p:xfrm>
          <a:off x="7326774" y="8029200"/>
          <a:ext cx="3150519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배너링크값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없음</a:t>
                      </a:r>
                      <a:endParaRPr sz="7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8" name="Google Shape;1694;p44"/>
          <p:cNvSpPr/>
          <p:nvPr/>
        </p:nvSpPr>
        <p:spPr>
          <a:xfrm>
            <a:off x="10227523" y="3675157"/>
            <a:ext cx="3414798" cy="520163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  <a:prstDash val="dash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9" name="Google Shape;1697;p44"/>
          <p:cNvGraphicFramePr/>
          <p:nvPr>
            <p:extLst>
              <p:ext uri="{D42A27DB-BD31-4B8C-83A1-F6EECF244321}">
                <p14:modId xmlns:p14="http://schemas.microsoft.com/office/powerpoint/2010/main" val="631089730"/>
              </p:ext>
            </p:extLst>
          </p:nvPr>
        </p:nvGraphicFramePr>
        <p:xfrm>
          <a:off x="10357444" y="3715748"/>
          <a:ext cx="17938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배너유형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상품검색   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0" name="Google Shape;1697;p44"/>
          <p:cNvGraphicFramePr/>
          <p:nvPr>
            <p:extLst>
              <p:ext uri="{D42A27DB-BD31-4B8C-83A1-F6EECF244321}">
                <p14:modId xmlns:p14="http://schemas.microsoft.com/office/powerpoint/2010/main" val="25621460"/>
              </p:ext>
            </p:extLst>
          </p:nvPr>
        </p:nvGraphicFramePr>
        <p:xfrm>
          <a:off x="10364701" y="3951929"/>
          <a:ext cx="3150519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배너링크값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안전화</a:t>
                      </a:r>
                      <a:endParaRPr sz="7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2" name="Google Shape;408;p26"/>
          <p:cNvCxnSpPr>
            <a:stCxn id="208" idx="1"/>
            <a:endCxn id="209" idx="1"/>
          </p:cNvCxnSpPr>
          <p:nvPr/>
        </p:nvCxnSpPr>
        <p:spPr>
          <a:xfrm rot="10800000" flipH="1" flipV="1">
            <a:off x="6713444" y="4821103"/>
            <a:ext cx="476151" cy="1958630"/>
          </a:xfrm>
          <a:prstGeom prst="bentConnector3">
            <a:avLst>
              <a:gd name="adj1" fmla="val -4801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223" name="Google Shape;408;p26"/>
          <p:cNvCxnSpPr>
            <a:stCxn id="208" idx="1"/>
            <a:endCxn id="212" idx="1"/>
          </p:cNvCxnSpPr>
          <p:nvPr/>
        </p:nvCxnSpPr>
        <p:spPr>
          <a:xfrm rot="10800000" flipH="1" flipV="1">
            <a:off x="6713444" y="4821102"/>
            <a:ext cx="476151" cy="2574901"/>
          </a:xfrm>
          <a:prstGeom prst="bentConnector3">
            <a:avLst>
              <a:gd name="adj1" fmla="val -4801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224" name="Google Shape;408;p26"/>
          <p:cNvCxnSpPr>
            <a:stCxn id="208" idx="1"/>
            <a:endCxn id="215" idx="1"/>
          </p:cNvCxnSpPr>
          <p:nvPr/>
        </p:nvCxnSpPr>
        <p:spPr>
          <a:xfrm rot="10800000" flipH="1" flipV="1">
            <a:off x="6713444" y="4821103"/>
            <a:ext cx="476151" cy="3184758"/>
          </a:xfrm>
          <a:prstGeom prst="bentConnector3">
            <a:avLst>
              <a:gd name="adj1" fmla="val -4801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225" name="Google Shape;408;p26"/>
          <p:cNvCxnSpPr>
            <a:stCxn id="208" idx="3"/>
            <a:endCxn id="218" idx="2"/>
          </p:cNvCxnSpPr>
          <p:nvPr/>
        </p:nvCxnSpPr>
        <p:spPr>
          <a:xfrm flipV="1">
            <a:off x="10032348" y="4195320"/>
            <a:ext cx="1902574" cy="625783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226" name="직사각형 225"/>
          <p:cNvSpPr/>
          <p:nvPr/>
        </p:nvSpPr>
        <p:spPr>
          <a:xfrm>
            <a:off x="10656683" y="4647829"/>
            <a:ext cx="946565" cy="4071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</a:rPr>
              <a:t>수정 시 배너유형은 수정할 수 없음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7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7" name="Google Shape;1694;p44"/>
          <p:cNvSpPr/>
          <p:nvPr/>
        </p:nvSpPr>
        <p:spPr>
          <a:xfrm>
            <a:off x="10627512" y="5248649"/>
            <a:ext cx="2874805" cy="133642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8" name="Google Shape;1695;p44"/>
          <p:cNvGraphicFramePr/>
          <p:nvPr>
            <p:extLst>
              <p:ext uri="{D42A27DB-BD31-4B8C-83A1-F6EECF244321}">
                <p14:modId xmlns:p14="http://schemas.microsoft.com/office/powerpoint/2010/main" val="3148901035"/>
              </p:ext>
            </p:extLst>
          </p:nvPr>
        </p:nvGraphicFramePr>
        <p:xfrm>
          <a:off x="10696030" y="5305211"/>
          <a:ext cx="2722606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722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56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메인 배너 이미지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9" name="Google Shape;1695;p44"/>
          <p:cNvGraphicFramePr/>
          <p:nvPr>
            <p:extLst>
              <p:ext uri="{D42A27DB-BD31-4B8C-83A1-F6EECF244321}">
                <p14:modId xmlns:p14="http://schemas.microsoft.com/office/powerpoint/2010/main" val="776984159"/>
              </p:ext>
            </p:extLst>
          </p:nvPr>
        </p:nvGraphicFramePr>
        <p:xfrm>
          <a:off x="13225694" y="5300525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0" name="Google Shape;58;p20"/>
          <p:cNvSpPr/>
          <p:nvPr/>
        </p:nvSpPr>
        <p:spPr>
          <a:xfrm>
            <a:off x="10696030" y="5681368"/>
            <a:ext cx="2744911" cy="442957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팬타온 메인페이지의 메인 배너 이미지를 등록합니다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배너 사이즈는 가로는 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XXXpx,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세로는 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XXXpx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로 맞춰 등록합니다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파일은 이미지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(jpg, jpeg, png, gif)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만 등록 가능합니다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231" name="Google Shape;1700;p44"/>
          <p:cNvSpPr/>
          <p:nvPr/>
        </p:nvSpPr>
        <p:spPr>
          <a:xfrm>
            <a:off x="12165687" y="6262429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1700;p44"/>
          <p:cNvSpPr/>
          <p:nvPr/>
        </p:nvSpPr>
        <p:spPr>
          <a:xfrm>
            <a:off x="11767062" y="6262429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>
                <a:solidFill>
                  <a:schemeClr val="bg1"/>
                </a:solidFill>
              </a:rPr>
              <a:t>등</a:t>
            </a:r>
            <a:r>
              <a:rPr lang="ko-KR" altLang="en-US" sz="6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록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408;p26"/>
          <p:cNvCxnSpPr>
            <a:stCxn id="203" idx="3"/>
            <a:endCxn id="227" idx="1"/>
          </p:cNvCxnSpPr>
          <p:nvPr/>
        </p:nvCxnSpPr>
        <p:spPr>
          <a:xfrm>
            <a:off x="9449592" y="5432388"/>
            <a:ext cx="1177920" cy="48447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4" name="Google Shape;797;p30"/>
          <p:cNvSpPr/>
          <p:nvPr/>
        </p:nvSpPr>
        <p:spPr>
          <a:xfrm>
            <a:off x="6564890" y="355086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2-1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직사각형 234"/>
          <p:cNvSpPr/>
          <p:nvPr/>
        </p:nvSpPr>
        <p:spPr>
          <a:xfrm>
            <a:off x="5646347" y="4965116"/>
            <a:ext cx="946565" cy="4495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</a:rPr>
              <a:t>배너유형의 선택에 따라 배너링크값 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</a:rPr>
              <a:t>Placeholder 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</a:rPr>
              <a:t>가 달라짐</a:t>
            </a:r>
            <a:endParaRPr lang="ko-KR" altLang="en-US" sz="7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81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00860" y="813901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박동혁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5" name="Google Shape;47;p20"/>
          <p:cNvGraphicFramePr/>
          <p:nvPr>
            <p:extLst>
              <p:ext uri="{D42A27DB-BD31-4B8C-83A1-F6EECF244321}">
                <p14:modId xmlns:p14="http://schemas.microsoft.com/office/powerpoint/2010/main" val="2822118299"/>
              </p:ext>
            </p:extLst>
          </p:nvPr>
        </p:nvGraphicFramePr>
        <p:xfrm>
          <a:off x="8385974" y="826614"/>
          <a:ext cx="2324900" cy="197535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공사유형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사이트에 전시할 대상 구매사 선택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공사유형은 구매사와 연결되어 있음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플라자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사이트는 공사유형을 추가할 수 없다</a:t>
                      </a:r>
                      <a:endParaRPr lang="en-US" altLang="ko-KR" sz="700" b="0" i="0" u="none" strike="noStrike" cap="none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선택된 공사유형은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“,”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구분되어 표기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1-1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공사유형 레이어팝업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 선택된 공사유형은 체크되어 표기됨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 다른 사이트에 연결되어 있는 공사유형은 선택하지 못한다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.(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비횔성화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EX: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SKT A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망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088635822"/>
                  </a:ext>
                </a:extLst>
              </a:tr>
            </a:tbl>
          </a:graphicData>
        </a:graphic>
      </p:graphicFrame>
      <p:sp>
        <p:nvSpPr>
          <p:cNvPr id="31" name="Google Shape;50;p20"/>
          <p:cNvSpPr txBox="1"/>
          <p:nvPr/>
        </p:nvSpPr>
        <p:spPr>
          <a:xfrm>
            <a:off x="5999872" y="506437"/>
            <a:ext cx="27643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사이트 공사유형 관리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0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사이트관리</a:t>
            </a:r>
            <a:endParaRPr>
              <a:latin typeface="+mj-ea"/>
              <a:ea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사이트관리</a:t>
            </a:r>
            <a:endParaRPr>
              <a:latin typeface="+mj-ea"/>
              <a:ea typeface="+mj-ea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07" y="845606"/>
            <a:ext cx="6973901" cy="4743600"/>
          </a:xfrm>
          <a:prstGeom prst="rect">
            <a:avLst/>
          </a:prstGeom>
        </p:spPr>
      </p:pic>
      <p:sp>
        <p:nvSpPr>
          <p:cNvPr id="26" name="Google Shape;797;p30"/>
          <p:cNvSpPr/>
          <p:nvPr/>
        </p:nvSpPr>
        <p:spPr>
          <a:xfrm>
            <a:off x="184877" y="416235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694;p44"/>
          <p:cNvSpPr/>
          <p:nvPr/>
        </p:nvSpPr>
        <p:spPr>
          <a:xfrm>
            <a:off x="6528329" y="3230816"/>
            <a:ext cx="4448857" cy="453152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" name="Google Shape;1695;p44"/>
          <p:cNvGraphicFramePr/>
          <p:nvPr>
            <p:extLst>
              <p:ext uri="{D42A27DB-BD31-4B8C-83A1-F6EECF244321}">
                <p14:modId xmlns:p14="http://schemas.microsoft.com/office/powerpoint/2010/main" val="3094699136"/>
              </p:ext>
            </p:extLst>
          </p:nvPr>
        </p:nvGraphicFramePr>
        <p:xfrm>
          <a:off x="6671659" y="3331355"/>
          <a:ext cx="418502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18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구매사 공사유형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oogle Shape;1696;p44"/>
          <p:cNvGraphicFramePr/>
          <p:nvPr>
            <p:extLst>
              <p:ext uri="{D42A27DB-BD31-4B8C-83A1-F6EECF244321}">
                <p14:modId xmlns:p14="http://schemas.microsoft.com/office/powerpoint/2010/main" val="559790545"/>
              </p:ext>
            </p:extLst>
          </p:nvPr>
        </p:nvGraphicFramePr>
        <p:xfrm>
          <a:off x="6671659" y="4175623"/>
          <a:ext cx="4193380" cy="3186699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667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680">
                  <a:extLst>
                    <a:ext uri="{9D8B030D-6E8A-4147-A177-3AD203B41FA5}">
                      <a16:colId xmlns:a16="http://schemas.microsoft.com/office/drawing/2014/main" val="4146874571"/>
                    </a:ext>
                  </a:extLst>
                </a:gridCol>
                <a:gridCol w="1013026">
                  <a:extLst>
                    <a:ext uri="{9D8B030D-6E8A-4147-A177-3AD203B41FA5}">
                      <a16:colId xmlns:a16="http://schemas.microsoft.com/office/drawing/2014/main" val="3451546017"/>
                    </a:ext>
                  </a:extLst>
                </a:gridCol>
              </a:tblGrid>
              <a:tr h="227739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그룹</a:t>
                      </a: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공사유형</a:t>
                      </a: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lang="en-US" altLang="ko-KR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34420"/>
                  </a:ext>
                </a:extLst>
              </a:tr>
              <a:tr h="184935">
                <a:tc rowSpan="2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SKT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무선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A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망</a:t>
                      </a:r>
                      <a:endParaRPr sz="700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네트웍 운용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(ONS)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A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망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SKT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사급</a:t>
                      </a:r>
                      <a:endParaRPr lang="ko-KR" altLang="en-US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운용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유지보수 공사</a:t>
                      </a:r>
                      <a:endParaRPr sz="700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858038"/>
                  </a:ext>
                </a:extLst>
              </a:tr>
              <a:tr h="184935">
                <a:tc rowSpan="2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부대자재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A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망 부대물자</a:t>
                      </a:r>
                      <a:endParaRPr lang="en-US" altLang="ko-KR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수도권기지국</a:t>
                      </a:r>
                      <a:endParaRPr lang="en-US" altLang="ko-KR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수도권인빌딩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460586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수도권중계기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수도권지하철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976717"/>
                  </a:ext>
                </a:extLst>
              </a:tr>
              <a:tr h="18493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SKT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유선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전송선로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전송장비시설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ICT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공사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168535"/>
                  </a:ext>
                </a:extLst>
              </a:tr>
              <a:tr h="18493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SKT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수주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SKT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수주공사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네트웍 운용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(ONS)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A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망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548019"/>
                  </a:ext>
                </a:extLst>
              </a:tr>
              <a:tr h="184935">
                <a:tc rowSpan="3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SKB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유선</a:t>
                      </a:r>
                      <a:endParaRPr lang="ko-KR" altLang="en-US" sz="700" b="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1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군</a:t>
                      </a:r>
                      <a:endParaRPr lang="en-US" altLang="ko-KR" sz="700" u="none" strike="noStrike" cap="none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2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군</a:t>
                      </a:r>
                      <a:endParaRPr lang="en-US" altLang="ko-KR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사급</a:t>
                      </a:r>
                      <a:endParaRPr lang="en-US" altLang="ko-KR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099220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BCN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공사</a:t>
                      </a:r>
                      <a:endParaRPr sz="700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FTTH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전환공사</a:t>
                      </a:r>
                      <a:endParaRPr sz="700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지장이설공사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417754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T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브로드</a:t>
                      </a:r>
                      <a:endParaRPr sz="700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사급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기업회선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30276"/>
                  </a:ext>
                </a:extLst>
              </a:tr>
              <a:tr h="184935">
                <a:tc rowSpan="2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SKB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개통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개통공사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(3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군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)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■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HNS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개통공사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(3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군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)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■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HNS_SKB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개통공사</a:t>
                      </a:r>
                      <a:endParaRPr lang="en-US" altLang="ko-KR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878447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■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HNS_SKB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개통공사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(POST)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■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HNS_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충전사업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■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HNS_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케이블 고객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9651214"/>
                  </a:ext>
                </a:extLst>
              </a:tr>
              <a:tr h="18493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SKB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장비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전송망장비공사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가입자망장비공사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705935"/>
                  </a:ext>
                </a:extLst>
              </a:tr>
              <a:tr h="184935">
                <a:tc rowSpan="4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신규사업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제조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가공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_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부속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수주공사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안전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(OKSafety)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663882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안전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(OKPlaza)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소방공사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(SKT)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건설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074413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전기차충전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MRO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IDC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565423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LG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 U+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□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OK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스토어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593229"/>
                  </a:ext>
                </a:extLst>
              </a:tr>
            </a:tbl>
          </a:graphicData>
        </a:graphic>
      </p:graphicFrame>
      <p:sp>
        <p:nvSpPr>
          <p:cNvPr id="33" name="Google Shape;1700;p44"/>
          <p:cNvSpPr/>
          <p:nvPr/>
        </p:nvSpPr>
        <p:spPr>
          <a:xfrm>
            <a:off x="8891968" y="7470410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" name="Google Shape;1695;p44"/>
          <p:cNvGraphicFramePr/>
          <p:nvPr>
            <p:extLst>
              <p:ext uri="{D42A27DB-BD31-4B8C-83A1-F6EECF244321}">
                <p14:modId xmlns:p14="http://schemas.microsoft.com/office/powerpoint/2010/main" val="796607482"/>
              </p:ext>
            </p:extLst>
          </p:nvPr>
        </p:nvGraphicFramePr>
        <p:xfrm>
          <a:off x="10649791" y="3305666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Google Shape;58;p20"/>
          <p:cNvSpPr/>
          <p:nvPr/>
        </p:nvSpPr>
        <p:spPr>
          <a:xfrm>
            <a:off x="6662392" y="3686509"/>
            <a:ext cx="4194293" cy="404452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설정하는 구매사 사이트는 아래 선택된 공사유형 구매사에 전시됩니다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공사유형을 체크하시고 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저장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버튼을 누르시면 진열정보는 저장 되고 부모페이지의 진열할 공사유형에 표기 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이미 추가된 공사유형은 선택할 수 없습니다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36" name="Google Shape;1700;p44"/>
          <p:cNvSpPr/>
          <p:nvPr/>
        </p:nvSpPr>
        <p:spPr>
          <a:xfrm>
            <a:off x="8493343" y="7470410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665;p27"/>
          <p:cNvSpPr/>
          <p:nvPr/>
        </p:nvSpPr>
        <p:spPr>
          <a:xfrm>
            <a:off x="6250831" y="2324487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" name="Google Shape;666;p27"/>
          <p:cNvGraphicFramePr/>
          <p:nvPr>
            <p:extLst>
              <p:ext uri="{D42A27DB-BD31-4B8C-83A1-F6EECF244321}">
                <p14:modId xmlns:p14="http://schemas.microsoft.com/office/powerpoint/2010/main" val="1249085045"/>
              </p:ext>
            </p:extLst>
          </p:nvPr>
        </p:nvGraphicFramePr>
        <p:xfrm>
          <a:off x="6449191" y="2491033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Google Shape;667;p27"/>
          <p:cNvSpPr/>
          <p:nvPr/>
        </p:nvSpPr>
        <p:spPr>
          <a:xfrm>
            <a:off x="6955043" y="2873634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668;p27"/>
          <p:cNvSpPr txBox="1"/>
          <p:nvPr/>
        </p:nvSpPr>
        <p:spPr>
          <a:xfrm>
            <a:off x="6354590" y="2490576"/>
            <a:ext cx="178918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OK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플라자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기본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은 공사유형을 선택할 수 없습니다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" name="Google Shape;408;p26"/>
          <p:cNvCxnSpPr>
            <a:endCxn id="37" idx="1"/>
          </p:cNvCxnSpPr>
          <p:nvPr/>
        </p:nvCxnSpPr>
        <p:spPr>
          <a:xfrm rot="5400000" flipH="1" flipV="1">
            <a:off x="5342789" y="3254317"/>
            <a:ext cx="1438751" cy="377334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49" name="Google Shape;408;p26"/>
          <p:cNvCxnSpPr>
            <a:endCxn id="27" idx="1"/>
          </p:cNvCxnSpPr>
          <p:nvPr/>
        </p:nvCxnSpPr>
        <p:spPr>
          <a:xfrm rot="16200000" flipH="1">
            <a:off x="5675601" y="4643850"/>
            <a:ext cx="1176998" cy="528457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6" name="타원 55"/>
          <p:cNvSpPr/>
          <p:nvPr/>
        </p:nvSpPr>
        <p:spPr>
          <a:xfrm>
            <a:off x="5570458" y="3739463"/>
            <a:ext cx="70868" cy="787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Google Shape;797;p30"/>
          <p:cNvSpPr/>
          <p:nvPr/>
        </p:nvSpPr>
        <p:spPr>
          <a:xfrm>
            <a:off x="6463962" y="3281793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6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940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00860" y="813901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박동혁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5" name="Google Shape;47;p20"/>
          <p:cNvGraphicFramePr/>
          <p:nvPr>
            <p:extLst>
              <p:ext uri="{D42A27DB-BD31-4B8C-83A1-F6EECF244321}">
                <p14:modId xmlns:p14="http://schemas.microsoft.com/office/powerpoint/2010/main" val="2626265031"/>
              </p:ext>
            </p:extLst>
          </p:nvPr>
        </p:nvGraphicFramePr>
        <p:xfrm>
          <a:off x="8385974" y="826614"/>
          <a:ext cx="2324900" cy="152256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추천상품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공사유형 별 메인에 전시되는 추천상품을 관리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1-1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추천상품 관리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부모페이지의 공사유형 과 연결된 상품조회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 추가된 상품은 저장 불가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1-2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공사유형 상품 조회 레이어 팝업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부모페이지의 공사유형과 연결된 상품조회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 추가된 상품은 저장 불가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088635822"/>
                  </a:ext>
                </a:extLst>
              </a:tr>
            </a:tbl>
          </a:graphicData>
        </a:graphic>
      </p:graphicFrame>
      <p:sp>
        <p:nvSpPr>
          <p:cNvPr id="31" name="Google Shape;50;p20"/>
          <p:cNvSpPr txBox="1"/>
          <p:nvPr/>
        </p:nvSpPr>
        <p:spPr>
          <a:xfrm>
            <a:off x="5999872" y="506437"/>
            <a:ext cx="27643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사이트 추천상품 관리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0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사이트관리</a:t>
            </a:r>
            <a:endParaRPr>
              <a:latin typeface="+mj-ea"/>
              <a:ea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사이트관리</a:t>
            </a:r>
            <a:endParaRPr>
              <a:latin typeface="+mj-ea"/>
              <a:ea typeface="+mj-ea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07" y="845606"/>
            <a:ext cx="6973901" cy="4743600"/>
          </a:xfrm>
          <a:prstGeom prst="rect">
            <a:avLst/>
          </a:prstGeom>
        </p:spPr>
      </p:pic>
      <p:sp>
        <p:nvSpPr>
          <p:cNvPr id="47" name="Google Shape;797;p30"/>
          <p:cNvSpPr/>
          <p:nvPr/>
        </p:nvSpPr>
        <p:spPr>
          <a:xfrm>
            <a:off x="184877" y="474293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570458" y="3739463"/>
            <a:ext cx="70868" cy="787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Google Shape;1694;p44"/>
          <p:cNvSpPr/>
          <p:nvPr/>
        </p:nvSpPr>
        <p:spPr>
          <a:xfrm>
            <a:off x="-5399" y="5470030"/>
            <a:ext cx="4086773" cy="447775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4" name="Google Shape;1695;p44"/>
          <p:cNvGraphicFramePr/>
          <p:nvPr>
            <p:extLst>
              <p:ext uri="{D42A27DB-BD31-4B8C-83A1-F6EECF244321}">
                <p14:modId xmlns:p14="http://schemas.microsoft.com/office/powerpoint/2010/main" val="3044453845"/>
              </p:ext>
            </p:extLst>
          </p:nvPr>
        </p:nvGraphicFramePr>
        <p:xfrm>
          <a:off x="137930" y="5573401"/>
          <a:ext cx="381585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상품 추가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Google Shape;1696;p44"/>
          <p:cNvGraphicFramePr/>
          <p:nvPr>
            <p:extLst>
              <p:ext uri="{D42A27DB-BD31-4B8C-83A1-F6EECF244321}">
                <p14:modId xmlns:p14="http://schemas.microsoft.com/office/powerpoint/2010/main" val="1680369642"/>
              </p:ext>
            </p:extLst>
          </p:nvPr>
        </p:nvGraphicFramePr>
        <p:xfrm>
          <a:off x="143962" y="6046573"/>
          <a:ext cx="3255347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610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423">
                  <a:extLst>
                    <a:ext uri="{9D8B030D-6E8A-4147-A177-3AD203B41FA5}">
                      <a16:colId xmlns:a16="http://schemas.microsoft.com/office/drawing/2014/main" val="4133110133"/>
                    </a:ext>
                  </a:extLst>
                </a:gridCol>
                <a:gridCol w="1153824">
                  <a:extLst>
                    <a:ext uri="{9D8B030D-6E8A-4147-A177-3AD203B41FA5}">
                      <a16:colId xmlns:a16="http://schemas.microsoft.com/office/drawing/2014/main" val="182558833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상품명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규격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상품코드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Google Shape;1695;p44"/>
          <p:cNvGraphicFramePr/>
          <p:nvPr>
            <p:extLst>
              <p:ext uri="{D42A27DB-BD31-4B8C-83A1-F6EECF244321}">
                <p14:modId xmlns:p14="http://schemas.microsoft.com/office/powerpoint/2010/main" val="1640753693"/>
              </p:ext>
            </p:extLst>
          </p:nvPr>
        </p:nvGraphicFramePr>
        <p:xfrm>
          <a:off x="3712018" y="5551968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Google Shape;797;p30"/>
          <p:cNvSpPr/>
          <p:nvPr/>
        </p:nvSpPr>
        <p:spPr>
          <a:xfrm>
            <a:off x="40054" y="559805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1-2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994505"/>
              </p:ext>
            </p:extLst>
          </p:nvPr>
        </p:nvGraphicFramePr>
        <p:xfrm>
          <a:off x="105062" y="6618893"/>
          <a:ext cx="3756520" cy="1861767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84054">
                  <a:extLst>
                    <a:ext uri="{9D8B030D-6E8A-4147-A177-3AD203B41FA5}">
                      <a16:colId xmlns:a16="http://schemas.microsoft.com/office/drawing/2014/main" val="1867615060"/>
                    </a:ext>
                  </a:extLst>
                </a:gridCol>
                <a:gridCol w="605601">
                  <a:extLst>
                    <a:ext uri="{9D8B030D-6E8A-4147-A177-3AD203B41FA5}">
                      <a16:colId xmlns:a16="http://schemas.microsoft.com/office/drawing/2014/main" val="453406332"/>
                    </a:ext>
                  </a:extLst>
                </a:gridCol>
                <a:gridCol w="1090082">
                  <a:extLst>
                    <a:ext uri="{9D8B030D-6E8A-4147-A177-3AD203B41FA5}">
                      <a16:colId xmlns:a16="http://schemas.microsoft.com/office/drawing/2014/main" val="2999196370"/>
                    </a:ext>
                  </a:extLst>
                </a:gridCol>
                <a:gridCol w="1308099">
                  <a:extLst>
                    <a:ext uri="{9D8B030D-6E8A-4147-A177-3AD203B41FA5}">
                      <a16:colId xmlns:a16="http://schemas.microsoft.com/office/drawing/2014/main" val="845736087"/>
                    </a:ext>
                  </a:extLst>
                </a:gridCol>
                <a:gridCol w="468684">
                  <a:extLst>
                    <a:ext uri="{9D8B030D-6E8A-4147-A177-3AD203B41FA5}">
                      <a16:colId xmlns:a16="http://schemas.microsoft.com/office/drawing/2014/main" val="2343403921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상품코드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상품명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규격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구분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9841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2217976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통합전원함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(6</a:t>
                      </a:r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회로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IELB(30A), </a:t>
                      </a:r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지정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1589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2217977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분기전원함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(30</a:t>
                      </a:r>
                      <a:r>
                        <a:rPr 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A)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MCCB 30A, </a:t>
                      </a:r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분기단자</a:t>
                      </a:r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700" b="0" i="0" u="none" strike="noStrike" smtClean="0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Plug</a:t>
                      </a:r>
                      <a:endParaRPr lang="en-US" altLang="ko-KR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일반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3901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2217982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통합전원함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(4</a:t>
                      </a:r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회로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IELB(20A), Plug</a:t>
                      </a:r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단자대</a:t>
                      </a:r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(10</a:t>
                      </a:r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P</a:t>
                      </a:r>
                      <a:r>
                        <a:rPr lang="en-US" sz="700" b="0" i="0" u="none" strike="noStrike" smtClean="0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안전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8962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2217983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전원단자함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MCCB)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MCCB(BS 20A</a:t>
                      </a:r>
                      <a:r>
                        <a:rPr lang="en-US" sz="700" b="0" i="0" u="none" strike="noStrike" smtClean="0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안전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KCS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7462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2217984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분기전원함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(50</a:t>
                      </a:r>
                      <a:r>
                        <a:rPr 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A)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MCCB 50A, </a:t>
                      </a:r>
                      <a:r>
                        <a:rPr lang="ko-KR" altLang="en-US" sz="700" b="0" i="0" u="none" strike="noStrike" smtClean="0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분기단자</a:t>
                      </a:r>
                      <a:endParaRPr lang="en-US" altLang="ko-KR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보안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75230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2218483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통합전원함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(6</a:t>
                      </a:r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회로</a:t>
                      </a:r>
                      <a:r>
                        <a:rPr lang="en-US" altLang="ko-KR" sz="700" b="0" i="0" u="sng" strike="noStrike" smtClean="0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700" b="0" i="0" u="sng" strike="noStrike">
                        <a:solidFill>
                          <a:srgbClr val="0070C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통합전원함</a:t>
                      </a:r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(6</a:t>
                      </a:r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회로</a:t>
                      </a:r>
                      <a:r>
                        <a:rPr lang="en-US" altLang="ko-KR" sz="700" b="0" i="0" u="none" strike="noStrike" smtClean="0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등록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60605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6816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350103"/>
                  </a:ext>
                </a:extLst>
              </a:tr>
            </a:tbl>
          </a:graphicData>
        </a:graphic>
      </p:graphicFrame>
      <p:pic>
        <p:nvPicPr>
          <p:cNvPr id="77" name="그림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5787" y="6259499"/>
            <a:ext cx="381740" cy="188181"/>
          </a:xfrm>
          <a:prstGeom prst="rect">
            <a:avLst/>
          </a:prstGeom>
        </p:spPr>
      </p:pic>
      <p:sp>
        <p:nvSpPr>
          <p:cNvPr id="80" name="직사각형 79"/>
          <p:cNvSpPr/>
          <p:nvPr/>
        </p:nvSpPr>
        <p:spPr>
          <a:xfrm>
            <a:off x="112916" y="5974942"/>
            <a:ext cx="3840867" cy="54585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00310" y="6601271"/>
            <a:ext cx="3852167" cy="288899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5"/>
          <a:srcRect l="31182" t="9477" r="26159" b="-1278"/>
          <a:stretch/>
        </p:blipFill>
        <p:spPr>
          <a:xfrm>
            <a:off x="112413" y="9343305"/>
            <a:ext cx="3827357" cy="148059"/>
          </a:xfrm>
          <a:prstGeom prst="rect">
            <a:avLst/>
          </a:prstGeom>
        </p:spPr>
      </p:pic>
      <p:graphicFrame>
        <p:nvGraphicFramePr>
          <p:cNvPr id="83" name="Google Shape;1696;p44"/>
          <p:cNvGraphicFramePr/>
          <p:nvPr>
            <p:extLst>
              <p:ext uri="{D42A27DB-BD31-4B8C-83A1-F6EECF244321}">
                <p14:modId xmlns:p14="http://schemas.microsoft.com/office/powerpoint/2010/main" val="639053331"/>
              </p:ext>
            </p:extLst>
          </p:nvPr>
        </p:nvGraphicFramePr>
        <p:xfrm>
          <a:off x="140419" y="6262765"/>
          <a:ext cx="3255347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606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792">
                  <a:extLst>
                    <a:ext uri="{9D8B030D-6E8A-4147-A177-3AD203B41FA5}">
                      <a16:colId xmlns:a16="http://schemas.microsoft.com/office/drawing/2014/main" val="4133110133"/>
                    </a:ext>
                  </a:extLst>
                </a:gridCol>
                <a:gridCol w="1153824">
                  <a:extLst>
                    <a:ext uri="{9D8B030D-6E8A-4147-A177-3AD203B41FA5}">
                      <a16:colId xmlns:a16="http://schemas.microsoft.com/office/drawing/2014/main" val="182558833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상품구분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전체           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공사유형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HNS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개통공사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(3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군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" name="Google Shape;1700;p44"/>
          <p:cNvSpPr/>
          <p:nvPr/>
        </p:nvSpPr>
        <p:spPr>
          <a:xfrm>
            <a:off x="2037987" y="9639051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1700;p44"/>
          <p:cNvSpPr/>
          <p:nvPr/>
        </p:nvSpPr>
        <p:spPr>
          <a:xfrm>
            <a:off x="1639362" y="9639051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408;p26"/>
          <p:cNvCxnSpPr>
            <a:stCxn id="85" idx="3"/>
            <a:endCxn id="112" idx="1"/>
          </p:cNvCxnSpPr>
          <p:nvPr/>
        </p:nvCxnSpPr>
        <p:spPr>
          <a:xfrm flipV="1">
            <a:off x="1981715" y="9061585"/>
            <a:ext cx="898895" cy="65629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96" name="Google Shape;1694;p44"/>
          <p:cNvSpPr/>
          <p:nvPr/>
        </p:nvSpPr>
        <p:spPr>
          <a:xfrm>
            <a:off x="4947684" y="4659492"/>
            <a:ext cx="6402487" cy="447775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8" name="Google Shape;1695;p44"/>
          <p:cNvGraphicFramePr/>
          <p:nvPr>
            <p:extLst>
              <p:ext uri="{D42A27DB-BD31-4B8C-83A1-F6EECF244321}">
                <p14:modId xmlns:p14="http://schemas.microsoft.com/office/powerpoint/2010/main" val="3409957915"/>
              </p:ext>
            </p:extLst>
          </p:nvPr>
        </p:nvGraphicFramePr>
        <p:xfrm>
          <a:off x="5065418" y="4762863"/>
          <a:ext cx="6166351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166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추천상품 관리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9" name="Google Shape;58;p20"/>
          <p:cNvSpPr/>
          <p:nvPr/>
        </p:nvSpPr>
        <p:spPr>
          <a:xfrm>
            <a:off x="5065418" y="5149010"/>
            <a:ext cx="6166351" cy="40295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구매사의 상품진열은 굥사유형에 따라 관리되고 있어서 추천상품은 공사유형 별로 등록해야 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추천상품은 구매사의 메인에 전시되므로 공사유형 별로 추천상품을 최소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5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개이상 등록해야 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.(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최대 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10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개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)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좌측 공사유형을 선택하시고 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[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추가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]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버튼을 클릭하시면 공사유형에 속하는 상품이 조회됩니다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5065418" y="5633341"/>
            <a:ext cx="6166351" cy="30911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3" name="Google Shape;1696;p44"/>
          <p:cNvGraphicFramePr/>
          <p:nvPr>
            <p:extLst>
              <p:ext uri="{D42A27DB-BD31-4B8C-83A1-F6EECF244321}">
                <p14:modId xmlns:p14="http://schemas.microsoft.com/office/powerpoint/2010/main" val="2010604670"/>
              </p:ext>
            </p:extLst>
          </p:nvPr>
        </p:nvGraphicFramePr>
        <p:xfrm>
          <a:off x="5192197" y="5700411"/>
          <a:ext cx="3711139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626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870">
                  <a:extLst>
                    <a:ext uri="{9D8B030D-6E8A-4147-A177-3AD203B41FA5}">
                      <a16:colId xmlns:a16="http://schemas.microsoft.com/office/drawing/2014/main" val="4133110133"/>
                    </a:ext>
                  </a:extLst>
                </a:gridCol>
                <a:gridCol w="893134">
                  <a:extLst>
                    <a:ext uri="{9D8B030D-6E8A-4147-A177-3AD203B41FA5}">
                      <a16:colId xmlns:a16="http://schemas.microsoft.com/office/drawing/2014/main" val="182558833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공사유형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담당자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전체         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4" name="그림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3788" y="5695293"/>
            <a:ext cx="381740" cy="188181"/>
          </a:xfrm>
          <a:prstGeom prst="rect">
            <a:avLst/>
          </a:prstGeom>
        </p:spPr>
      </p:pic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4851"/>
              </p:ext>
            </p:extLst>
          </p:nvPr>
        </p:nvGraphicFramePr>
        <p:xfrm>
          <a:off x="5065418" y="6203736"/>
          <a:ext cx="2086753" cy="206863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1132032">
                  <a:extLst>
                    <a:ext uri="{9D8B030D-6E8A-4147-A177-3AD203B41FA5}">
                      <a16:colId xmlns:a16="http://schemas.microsoft.com/office/drawing/2014/main" val="2999196370"/>
                    </a:ext>
                  </a:extLst>
                </a:gridCol>
                <a:gridCol w="536507">
                  <a:extLst>
                    <a:ext uri="{9D8B030D-6E8A-4147-A177-3AD203B41FA5}">
                      <a16:colId xmlns:a16="http://schemas.microsoft.com/office/drawing/2014/main" val="845736087"/>
                    </a:ext>
                  </a:extLst>
                </a:gridCol>
                <a:gridCol w="418214">
                  <a:extLst>
                    <a:ext uri="{9D8B030D-6E8A-4147-A177-3AD203B41FA5}">
                      <a16:colId xmlns:a16="http://schemas.microsoft.com/office/drawing/2014/main" val="2343403921"/>
                    </a:ext>
                  </a:extLst>
                </a:gridCol>
              </a:tblGrid>
              <a:tr h="206863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공사유형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08694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공사유형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담당자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추천상품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9841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HNS </a:t>
                      </a:r>
                      <a:r>
                        <a:rPr lang="ko-KR" altLang="en-US" sz="700" b="0" i="0" u="none" strike="noStrike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개통공사</a:t>
                      </a:r>
                      <a:r>
                        <a:rPr lang="en-US" altLang="ko-KR" sz="700" b="0" i="0" u="none" strike="noStrike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(3</a:t>
                      </a:r>
                      <a:r>
                        <a:rPr lang="ko-KR" altLang="en-US" sz="700" b="0" i="0" u="none" strike="noStrike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군</a:t>
                      </a:r>
                      <a:r>
                        <a:rPr lang="en-US" altLang="ko-KR" sz="700" b="0" i="0" u="none" strike="noStrike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윤찬혁</a:t>
                      </a:r>
                      <a:endParaRPr lang="ko-KR" altLang="en-US" sz="7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1589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HNS_SKB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개통공사</a:t>
                      </a:r>
                      <a:endParaRPr lang="en-US" sz="7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정연백</a:t>
                      </a:r>
                      <a:endParaRPr lang="en-US" altLang="ko-KR" sz="7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3901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HMS_SKB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개통공사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(POST)</a:t>
                      </a:r>
                      <a:endParaRPr lang="en-US" altLang="ko-KR" sz="7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윤찬혁</a:t>
                      </a:r>
                      <a:endParaRPr lang="ko-KR" altLang="en-US" sz="7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8962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HNS_</a:t>
                      </a:r>
                      <a:r>
                        <a:rPr lang="ko-KR" altLang="en-US" sz="700" b="0" i="0" u="none" strike="noStrike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충전사업</a:t>
                      </a:r>
                      <a:endParaRPr lang="en-US" sz="7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이동원</a:t>
                      </a:r>
                      <a:endParaRPr lang="en-US" sz="7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7462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HNS_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케이블 고객</a:t>
                      </a:r>
                      <a:endParaRPr lang="en-US" sz="7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윤찬혁</a:t>
                      </a:r>
                      <a:endParaRPr lang="en-US" altLang="ko-KR" sz="7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75230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60605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6816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350103"/>
                  </a:ext>
                </a:extLst>
              </a:tr>
            </a:tbl>
          </a:graphicData>
        </a:graphic>
      </p:graphicFrame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888673"/>
              </p:ext>
            </p:extLst>
          </p:nvPr>
        </p:nvGraphicFramePr>
        <p:xfrm>
          <a:off x="7213227" y="6202161"/>
          <a:ext cx="3952206" cy="206863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394765">
                  <a:extLst>
                    <a:ext uri="{9D8B030D-6E8A-4147-A177-3AD203B41FA5}">
                      <a16:colId xmlns:a16="http://schemas.microsoft.com/office/drawing/2014/main" val="1867615060"/>
                    </a:ext>
                  </a:extLst>
                </a:gridCol>
                <a:gridCol w="620132">
                  <a:extLst>
                    <a:ext uri="{9D8B030D-6E8A-4147-A177-3AD203B41FA5}">
                      <a16:colId xmlns:a16="http://schemas.microsoft.com/office/drawing/2014/main" val="453406332"/>
                    </a:ext>
                  </a:extLst>
                </a:gridCol>
                <a:gridCol w="995892">
                  <a:extLst>
                    <a:ext uri="{9D8B030D-6E8A-4147-A177-3AD203B41FA5}">
                      <a16:colId xmlns:a16="http://schemas.microsoft.com/office/drawing/2014/main" val="2999196370"/>
                    </a:ext>
                  </a:extLst>
                </a:gridCol>
                <a:gridCol w="1397354">
                  <a:extLst>
                    <a:ext uri="{9D8B030D-6E8A-4147-A177-3AD203B41FA5}">
                      <a16:colId xmlns:a16="http://schemas.microsoft.com/office/drawing/2014/main" val="845736087"/>
                    </a:ext>
                  </a:extLst>
                </a:gridCol>
                <a:gridCol w="544063">
                  <a:extLst>
                    <a:ext uri="{9D8B030D-6E8A-4147-A177-3AD203B41FA5}">
                      <a16:colId xmlns:a16="http://schemas.microsoft.com/office/drawing/2014/main" val="2343403921"/>
                    </a:ext>
                  </a:extLst>
                </a:gridCol>
              </a:tblGrid>
              <a:tr h="206863"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latin typeface="+mj-ea"/>
                          <a:ea typeface="+mj-ea"/>
                        </a:rPr>
                        <a:t>  </a:t>
                      </a:r>
                      <a:r>
                        <a:rPr lang="ko-KR" altLang="en-US" sz="700" u="none" strike="noStrike" cap="none" smtClean="0">
                          <a:latin typeface="+mj-ea"/>
                          <a:ea typeface="+mj-ea"/>
                        </a:rPr>
                        <a:t>공사유형 추천상품</a:t>
                      </a:r>
                      <a:endParaRPr sz="700" u="none" strike="noStrike" cap="none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28793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상품코드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상품명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규격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구분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9841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2217976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통합전원함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(6</a:t>
                      </a:r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회로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IELB(30A), </a:t>
                      </a:r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지정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1589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2217977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분기전원함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(30</a:t>
                      </a:r>
                      <a:r>
                        <a:rPr 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A)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MCCB 30A, </a:t>
                      </a:r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분기단자</a:t>
                      </a:r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700" b="0" i="0" u="none" strike="noStrike" smtClean="0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Plug</a:t>
                      </a:r>
                      <a:endParaRPr lang="en-US" altLang="ko-KR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일반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3901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2217982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통합전원함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(4</a:t>
                      </a:r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회로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IELB(20A), Plug</a:t>
                      </a:r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단자대</a:t>
                      </a:r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(10</a:t>
                      </a:r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P</a:t>
                      </a:r>
                      <a:r>
                        <a:rPr lang="en-US" sz="700" b="0" i="0" u="none" strike="noStrike" smtClean="0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안전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8962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2217983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전원단자함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MCCB)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MCCB(BS 20A</a:t>
                      </a:r>
                      <a:r>
                        <a:rPr lang="en-US" sz="700" b="0" i="0" u="none" strike="noStrike" smtClean="0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안전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KCS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7462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2217984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분기전원함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(50</a:t>
                      </a:r>
                      <a:r>
                        <a:rPr 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A)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MCCB 50A, </a:t>
                      </a:r>
                      <a:r>
                        <a:rPr lang="ko-KR" altLang="en-US" sz="700" b="0" i="0" u="none" strike="noStrike" smtClean="0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분기단자</a:t>
                      </a:r>
                      <a:endParaRPr lang="en-US" altLang="ko-KR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보안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75230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2218483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통합전원함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(6</a:t>
                      </a:r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회로</a:t>
                      </a:r>
                      <a:r>
                        <a:rPr lang="en-US" altLang="ko-KR" sz="700" b="0" i="0" u="sng" strike="noStrike" smtClean="0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700" b="0" i="0" u="sng" strike="noStrike">
                        <a:solidFill>
                          <a:srgbClr val="0070C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통합전원함</a:t>
                      </a:r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(6</a:t>
                      </a:r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회로</a:t>
                      </a:r>
                      <a:r>
                        <a:rPr lang="en-US" altLang="ko-KR" sz="700" b="0" i="0" u="none" strike="noStrike" smtClean="0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등록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60605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6816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350103"/>
                  </a:ext>
                </a:extLst>
              </a:tr>
            </a:tbl>
          </a:graphicData>
        </a:graphic>
      </p:graphicFrame>
      <p:sp>
        <p:nvSpPr>
          <p:cNvPr id="108" name="Google Shape;1700;p44"/>
          <p:cNvSpPr/>
          <p:nvPr/>
        </p:nvSpPr>
        <p:spPr>
          <a:xfrm>
            <a:off x="10889416" y="6023830"/>
            <a:ext cx="342353" cy="157652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  <a:ea typeface="+mn-ea"/>
              </a:rPr>
              <a:t>삭제</a:t>
            </a:r>
            <a:endParaRPr sz="600" b="1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10" name="Google Shape;1700;p44"/>
          <p:cNvSpPr/>
          <p:nvPr/>
        </p:nvSpPr>
        <p:spPr>
          <a:xfrm>
            <a:off x="10504967" y="6023830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추가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1" name="Google Shape;1695;p44"/>
          <p:cNvGraphicFramePr/>
          <p:nvPr>
            <p:extLst>
              <p:ext uri="{D42A27DB-BD31-4B8C-83A1-F6EECF244321}">
                <p14:modId xmlns:p14="http://schemas.microsoft.com/office/powerpoint/2010/main" val="3150752587"/>
              </p:ext>
            </p:extLst>
          </p:nvPr>
        </p:nvGraphicFramePr>
        <p:xfrm>
          <a:off x="11016521" y="4742184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" name="Google Shape;665;p27"/>
          <p:cNvSpPr/>
          <p:nvPr/>
        </p:nvSpPr>
        <p:spPr>
          <a:xfrm>
            <a:off x="2880610" y="8662464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3" name="Google Shape;666;p27"/>
          <p:cNvGraphicFramePr/>
          <p:nvPr>
            <p:extLst>
              <p:ext uri="{D42A27DB-BD31-4B8C-83A1-F6EECF244321}">
                <p14:modId xmlns:p14="http://schemas.microsoft.com/office/powerpoint/2010/main" val="308491378"/>
              </p:ext>
            </p:extLst>
          </p:nvPr>
        </p:nvGraphicFramePr>
        <p:xfrm>
          <a:off x="3078970" y="8829010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" name="Google Shape;667;p27"/>
          <p:cNvSpPr/>
          <p:nvPr/>
        </p:nvSpPr>
        <p:spPr>
          <a:xfrm>
            <a:off x="3584822" y="9211611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668;p27"/>
          <p:cNvSpPr txBox="1"/>
          <p:nvPr/>
        </p:nvSpPr>
        <p:spPr>
          <a:xfrm>
            <a:off x="2984369" y="8828553"/>
            <a:ext cx="1789186" cy="18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이미 추가된 상품입니다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408;p26"/>
          <p:cNvCxnSpPr>
            <a:stCxn id="110" idx="1"/>
            <a:endCxn id="53" idx="3"/>
          </p:cNvCxnSpPr>
          <p:nvPr/>
        </p:nvCxnSpPr>
        <p:spPr>
          <a:xfrm rot="10800000" flipV="1">
            <a:off x="4081375" y="6102655"/>
            <a:ext cx="6423593" cy="160625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7" name="Google Shape;401;p26"/>
          <p:cNvSpPr/>
          <p:nvPr/>
        </p:nvSpPr>
        <p:spPr>
          <a:xfrm>
            <a:off x="5043033" y="6601270"/>
            <a:ext cx="2123652" cy="1062549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401;p26"/>
          <p:cNvSpPr/>
          <p:nvPr/>
        </p:nvSpPr>
        <p:spPr>
          <a:xfrm>
            <a:off x="1653875" y="4139441"/>
            <a:ext cx="4072009" cy="416028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408;p26"/>
          <p:cNvCxnSpPr>
            <a:stCxn id="118" idx="3"/>
            <a:endCxn id="117" idx="0"/>
          </p:cNvCxnSpPr>
          <p:nvPr/>
        </p:nvCxnSpPr>
        <p:spPr>
          <a:xfrm>
            <a:off x="5725884" y="4347455"/>
            <a:ext cx="378975" cy="2253815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20" name="Google Shape;797;p30"/>
          <p:cNvSpPr/>
          <p:nvPr/>
        </p:nvSpPr>
        <p:spPr>
          <a:xfrm>
            <a:off x="4927061" y="471224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>
                <a:solidFill>
                  <a:schemeClr val="lt1"/>
                </a:solidFill>
              </a:rPr>
              <a:t>1</a:t>
            </a:r>
            <a:r>
              <a:rPr lang="en-US" altLang="ko-KR" sz="6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667;p27"/>
          <p:cNvSpPr/>
          <p:nvPr/>
        </p:nvSpPr>
        <p:spPr>
          <a:xfrm>
            <a:off x="8148593" y="8826020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283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00860" y="813901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박동혁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5" name="Google Shape;47;p20"/>
          <p:cNvGraphicFramePr/>
          <p:nvPr>
            <p:extLst>
              <p:ext uri="{D42A27DB-BD31-4B8C-83A1-F6EECF244321}">
                <p14:modId xmlns:p14="http://schemas.microsoft.com/office/powerpoint/2010/main" val="3326440708"/>
              </p:ext>
            </p:extLst>
          </p:nvPr>
        </p:nvGraphicFramePr>
        <p:xfrm>
          <a:off x="8385974" y="826614"/>
          <a:ext cx="2324900" cy="194928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미리보기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미리보기를 위해서는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Validation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체크 후 미리보기 창을 호출함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죄종전시 상태로 초기화 클릭 시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신규일 경우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신규일 경우 최종 전시상태는 없습니다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.”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 뿌림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수정일 경우 상단 구매사 사이트명에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수정중인 상태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최종전시 상태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변경됨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최종전시 클릭 시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Valdation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체크 후 처리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 시 최종전시 상태로 변경됨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088635822"/>
                  </a:ext>
                </a:extLst>
              </a:tr>
            </a:tbl>
          </a:graphicData>
        </a:graphic>
      </p:graphicFrame>
      <p:sp>
        <p:nvSpPr>
          <p:cNvPr id="31" name="Google Shape;50;p20"/>
          <p:cNvSpPr txBox="1"/>
          <p:nvPr/>
        </p:nvSpPr>
        <p:spPr>
          <a:xfrm>
            <a:off x="5999872" y="506437"/>
            <a:ext cx="27643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사이트관리 미리보기 및 최종전시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0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사이트관리</a:t>
            </a:r>
            <a:endParaRPr>
              <a:latin typeface="+mj-ea"/>
              <a:ea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사이트관리</a:t>
            </a:r>
            <a:endParaRPr>
              <a:latin typeface="+mj-ea"/>
              <a:ea typeface="+mj-ea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07" y="845606"/>
            <a:ext cx="6973901" cy="4743600"/>
          </a:xfrm>
          <a:prstGeom prst="rect">
            <a:avLst/>
          </a:prstGeom>
        </p:spPr>
      </p:pic>
      <p:sp>
        <p:nvSpPr>
          <p:cNvPr id="47" name="Google Shape;1694;p44"/>
          <p:cNvSpPr/>
          <p:nvPr/>
        </p:nvSpPr>
        <p:spPr>
          <a:xfrm>
            <a:off x="451801" y="5612577"/>
            <a:ext cx="5548071" cy="447775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" name="Google Shape;1695;p44"/>
          <p:cNvGraphicFramePr/>
          <p:nvPr>
            <p:extLst>
              <p:ext uri="{D42A27DB-BD31-4B8C-83A1-F6EECF244321}">
                <p14:modId xmlns:p14="http://schemas.microsoft.com/office/powerpoint/2010/main" val="2693974357"/>
              </p:ext>
            </p:extLst>
          </p:nvPr>
        </p:nvGraphicFramePr>
        <p:xfrm>
          <a:off x="595130" y="5715948"/>
          <a:ext cx="5267354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5267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미리보기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Google Shape;1695;p44"/>
          <p:cNvGraphicFramePr/>
          <p:nvPr>
            <p:extLst>
              <p:ext uri="{D42A27DB-BD31-4B8C-83A1-F6EECF244321}">
                <p14:modId xmlns:p14="http://schemas.microsoft.com/office/powerpoint/2010/main" val="2733537821"/>
              </p:ext>
            </p:extLst>
          </p:nvPr>
        </p:nvGraphicFramePr>
        <p:xfrm>
          <a:off x="5651433" y="5694515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Google Shape;58;p20"/>
          <p:cNvSpPr/>
          <p:nvPr/>
        </p:nvSpPr>
        <p:spPr>
          <a:xfrm>
            <a:off x="585862" y="6085003"/>
            <a:ext cx="5276621" cy="292065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최종전시 전 설정된 구매사 사이트 메인 일부를 미리보기를 통해 확인합니다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585862" y="6467168"/>
            <a:ext cx="5276621" cy="330363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Google Shape;667;p27"/>
          <p:cNvSpPr/>
          <p:nvPr/>
        </p:nvSpPr>
        <p:spPr>
          <a:xfrm>
            <a:off x="3025081" y="9860906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65;p27"/>
          <p:cNvSpPr/>
          <p:nvPr/>
        </p:nvSpPr>
        <p:spPr>
          <a:xfrm>
            <a:off x="6143201" y="3389909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1" name="Google Shape;666;p27"/>
          <p:cNvGraphicFramePr/>
          <p:nvPr>
            <p:extLst>
              <p:ext uri="{D42A27DB-BD31-4B8C-83A1-F6EECF244321}">
                <p14:modId xmlns:p14="http://schemas.microsoft.com/office/powerpoint/2010/main" val="4188944983"/>
              </p:ext>
            </p:extLst>
          </p:nvPr>
        </p:nvGraphicFramePr>
        <p:xfrm>
          <a:off x="6341561" y="3556455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Google Shape;667;p27"/>
          <p:cNvSpPr/>
          <p:nvPr/>
        </p:nvSpPr>
        <p:spPr>
          <a:xfrm>
            <a:off x="6847413" y="3939056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68;p27"/>
          <p:cNvSpPr txBox="1"/>
          <p:nvPr/>
        </p:nvSpPr>
        <p:spPr>
          <a:xfrm>
            <a:off x="6246960" y="3555998"/>
            <a:ext cx="1789186" cy="18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구매사 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 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색상을 선택해 주세요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65;p27"/>
          <p:cNvSpPr/>
          <p:nvPr/>
        </p:nvSpPr>
        <p:spPr>
          <a:xfrm>
            <a:off x="6575820" y="3812113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7" name="Google Shape;666;p27"/>
          <p:cNvGraphicFramePr/>
          <p:nvPr>
            <p:extLst>
              <p:ext uri="{D42A27DB-BD31-4B8C-83A1-F6EECF244321}">
                <p14:modId xmlns:p14="http://schemas.microsoft.com/office/powerpoint/2010/main" val="2144229971"/>
              </p:ext>
            </p:extLst>
          </p:nvPr>
        </p:nvGraphicFramePr>
        <p:xfrm>
          <a:off x="6774180" y="3978659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Google Shape;667;p27"/>
          <p:cNvSpPr/>
          <p:nvPr/>
        </p:nvSpPr>
        <p:spPr>
          <a:xfrm>
            <a:off x="7280032" y="4361260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668;p27"/>
          <p:cNvSpPr txBox="1"/>
          <p:nvPr/>
        </p:nvSpPr>
        <p:spPr>
          <a:xfrm>
            <a:off x="6679579" y="3978202"/>
            <a:ext cx="1789186" cy="18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사이트 로고를 등록해 주세요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665;p27"/>
          <p:cNvSpPr/>
          <p:nvPr/>
        </p:nvSpPr>
        <p:spPr>
          <a:xfrm>
            <a:off x="6948145" y="4182959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7" name="Google Shape;666;p27"/>
          <p:cNvGraphicFramePr/>
          <p:nvPr>
            <p:extLst>
              <p:ext uri="{D42A27DB-BD31-4B8C-83A1-F6EECF244321}">
                <p14:modId xmlns:p14="http://schemas.microsoft.com/office/powerpoint/2010/main" val="3066529250"/>
              </p:ext>
            </p:extLst>
          </p:nvPr>
        </p:nvGraphicFramePr>
        <p:xfrm>
          <a:off x="7146505" y="4349505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Google Shape;667;p27"/>
          <p:cNvSpPr/>
          <p:nvPr/>
        </p:nvSpPr>
        <p:spPr>
          <a:xfrm>
            <a:off x="7652357" y="4732106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668;p27"/>
          <p:cNvSpPr txBox="1"/>
          <p:nvPr/>
        </p:nvSpPr>
        <p:spPr>
          <a:xfrm>
            <a:off x="7051904" y="4349048"/>
            <a:ext cx="178918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메인배너는 최소 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개이상 등록해야 합니다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최대 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665;p27"/>
          <p:cNvSpPr/>
          <p:nvPr/>
        </p:nvSpPr>
        <p:spPr>
          <a:xfrm>
            <a:off x="7398776" y="4677786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Google Shape;666;p27"/>
          <p:cNvGraphicFramePr/>
          <p:nvPr>
            <p:extLst>
              <p:ext uri="{D42A27DB-BD31-4B8C-83A1-F6EECF244321}">
                <p14:modId xmlns:p14="http://schemas.microsoft.com/office/powerpoint/2010/main" val="2632066866"/>
              </p:ext>
            </p:extLst>
          </p:nvPr>
        </p:nvGraphicFramePr>
        <p:xfrm>
          <a:off x="7597136" y="4844332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Google Shape;668;p27"/>
          <p:cNvSpPr txBox="1"/>
          <p:nvPr/>
        </p:nvSpPr>
        <p:spPr>
          <a:xfrm>
            <a:off x="7502535" y="4843875"/>
            <a:ext cx="178918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OK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플라자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기본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사이트를 제회하고는 공사유형은 반드시 선택해야 합니다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408;p26"/>
          <p:cNvCxnSpPr>
            <a:stCxn id="95" idx="4"/>
            <a:endCxn id="47" idx="0"/>
          </p:cNvCxnSpPr>
          <p:nvPr/>
        </p:nvCxnSpPr>
        <p:spPr>
          <a:xfrm rot="16200000" flipH="1">
            <a:off x="2713773" y="5100512"/>
            <a:ext cx="216925" cy="80720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5" name="타원 94"/>
          <p:cNvSpPr/>
          <p:nvPr/>
        </p:nvSpPr>
        <p:spPr>
          <a:xfrm>
            <a:off x="2359275" y="5348741"/>
            <a:ext cx="118718" cy="4691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Google Shape;401;p26"/>
          <p:cNvSpPr/>
          <p:nvPr/>
        </p:nvSpPr>
        <p:spPr>
          <a:xfrm>
            <a:off x="3998563" y="5161034"/>
            <a:ext cx="612807" cy="218288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408;p26"/>
          <p:cNvCxnSpPr>
            <a:stCxn id="97" idx="3"/>
            <a:endCxn id="60" idx="1"/>
          </p:cNvCxnSpPr>
          <p:nvPr/>
        </p:nvCxnSpPr>
        <p:spPr>
          <a:xfrm flipV="1">
            <a:off x="4611370" y="3789030"/>
            <a:ext cx="1531831" cy="148114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00" name="Google Shape;408;p26"/>
          <p:cNvCxnSpPr>
            <a:stCxn id="97" idx="3"/>
            <a:endCxn id="64" idx="1"/>
          </p:cNvCxnSpPr>
          <p:nvPr/>
        </p:nvCxnSpPr>
        <p:spPr>
          <a:xfrm flipV="1">
            <a:off x="4611370" y="4211234"/>
            <a:ext cx="1964450" cy="105894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01" name="Google Shape;408;p26"/>
          <p:cNvCxnSpPr>
            <a:stCxn id="97" idx="3"/>
            <a:endCxn id="71" idx="1"/>
          </p:cNvCxnSpPr>
          <p:nvPr/>
        </p:nvCxnSpPr>
        <p:spPr>
          <a:xfrm flipV="1">
            <a:off x="4611370" y="4582080"/>
            <a:ext cx="2336775" cy="68809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02" name="Google Shape;408;p26"/>
          <p:cNvCxnSpPr>
            <a:stCxn id="97" idx="3"/>
            <a:endCxn id="91" idx="1"/>
          </p:cNvCxnSpPr>
          <p:nvPr/>
        </p:nvCxnSpPr>
        <p:spPr>
          <a:xfrm flipV="1">
            <a:off x="4611370" y="5076907"/>
            <a:ext cx="2787406" cy="19327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03" name="Google Shape;401;p26"/>
          <p:cNvSpPr/>
          <p:nvPr/>
        </p:nvSpPr>
        <p:spPr>
          <a:xfrm>
            <a:off x="2166657" y="5161034"/>
            <a:ext cx="612807" cy="218288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408;p26"/>
          <p:cNvCxnSpPr>
            <a:stCxn id="103" idx="0"/>
            <a:endCxn id="60" idx="1"/>
          </p:cNvCxnSpPr>
          <p:nvPr/>
        </p:nvCxnSpPr>
        <p:spPr>
          <a:xfrm rot="5400000" flipH="1" flipV="1">
            <a:off x="3622129" y="2639962"/>
            <a:ext cx="1372004" cy="367014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06" name="Google Shape;408;p26"/>
          <p:cNvCxnSpPr>
            <a:stCxn id="103" idx="0"/>
            <a:endCxn id="64" idx="1"/>
          </p:cNvCxnSpPr>
          <p:nvPr/>
        </p:nvCxnSpPr>
        <p:spPr>
          <a:xfrm rot="5400000" flipH="1" flipV="1">
            <a:off x="4049540" y="2634755"/>
            <a:ext cx="949800" cy="4102759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07" name="Google Shape;408;p26"/>
          <p:cNvCxnSpPr>
            <a:stCxn id="103" idx="0"/>
            <a:endCxn id="71" idx="1"/>
          </p:cNvCxnSpPr>
          <p:nvPr/>
        </p:nvCxnSpPr>
        <p:spPr>
          <a:xfrm rot="5400000" flipH="1" flipV="1">
            <a:off x="4421126" y="2634015"/>
            <a:ext cx="578954" cy="4475084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08" name="Google Shape;408;p26"/>
          <p:cNvCxnSpPr>
            <a:stCxn id="103" idx="0"/>
            <a:endCxn id="91" idx="1"/>
          </p:cNvCxnSpPr>
          <p:nvPr/>
        </p:nvCxnSpPr>
        <p:spPr>
          <a:xfrm rot="5400000" flipH="1" flipV="1">
            <a:off x="4893855" y="2656114"/>
            <a:ext cx="84127" cy="4925715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09" name="Google Shape;797;p30"/>
          <p:cNvSpPr/>
          <p:nvPr/>
        </p:nvSpPr>
        <p:spPr>
          <a:xfrm>
            <a:off x="2131478" y="509875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797;p30"/>
          <p:cNvSpPr/>
          <p:nvPr/>
        </p:nvSpPr>
        <p:spPr>
          <a:xfrm>
            <a:off x="2792306" y="509870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797;p30"/>
          <p:cNvSpPr/>
          <p:nvPr/>
        </p:nvSpPr>
        <p:spPr>
          <a:xfrm>
            <a:off x="3998775" y="509870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그림 1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83" y="6493071"/>
            <a:ext cx="5066202" cy="326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5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4492</TotalTime>
  <Words>2108</Words>
  <Application>Microsoft Office PowerPoint</Application>
  <PresentationFormat>사용자 지정</PresentationFormat>
  <Paragraphs>508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Malgun Gothic</vt:lpstr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kang james</cp:lastModifiedBy>
  <cp:revision>162</cp:revision>
  <dcterms:modified xsi:type="dcterms:W3CDTF">2024-12-26T07:43:04Z</dcterms:modified>
</cp:coreProperties>
</file>