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311" r:id="rId2"/>
    <p:sldId id="282" r:id="rId3"/>
    <p:sldId id="291" r:id="rId4"/>
    <p:sldId id="321" r:id="rId5"/>
    <p:sldId id="322" r:id="rId6"/>
    <p:sldId id="323" r:id="rId7"/>
    <p:sldId id="324" r:id="rId8"/>
    <p:sldId id="325" r:id="rId9"/>
    <p:sldId id="326" r:id="rId10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B87F"/>
    <a:srgbClr val="D9D9D9"/>
    <a:srgbClr val="FF996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3552" autoAdjust="0"/>
  </p:normalViewPr>
  <p:slideViewPr>
    <p:cSldViewPr snapToGrid="0">
      <p:cViewPr varScale="1">
        <p:scale>
          <a:sx n="132" d="100"/>
          <a:sy n="132" d="100"/>
        </p:scale>
        <p:origin x="-1026" y="-1350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4458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1765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8751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287539775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주문관리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펜타온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주문관리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9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373141" cy="593888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주문관리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주문리스트 및 주문관리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주문관리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9"/>
            <a:ext cx="9211343" cy="5761191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1"/>
            <a:ext cx="9071538" cy="5582730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smtClean="0">
                <a:solidFill>
                  <a:schemeClr val="dk1"/>
                </a:solidFill>
                <a:latin typeface="+mj-ea"/>
                <a:ea typeface="+mj-ea"/>
              </a:rPr>
              <a:t>펜타온 주문관리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3227386608"/>
              </p:ext>
            </p:extLst>
          </p:nvPr>
        </p:nvGraphicFramePr>
        <p:xfrm>
          <a:off x="518176" y="2091631"/>
          <a:ext cx="818634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5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4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0484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694121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주문일</a:t>
                      </a:r>
                      <a:endParaRPr lang="ko-KR" altLang="en-US"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81147"/>
            <a:ext cx="8802573" cy="56862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펜타온 주문을 조회합니다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(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주문번호를 클릭하면 주문상세를 확인할 수 있습니다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주문일 조회기간은 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년을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넘을 수 없습니다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.(1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년 넘는 기간은 시스템 담당자에게 문의해 주십시오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주문자는 주문접수 전 주문취소가 가능합니다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여러상품이 담긴 주문에 한 상품을 취소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부분취소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하기 위해서는 운영자가 처리해야 합니다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주문상태는 한 주문에 여러 주문상품의 가장 작은 주문상태를 표기합니다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(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주문상태 크기 순서는 결제완료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배송준비중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배송중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배송완료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주문취소 순입니다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493535"/>
              </p:ext>
            </p:extLst>
          </p:nvPr>
        </p:nvGraphicFramePr>
        <p:xfrm>
          <a:off x="404757" y="2772137"/>
          <a:ext cx="8774945" cy="2689219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1027094">
                  <a:extLst>
                    <a:ext uri="{9D8B030D-6E8A-4147-A177-3AD203B41FA5}">
                      <a16:colId xmlns:a16="http://schemas.microsoft.com/office/drawing/2014/main" val="1271693077"/>
                    </a:ext>
                  </a:extLst>
                </a:gridCol>
                <a:gridCol w="1190847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738287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976559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981740">
                  <a:extLst>
                    <a:ext uri="{9D8B030D-6E8A-4147-A177-3AD203B41FA5}">
                      <a16:colId xmlns:a16="http://schemas.microsoft.com/office/drawing/2014/main" val="59037790"/>
                    </a:ext>
                  </a:extLst>
                </a:gridCol>
                <a:gridCol w="886501">
                  <a:extLst>
                    <a:ext uri="{9D8B030D-6E8A-4147-A177-3AD203B41FA5}">
                      <a16:colId xmlns:a16="http://schemas.microsoft.com/office/drawing/2014/main" val="34465238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1059517">
                  <a:extLst>
                    <a:ext uri="{9D8B030D-6E8A-4147-A177-3AD203B41FA5}">
                      <a16:colId xmlns:a16="http://schemas.microsoft.com/office/drawing/2014/main" val="2901629957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주문번호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주문자명</a:t>
                      </a:r>
                      <a:r>
                        <a:rPr lang="en-US" altLang="ko-KR" sz="700" b="0" u="none" strike="noStrike" cap="none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700" b="0" u="none" strike="noStrike" cap="none" smtClean="0">
                          <a:latin typeface="+mn-ea"/>
                          <a:ea typeface="+mn-ea"/>
                        </a:rPr>
                        <a:t>)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주문명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주문상태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결제수단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결제금액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배송비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주문일시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PT24101500001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홀길동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동축케이블 외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결제완료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카드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35,000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6,000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2024-10-17 15:33:20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배송준비중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배송중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배송완료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주문취소</a:t>
                      </a:r>
                      <a:endParaRPr sz="700" b="0" u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101905"/>
            <a:ext cx="419914" cy="206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1045" y="2033595"/>
            <a:ext cx="8802573" cy="54262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764467"/>
            <a:ext cx="8802573" cy="350626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9" y="6278398"/>
            <a:ext cx="8795289" cy="158104"/>
          </a:xfrm>
          <a:prstGeom prst="rect">
            <a:avLst/>
          </a:prstGeom>
        </p:spPr>
      </p:pic>
      <p:graphicFrame>
        <p:nvGraphicFramePr>
          <p:cNvPr id="21" name="Google Shape;359;p26"/>
          <p:cNvGraphicFramePr/>
          <p:nvPr>
            <p:extLst>
              <p:ext uri="{D42A27DB-BD31-4B8C-83A1-F6EECF244321}">
                <p14:modId xmlns:p14="http://schemas.microsoft.com/office/powerpoint/2010/main" val="3148723148"/>
              </p:ext>
            </p:extLst>
          </p:nvPr>
        </p:nvGraphicFramePr>
        <p:xfrm>
          <a:off x="518176" y="2317061"/>
          <a:ext cx="7668894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50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74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772633">
                  <a:extLst>
                    <a:ext uri="{9D8B030D-6E8A-4147-A177-3AD203B41FA5}">
                      <a16:colId xmlns:a16="http://schemas.microsoft.com/office/drawing/2014/main" val="3670917530"/>
                    </a:ext>
                  </a:extLst>
                </a:gridCol>
                <a:gridCol w="1495646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559982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708837">
                  <a:extLst>
                    <a:ext uri="{9D8B030D-6E8A-4147-A177-3AD203B41FA5}">
                      <a16:colId xmlns:a16="http://schemas.microsoft.com/office/drawing/2014/main" val="1177213975"/>
                    </a:ext>
                  </a:extLst>
                </a:gridCol>
                <a:gridCol w="1162493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주문자명</a:t>
                      </a:r>
                      <a:endParaRPr lang="ko-KR" altLang="en-US"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주문자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주문상태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</a:t>
                      </a: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7993" y="2084551"/>
            <a:ext cx="2454602" cy="1789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4990" y="1106138"/>
            <a:ext cx="402170" cy="2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499349222"/>
              </p:ext>
            </p:extLst>
          </p:nvPr>
        </p:nvGraphicFramePr>
        <p:xfrm>
          <a:off x="8385974" y="748646"/>
          <a:ext cx="2324900" cy="25632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펜타온 주문관리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펜타온의 모든 주문리스트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일주일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주문시작일과 주문종료일의 기간이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넘지 못함</a:t>
                      </a:r>
                      <a:endParaRPr lang="en-US" altLang="ko-KR" sz="700" b="0" i="0" u="none" strike="noStrike" cap="none" baseline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주문자명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앞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Like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플라자의 상태를 사용하지만 용어가 다름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주문의뢰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(40)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배송준비중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주문접수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(50)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(60)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인수완료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(70)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(99)</a:t>
                      </a: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검색결과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주문상세 팝업 호출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최소상태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합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주문관리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주문리스트 및 주문상세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5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주문관리</a:t>
            </a:r>
            <a:endParaRPr>
              <a:latin typeface="+mj-ea"/>
              <a:ea typeface="+mj-ea"/>
            </a:endParaRPr>
          </a:p>
        </p:txBody>
      </p:sp>
      <p:sp>
        <p:nvSpPr>
          <p:cNvPr id="14" name="Google Shape;797;p30"/>
          <p:cNvSpPr/>
          <p:nvPr/>
        </p:nvSpPr>
        <p:spPr>
          <a:xfrm>
            <a:off x="6824908" y="195168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91" y="798610"/>
            <a:ext cx="7649943" cy="4781984"/>
          </a:xfrm>
          <a:prstGeom prst="rect">
            <a:avLst/>
          </a:prstGeom>
        </p:spPr>
      </p:pic>
      <p:sp>
        <p:nvSpPr>
          <p:cNvPr id="33" name="Google Shape;797;p30"/>
          <p:cNvSpPr/>
          <p:nvPr/>
        </p:nvSpPr>
        <p:spPr>
          <a:xfrm>
            <a:off x="140321" y="84752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797;p30"/>
          <p:cNvSpPr/>
          <p:nvPr/>
        </p:nvSpPr>
        <p:spPr>
          <a:xfrm>
            <a:off x="186648" y="168498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97;p30"/>
          <p:cNvSpPr/>
          <p:nvPr/>
        </p:nvSpPr>
        <p:spPr>
          <a:xfrm>
            <a:off x="192930" y="225559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125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4221767490"/>
              </p:ext>
            </p:extLst>
          </p:nvPr>
        </p:nvGraphicFramePr>
        <p:xfrm>
          <a:off x="8385974" y="748646"/>
          <a:ext cx="2324900" cy="19578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주문기본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 및 수령인정보 확인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수정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배송메모 수정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결제상세정보 확인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lang="en-US" altLang="ko-KR" sz="70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주문번호에 판매사별로 주문상품을 나열함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판매사별로 배송비가 책정되기 때문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전체환불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주문을 취소처리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 상태일 경우만 체크박스가 없음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선택이 안됨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부분환불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주문상품을 취소함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주문이력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주문의 모든 변경사항을 저장하여 보여줌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주문관리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주문리스트 및 주문상세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5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주문관리</a:t>
            </a:r>
            <a:endParaRPr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08" y="803740"/>
            <a:ext cx="7647159" cy="4760993"/>
          </a:xfrm>
          <a:prstGeom prst="rect">
            <a:avLst/>
          </a:prstGeom>
        </p:spPr>
      </p:pic>
      <p:sp>
        <p:nvSpPr>
          <p:cNvPr id="15" name="Google Shape;1694;p44"/>
          <p:cNvSpPr/>
          <p:nvPr/>
        </p:nvSpPr>
        <p:spPr>
          <a:xfrm>
            <a:off x="1289959" y="972810"/>
            <a:ext cx="6508408" cy="736547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" name="Google Shape;1695;p44"/>
          <p:cNvGraphicFramePr/>
          <p:nvPr>
            <p:extLst>
              <p:ext uri="{D42A27DB-BD31-4B8C-83A1-F6EECF244321}">
                <p14:modId xmlns:p14="http://schemas.microsoft.com/office/powerpoint/2010/main" val="462488066"/>
              </p:ext>
            </p:extLst>
          </p:nvPr>
        </p:nvGraphicFramePr>
        <p:xfrm>
          <a:off x="1433288" y="1066264"/>
          <a:ext cx="6229241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2292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주문상세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58;p20"/>
          <p:cNvSpPr/>
          <p:nvPr/>
        </p:nvSpPr>
        <p:spPr>
          <a:xfrm>
            <a:off x="1424020" y="1421420"/>
            <a:ext cx="6238509" cy="41755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주문상세는 주문기본정보와 주문상품정보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그리고 주문이력정보를 볼 수 있습니다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부분취소 시 배송비를 고려하여 환불해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교환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/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반품으로 인한 결제정보 변경 시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부분환불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를 이용해 주십시오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3288" y="1892595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주문기본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18" name="Google Shape;1696;p44"/>
          <p:cNvGraphicFramePr/>
          <p:nvPr>
            <p:extLst>
              <p:ext uri="{D42A27DB-BD31-4B8C-83A1-F6EECF244321}">
                <p14:modId xmlns:p14="http://schemas.microsoft.com/office/powerpoint/2010/main" val="1609612033"/>
              </p:ext>
            </p:extLst>
          </p:nvPr>
        </p:nvGraphicFramePr>
        <p:xfrm>
          <a:off x="1584946" y="2092650"/>
          <a:ext cx="5978345" cy="120776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55054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706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743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036642">
                  <a:extLst>
                    <a:ext uri="{9D8B030D-6E8A-4147-A177-3AD203B41FA5}">
                      <a16:colId xmlns:a16="http://schemas.microsoft.com/office/drawing/2014/main" val="261090211"/>
                    </a:ext>
                  </a:extLst>
                </a:gridCol>
                <a:gridCol w="1998737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PT24101500001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주문자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주문일시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2024-10-15 10:35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주문자 연락처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857942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수령인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이순신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수령인 연락처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010-2451-3365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828268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배송주소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04781 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서울 성동구 성수이로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51(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성수동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가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서울숲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한라시그마밸리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 807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89984408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배송메모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현관앞에 두십시오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91211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결제수단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카드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38677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1439734" y="3434297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주문상품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067579"/>
              </p:ext>
            </p:extLst>
          </p:nvPr>
        </p:nvGraphicFramePr>
        <p:xfrm>
          <a:off x="1584946" y="3673427"/>
          <a:ext cx="5978347" cy="1773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595546">
                  <a:extLst>
                    <a:ext uri="{9D8B030D-6E8A-4147-A177-3AD203B41FA5}">
                      <a16:colId xmlns:a16="http://schemas.microsoft.com/office/drawing/2014/main" val="3718821813"/>
                    </a:ext>
                  </a:extLst>
                </a:gridCol>
                <a:gridCol w="2008554">
                  <a:extLst>
                    <a:ext uri="{9D8B030D-6E8A-4147-A177-3AD203B41FA5}">
                      <a16:colId xmlns:a16="http://schemas.microsoft.com/office/drawing/2014/main" val="2791613201"/>
                    </a:ext>
                  </a:extLst>
                </a:gridCol>
                <a:gridCol w="586154">
                  <a:extLst>
                    <a:ext uri="{9D8B030D-6E8A-4147-A177-3AD203B41FA5}">
                      <a16:colId xmlns:a16="http://schemas.microsoft.com/office/drawing/2014/main" val="2339564502"/>
                    </a:ext>
                  </a:extLst>
                </a:gridCol>
                <a:gridCol w="1055077">
                  <a:extLst>
                    <a:ext uri="{9D8B030D-6E8A-4147-A177-3AD203B41FA5}">
                      <a16:colId xmlns:a16="http://schemas.microsoft.com/office/drawing/2014/main" val="681789354"/>
                    </a:ext>
                  </a:extLst>
                </a:gridCol>
                <a:gridCol w="1733016">
                  <a:extLst>
                    <a:ext uri="{9D8B030D-6E8A-4147-A177-3AD203B41FA5}">
                      <a16:colId xmlns:a16="http://schemas.microsoft.com/office/drawing/2014/main" val="3139307853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판매사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비트큐브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배송비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6836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70344"/>
              </p:ext>
            </p:extLst>
          </p:nvPr>
        </p:nvGraphicFramePr>
        <p:xfrm>
          <a:off x="1584946" y="3908570"/>
          <a:ext cx="5902193" cy="3547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29708">
                  <a:extLst>
                    <a:ext uri="{9D8B030D-6E8A-4147-A177-3AD203B41FA5}">
                      <a16:colId xmlns:a16="http://schemas.microsoft.com/office/drawing/2014/main" val="3498130712"/>
                    </a:ext>
                  </a:extLst>
                </a:gridCol>
                <a:gridCol w="240792">
                  <a:extLst>
                    <a:ext uri="{9D8B030D-6E8A-4147-A177-3AD203B41FA5}">
                      <a16:colId xmlns:a16="http://schemas.microsoft.com/office/drawing/2014/main" val="3066130141"/>
                    </a:ext>
                  </a:extLst>
                </a:gridCol>
                <a:gridCol w="640862">
                  <a:extLst>
                    <a:ext uri="{9D8B030D-6E8A-4147-A177-3AD203B41FA5}">
                      <a16:colId xmlns:a16="http://schemas.microsoft.com/office/drawing/2014/main" val="2477634239"/>
                    </a:ext>
                  </a:extLst>
                </a:gridCol>
                <a:gridCol w="765907">
                  <a:extLst>
                    <a:ext uri="{9D8B030D-6E8A-4147-A177-3AD203B41FA5}">
                      <a16:colId xmlns:a16="http://schemas.microsoft.com/office/drawing/2014/main" val="1230216604"/>
                    </a:ext>
                  </a:extLst>
                </a:gridCol>
                <a:gridCol w="2010008">
                  <a:extLst>
                    <a:ext uri="{9D8B030D-6E8A-4147-A177-3AD203B41FA5}">
                      <a16:colId xmlns:a16="http://schemas.microsoft.com/office/drawing/2014/main" val="2161183818"/>
                    </a:ext>
                  </a:extLst>
                </a:gridCol>
                <a:gridCol w="368596">
                  <a:extLst>
                    <a:ext uri="{9D8B030D-6E8A-4147-A177-3AD203B41FA5}">
                      <a16:colId xmlns:a16="http://schemas.microsoft.com/office/drawing/2014/main" val="1105320123"/>
                    </a:ext>
                  </a:extLst>
                </a:gridCol>
                <a:gridCol w="361507">
                  <a:extLst>
                    <a:ext uri="{9D8B030D-6E8A-4147-A177-3AD203B41FA5}">
                      <a16:colId xmlns:a16="http://schemas.microsoft.com/office/drawing/2014/main" val="2504188541"/>
                    </a:ext>
                  </a:extLst>
                </a:gridCol>
                <a:gridCol w="382772">
                  <a:extLst>
                    <a:ext uri="{9D8B030D-6E8A-4147-A177-3AD203B41FA5}">
                      <a16:colId xmlns:a16="http://schemas.microsoft.com/office/drawing/2014/main" val="1766621436"/>
                    </a:ext>
                  </a:extLst>
                </a:gridCol>
                <a:gridCol w="418214">
                  <a:extLst>
                    <a:ext uri="{9D8B030D-6E8A-4147-A177-3AD203B41FA5}">
                      <a16:colId xmlns:a16="http://schemas.microsoft.com/office/drawing/2014/main" val="2234343162"/>
                    </a:ext>
                  </a:extLst>
                </a:gridCol>
                <a:gridCol w="483827">
                  <a:extLst>
                    <a:ext uri="{9D8B030D-6E8A-4147-A177-3AD203B41FA5}">
                      <a16:colId xmlns:a16="http://schemas.microsoft.com/office/drawing/2014/main" val="1459265341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차수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결제수량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취소수량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결제금액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19453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154522154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동축케이블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10pt Secoundary</a:t>
                      </a:r>
                      <a:r>
                        <a:rPr lang="en-US" sz="70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10ppx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endParaRPr sz="700" b="0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결제완료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40461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231854"/>
              </p:ext>
            </p:extLst>
          </p:nvPr>
        </p:nvGraphicFramePr>
        <p:xfrm>
          <a:off x="1584946" y="4358629"/>
          <a:ext cx="5978347" cy="1773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595546">
                  <a:extLst>
                    <a:ext uri="{9D8B030D-6E8A-4147-A177-3AD203B41FA5}">
                      <a16:colId xmlns:a16="http://schemas.microsoft.com/office/drawing/2014/main" val="3718821813"/>
                    </a:ext>
                  </a:extLst>
                </a:gridCol>
                <a:gridCol w="2016370">
                  <a:extLst>
                    <a:ext uri="{9D8B030D-6E8A-4147-A177-3AD203B41FA5}">
                      <a16:colId xmlns:a16="http://schemas.microsoft.com/office/drawing/2014/main" val="2791613201"/>
                    </a:ext>
                  </a:extLst>
                </a:gridCol>
                <a:gridCol w="586153">
                  <a:extLst>
                    <a:ext uri="{9D8B030D-6E8A-4147-A177-3AD203B41FA5}">
                      <a16:colId xmlns:a16="http://schemas.microsoft.com/office/drawing/2014/main" val="2339564502"/>
                    </a:ext>
                  </a:extLst>
                </a:gridCol>
                <a:gridCol w="1047262">
                  <a:extLst>
                    <a:ext uri="{9D8B030D-6E8A-4147-A177-3AD203B41FA5}">
                      <a16:colId xmlns:a16="http://schemas.microsoft.com/office/drawing/2014/main" val="681789354"/>
                    </a:ext>
                  </a:extLst>
                </a:gridCol>
                <a:gridCol w="1733016">
                  <a:extLst>
                    <a:ext uri="{9D8B030D-6E8A-4147-A177-3AD203B41FA5}">
                      <a16:colId xmlns:a16="http://schemas.microsoft.com/office/drawing/2014/main" val="3139307853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판매사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팬택</a:t>
                      </a:r>
                      <a:r>
                        <a:rPr lang="en-US" altLang="ko-KR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C&amp;I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배송비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683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755998"/>
              </p:ext>
            </p:extLst>
          </p:nvPr>
        </p:nvGraphicFramePr>
        <p:xfrm>
          <a:off x="1584946" y="4593772"/>
          <a:ext cx="5902193" cy="70940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29708">
                  <a:extLst>
                    <a:ext uri="{9D8B030D-6E8A-4147-A177-3AD203B41FA5}">
                      <a16:colId xmlns:a16="http://schemas.microsoft.com/office/drawing/2014/main" val="3498130712"/>
                    </a:ext>
                  </a:extLst>
                </a:gridCol>
                <a:gridCol w="248608">
                  <a:extLst>
                    <a:ext uri="{9D8B030D-6E8A-4147-A177-3AD203B41FA5}">
                      <a16:colId xmlns:a16="http://schemas.microsoft.com/office/drawing/2014/main" val="306613014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64798086"/>
                    </a:ext>
                  </a:extLst>
                </a:gridCol>
                <a:gridCol w="789353">
                  <a:extLst>
                    <a:ext uri="{9D8B030D-6E8A-4147-A177-3AD203B41FA5}">
                      <a16:colId xmlns:a16="http://schemas.microsoft.com/office/drawing/2014/main" val="1230216604"/>
                    </a:ext>
                  </a:extLst>
                </a:gridCol>
                <a:gridCol w="1985108">
                  <a:extLst>
                    <a:ext uri="{9D8B030D-6E8A-4147-A177-3AD203B41FA5}">
                      <a16:colId xmlns:a16="http://schemas.microsoft.com/office/drawing/2014/main" val="2161183818"/>
                    </a:ext>
                  </a:extLst>
                </a:gridCol>
                <a:gridCol w="382954">
                  <a:extLst>
                    <a:ext uri="{9D8B030D-6E8A-4147-A177-3AD203B41FA5}">
                      <a16:colId xmlns:a16="http://schemas.microsoft.com/office/drawing/2014/main" val="405765563"/>
                    </a:ext>
                  </a:extLst>
                </a:gridCol>
                <a:gridCol w="382954">
                  <a:extLst>
                    <a:ext uri="{9D8B030D-6E8A-4147-A177-3AD203B41FA5}">
                      <a16:colId xmlns:a16="http://schemas.microsoft.com/office/drawing/2014/main" val="2504188541"/>
                    </a:ext>
                  </a:extLst>
                </a:gridCol>
                <a:gridCol w="382954">
                  <a:extLst>
                    <a:ext uri="{9D8B030D-6E8A-4147-A177-3AD203B41FA5}">
                      <a16:colId xmlns:a16="http://schemas.microsoft.com/office/drawing/2014/main" val="176662143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234343162"/>
                    </a:ext>
                  </a:extLst>
                </a:gridCol>
                <a:gridCol w="484554">
                  <a:extLst>
                    <a:ext uri="{9D8B030D-6E8A-4147-A177-3AD203B41FA5}">
                      <a16:colId xmlns:a16="http://schemas.microsoft.com/office/drawing/2014/main" val="1459265341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차수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결제수량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취소수량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결제금액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19453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125422155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LAN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케이블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KW6005S </a:t>
                      </a:r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CAT.6 UTP </a:t>
                      </a:r>
                      <a:r>
                        <a:rPr lang="ko-KR" altLang="en-US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보안 </a:t>
                      </a:r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랜 케이블 </a:t>
                      </a:r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0.5m</a:t>
                      </a: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2</a:t>
                      </a:r>
                      <a:endParaRPr lang="en-US" altLang="ko-KR" sz="700" b="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1905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10,000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배송중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40461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125422156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LAN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케이블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KW6005S </a:t>
                      </a:r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CAT.6 UTP </a:t>
                      </a:r>
                      <a:r>
                        <a:rPr lang="ko-KR" altLang="en-US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보안 </a:t>
                      </a:r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랜 케이블 </a:t>
                      </a:r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0.6m</a:t>
                      </a:r>
                      <a:endParaRPr lang="en-US" altLang="ko-KR" sz="700" b="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1</a:t>
                      </a:r>
                      <a:endParaRPr lang="en-US" altLang="ko-KR" sz="700" b="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1905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50,000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50,000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배송중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636752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125422157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LAN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케이블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endParaRPr sz="700" b="0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smtClean="0">
                          <a:solidFill>
                            <a:srgbClr val="FF0000"/>
                          </a:solidFill>
                          <a:effectLst/>
                          <a:latin typeface="Nanum Gothic"/>
                        </a:rPr>
                        <a:t>KW6005S 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Nanum Gothic"/>
                        </a:rPr>
                        <a:t>CAT.6 UTP </a:t>
                      </a:r>
                      <a:r>
                        <a:rPr lang="ko-KR" altLang="en-US" sz="700" b="0" smtClean="0">
                          <a:solidFill>
                            <a:srgbClr val="FF0000"/>
                          </a:solidFill>
                          <a:effectLst/>
                          <a:latin typeface="Nanum Gothic"/>
                        </a:rPr>
                        <a:t>보안 </a:t>
                      </a:r>
                      <a:r>
                        <a:rPr lang="ko-KR" altLang="en-US" sz="700" b="0">
                          <a:solidFill>
                            <a:srgbClr val="FF0000"/>
                          </a:solidFill>
                          <a:effectLst/>
                          <a:latin typeface="Nanum Gothic"/>
                        </a:rPr>
                        <a:t>랜 케이블 </a:t>
                      </a:r>
                      <a:r>
                        <a:rPr lang="en-US" altLang="ko-KR" sz="700" b="0" smtClean="0">
                          <a:solidFill>
                            <a:srgbClr val="FF0000"/>
                          </a:solidFill>
                          <a:effectLst/>
                          <a:latin typeface="Nanum Gothic"/>
                        </a:rPr>
                        <a:t>0.7m</a:t>
                      </a:r>
                      <a:endParaRPr lang="en-US" altLang="ko-KR" sz="700" b="0">
                        <a:solidFill>
                          <a:srgbClr val="FF0000"/>
                        </a:solidFill>
                        <a:effectLst/>
                        <a:latin typeface="Nanum Gothic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smtClean="0">
                          <a:solidFill>
                            <a:srgbClr val="FF0000"/>
                          </a:solidFill>
                          <a:effectLst/>
                          <a:latin typeface="Nanum Gothic"/>
                        </a:rPr>
                        <a:t>0</a:t>
                      </a:r>
                      <a:endParaRPr lang="en-US" altLang="ko-KR" sz="700" b="0">
                        <a:solidFill>
                          <a:srgbClr val="FF0000"/>
                        </a:solidFill>
                        <a:effectLst/>
                        <a:latin typeface="Nanum Gothic"/>
                      </a:endParaRPr>
                    </a:p>
                  </a:txBody>
                  <a:tcPr marL="1905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5,000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취소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5632255"/>
                  </a:ext>
                </a:extLst>
              </a:tr>
            </a:tbl>
          </a:graphicData>
        </a:graphic>
      </p:graphicFrame>
      <p:sp>
        <p:nvSpPr>
          <p:cNvPr id="26" name="모서리가 둥근 직사각형 25"/>
          <p:cNvSpPr/>
          <p:nvPr/>
        </p:nvSpPr>
        <p:spPr>
          <a:xfrm>
            <a:off x="6836163" y="4395997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부분환불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815688" y="3704072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부분환불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30308"/>
              </p:ext>
            </p:extLst>
          </p:nvPr>
        </p:nvGraphicFramePr>
        <p:xfrm>
          <a:off x="1584946" y="5380447"/>
          <a:ext cx="5978347" cy="1773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595546">
                  <a:extLst>
                    <a:ext uri="{9D8B030D-6E8A-4147-A177-3AD203B41FA5}">
                      <a16:colId xmlns:a16="http://schemas.microsoft.com/office/drawing/2014/main" val="3718821813"/>
                    </a:ext>
                  </a:extLst>
                </a:gridCol>
                <a:gridCol w="2016370">
                  <a:extLst>
                    <a:ext uri="{9D8B030D-6E8A-4147-A177-3AD203B41FA5}">
                      <a16:colId xmlns:a16="http://schemas.microsoft.com/office/drawing/2014/main" val="2791613201"/>
                    </a:ext>
                  </a:extLst>
                </a:gridCol>
                <a:gridCol w="586153">
                  <a:extLst>
                    <a:ext uri="{9D8B030D-6E8A-4147-A177-3AD203B41FA5}">
                      <a16:colId xmlns:a16="http://schemas.microsoft.com/office/drawing/2014/main" val="2339564502"/>
                    </a:ext>
                  </a:extLst>
                </a:gridCol>
                <a:gridCol w="1047262">
                  <a:extLst>
                    <a:ext uri="{9D8B030D-6E8A-4147-A177-3AD203B41FA5}">
                      <a16:colId xmlns:a16="http://schemas.microsoft.com/office/drawing/2014/main" val="681789354"/>
                    </a:ext>
                  </a:extLst>
                </a:gridCol>
                <a:gridCol w="1733016">
                  <a:extLst>
                    <a:ext uri="{9D8B030D-6E8A-4147-A177-3AD203B41FA5}">
                      <a16:colId xmlns:a16="http://schemas.microsoft.com/office/drawing/2014/main" val="3139307853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판매사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비트팬택판매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배송비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06836"/>
                  </a:ext>
                </a:extLst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685265"/>
              </p:ext>
            </p:extLst>
          </p:nvPr>
        </p:nvGraphicFramePr>
        <p:xfrm>
          <a:off x="1584946" y="5615590"/>
          <a:ext cx="5902193" cy="5320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29708">
                  <a:extLst>
                    <a:ext uri="{9D8B030D-6E8A-4147-A177-3AD203B41FA5}">
                      <a16:colId xmlns:a16="http://schemas.microsoft.com/office/drawing/2014/main" val="3498130712"/>
                    </a:ext>
                  </a:extLst>
                </a:gridCol>
                <a:gridCol w="256423">
                  <a:extLst>
                    <a:ext uri="{9D8B030D-6E8A-4147-A177-3AD203B41FA5}">
                      <a16:colId xmlns:a16="http://schemas.microsoft.com/office/drawing/2014/main" val="3066130141"/>
                    </a:ext>
                  </a:extLst>
                </a:gridCol>
                <a:gridCol w="601785">
                  <a:extLst>
                    <a:ext uri="{9D8B030D-6E8A-4147-A177-3AD203B41FA5}">
                      <a16:colId xmlns:a16="http://schemas.microsoft.com/office/drawing/2014/main" val="2280584793"/>
                    </a:ext>
                  </a:extLst>
                </a:gridCol>
                <a:gridCol w="781538">
                  <a:extLst>
                    <a:ext uri="{9D8B030D-6E8A-4147-A177-3AD203B41FA5}">
                      <a16:colId xmlns:a16="http://schemas.microsoft.com/office/drawing/2014/main" val="1230216604"/>
                    </a:ext>
                  </a:extLst>
                </a:gridCol>
                <a:gridCol w="1985108">
                  <a:extLst>
                    <a:ext uri="{9D8B030D-6E8A-4147-A177-3AD203B41FA5}">
                      <a16:colId xmlns:a16="http://schemas.microsoft.com/office/drawing/2014/main" val="2161183818"/>
                    </a:ext>
                  </a:extLst>
                </a:gridCol>
                <a:gridCol w="382954">
                  <a:extLst>
                    <a:ext uri="{9D8B030D-6E8A-4147-A177-3AD203B41FA5}">
                      <a16:colId xmlns:a16="http://schemas.microsoft.com/office/drawing/2014/main" val="1087688332"/>
                    </a:ext>
                  </a:extLst>
                </a:gridCol>
                <a:gridCol w="390769">
                  <a:extLst>
                    <a:ext uri="{9D8B030D-6E8A-4147-A177-3AD203B41FA5}">
                      <a16:colId xmlns:a16="http://schemas.microsoft.com/office/drawing/2014/main" val="2504188541"/>
                    </a:ext>
                  </a:extLst>
                </a:gridCol>
                <a:gridCol w="375138">
                  <a:extLst>
                    <a:ext uri="{9D8B030D-6E8A-4147-A177-3AD203B41FA5}">
                      <a16:colId xmlns:a16="http://schemas.microsoft.com/office/drawing/2014/main" val="1766621436"/>
                    </a:ext>
                  </a:extLst>
                </a:gridCol>
                <a:gridCol w="414216">
                  <a:extLst>
                    <a:ext uri="{9D8B030D-6E8A-4147-A177-3AD203B41FA5}">
                      <a16:colId xmlns:a16="http://schemas.microsoft.com/office/drawing/2014/main" val="2234343162"/>
                    </a:ext>
                  </a:extLst>
                </a:gridCol>
                <a:gridCol w="484554">
                  <a:extLst>
                    <a:ext uri="{9D8B030D-6E8A-4147-A177-3AD203B41FA5}">
                      <a16:colId xmlns:a16="http://schemas.microsoft.com/office/drawing/2014/main" val="1459265341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차수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결제수량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단가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19453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512345651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랜케이블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KW6005S </a:t>
                      </a:r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CAT.6 UTP </a:t>
                      </a:r>
                      <a:r>
                        <a:rPr lang="ko-KR" altLang="en-US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보안 </a:t>
                      </a:r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랜 케이블 </a:t>
                      </a:r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1m</a:t>
                      </a:r>
                      <a:endParaRPr lang="en-US" altLang="ko-KR" sz="700" b="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2</a:t>
                      </a:r>
                      <a:endParaRPr lang="en-US" altLang="ko-KR" sz="700" b="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1905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5,000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10,000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결제완료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40461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>
                        <a:solidFill>
                          <a:srgbClr val="FF0000"/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512351234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랜케이블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KW6005S </a:t>
                      </a:r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CAT.6 UTP </a:t>
                      </a:r>
                      <a:r>
                        <a:rPr lang="ko-KR" altLang="en-US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보안 </a:t>
                      </a:r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랜 케이블 </a:t>
                      </a:r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2m</a:t>
                      </a:r>
                      <a:endParaRPr lang="en-US" altLang="ko-KR" sz="700" b="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1905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b="0" smtClean="0">
                          <a:solidFill>
                            <a:srgbClr val="505050"/>
                          </a:solidFill>
                          <a:effectLst/>
                          <a:latin typeface="Nanum Gothic"/>
                        </a:rPr>
                        <a:t>10</a:t>
                      </a:r>
                      <a:endParaRPr lang="en-US" altLang="ko-KR" sz="700" b="0">
                        <a:solidFill>
                          <a:srgbClr val="505050"/>
                        </a:solidFill>
                        <a:effectLst/>
                        <a:latin typeface="Nanum Gothic"/>
                      </a:endParaRPr>
                    </a:p>
                  </a:txBody>
                  <a:tcPr marL="1905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40,000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결제완료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636752"/>
                  </a:ext>
                </a:extLst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6836163" y="5417815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부분환불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584946" y="2092649"/>
            <a:ext cx="5978345" cy="1223181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581823" y="3668302"/>
            <a:ext cx="5981468" cy="2547510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2145996" y="3468350"/>
            <a:ext cx="653819" cy="146705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전체 환불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2134799" y="2719599"/>
            <a:ext cx="277284" cy="1467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수정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130892" y="2926704"/>
            <a:ext cx="277284" cy="1467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수정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130366" y="3126202"/>
            <a:ext cx="277284" cy="146705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상세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490005" y="6344613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주문이력</a:t>
            </a:r>
            <a:endParaRPr lang="ko-KR" altLang="en-US" sz="700" b="1">
              <a:latin typeface="+mj-ea"/>
              <a:ea typeface="+mj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581823" y="6594171"/>
            <a:ext cx="5981468" cy="1217215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37702"/>
              </p:ext>
            </p:extLst>
          </p:nvPr>
        </p:nvGraphicFramePr>
        <p:xfrm>
          <a:off x="1584945" y="6598285"/>
          <a:ext cx="5884561" cy="102880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26039">
                  <a:extLst>
                    <a:ext uri="{9D8B030D-6E8A-4147-A177-3AD203B41FA5}">
                      <a16:colId xmlns:a16="http://schemas.microsoft.com/office/drawing/2014/main" val="3498130712"/>
                    </a:ext>
                  </a:extLst>
                </a:gridCol>
                <a:gridCol w="1042569">
                  <a:extLst>
                    <a:ext uri="{9D8B030D-6E8A-4147-A177-3AD203B41FA5}">
                      <a16:colId xmlns:a16="http://schemas.microsoft.com/office/drawing/2014/main" val="3066130141"/>
                    </a:ext>
                  </a:extLst>
                </a:gridCol>
                <a:gridCol w="2385197">
                  <a:extLst>
                    <a:ext uri="{9D8B030D-6E8A-4147-A177-3AD203B41FA5}">
                      <a16:colId xmlns:a16="http://schemas.microsoft.com/office/drawing/2014/main" val="2161183818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504188541"/>
                    </a:ext>
                  </a:extLst>
                </a:gridCol>
                <a:gridCol w="1678306">
                  <a:extLst>
                    <a:ext uri="{9D8B030D-6E8A-4147-A177-3AD203B41FA5}">
                      <a16:colId xmlns:a16="http://schemas.microsoft.com/office/drawing/2014/main" val="1459265341"/>
                    </a:ext>
                  </a:extLst>
                </a:gridCol>
              </a:tblGrid>
              <a:tr h="17146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변경일시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변경내용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변경자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변경사유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919453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11:35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주문번호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(PT2410150001-1) 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주문취소</a:t>
                      </a:r>
                      <a:endParaRPr lang="en-US" altLang="ko-KR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anum Gothic"/>
                      </a:endParaRPr>
                    </a:p>
                  </a:txBody>
                  <a:tcPr marL="3600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주문수량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개에서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개는 취소처리 요청</a:t>
                      </a:r>
                    </a:p>
                  </a:txBody>
                  <a:tcPr marL="36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140461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2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11:00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주문번호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[PT2410150001-4] 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주문취소</a:t>
                      </a:r>
                      <a:endParaRPr lang="en-US" altLang="ko-KR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anum Gothic"/>
                      </a:endParaRPr>
                    </a:p>
                  </a:txBody>
                  <a:tcPr marL="3600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취소내역이 여기 들어감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7636752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11:35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배송메모 변경</a:t>
                      </a:r>
                      <a:endParaRPr lang="en-US" altLang="ko-KR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anum Gothic"/>
                      </a:endParaRPr>
                    </a:p>
                  </a:txBody>
                  <a:tcPr marL="3600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고객의 요청</a:t>
                      </a:r>
                    </a:p>
                  </a:txBody>
                  <a:tcPr marL="36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687095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3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11:00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주문번호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[PT2410150001-3] 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배송중</a:t>
                      </a:r>
                      <a:endParaRPr lang="en-US" altLang="ko-KR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anum Gothic"/>
                      </a:endParaRPr>
                    </a:p>
                  </a:txBody>
                  <a:tcPr marL="3600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김공급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83820"/>
                  </a:ext>
                </a:extLst>
              </a:tr>
              <a:tr h="171467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j-ea"/>
                          <a:ea typeface="+mj-ea"/>
                        </a:rPr>
                        <a:t>4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11:00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주문번호</a:t>
                      </a:r>
                      <a:r>
                        <a:rPr lang="en-US" altLang="ko-KR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[PT2410150001-2] </a:t>
                      </a:r>
                      <a:r>
                        <a:rPr lang="ko-KR" altLang="en-US" sz="700" b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Nanum Gothic"/>
                        </a:rPr>
                        <a:t>배송중</a:t>
                      </a:r>
                      <a:endParaRPr lang="en-US" altLang="ko-KR" sz="700" b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anum Gothic"/>
                      </a:endParaRPr>
                    </a:p>
                  </a:txBody>
                  <a:tcPr marL="36000" marR="1905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김공급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890963"/>
                  </a:ext>
                </a:extLst>
              </a:tr>
            </a:tbl>
          </a:graphicData>
        </a:graphic>
      </p:graphicFrame>
      <p:sp>
        <p:nvSpPr>
          <p:cNvPr id="44" name="Google Shape;1700;p44"/>
          <p:cNvSpPr/>
          <p:nvPr/>
        </p:nvSpPr>
        <p:spPr>
          <a:xfrm>
            <a:off x="4308206" y="7959985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5" name="Google Shape;1695;p44"/>
          <p:cNvGraphicFramePr/>
          <p:nvPr>
            <p:extLst>
              <p:ext uri="{D42A27DB-BD31-4B8C-83A1-F6EECF244321}">
                <p14:modId xmlns:p14="http://schemas.microsoft.com/office/powerpoint/2010/main" val="3760181674"/>
              </p:ext>
            </p:extLst>
          </p:nvPr>
        </p:nvGraphicFramePr>
        <p:xfrm>
          <a:off x="7469507" y="1056428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Google Shape;797;p30"/>
          <p:cNvSpPr/>
          <p:nvPr/>
        </p:nvSpPr>
        <p:spPr>
          <a:xfrm>
            <a:off x="1438791" y="180051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797;p30"/>
          <p:cNvSpPr/>
          <p:nvPr/>
        </p:nvSpPr>
        <p:spPr>
          <a:xfrm>
            <a:off x="1436825" y="337677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797;p30"/>
          <p:cNvSpPr/>
          <p:nvPr/>
        </p:nvSpPr>
        <p:spPr>
          <a:xfrm>
            <a:off x="1430586" y="627796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054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48;p20"/>
          <p:cNvSpPr/>
          <p:nvPr/>
        </p:nvSpPr>
        <p:spPr>
          <a:xfrm>
            <a:off x="101983" y="78021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1949835162"/>
              </p:ext>
            </p:extLst>
          </p:nvPr>
        </p:nvGraphicFramePr>
        <p:xfrm>
          <a:off x="8385974" y="748646"/>
          <a:ext cx="2324900" cy="8626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주문관리</a:t>
            </a:r>
            <a:endParaRPr>
              <a:latin typeface="+mj-ea"/>
              <a:ea typeface="+mj-ea"/>
            </a:endParaRPr>
          </a:p>
        </p:txBody>
      </p:sp>
      <p:sp>
        <p:nvSpPr>
          <p:cNvPr id="23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주문리스트 및 주문상세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25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주문관리</a:t>
            </a:r>
            <a:endParaRPr>
              <a:latin typeface="+mj-ea"/>
              <a:ea typeface="+mj-ea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22" y="847758"/>
            <a:ext cx="5415868" cy="6108595"/>
          </a:xfrm>
          <a:prstGeom prst="rect">
            <a:avLst/>
          </a:prstGeom>
        </p:spPr>
      </p:pic>
      <p:sp>
        <p:nvSpPr>
          <p:cNvPr id="62" name="Google Shape;1694;p44"/>
          <p:cNvSpPr/>
          <p:nvPr/>
        </p:nvSpPr>
        <p:spPr>
          <a:xfrm>
            <a:off x="4067604" y="1002037"/>
            <a:ext cx="4086773" cy="205358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1695;p44"/>
          <p:cNvGraphicFramePr/>
          <p:nvPr>
            <p:extLst>
              <p:ext uri="{D42A27DB-BD31-4B8C-83A1-F6EECF244321}">
                <p14:modId xmlns:p14="http://schemas.microsoft.com/office/powerpoint/2010/main" val="3030220442"/>
              </p:ext>
            </p:extLst>
          </p:nvPr>
        </p:nvGraphicFramePr>
        <p:xfrm>
          <a:off x="4210933" y="1102577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배송정보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Google Shape;58;p20"/>
          <p:cNvSpPr/>
          <p:nvPr/>
        </p:nvSpPr>
        <p:spPr>
          <a:xfrm>
            <a:off x="4201666" y="1457733"/>
            <a:ext cx="3825120" cy="35063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배송정보는 배송준비 이전에만 수정 하실 수 있습니다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주소변경은 기본주소를 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주소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버튼으로 주소찾기 후 선택하고 상세주소를 입력해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65" name="Google Shape;1696;p44"/>
          <p:cNvGraphicFramePr/>
          <p:nvPr>
            <p:extLst>
              <p:ext uri="{D42A27DB-BD31-4B8C-83A1-F6EECF244321}">
                <p14:modId xmlns:p14="http://schemas.microsoft.com/office/powerpoint/2010/main" val="1936575930"/>
              </p:ext>
            </p:extLst>
          </p:nvPr>
        </p:nvGraphicFramePr>
        <p:xfrm>
          <a:off x="4167242" y="1896007"/>
          <a:ext cx="3422278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953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6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주소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04781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서울 성동구 성수이로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51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한라시그마밸리 </a:t>
                      </a:r>
                      <a:r>
                        <a:rPr lang="en-US" altLang="ko-KR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807 </a:t>
                      </a:r>
                      <a:r>
                        <a:rPr lang="ko-KR" altLang="en-US" sz="700" u="none" strike="noStrike" cap="none" baseline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" name="모서리가 둥근 직사각형 65"/>
          <p:cNvSpPr/>
          <p:nvPr/>
        </p:nvSpPr>
        <p:spPr>
          <a:xfrm>
            <a:off x="7633147" y="1905035"/>
            <a:ext cx="305012" cy="14670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주소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70" name="Google Shape;1700;p44"/>
          <p:cNvSpPr/>
          <p:nvPr/>
        </p:nvSpPr>
        <p:spPr>
          <a:xfrm>
            <a:off x="5751509" y="2612408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1700;p44"/>
          <p:cNvSpPr/>
          <p:nvPr/>
        </p:nvSpPr>
        <p:spPr>
          <a:xfrm>
            <a:off x="6241087" y="2603943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2" name="Google Shape;1696;p44"/>
          <p:cNvGraphicFramePr/>
          <p:nvPr>
            <p:extLst>
              <p:ext uri="{D42A27DB-BD31-4B8C-83A1-F6EECF244321}">
                <p14:modId xmlns:p14="http://schemas.microsoft.com/office/powerpoint/2010/main" val="272592877"/>
              </p:ext>
            </p:extLst>
          </p:nvPr>
        </p:nvGraphicFramePr>
        <p:xfrm>
          <a:off x="4167242" y="2112149"/>
          <a:ext cx="3780418" cy="37782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2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77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배송메모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현관앞에 두십시오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" name="슬라이드 번호 개체 틀 1"/>
          <p:cNvSpPr>
            <a:spLocks noGrp="1"/>
          </p:cNvSpPr>
          <p:nvPr>
            <p:ph type="sldNum" idx="12"/>
          </p:nvPr>
        </p:nvSpPr>
        <p:spPr>
          <a:xfrm>
            <a:off x="9367138" y="6471838"/>
            <a:ext cx="648000" cy="440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mtClean="0"/>
              <a:t>5</a:t>
            </a:r>
            <a:endParaRPr lang="ko-KR" altLang="en-US"/>
          </a:p>
        </p:txBody>
      </p:sp>
      <p:graphicFrame>
        <p:nvGraphicFramePr>
          <p:cNvPr id="85" name="Google Shape;1695;p44"/>
          <p:cNvGraphicFramePr/>
          <p:nvPr>
            <p:extLst>
              <p:ext uri="{D42A27DB-BD31-4B8C-83A1-F6EECF244321}">
                <p14:modId xmlns:p14="http://schemas.microsoft.com/office/powerpoint/2010/main" val="2414763204"/>
              </p:ext>
            </p:extLst>
          </p:nvPr>
        </p:nvGraphicFramePr>
        <p:xfrm>
          <a:off x="7812407" y="1094528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7" name="Google Shape;408;p26"/>
          <p:cNvCxnSpPr>
            <a:endCxn id="62" idx="2"/>
          </p:cNvCxnSpPr>
          <p:nvPr/>
        </p:nvCxnSpPr>
        <p:spPr>
          <a:xfrm>
            <a:off x="1066800" y="2380288"/>
            <a:ext cx="5044191" cy="675332"/>
          </a:xfrm>
          <a:prstGeom prst="bentConnector4">
            <a:avLst>
              <a:gd name="adj1" fmla="val 29745"/>
              <a:gd name="adj2" fmla="val 13385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" name="Google Shape;408;p26"/>
          <p:cNvCxnSpPr>
            <a:endCxn id="62" idx="2"/>
          </p:cNvCxnSpPr>
          <p:nvPr/>
        </p:nvCxnSpPr>
        <p:spPr>
          <a:xfrm>
            <a:off x="1066800" y="2506980"/>
            <a:ext cx="5044191" cy="548640"/>
          </a:xfrm>
          <a:prstGeom prst="bentConnector4">
            <a:avLst>
              <a:gd name="adj1" fmla="val 29745"/>
              <a:gd name="adj2" fmla="val 141667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" name="Google Shape;408;p26"/>
          <p:cNvCxnSpPr>
            <a:endCxn id="76" idx="2"/>
          </p:cNvCxnSpPr>
          <p:nvPr/>
        </p:nvCxnSpPr>
        <p:spPr>
          <a:xfrm flipV="1">
            <a:off x="1066800" y="2380288"/>
            <a:ext cx="1605151" cy="326253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3" name="Google Shape;665;p27"/>
          <p:cNvSpPr/>
          <p:nvPr/>
        </p:nvSpPr>
        <p:spPr>
          <a:xfrm>
            <a:off x="6293845" y="3204594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4" name="Google Shape;666;p27"/>
          <p:cNvGraphicFramePr/>
          <p:nvPr>
            <p:extLst>
              <p:ext uri="{D42A27DB-BD31-4B8C-83A1-F6EECF244321}">
                <p14:modId xmlns:p14="http://schemas.microsoft.com/office/powerpoint/2010/main" val="2012717408"/>
              </p:ext>
            </p:extLst>
          </p:nvPr>
        </p:nvGraphicFramePr>
        <p:xfrm>
          <a:off x="6492205" y="3371140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Google Shape;667;p27"/>
          <p:cNvSpPr/>
          <p:nvPr/>
        </p:nvSpPr>
        <p:spPr>
          <a:xfrm>
            <a:off x="6998057" y="3753741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668;p27"/>
          <p:cNvSpPr txBox="1"/>
          <p:nvPr/>
        </p:nvSpPr>
        <p:spPr>
          <a:xfrm>
            <a:off x="6397604" y="3416403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환불가능한  주문이 존재하지 않습니다</a:t>
            </a:r>
            <a:r>
              <a:rPr lang="en-US" altLang="ko-KR" sz="6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176;p21"/>
          <p:cNvCxnSpPr>
            <a:endCxn id="93" idx="1"/>
          </p:cNvCxnSpPr>
          <p:nvPr/>
        </p:nvCxnSpPr>
        <p:spPr>
          <a:xfrm>
            <a:off x="1433288" y="2947443"/>
            <a:ext cx="4860557" cy="65627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08" name="Google Shape;1694;p44"/>
          <p:cNvSpPr/>
          <p:nvPr/>
        </p:nvSpPr>
        <p:spPr>
          <a:xfrm>
            <a:off x="5614573" y="5192100"/>
            <a:ext cx="4417546" cy="264652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1695;p44"/>
          <p:cNvGraphicFramePr/>
          <p:nvPr>
            <p:extLst>
              <p:ext uri="{D42A27DB-BD31-4B8C-83A1-F6EECF244321}">
                <p14:modId xmlns:p14="http://schemas.microsoft.com/office/powerpoint/2010/main" val="4089289970"/>
              </p:ext>
            </p:extLst>
          </p:nvPr>
        </p:nvGraphicFramePr>
        <p:xfrm>
          <a:off x="5757903" y="5292642"/>
          <a:ext cx="419951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99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전체환불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Google Shape;1695;p44"/>
          <p:cNvGraphicFramePr/>
          <p:nvPr>
            <p:extLst>
              <p:ext uri="{D42A27DB-BD31-4B8C-83A1-F6EECF244321}">
                <p14:modId xmlns:p14="http://schemas.microsoft.com/office/powerpoint/2010/main" val="2580927515"/>
              </p:ext>
            </p:extLst>
          </p:nvPr>
        </p:nvGraphicFramePr>
        <p:xfrm>
          <a:off x="9770104" y="5277404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1" name="Google Shape;58;p20"/>
          <p:cNvSpPr/>
          <p:nvPr/>
        </p:nvSpPr>
        <p:spPr>
          <a:xfrm>
            <a:off x="5757759" y="5648280"/>
            <a:ext cx="4199655" cy="30400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전체환불은 모든 주문 및 결제금액을 취소처리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환불내역 입력은 필수입니다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113" name="Google Shape;1700;p44"/>
          <p:cNvSpPr/>
          <p:nvPr/>
        </p:nvSpPr>
        <p:spPr>
          <a:xfrm>
            <a:off x="7324290" y="7482339"/>
            <a:ext cx="501239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환불처리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700;p44"/>
          <p:cNvSpPr/>
          <p:nvPr/>
        </p:nvSpPr>
        <p:spPr>
          <a:xfrm>
            <a:off x="7858775" y="7473874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5" name="Google Shape;408;p26"/>
          <p:cNvCxnSpPr>
            <a:endCxn id="108" idx="1"/>
          </p:cNvCxnSpPr>
          <p:nvPr/>
        </p:nvCxnSpPr>
        <p:spPr>
          <a:xfrm>
            <a:off x="1256981" y="2983989"/>
            <a:ext cx="4357592" cy="353137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1694;p44"/>
          <p:cNvSpPr/>
          <p:nvPr/>
        </p:nvSpPr>
        <p:spPr>
          <a:xfrm>
            <a:off x="8366801" y="812346"/>
            <a:ext cx="4430734" cy="423361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9" name="Google Shape;1695;p44"/>
          <p:cNvGraphicFramePr/>
          <p:nvPr>
            <p:extLst>
              <p:ext uri="{D42A27DB-BD31-4B8C-83A1-F6EECF244321}">
                <p14:modId xmlns:p14="http://schemas.microsoft.com/office/powerpoint/2010/main" val="859240463"/>
              </p:ext>
            </p:extLst>
          </p:nvPr>
        </p:nvGraphicFramePr>
        <p:xfrm>
          <a:off x="8484266" y="912889"/>
          <a:ext cx="419951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99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부분환불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1695;p44"/>
          <p:cNvGraphicFramePr/>
          <p:nvPr>
            <p:extLst>
              <p:ext uri="{D42A27DB-BD31-4B8C-83A1-F6EECF244321}">
                <p14:modId xmlns:p14="http://schemas.microsoft.com/office/powerpoint/2010/main" val="1576361745"/>
              </p:ext>
            </p:extLst>
          </p:nvPr>
        </p:nvGraphicFramePr>
        <p:xfrm>
          <a:off x="12517727" y="89765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1" name="Google Shape;58;p20"/>
          <p:cNvSpPr/>
          <p:nvPr/>
        </p:nvSpPr>
        <p:spPr>
          <a:xfrm>
            <a:off x="8484122" y="1268527"/>
            <a:ext cx="4199656" cy="450025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부분환불는 구매자의 주문취소 문의 시 또는 교환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/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반품 시 결제금액을 조정하는 화면입니다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배송비는 판매사 배송비 정책에 따라 결정됩니다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부분환불 시 판매사 배송비정책을 확인하시고 환불 시 추가되는 배송비를 입력해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상품 취소금액은 주문상품 취소수량 입력 시 자동 입력됩니다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122" name="Google Shape;1696;p44"/>
          <p:cNvGraphicFramePr/>
          <p:nvPr>
            <p:extLst>
              <p:ext uri="{D42A27DB-BD31-4B8C-83A1-F6EECF244321}">
                <p14:modId xmlns:p14="http://schemas.microsoft.com/office/powerpoint/2010/main" val="786362915"/>
              </p:ext>
            </p:extLst>
          </p:nvPr>
        </p:nvGraphicFramePr>
        <p:xfrm>
          <a:off x="8578866" y="2013265"/>
          <a:ext cx="3964593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12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17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배송비 정책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기본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3,000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원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묶음주문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50,000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원 이상 무료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" name="Google Shape;1700;p44"/>
          <p:cNvSpPr/>
          <p:nvPr/>
        </p:nvSpPr>
        <p:spPr>
          <a:xfrm>
            <a:off x="10161212" y="4720443"/>
            <a:ext cx="501239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환불처리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700;p44"/>
          <p:cNvSpPr/>
          <p:nvPr/>
        </p:nvSpPr>
        <p:spPr>
          <a:xfrm>
            <a:off x="10702278" y="4711978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5" name="Google Shape;1696;p44"/>
          <p:cNvGraphicFramePr/>
          <p:nvPr>
            <p:extLst>
              <p:ext uri="{D42A27DB-BD31-4B8C-83A1-F6EECF244321}">
                <p14:modId xmlns:p14="http://schemas.microsoft.com/office/powerpoint/2010/main" val="655709114"/>
              </p:ext>
            </p:extLst>
          </p:nvPr>
        </p:nvGraphicFramePr>
        <p:xfrm>
          <a:off x="8484122" y="3302088"/>
          <a:ext cx="1656880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06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환불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금액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16,000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" name="Google Shape;1696;p44"/>
          <p:cNvGraphicFramePr/>
          <p:nvPr>
            <p:extLst>
              <p:ext uri="{D42A27DB-BD31-4B8C-83A1-F6EECF244321}">
                <p14:modId xmlns:p14="http://schemas.microsoft.com/office/powerpoint/2010/main" val="4229427072"/>
              </p:ext>
            </p:extLst>
          </p:nvPr>
        </p:nvGraphicFramePr>
        <p:xfrm>
          <a:off x="8484122" y="3499314"/>
          <a:ext cx="1656880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1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4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추가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배송비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7" name="Google Shape;1696;p44"/>
          <p:cNvGraphicFramePr/>
          <p:nvPr>
            <p:extLst>
              <p:ext uri="{D42A27DB-BD31-4B8C-83A1-F6EECF244321}">
                <p14:modId xmlns:p14="http://schemas.microsoft.com/office/powerpoint/2010/main" val="538332190"/>
              </p:ext>
            </p:extLst>
          </p:nvPr>
        </p:nvGraphicFramePr>
        <p:xfrm>
          <a:off x="8484122" y="3689787"/>
          <a:ext cx="1664500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01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취소 금액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8" name="Google Shape;408;p26"/>
          <p:cNvCxnSpPr>
            <a:endCxn id="118" idx="1"/>
          </p:cNvCxnSpPr>
          <p:nvPr/>
        </p:nvCxnSpPr>
        <p:spPr>
          <a:xfrm flipV="1">
            <a:off x="5240216" y="2929151"/>
            <a:ext cx="3126585" cy="165900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59" name="Google Shape;1696;p44"/>
          <p:cNvGraphicFramePr/>
          <p:nvPr>
            <p:extLst>
              <p:ext uri="{D42A27DB-BD31-4B8C-83A1-F6EECF244321}">
                <p14:modId xmlns:p14="http://schemas.microsoft.com/office/powerpoint/2010/main" val="1896665687"/>
              </p:ext>
            </p:extLst>
          </p:nvPr>
        </p:nvGraphicFramePr>
        <p:xfrm>
          <a:off x="8484122" y="4100364"/>
          <a:ext cx="4079154" cy="37782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1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환불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내역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환불내역을 상세히 입력해 주십시오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구매자에게 표기됩니다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.)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" name="Google Shape;668;p27"/>
          <p:cNvSpPr txBox="1"/>
          <p:nvPr/>
        </p:nvSpPr>
        <p:spPr>
          <a:xfrm>
            <a:off x="10148622" y="3505161"/>
            <a:ext cx="2369105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배송비 정책에 따라 취소 했을 경우 추가되는 배송비을 입력</a:t>
            </a:r>
            <a:endParaRPr sz="600" b="0" i="0" u="none" strike="noStrike" cap="none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" name="Google Shape;1696;p44"/>
          <p:cNvGraphicFramePr/>
          <p:nvPr>
            <p:extLst>
              <p:ext uri="{D42A27DB-BD31-4B8C-83A1-F6EECF244321}">
                <p14:modId xmlns:p14="http://schemas.microsoft.com/office/powerpoint/2010/main" val="1548949390"/>
              </p:ext>
            </p:extLst>
          </p:nvPr>
        </p:nvGraphicFramePr>
        <p:xfrm>
          <a:off x="8508956" y="2214273"/>
          <a:ext cx="1821483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7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결제 상품금액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7" name="Google Shape;1696;p44"/>
          <p:cNvGraphicFramePr/>
          <p:nvPr>
            <p:extLst>
              <p:ext uri="{D42A27DB-BD31-4B8C-83A1-F6EECF244321}">
                <p14:modId xmlns:p14="http://schemas.microsoft.com/office/powerpoint/2010/main" val="3043048758"/>
              </p:ext>
            </p:extLst>
          </p:nvPr>
        </p:nvGraphicFramePr>
        <p:xfrm>
          <a:off x="10715959" y="2214272"/>
          <a:ext cx="1827500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89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결제 배송비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703748"/>
              </p:ext>
            </p:extLst>
          </p:nvPr>
        </p:nvGraphicFramePr>
        <p:xfrm>
          <a:off x="8578866" y="2672086"/>
          <a:ext cx="4041118" cy="53205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60077">
                  <a:extLst>
                    <a:ext uri="{9D8B030D-6E8A-4147-A177-3AD203B41FA5}">
                      <a16:colId xmlns:a16="http://schemas.microsoft.com/office/drawing/2014/main" val="2274324386"/>
                    </a:ext>
                  </a:extLst>
                </a:gridCol>
                <a:gridCol w="610358">
                  <a:extLst>
                    <a:ext uri="{9D8B030D-6E8A-4147-A177-3AD203B41FA5}">
                      <a16:colId xmlns:a16="http://schemas.microsoft.com/office/drawing/2014/main" val="3174750151"/>
                    </a:ext>
                  </a:extLst>
                </a:gridCol>
                <a:gridCol w="1219690">
                  <a:extLst>
                    <a:ext uri="{9D8B030D-6E8A-4147-A177-3AD203B41FA5}">
                      <a16:colId xmlns:a16="http://schemas.microsoft.com/office/drawing/2014/main" val="2198291278"/>
                    </a:ext>
                  </a:extLst>
                </a:gridCol>
                <a:gridCol w="579662">
                  <a:extLst>
                    <a:ext uri="{9D8B030D-6E8A-4147-A177-3AD203B41FA5}">
                      <a16:colId xmlns:a16="http://schemas.microsoft.com/office/drawing/2014/main" val="2465741685"/>
                    </a:ext>
                  </a:extLst>
                </a:gridCol>
                <a:gridCol w="578660">
                  <a:extLst>
                    <a:ext uri="{9D8B030D-6E8A-4147-A177-3AD203B41FA5}">
                      <a16:colId xmlns:a16="http://schemas.microsoft.com/office/drawing/2014/main" val="4079023928"/>
                    </a:ext>
                  </a:extLst>
                </a:gridCol>
                <a:gridCol w="792671">
                  <a:extLst>
                    <a:ext uri="{9D8B030D-6E8A-4147-A177-3AD203B41FA5}">
                      <a16:colId xmlns:a16="http://schemas.microsoft.com/office/drawing/2014/main" val="3263453292"/>
                    </a:ext>
                  </a:extLst>
                </a:gridCol>
              </a:tblGrid>
              <a:tr h="17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차수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취소가능수량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취소수량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취소금액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54221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512345651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랜케이블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5,000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423702"/>
                  </a:ext>
                </a:extLst>
              </a:tr>
              <a:tr h="177350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512351234</a:t>
                      </a:r>
                      <a:endParaRPr lang="en-US" altLang="ko-KR" sz="700" b="0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랜케이블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4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10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8,000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0596979"/>
                  </a:ext>
                </a:extLst>
              </a:tr>
            </a:tbl>
          </a:graphicData>
        </a:graphic>
      </p:graphicFrame>
      <p:sp>
        <p:nvSpPr>
          <p:cNvPr id="69" name="Google Shape;668;p27"/>
          <p:cNvSpPr txBox="1"/>
          <p:nvPr/>
        </p:nvSpPr>
        <p:spPr>
          <a:xfrm>
            <a:off x="8389782" y="2463301"/>
            <a:ext cx="1061699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lvl="0"/>
            <a:r>
              <a:rPr lang="ko-KR" altLang="en-US" sz="700">
                <a:latin typeface="+mj-ea"/>
              </a:rPr>
              <a:t>▶ </a:t>
            </a:r>
            <a:r>
              <a:rPr lang="ko-KR" altLang="en-US" sz="700" smtClean="0">
                <a:latin typeface="+mj-ea"/>
              </a:rPr>
              <a:t> </a:t>
            </a:r>
            <a:r>
              <a:rPr lang="ko-KR" altLang="en-US" sz="7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환불</a:t>
            </a:r>
            <a:r>
              <a:rPr lang="ko-KR" altLang="en-US" sz="700" i="0" u="none" strike="noStrike" cap="none" smtClean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정보</a:t>
            </a:r>
            <a:endParaRPr sz="700" i="0" u="none" strike="noStrike" cap="none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296068" y="2877956"/>
            <a:ext cx="457523" cy="12050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endParaRPr lang="ko-KR" altLang="en-US" sz="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1296068" y="3053442"/>
            <a:ext cx="457523" cy="120503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sz="6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endParaRPr lang="ko-KR" altLang="en-US" sz="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Google Shape;668;p27"/>
          <p:cNvSpPr txBox="1"/>
          <p:nvPr/>
        </p:nvSpPr>
        <p:spPr>
          <a:xfrm>
            <a:off x="8387874" y="1785428"/>
            <a:ext cx="1061699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lvl="0"/>
            <a:r>
              <a:rPr lang="ko-KR" altLang="en-US" sz="700">
                <a:latin typeface="+mj-ea"/>
              </a:rPr>
              <a:t>▶ </a:t>
            </a:r>
            <a:r>
              <a:rPr lang="ko-KR" altLang="en-US" sz="700" smtClean="0">
                <a:latin typeface="+mj-ea"/>
              </a:rPr>
              <a:t> </a:t>
            </a:r>
            <a:r>
              <a:rPr lang="ko-KR" altLang="en-US" sz="700" i="0" u="none" strike="noStrike" cap="none" smtClean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결제정보</a:t>
            </a:r>
            <a:endParaRPr sz="700" i="0" u="none" strike="noStrike" cap="none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508955" y="1966801"/>
            <a:ext cx="4174823" cy="46452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8508955" y="2629996"/>
            <a:ext cx="4174823" cy="195276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Google Shape;668;p27"/>
          <p:cNvSpPr txBox="1"/>
          <p:nvPr/>
        </p:nvSpPr>
        <p:spPr>
          <a:xfrm>
            <a:off x="10153568" y="3690563"/>
            <a:ext cx="2369105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취소 수량에 따른 취소금액</a:t>
            </a:r>
            <a:endParaRPr sz="600" b="0" i="0" u="none" strike="noStrike" cap="none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668;p27"/>
          <p:cNvSpPr txBox="1"/>
          <p:nvPr/>
        </p:nvSpPr>
        <p:spPr>
          <a:xfrm>
            <a:off x="10150302" y="3310675"/>
            <a:ext cx="2369105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추가배송비 </a:t>
            </a:r>
            <a:r>
              <a:rPr lang="en-US" altLang="ko-KR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+ </a:t>
            </a:r>
            <a:r>
              <a:rPr lang="ko-KR" altLang="en-US" sz="600" b="0" i="0" u="none" strike="noStrike" cap="none" smtClean="0">
                <a:solidFill>
                  <a:schemeClr val="bg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상품취소 금액</a:t>
            </a:r>
            <a:endParaRPr sz="600" b="0" i="0" u="none" strike="noStrike" cap="none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" name="Google Shape;1696;p44"/>
          <p:cNvGraphicFramePr/>
          <p:nvPr>
            <p:extLst>
              <p:ext uri="{D42A27DB-BD31-4B8C-83A1-F6EECF244321}">
                <p14:modId xmlns:p14="http://schemas.microsoft.com/office/powerpoint/2010/main" val="4043199339"/>
              </p:ext>
            </p:extLst>
          </p:nvPr>
        </p:nvGraphicFramePr>
        <p:xfrm>
          <a:off x="5742402" y="6908067"/>
          <a:ext cx="4079154" cy="37782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11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7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782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환불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내역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환불내역을 상세히 입력해 주십시오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구매자에게 표기됩니다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ea"/>
                          <a:ea typeface="+mn-ea"/>
                        </a:rPr>
                        <a:t>.)</a:t>
                      </a:r>
                      <a:endParaRPr sz="700" u="none" strike="noStrike" cap="none">
                        <a:solidFill>
                          <a:schemeClr val="bg1">
                            <a:lumMod val="7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Google Shape;1696;p44"/>
          <p:cNvGraphicFramePr/>
          <p:nvPr>
            <p:extLst>
              <p:ext uri="{D42A27DB-BD31-4B8C-83A1-F6EECF244321}">
                <p14:modId xmlns:p14="http://schemas.microsoft.com/office/powerpoint/2010/main" val="1762500622"/>
              </p:ext>
            </p:extLst>
          </p:nvPr>
        </p:nvGraphicFramePr>
        <p:xfrm>
          <a:off x="5694617" y="6221740"/>
          <a:ext cx="1821483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721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9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결제 상품금액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120,000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Google Shape;1696;p44"/>
          <p:cNvGraphicFramePr/>
          <p:nvPr>
            <p:extLst>
              <p:ext uri="{D42A27DB-BD31-4B8C-83A1-F6EECF244321}">
                <p14:modId xmlns:p14="http://schemas.microsoft.com/office/powerpoint/2010/main" val="3268923943"/>
              </p:ext>
            </p:extLst>
          </p:nvPr>
        </p:nvGraphicFramePr>
        <p:xfrm>
          <a:off x="7971607" y="6219834"/>
          <a:ext cx="1827500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892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결제 배송비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Google Shape;668;p27"/>
          <p:cNvSpPr txBox="1"/>
          <p:nvPr/>
        </p:nvSpPr>
        <p:spPr>
          <a:xfrm>
            <a:off x="5643522" y="5996549"/>
            <a:ext cx="1061699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lvl="0"/>
            <a:r>
              <a:rPr lang="ko-KR" altLang="en-US" sz="700">
                <a:latin typeface="+mj-ea"/>
              </a:rPr>
              <a:t>▶ </a:t>
            </a:r>
            <a:r>
              <a:rPr lang="ko-KR" altLang="en-US" sz="700" smtClean="0">
                <a:latin typeface="+mj-ea"/>
              </a:rPr>
              <a:t> </a:t>
            </a:r>
            <a:r>
              <a:rPr lang="ko-KR" altLang="en-US" sz="700" i="0" u="none" strike="noStrike" cap="none" smtClean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결제정보</a:t>
            </a:r>
            <a:endParaRPr sz="700" i="0" u="none" strike="noStrike" cap="none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5764603" y="6177923"/>
            <a:ext cx="4174823" cy="25956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aphicFrame>
        <p:nvGraphicFramePr>
          <p:cNvPr id="105" name="Google Shape;1696;p44"/>
          <p:cNvGraphicFramePr/>
          <p:nvPr>
            <p:extLst>
              <p:ext uri="{D42A27DB-BD31-4B8C-83A1-F6EECF244321}">
                <p14:modId xmlns:p14="http://schemas.microsoft.com/office/powerpoint/2010/main" val="2035896744"/>
              </p:ext>
            </p:extLst>
          </p:nvPr>
        </p:nvGraphicFramePr>
        <p:xfrm>
          <a:off x="5741372" y="6707734"/>
          <a:ext cx="1656880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06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0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환불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금액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123,000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6" name="Google Shape;668;p27"/>
          <p:cNvSpPr txBox="1"/>
          <p:nvPr/>
        </p:nvSpPr>
        <p:spPr>
          <a:xfrm>
            <a:off x="5666339" y="6486374"/>
            <a:ext cx="1061699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lvl="0"/>
            <a:r>
              <a:rPr lang="ko-KR" altLang="en-US" sz="700">
                <a:latin typeface="+mj-ea"/>
              </a:rPr>
              <a:t>▶ </a:t>
            </a:r>
            <a:r>
              <a:rPr lang="ko-KR" altLang="en-US" sz="700" smtClean="0">
                <a:latin typeface="+mj-ea"/>
              </a:rPr>
              <a:t> </a:t>
            </a:r>
            <a:r>
              <a:rPr lang="ko-KR" altLang="en-US" sz="700" i="0" u="none" strike="noStrike" cap="none" smtClean="0">
                <a:solidFill>
                  <a:schemeClr val="tx1">
                    <a:lumMod val="85000"/>
                    <a:lumOff val="15000"/>
                  </a:schemeClr>
                </a:solidFill>
                <a:sym typeface="Arial"/>
              </a:rPr>
              <a:t>환불정보</a:t>
            </a:r>
            <a:endParaRPr sz="700" i="0" u="none" strike="noStrike" cap="none">
              <a:solidFill>
                <a:schemeClr val="tx1">
                  <a:lumMod val="85000"/>
                  <a:lumOff val="15000"/>
                </a:schemeClr>
              </a:solidFill>
              <a:sym typeface="Arial"/>
            </a:endParaRPr>
          </a:p>
        </p:txBody>
      </p:sp>
      <p:sp>
        <p:nvSpPr>
          <p:cNvPr id="107" name="직사각형 106"/>
          <p:cNvSpPr/>
          <p:nvPr/>
        </p:nvSpPr>
        <p:spPr>
          <a:xfrm>
            <a:off x="5767726" y="6653119"/>
            <a:ext cx="4174823" cy="683076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sz="6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Google Shape;1694;p44"/>
          <p:cNvSpPr/>
          <p:nvPr/>
        </p:nvSpPr>
        <p:spPr>
          <a:xfrm>
            <a:off x="1440680" y="679675"/>
            <a:ext cx="2462541" cy="170061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" name="Google Shape;1695;p44"/>
          <p:cNvGraphicFramePr/>
          <p:nvPr>
            <p:extLst>
              <p:ext uri="{D42A27DB-BD31-4B8C-83A1-F6EECF244321}">
                <p14:modId xmlns:p14="http://schemas.microsoft.com/office/powerpoint/2010/main" val="1332809683"/>
              </p:ext>
            </p:extLst>
          </p:nvPr>
        </p:nvGraphicFramePr>
        <p:xfrm>
          <a:off x="1584010" y="780215"/>
          <a:ext cx="219729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972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결제수단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Google Shape;1700;p44"/>
          <p:cNvSpPr/>
          <p:nvPr/>
        </p:nvSpPr>
        <p:spPr>
          <a:xfrm>
            <a:off x="2475248" y="2042747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6" name="Google Shape;1695;p44"/>
          <p:cNvGraphicFramePr/>
          <p:nvPr>
            <p:extLst>
              <p:ext uri="{D42A27DB-BD31-4B8C-83A1-F6EECF244321}">
                <p14:modId xmlns:p14="http://schemas.microsoft.com/office/powerpoint/2010/main" val="2828068563"/>
              </p:ext>
            </p:extLst>
          </p:nvPr>
        </p:nvGraphicFramePr>
        <p:xfrm>
          <a:off x="3550342" y="81549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590251"/>
              </p:ext>
            </p:extLst>
          </p:nvPr>
        </p:nvGraphicFramePr>
        <p:xfrm>
          <a:off x="1587766" y="1163969"/>
          <a:ext cx="2193535" cy="805176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68595">
                  <a:extLst>
                    <a:ext uri="{9D8B030D-6E8A-4147-A177-3AD203B41FA5}">
                      <a16:colId xmlns:a16="http://schemas.microsoft.com/office/drawing/2014/main" val="3436603410"/>
                    </a:ext>
                  </a:extLst>
                </a:gridCol>
                <a:gridCol w="1424940">
                  <a:extLst>
                    <a:ext uri="{9D8B030D-6E8A-4147-A177-3AD203B41FA5}">
                      <a16:colId xmlns:a16="http://schemas.microsoft.com/office/drawing/2014/main" val="609016502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결제수단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신용카드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7816274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결제카드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롯데카드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21175069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할부개월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일시불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705926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결제금액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85,000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18216307"/>
                  </a:ext>
                </a:extLst>
              </a:tr>
            </a:tbl>
          </a:graphicData>
        </a:graphic>
      </p:graphicFrame>
      <p:sp>
        <p:nvSpPr>
          <p:cNvPr id="12" name="폭발 2 11"/>
          <p:cNvSpPr/>
          <p:nvPr/>
        </p:nvSpPr>
        <p:spPr>
          <a:xfrm>
            <a:off x="594111" y="704801"/>
            <a:ext cx="1278651" cy="1071786"/>
          </a:xfrm>
          <a:prstGeom prst="irregularSeal2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700" b="1" smtClean="0"/>
              <a:t>PG</a:t>
            </a:r>
            <a:r>
              <a:rPr lang="ko-KR" altLang="en-US" sz="700" b="1" smtClean="0"/>
              <a:t>결정 후 수정요함</a:t>
            </a:r>
            <a:endParaRPr lang="ko-KR" altLang="en-US" sz="700" b="1"/>
          </a:p>
        </p:txBody>
      </p:sp>
      <p:sp>
        <p:nvSpPr>
          <p:cNvPr id="48" name="직사각형 47"/>
          <p:cNvSpPr/>
          <p:nvPr/>
        </p:nvSpPr>
        <p:spPr>
          <a:xfrm>
            <a:off x="10100600" y="5192100"/>
            <a:ext cx="3112480" cy="3837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700" b="1" smtClean="0">
                <a:solidFill>
                  <a:srgbClr val="FF0000"/>
                </a:solidFill>
              </a:rPr>
              <a:t>========== </a:t>
            </a:r>
            <a:r>
              <a:rPr lang="ko-KR" altLang="en-US" sz="700" b="1" u="sng" smtClean="0">
                <a:solidFill>
                  <a:srgbClr val="FF0000"/>
                </a:solidFill>
              </a:rPr>
              <a:t>취소 처리 시 테이블 처리 내용</a:t>
            </a:r>
            <a:r>
              <a:rPr lang="en-US" altLang="ko-KR" sz="700" b="1">
                <a:solidFill>
                  <a:srgbClr val="FF0000"/>
                </a:solidFill>
              </a:rPr>
              <a:t> ==========</a:t>
            </a:r>
            <a:endParaRPr lang="en-US" altLang="ko-KR" sz="700" b="1" u="sng" smtClean="0">
              <a:solidFill>
                <a:srgbClr val="FF0000"/>
              </a:solidFill>
            </a:endParaRPr>
          </a:p>
          <a:p>
            <a:pPr>
              <a:spcBef>
                <a:spcPts val="400"/>
              </a:spcBef>
            </a:pPr>
            <a:r>
              <a:rPr lang="en-US" altLang="ko-KR" sz="700" smtClean="0">
                <a:solidFill>
                  <a:srgbClr val="FF0000"/>
                </a:solidFill>
              </a:rPr>
              <a:t>1. </a:t>
            </a:r>
            <a:r>
              <a:rPr lang="ko-KR" altLang="en-US" sz="700" smtClean="0">
                <a:solidFill>
                  <a:srgbClr val="FF0000"/>
                </a:solidFill>
              </a:rPr>
              <a:t>전체환불 처리</a:t>
            </a:r>
            <a:endParaRPr lang="en-US" altLang="ko-KR" sz="700">
              <a:solidFill>
                <a:srgbClr val="FF0000"/>
              </a:solidFill>
            </a:endParaRPr>
          </a:p>
          <a:p>
            <a:pPr marL="108000" indent="108000"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/>
                </a:solidFill>
              </a:rPr>
              <a:t>주문상품</a:t>
            </a:r>
            <a:r>
              <a:rPr lang="en-US" altLang="ko-KR" sz="700" smtClean="0">
                <a:solidFill>
                  <a:schemeClr val="tx1"/>
                </a:solidFill>
              </a:rPr>
              <a:t> </a:t>
            </a:r>
            <a:r>
              <a:rPr lang="ko-KR" altLang="en-US" sz="700" smtClean="0">
                <a:solidFill>
                  <a:schemeClr val="tx1"/>
                </a:solidFill>
              </a:rPr>
              <a:t>테이블</a:t>
            </a:r>
            <a:r>
              <a:rPr lang="en-US" altLang="ko-KR" sz="700">
                <a:solidFill>
                  <a:srgbClr val="FF0000"/>
                </a:solidFill>
              </a:rPr>
              <a:t/>
            </a:r>
            <a:br>
              <a:rPr lang="en-US" altLang="ko-KR" sz="700">
                <a:solidFill>
                  <a:srgbClr val="FF0000"/>
                </a:solidFill>
              </a:rPr>
            </a:br>
            <a:r>
              <a:rPr lang="en-US" altLang="ko-KR" sz="700" smtClean="0">
                <a:solidFill>
                  <a:srgbClr val="FF0000"/>
                </a:solidFill>
              </a:rPr>
              <a:t>=&gt;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주문상태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700" smtClean="0">
                <a:solidFill>
                  <a:srgbClr val="FF0000"/>
                </a:solidFill>
              </a:rPr>
              <a:t> </a:t>
            </a:r>
            <a:r>
              <a:rPr lang="ko-KR" altLang="en-US" sz="700" smtClean="0">
                <a:solidFill>
                  <a:srgbClr val="FF0000"/>
                </a:solidFill>
              </a:rPr>
              <a:t>주문취소</a:t>
            </a:r>
            <a:r>
              <a:rPr lang="en-US" altLang="ko-KR" sz="700" smtClean="0">
                <a:solidFill>
                  <a:srgbClr val="FF0000"/>
                </a:solidFill>
              </a:rPr>
              <a:t>(99),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주문수량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발주수량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700" smtClean="0">
                <a:solidFill>
                  <a:srgbClr val="FF0000"/>
                </a:solidFill>
              </a:rPr>
              <a:t> 0,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펜타온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부분취소수량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700" smtClean="0">
                <a:solidFill>
                  <a:srgbClr val="FF0000"/>
                </a:solidFill>
              </a:rPr>
              <a:t> </a:t>
            </a:r>
            <a:r>
              <a:rPr lang="ko-KR" altLang="en-US" sz="700" smtClean="0">
                <a:solidFill>
                  <a:srgbClr val="FF0000"/>
                </a:solidFill>
              </a:rPr>
              <a:t>취소수량</a:t>
            </a:r>
            <a:endParaRPr lang="en-US" altLang="ko-KR" sz="700" smtClean="0">
              <a:solidFill>
                <a:srgbClr val="FF0000"/>
              </a:solidFill>
            </a:endParaRP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/>
                </a:solidFill>
              </a:rPr>
              <a:t>주문상품발주</a:t>
            </a:r>
            <a:r>
              <a:rPr lang="en-US" altLang="ko-KR" sz="700" smtClean="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r>
              <a:rPr lang="en-US" altLang="ko-KR" sz="700">
                <a:solidFill>
                  <a:srgbClr val="FF0000"/>
                </a:solidFill>
              </a:rPr>
              <a:t/>
            </a:r>
            <a:br>
              <a:rPr lang="en-US" altLang="ko-KR" sz="700">
                <a:solidFill>
                  <a:srgbClr val="FF0000"/>
                </a:solidFill>
              </a:rPr>
            </a:br>
            <a:r>
              <a:rPr lang="en-US" altLang="ko-KR" sz="700">
                <a:solidFill>
                  <a:srgbClr val="FF0000"/>
                </a:solidFill>
              </a:rPr>
              <a:t>=&gt;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발주상태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700">
                <a:solidFill>
                  <a:srgbClr val="FF0000"/>
                </a:solidFill>
              </a:rPr>
              <a:t> </a:t>
            </a:r>
            <a:r>
              <a:rPr lang="ko-KR" altLang="en-US" sz="700">
                <a:solidFill>
                  <a:srgbClr val="FF0000"/>
                </a:solidFill>
              </a:rPr>
              <a:t>주문취소</a:t>
            </a:r>
            <a:r>
              <a:rPr lang="en-US" altLang="ko-KR" sz="700">
                <a:solidFill>
                  <a:srgbClr val="FF0000"/>
                </a:solidFill>
              </a:rPr>
              <a:t>(99),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발주수량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출하수량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700">
                <a:solidFill>
                  <a:srgbClr val="FF0000"/>
                </a:solidFill>
              </a:rPr>
              <a:t> </a:t>
            </a:r>
            <a:r>
              <a:rPr lang="en-US" altLang="ko-KR" sz="700" smtClean="0">
                <a:solidFill>
                  <a:srgbClr val="FF0000"/>
                </a:solidFill>
              </a:rPr>
              <a:t>0</a:t>
            </a: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/>
                </a:solidFill>
              </a:rPr>
              <a:t>주문상품출하</a:t>
            </a:r>
            <a:r>
              <a:rPr lang="en-US" altLang="ko-KR" sz="700" smtClean="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r>
              <a:rPr lang="en-US" altLang="ko-KR" sz="700">
                <a:solidFill>
                  <a:srgbClr val="FF0000"/>
                </a:solidFill>
              </a:rPr>
              <a:t/>
            </a:r>
            <a:br>
              <a:rPr lang="en-US" altLang="ko-KR" sz="700">
                <a:solidFill>
                  <a:srgbClr val="FF0000"/>
                </a:solidFill>
              </a:rPr>
            </a:br>
            <a:r>
              <a:rPr lang="en-US" altLang="ko-KR" sz="700">
                <a:solidFill>
                  <a:srgbClr val="FF0000"/>
                </a:solidFill>
              </a:rPr>
              <a:t>=&gt;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출하상태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700">
                <a:solidFill>
                  <a:srgbClr val="FF0000"/>
                </a:solidFill>
              </a:rPr>
              <a:t> </a:t>
            </a:r>
            <a:r>
              <a:rPr lang="ko-KR" altLang="en-US" sz="700">
                <a:solidFill>
                  <a:srgbClr val="FF0000"/>
                </a:solidFill>
              </a:rPr>
              <a:t>주문취소</a:t>
            </a:r>
            <a:r>
              <a:rPr lang="en-US" altLang="ko-KR" sz="700">
                <a:solidFill>
                  <a:srgbClr val="FF0000"/>
                </a:solidFill>
              </a:rPr>
              <a:t>(99),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출하수량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실인수수량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700">
                <a:solidFill>
                  <a:srgbClr val="FF0000"/>
                </a:solidFill>
              </a:rPr>
              <a:t> </a:t>
            </a:r>
            <a:r>
              <a:rPr lang="en-US" altLang="ko-KR" sz="700" smtClean="0">
                <a:solidFill>
                  <a:srgbClr val="FF0000"/>
                </a:solidFill>
              </a:rPr>
              <a:t>0</a:t>
            </a: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/>
                </a:solidFill>
              </a:rPr>
              <a:t>인수내역</a:t>
            </a:r>
            <a:r>
              <a:rPr lang="en-US" altLang="ko-KR" sz="700" smtClean="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r>
              <a:rPr lang="en-US" altLang="ko-KR" sz="700">
                <a:solidFill>
                  <a:srgbClr val="FF0000"/>
                </a:solidFill>
              </a:rPr>
              <a:t/>
            </a:r>
            <a:br>
              <a:rPr lang="en-US" altLang="ko-KR" sz="700">
                <a:solidFill>
                  <a:srgbClr val="FF0000"/>
                </a:solidFill>
              </a:rPr>
            </a:br>
            <a:r>
              <a:rPr lang="en-US" altLang="ko-KR" sz="700">
                <a:solidFill>
                  <a:srgbClr val="FF0000"/>
                </a:solidFill>
              </a:rPr>
              <a:t>=&gt;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인수수량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700">
                <a:solidFill>
                  <a:srgbClr val="FF0000"/>
                </a:solidFill>
              </a:rPr>
              <a:t> </a:t>
            </a:r>
            <a:r>
              <a:rPr lang="en-US" altLang="ko-KR" sz="700" smtClean="0">
                <a:solidFill>
                  <a:srgbClr val="FF0000"/>
                </a:solidFill>
              </a:rPr>
              <a:t>0,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매출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매입금액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700" smtClean="0">
                <a:solidFill>
                  <a:srgbClr val="FF0000"/>
                </a:solidFill>
              </a:rPr>
              <a:t> 0,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매입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ID:</a:t>
            </a:r>
            <a:r>
              <a:rPr lang="en-US" altLang="ko-KR" sz="700" smtClean="0">
                <a:solidFill>
                  <a:srgbClr val="FF0000"/>
                </a:solidFill>
              </a:rPr>
              <a:t> </a:t>
            </a:r>
            <a:r>
              <a:rPr lang="ko-KR" altLang="en-US" sz="700" smtClean="0">
                <a:solidFill>
                  <a:srgbClr val="FF0000"/>
                </a:solidFill>
              </a:rPr>
              <a:t>펜타온주문취소</a:t>
            </a:r>
            <a:r>
              <a:rPr lang="en-US" altLang="ko-KR" sz="700" smtClean="0">
                <a:solidFill>
                  <a:srgbClr val="FF0000"/>
                </a:solidFill>
              </a:rPr>
              <a:t>(-99)</a:t>
            </a: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/>
                </a:solidFill>
              </a:rPr>
              <a:t>주문배송비</a:t>
            </a:r>
            <a:r>
              <a:rPr lang="en-US" altLang="ko-KR" sz="700" smtClean="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r>
              <a:rPr lang="en-US" altLang="ko-KR" sz="700">
                <a:solidFill>
                  <a:srgbClr val="FF0000"/>
                </a:solidFill>
              </a:rPr>
              <a:t/>
            </a:r>
            <a:br>
              <a:rPr lang="en-US" altLang="ko-KR" sz="700">
                <a:solidFill>
                  <a:srgbClr val="FF0000"/>
                </a:solidFill>
              </a:rPr>
            </a:br>
            <a:r>
              <a:rPr lang="en-US" altLang="ko-KR" sz="700">
                <a:solidFill>
                  <a:srgbClr val="FF0000"/>
                </a:solidFill>
              </a:rPr>
              <a:t>=&gt;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배송비</a:t>
            </a:r>
            <a:r>
              <a:rPr lang="en-US" altLang="ko-KR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700" smtClean="0">
                <a:solidFill>
                  <a:srgbClr val="FF0000"/>
                </a:solidFill>
              </a:rPr>
              <a:t> 0</a:t>
            </a: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/>
                </a:solidFill>
              </a:rPr>
              <a:t>주문결제내역</a:t>
            </a:r>
            <a:r>
              <a:rPr lang="en-US" altLang="ko-KR" sz="700" smtClean="0">
                <a:solidFill>
                  <a:schemeClr val="tx1"/>
                </a:solidFill>
              </a:rPr>
              <a:t> </a:t>
            </a:r>
            <a:r>
              <a:rPr lang="ko-KR" altLang="en-US" sz="700" smtClean="0">
                <a:solidFill>
                  <a:schemeClr val="tx1"/>
                </a:solidFill>
              </a:rPr>
              <a:t>테이블</a:t>
            </a:r>
            <a:endParaRPr lang="en-US" altLang="ko-KR" sz="700" smtClean="0">
              <a:solidFill>
                <a:schemeClr val="tx1"/>
              </a:solidFill>
            </a:endParaRP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 smtClean="0">
                <a:solidFill>
                  <a:schemeClr val="tx1"/>
                </a:solidFill>
              </a:rPr>
              <a:t>주문취소내역</a:t>
            </a:r>
            <a:r>
              <a:rPr lang="en-US" altLang="ko-KR" sz="700" smtClean="0">
                <a:solidFill>
                  <a:schemeClr val="tx1"/>
                </a:solidFill>
              </a:rPr>
              <a:t> </a:t>
            </a:r>
            <a:r>
              <a:rPr lang="ko-KR" altLang="en-US" sz="700" smtClean="0">
                <a:solidFill>
                  <a:schemeClr val="tx1"/>
                </a:solidFill>
              </a:rPr>
              <a:t>테이블</a:t>
            </a:r>
            <a:endParaRPr lang="en-US" altLang="ko-KR" sz="700" smtClean="0">
              <a:solidFill>
                <a:srgbClr val="FF0000"/>
              </a:solidFill>
            </a:endParaRPr>
          </a:p>
          <a:p>
            <a:pPr>
              <a:spcBef>
                <a:spcPts val="400"/>
              </a:spcBef>
            </a:pPr>
            <a:r>
              <a:rPr lang="en-US" altLang="ko-KR" sz="700" smtClean="0">
                <a:solidFill>
                  <a:srgbClr val="FF0000"/>
                </a:solidFill>
              </a:rPr>
              <a:t>2. </a:t>
            </a:r>
            <a:r>
              <a:rPr lang="ko-KR" altLang="en-US" sz="700" smtClean="0">
                <a:solidFill>
                  <a:srgbClr val="FF0000"/>
                </a:solidFill>
              </a:rPr>
              <a:t>부분환불 </a:t>
            </a:r>
            <a:r>
              <a:rPr lang="ko-KR" altLang="en-US" sz="700">
                <a:solidFill>
                  <a:srgbClr val="FF0000"/>
                </a:solidFill>
              </a:rPr>
              <a:t>처리</a:t>
            </a:r>
            <a:endParaRPr lang="en-US" altLang="ko-KR" sz="700">
              <a:solidFill>
                <a:srgbClr val="FF0000"/>
              </a:solidFill>
            </a:endParaRPr>
          </a:p>
          <a:p>
            <a:pPr marL="108000" indent="108000"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/>
                </a:solidFill>
              </a:rPr>
              <a:t>주문상품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r>
              <a:rPr lang="en-US" altLang="ko-KR" sz="700">
                <a:solidFill>
                  <a:srgbClr val="FF0000"/>
                </a:solidFill>
              </a:rPr>
              <a:t/>
            </a:r>
            <a:br>
              <a:rPr lang="en-US" altLang="ko-KR" sz="700">
                <a:solidFill>
                  <a:srgbClr val="FF0000"/>
                </a:solidFill>
              </a:rPr>
            </a:br>
            <a:r>
              <a:rPr lang="en-US" altLang="ko-KR" sz="700">
                <a:solidFill>
                  <a:srgbClr val="FF0000"/>
                </a:solidFill>
              </a:rPr>
              <a:t>=&gt;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주문수량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발주수량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700">
                <a:solidFill>
                  <a:srgbClr val="FF0000"/>
                </a:solidFill>
              </a:rPr>
              <a:t> </a:t>
            </a:r>
            <a:r>
              <a:rPr lang="en-US" altLang="ko-KR" sz="700" smtClean="0">
                <a:solidFill>
                  <a:srgbClr val="FF0000"/>
                </a:solidFill>
              </a:rPr>
              <a:t>update,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펜타온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_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부분취소수량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700">
                <a:solidFill>
                  <a:srgbClr val="FF0000"/>
                </a:solidFill>
              </a:rPr>
              <a:t> </a:t>
            </a:r>
            <a:r>
              <a:rPr lang="ko-KR" altLang="en-US" sz="700">
                <a:solidFill>
                  <a:srgbClr val="FF0000"/>
                </a:solidFill>
              </a:rPr>
              <a:t>취소수량</a:t>
            </a:r>
            <a:endParaRPr lang="en-US" altLang="ko-KR" sz="700">
              <a:solidFill>
                <a:srgbClr val="FF0000"/>
              </a:solidFill>
            </a:endParaRP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/>
                </a:solidFill>
              </a:rPr>
              <a:t>주문상품발주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r>
              <a:rPr lang="en-US" altLang="ko-KR" sz="700">
                <a:solidFill>
                  <a:srgbClr val="FF0000"/>
                </a:solidFill>
              </a:rPr>
              <a:t/>
            </a:r>
            <a:br>
              <a:rPr lang="en-US" altLang="ko-KR" sz="700">
                <a:solidFill>
                  <a:srgbClr val="FF0000"/>
                </a:solidFill>
              </a:rPr>
            </a:br>
            <a:r>
              <a:rPr lang="en-US" altLang="ko-KR" sz="700">
                <a:solidFill>
                  <a:srgbClr val="FF0000"/>
                </a:solidFill>
              </a:rPr>
              <a:t>=&gt;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발주수량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출하수량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700">
                <a:solidFill>
                  <a:srgbClr val="FF0000"/>
                </a:solidFill>
              </a:rPr>
              <a:t> update</a:t>
            </a: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/>
                </a:solidFill>
              </a:rPr>
              <a:t>주문상품출하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r>
              <a:rPr lang="en-US" altLang="ko-KR" sz="700">
                <a:solidFill>
                  <a:srgbClr val="FF0000"/>
                </a:solidFill>
              </a:rPr>
              <a:t/>
            </a:r>
            <a:br>
              <a:rPr lang="en-US" altLang="ko-KR" sz="700">
                <a:solidFill>
                  <a:srgbClr val="FF0000"/>
                </a:solidFill>
              </a:rPr>
            </a:br>
            <a:r>
              <a:rPr lang="en-US" altLang="ko-KR" sz="700">
                <a:solidFill>
                  <a:srgbClr val="FF0000"/>
                </a:solidFill>
              </a:rPr>
              <a:t>=&gt;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출하수량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실인수수량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700">
                <a:solidFill>
                  <a:srgbClr val="FF0000"/>
                </a:solidFill>
              </a:rPr>
              <a:t> update</a:t>
            </a: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/>
                </a:solidFill>
              </a:rPr>
              <a:t>인수내역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r>
              <a:rPr lang="en-US" altLang="ko-KR" sz="700">
                <a:solidFill>
                  <a:srgbClr val="FF0000"/>
                </a:solidFill>
              </a:rPr>
              <a:t/>
            </a:r>
            <a:br>
              <a:rPr lang="en-US" altLang="ko-KR" sz="700">
                <a:solidFill>
                  <a:srgbClr val="FF0000"/>
                </a:solidFill>
              </a:rPr>
            </a:br>
            <a:r>
              <a:rPr lang="en-US" altLang="ko-KR" sz="700">
                <a:solidFill>
                  <a:srgbClr val="FF0000"/>
                </a:solidFill>
              </a:rPr>
              <a:t>=&gt; </a:t>
            </a:r>
            <a:r>
              <a:rPr lang="ko-KR" altLang="en-US" sz="70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인수수량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700">
                <a:solidFill>
                  <a:srgbClr val="FF0000"/>
                </a:solidFill>
              </a:rPr>
              <a:t> update</a:t>
            </a:r>
            <a:r>
              <a:rPr lang="en-US" altLang="ko-KR" sz="700" smtClean="0">
                <a:solidFill>
                  <a:srgbClr val="FF0000"/>
                </a:solidFill>
              </a:rPr>
              <a:t>,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매출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매입금액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700">
                <a:solidFill>
                  <a:srgbClr val="FF0000"/>
                </a:solidFill>
              </a:rPr>
              <a:t> </a:t>
            </a:r>
            <a:r>
              <a:rPr lang="en-US" altLang="ko-KR" sz="700" smtClean="0">
                <a:solidFill>
                  <a:srgbClr val="FF0000"/>
                </a:solidFill>
              </a:rPr>
              <a:t>update</a:t>
            </a:r>
            <a:endParaRPr lang="en-US" altLang="ko-KR" sz="700">
              <a:solidFill>
                <a:srgbClr val="FF0000"/>
              </a:solidFill>
            </a:endParaRP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/>
                </a:solidFill>
              </a:rPr>
              <a:t>주문배송비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r>
              <a:rPr lang="en-US" altLang="ko-KR" sz="700">
                <a:solidFill>
                  <a:srgbClr val="FF0000"/>
                </a:solidFill>
              </a:rPr>
              <a:t/>
            </a:r>
            <a:br>
              <a:rPr lang="en-US" altLang="ko-KR" sz="700">
                <a:solidFill>
                  <a:srgbClr val="FF0000"/>
                </a:solidFill>
              </a:rPr>
            </a:br>
            <a:r>
              <a:rPr lang="en-US" altLang="ko-KR" sz="700">
                <a:solidFill>
                  <a:srgbClr val="FF0000"/>
                </a:solidFill>
              </a:rPr>
              <a:t>=&gt; </a:t>
            </a: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</a:rPr>
              <a:t>배송비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r>
              <a:rPr lang="en-US" altLang="ko-KR" sz="700">
                <a:solidFill>
                  <a:srgbClr val="FF0000"/>
                </a:solidFill>
              </a:rPr>
              <a:t> update</a:t>
            </a: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/>
                </a:solidFill>
              </a:rPr>
              <a:t>주문결제내역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endParaRPr lang="en-US" altLang="ko-KR" sz="700">
              <a:solidFill>
                <a:schemeClr val="tx1"/>
              </a:solidFill>
            </a:endParaRP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ko-KR" altLang="en-US" sz="700">
                <a:solidFill>
                  <a:schemeClr val="tx1"/>
                </a:solidFill>
              </a:rPr>
              <a:t>주문취소내역</a:t>
            </a:r>
            <a:r>
              <a:rPr lang="en-US" altLang="ko-KR" sz="700">
                <a:solidFill>
                  <a:schemeClr val="tx1"/>
                </a:solidFill>
              </a:rPr>
              <a:t> </a:t>
            </a:r>
            <a:r>
              <a:rPr lang="ko-KR" altLang="en-US" sz="700">
                <a:solidFill>
                  <a:schemeClr val="tx1"/>
                </a:solidFill>
              </a:rPr>
              <a:t>테이블</a:t>
            </a:r>
            <a:endParaRPr lang="en-US" altLang="ko-KR" sz="700">
              <a:solidFill>
                <a:srgbClr val="FF0000"/>
              </a:solidFill>
            </a:endParaRPr>
          </a:p>
          <a:p>
            <a:pPr marL="108000" indent="108000">
              <a:spcBef>
                <a:spcPts val="400"/>
              </a:spcBef>
              <a:buFont typeface="Arial" panose="020B0604020202020204" pitchFamily="34" charset="0"/>
              <a:buChar char="•"/>
            </a:pPr>
            <a:endParaRPr lang="en-US" altLang="ko-KR" sz="700">
              <a:solidFill>
                <a:srgbClr val="FF0000"/>
              </a:solidFill>
            </a:endParaRPr>
          </a:p>
        </p:txBody>
      </p:sp>
      <p:graphicFrame>
        <p:nvGraphicFramePr>
          <p:cNvPr id="90" name="Google Shape;1696;p44"/>
          <p:cNvGraphicFramePr/>
          <p:nvPr>
            <p:extLst>
              <p:ext uri="{D42A27DB-BD31-4B8C-83A1-F6EECF244321}">
                <p14:modId xmlns:p14="http://schemas.microsoft.com/office/powerpoint/2010/main" val="1655354157"/>
              </p:ext>
            </p:extLst>
          </p:nvPr>
        </p:nvGraphicFramePr>
        <p:xfrm>
          <a:off x="8491766" y="3899725"/>
          <a:ext cx="1664500" cy="16525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013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1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5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반품번호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36000" marB="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Google Shape;668;p27"/>
          <p:cNvSpPr txBox="1"/>
          <p:nvPr/>
        </p:nvSpPr>
        <p:spPr>
          <a:xfrm>
            <a:off x="10161212" y="3900501"/>
            <a:ext cx="2369105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smtClean="0">
                <a:solidFill>
                  <a:schemeClr val="bg1">
                    <a:lumMod val="50000"/>
                  </a:schemeClr>
                </a:solidFill>
              </a:rPr>
              <a:t>반품요청에 의한 환불 처리일 경우 반품번호를 입력하세요</a:t>
            </a:r>
            <a:endParaRPr sz="600" b="0" i="0" u="none" strike="noStrike" cap="none">
              <a:solidFill>
                <a:schemeClr val="bg1">
                  <a:lumMod val="50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2067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95020333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smtClean="0"/>
                        <a:t>주문관리</a:t>
                      </a:r>
                      <a:r>
                        <a:rPr lang="ko-KR" sz="1000" b="1" u="none" strike="noStrike" cap="none" smtClean="0"/>
                        <a:t> </a:t>
                      </a:r>
                      <a:r>
                        <a:rPr 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 smtClean="0"/>
                        <a:t>펜타온 </a:t>
                      </a:r>
                      <a:r>
                        <a:rPr lang="en-US" altLang="ko-KR" sz="1000" b="1" u="none" strike="noStrike" cap="none" smtClean="0"/>
                        <a:t>&gt; </a:t>
                      </a:r>
                      <a:r>
                        <a:rPr lang="ko-KR" altLang="en-US" sz="1000" b="1" u="none" strike="noStrike" cap="none" smtClean="0"/>
                        <a:t>교환</a:t>
                      </a:r>
                      <a:r>
                        <a:rPr lang="en-US" altLang="ko-KR" sz="1000" b="1" u="none" strike="noStrike" cap="none" smtClean="0"/>
                        <a:t>/</a:t>
                      </a:r>
                      <a:r>
                        <a:rPr lang="ko-KR" altLang="en-US" sz="1000" b="1" u="none" strike="noStrike" cap="none" smtClean="0"/>
                        <a:t>반품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134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7"/>
            <a:ext cx="9373141" cy="593888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교환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반품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교환</a:t>
            </a:r>
            <a:r>
              <a:rPr lang="en-US" altLang="ko-KR" sz="700" smtClean="0">
                <a:latin typeface="+mj-ea"/>
              </a:rPr>
              <a:t>/</a:t>
            </a:r>
            <a:r>
              <a:rPr lang="ko-KR" altLang="en-US" sz="700" smtClean="0">
                <a:latin typeface="+mj-ea"/>
              </a:rPr>
              <a:t>반품 리스트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교환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반품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9"/>
            <a:ext cx="9211343" cy="5761191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0817" y="993331"/>
            <a:ext cx="9071538" cy="5582730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901125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0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smtClean="0">
                <a:solidFill>
                  <a:schemeClr val="dk1"/>
                </a:solidFill>
                <a:latin typeface="+mj-ea"/>
                <a:ea typeface="+mj-ea"/>
              </a:rPr>
              <a:t>펜타온 교환</a:t>
            </a:r>
            <a:r>
              <a:rPr lang="en-US" altLang="ko-KR" sz="800" b="1" smtClean="0">
                <a:solidFill>
                  <a:schemeClr val="dk1"/>
                </a:solidFill>
                <a:latin typeface="+mj-ea"/>
                <a:ea typeface="+mj-ea"/>
              </a:rPr>
              <a:t>/</a:t>
            </a:r>
            <a:r>
              <a:rPr lang="ko-KR" altLang="en-US" sz="800" b="1" smtClean="0">
                <a:solidFill>
                  <a:schemeClr val="dk1"/>
                </a:solidFill>
                <a:latin typeface="+mj-ea"/>
                <a:ea typeface="+mj-ea"/>
              </a:rPr>
              <a:t>반품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1208549839"/>
              </p:ext>
            </p:extLst>
          </p:nvPr>
        </p:nvGraphicFramePr>
        <p:xfrm>
          <a:off x="518176" y="2091631"/>
          <a:ext cx="8186345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577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59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982148881"/>
                    </a:ext>
                  </a:extLst>
                </a:gridCol>
                <a:gridCol w="1234440">
                  <a:extLst>
                    <a:ext uri="{9D8B030D-6E8A-4147-A177-3AD203B41FA5}">
                      <a16:colId xmlns:a16="http://schemas.microsoft.com/office/drawing/2014/main" val="11063647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304241737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1694121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요청일</a:t>
                      </a:r>
                      <a:endParaRPr lang="ko-KR" altLang="en-US"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Google Shape;58;p20"/>
          <p:cNvSpPr/>
          <p:nvPr/>
        </p:nvSpPr>
        <p:spPr>
          <a:xfrm>
            <a:off x="391045" y="1381147"/>
            <a:ext cx="8802573" cy="56862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펜타온 주문 상품의 교환과 반품 처리와 이력을 볼 수 있는 화면입니다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배송비 주체는 교환 및 반품사유에 따라 결정됩니다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(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단순변심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색상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사이즈에 의한 교환이나 반품은 배송비는 주문자에게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교환</a:t>
            </a:r>
            <a:r>
              <a:rPr lang="en-US" altLang="ko-KR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반품의 택배비용은 착불로 진행됩니다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(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배송지 주체가 주문자 일 경우 착불비용은 배송상품과 함께 포장하여 배송합니다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교환 배송비는 왕복배송비로 진행됩니다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주문번호를 클릭하시면 교환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/</a:t>
            </a:r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반품의 상세정보 또는 진행 처리를 하실 수 있습니다</a:t>
            </a:r>
            <a:r>
              <a:rPr lang="en-US" altLang="ko-KR" sz="7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lang="en-US" altLang="ko-KR" sz="700" b="0" i="0" u="none" strike="noStrike" cap="none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  <a:sym typeface="Arial"/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34742"/>
              </p:ext>
            </p:extLst>
          </p:nvPr>
        </p:nvGraphicFramePr>
        <p:xfrm>
          <a:off x="404756" y="2772137"/>
          <a:ext cx="8647803" cy="2695013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300732">
                  <a:extLst>
                    <a:ext uri="{9D8B030D-6E8A-4147-A177-3AD203B41FA5}">
                      <a16:colId xmlns:a16="http://schemas.microsoft.com/office/drawing/2014/main" val="1266854988"/>
                    </a:ext>
                  </a:extLst>
                </a:gridCol>
                <a:gridCol w="980587">
                  <a:extLst>
                    <a:ext uri="{9D8B030D-6E8A-4147-A177-3AD203B41FA5}">
                      <a16:colId xmlns:a16="http://schemas.microsoft.com/office/drawing/2014/main" val="1271693077"/>
                    </a:ext>
                  </a:extLst>
                </a:gridCol>
                <a:gridCol w="502864">
                  <a:extLst>
                    <a:ext uri="{9D8B030D-6E8A-4147-A177-3AD203B41FA5}">
                      <a16:colId xmlns:a16="http://schemas.microsoft.com/office/drawing/2014/main" val="1879892213"/>
                    </a:ext>
                  </a:extLst>
                </a:gridCol>
                <a:gridCol w="871632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1416402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745916">
                  <a:extLst>
                    <a:ext uri="{9D8B030D-6E8A-4147-A177-3AD203B41FA5}">
                      <a16:colId xmlns:a16="http://schemas.microsoft.com/office/drawing/2014/main" val="4017878089"/>
                    </a:ext>
                  </a:extLst>
                </a:gridCol>
                <a:gridCol w="478205">
                  <a:extLst>
                    <a:ext uri="{9D8B030D-6E8A-4147-A177-3AD203B41FA5}">
                      <a16:colId xmlns:a16="http://schemas.microsoft.com/office/drawing/2014/main" val="1008493898"/>
                    </a:ext>
                  </a:extLst>
                </a:gridCol>
                <a:gridCol w="434855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798251">
                  <a:extLst>
                    <a:ext uri="{9D8B030D-6E8A-4147-A177-3AD203B41FA5}">
                      <a16:colId xmlns:a16="http://schemas.microsoft.com/office/drawing/2014/main" val="59037790"/>
                    </a:ext>
                  </a:extLst>
                </a:gridCol>
                <a:gridCol w="1043940">
                  <a:extLst>
                    <a:ext uri="{9D8B030D-6E8A-4147-A177-3AD203B41FA5}">
                      <a16:colId xmlns:a16="http://schemas.microsoft.com/office/drawing/2014/main" val="2901629957"/>
                    </a:ext>
                  </a:extLst>
                </a:gridCol>
                <a:gridCol w="1074419">
                  <a:extLst>
                    <a:ext uri="{9D8B030D-6E8A-4147-A177-3AD203B41FA5}">
                      <a16:colId xmlns:a16="http://schemas.microsoft.com/office/drawing/2014/main" val="3469930397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순번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주문번호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700" u="none" strike="noStrike" cap="none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반품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주문자명</a:t>
                      </a:r>
                      <a:r>
                        <a:rPr lang="en-US" altLang="ko-KR" sz="700" b="0" u="none" strike="noStrike" cap="none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u="none" strike="noStrike" cap="none" smtClean="0">
                          <a:latin typeface="+mn-ea"/>
                          <a:ea typeface="+mn-ea"/>
                        </a:rPr>
                        <a:t>아이디</a:t>
                      </a:r>
                      <a:r>
                        <a:rPr lang="en-US" altLang="ko-KR" sz="700" b="0" u="none" strike="noStrike" cap="none" smtClean="0">
                          <a:latin typeface="+mn-ea"/>
                          <a:ea typeface="+mn-ea"/>
                        </a:rPr>
                        <a:t>)</a:t>
                      </a:r>
                      <a:endParaRPr sz="700" b="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판매사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상태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수량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배송비주체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요청일시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latin typeface="+mn-ea"/>
                          <a:ea typeface="+mn-ea"/>
                        </a:rPr>
                        <a:t>처리일시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PT24101500001-1</a:t>
                      </a: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교환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동축케이블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비트큐브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요청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2024-10-17 15:33:20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12657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PT24101600001-1</a:t>
                      </a:r>
                      <a:endParaRPr sz="700" u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교환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동축케이블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비트공급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승인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판매사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PT24101700001-1</a:t>
                      </a:r>
                      <a:endParaRPr sz="700" u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반품</a:t>
                      </a: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동축케이블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공급비트</a:t>
                      </a:r>
                      <a:endParaRPr sz="7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철회</a:t>
                      </a:r>
                      <a:endParaRPr sz="700" b="0" u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PT24101800001-1</a:t>
                      </a: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반품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동축케이블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테스트판매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반려</a:t>
                      </a:r>
                      <a:endParaRPr sz="700" b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2024-10-17 15:33:20</a:t>
                      </a: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pic>
        <p:nvPicPr>
          <p:cNvPr id="62" name="그림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3704" y="1101905"/>
            <a:ext cx="419914" cy="206999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91045" y="2033595"/>
            <a:ext cx="8802573" cy="54262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389804" y="2764467"/>
            <a:ext cx="8802573" cy="3506262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639" y="6278398"/>
            <a:ext cx="8795289" cy="158104"/>
          </a:xfrm>
          <a:prstGeom prst="rect">
            <a:avLst/>
          </a:prstGeom>
        </p:spPr>
      </p:pic>
      <p:graphicFrame>
        <p:nvGraphicFramePr>
          <p:cNvPr id="21" name="Google Shape;359;p26"/>
          <p:cNvGraphicFramePr/>
          <p:nvPr>
            <p:extLst>
              <p:ext uri="{D42A27DB-BD31-4B8C-83A1-F6EECF244321}">
                <p14:modId xmlns:p14="http://schemas.microsoft.com/office/powerpoint/2010/main" val="4201391885"/>
              </p:ext>
            </p:extLst>
          </p:nvPr>
        </p:nvGraphicFramePr>
        <p:xfrm>
          <a:off x="518176" y="2317061"/>
          <a:ext cx="7668894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50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53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0075">
                  <a:extLst>
                    <a:ext uri="{9D8B030D-6E8A-4147-A177-3AD203B41FA5}">
                      <a16:colId xmlns:a16="http://schemas.microsoft.com/office/drawing/2014/main" val="169743806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70917530"/>
                    </a:ext>
                  </a:extLst>
                </a:gridCol>
                <a:gridCol w="1229478">
                  <a:extLst>
                    <a:ext uri="{9D8B030D-6E8A-4147-A177-3AD203B41FA5}">
                      <a16:colId xmlns:a16="http://schemas.microsoft.com/office/drawing/2014/main" val="1723908725"/>
                    </a:ext>
                  </a:extLst>
                </a:gridCol>
                <a:gridCol w="559982">
                  <a:extLst>
                    <a:ext uri="{9D8B030D-6E8A-4147-A177-3AD203B41FA5}">
                      <a16:colId xmlns:a16="http://schemas.microsoft.com/office/drawing/2014/main" val="4066347874"/>
                    </a:ext>
                  </a:extLst>
                </a:gridCol>
                <a:gridCol w="708837">
                  <a:extLst>
                    <a:ext uri="{9D8B030D-6E8A-4147-A177-3AD203B41FA5}">
                      <a16:colId xmlns:a16="http://schemas.microsoft.com/office/drawing/2014/main" val="1177213975"/>
                    </a:ext>
                  </a:extLst>
                </a:gridCol>
                <a:gridCol w="1162493">
                  <a:extLst>
                    <a:ext uri="{9D8B030D-6E8A-4147-A177-3AD203B41FA5}">
                      <a16:colId xmlns:a16="http://schemas.microsoft.com/office/drawing/2014/main" val="2885405096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주문자명</a:t>
                      </a:r>
                      <a:endParaRPr lang="ko-KR" altLang="en-US" sz="700" b="1" i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주문자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ID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</a:t>
                      </a: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     </a:t>
                      </a:r>
                      <a:r>
                        <a:rPr lang="ko-KR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834" y="2084337"/>
            <a:ext cx="2454602" cy="17890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4990" y="1106138"/>
            <a:ext cx="402170" cy="201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8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00860" y="764285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2472583383"/>
              </p:ext>
            </p:extLst>
          </p:nvPr>
        </p:nvGraphicFramePr>
        <p:xfrm>
          <a:off x="8385974" y="748646"/>
          <a:ext cx="2324900" cy="23846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펜타온 교환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펜타온 교환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리스트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요청일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한달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요청시작일과 요청종료일의 기간이 </a:t>
                      </a:r>
                      <a:r>
                        <a:rPr lang="en-US" altLang="ko-KR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 smtClean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년을 넘지 못함</a:t>
                      </a:r>
                      <a:endParaRPr lang="en-US" altLang="ko-KR" sz="700" b="0" i="0" u="none" strike="noStrike" cap="none" baseline="0" smtClean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Equal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주문자명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ID: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앞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Like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Default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철회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 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주문자 요청한 상태 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(Deault)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철회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구매자가 교환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반품을 철회한 상태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판매자가 교환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반품을 반려한 상태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15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교환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반품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16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교환</a:t>
            </a:r>
            <a:r>
              <a:rPr lang="en-US" altLang="ko-KR" sz="700" smtClean="0">
                <a:latin typeface="+mj-ea"/>
              </a:rPr>
              <a:t>/</a:t>
            </a:r>
            <a:r>
              <a:rPr lang="ko-KR" altLang="en-US" sz="700" smtClean="0">
                <a:latin typeface="+mj-ea"/>
              </a:rPr>
              <a:t>반품 리스트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교환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반품</a:t>
            </a:r>
            <a:endParaRPr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4" y="826386"/>
            <a:ext cx="7658987" cy="4760992"/>
          </a:xfrm>
          <a:prstGeom prst="rect">
            <a:avLst/>
          </a:prstGeom>
        </p:spPr>
      </p:pic>
      <p:sp>
        <p:nvSpPr>
          <p:cNvPr id="11" name="Google Shape;797;p30"/>
          <p:cNvSpPr/>
          <p:nvPr/>
        </p:nvSpPr>
        <p:spPr>
          <a:xfrm>
            <a:off x="145624" y="88338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797;p30"/>
          <p:cNvSpPr/>
          <p:nvPr/>
        </p:nvSpPr>
        <p:spPr>
          <a:xfrm>
            <a:off x="118517" y="167705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97;p30"/>
          <p:cNvSpPr/>
          <p:nvPr/>
        </p:nvSpPr>
        <p:spPr>
          <a:xfrm>
            <a:off x="4607755" y="224789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974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3" name="Google Shape;48;p20"/>
          <p:cNvSpPr/>
          <p:nvPr/>
        </p:nvSpPr>
        <p:spPr>
          <a:xfrm>
            <a:off x="145624" y="751490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graphicFrame>
        <p:nvGraphicFramePr>
          <p:cNvPr id="4" name="Google Shape;47;p20"/>
          <p:cNvGraphicFramePr/>
          <p:nvPr>
            <p:extLst>
              <p:ext uri="{D42A27DB-BD31-4B8C-83A1-F6EECF244321}">
                <p14:modId xmlns:p14="http://schemas.microsoft.com/office/powerpoint/2010/main" val="985113589"/>
              </p:ext>
            </p:extLst>
          </p:nvPr>
        </p:nvGraphicFramePr>
        <p:xfrm>
          <a:off x="8385974" y="748646"/>
          <a:ext cx="2324900" cy="135249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i="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요청상태의 교환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주문상품정보와 요청정보를 확인하고 승인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철회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처리를 할 수 있음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승인처리 시 배송비 주체를 선택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철회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처리 시 처리내용 입력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6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 시 요청자에게 메일발송</a:t>
                      </a:r>
                      <a:endParaRPr lang="en-US" altLang="ko-KR" sz="700" b="0" i="0" u="none" strike="noStrike" cap="none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철회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상태의 교환</a:t>
                      </a:r>
                      <a:r>
                        <a:rPr lang="en-US" altLang="ko-KR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주문상품정보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요청정보 그리고 처리정보를 확인할 수 있음</a:t>
                      </a:r>
                      <a:endParaRPr lang="en-US" altLang="ko-KR" sz="700" b="0" i="0" u="none" strike="noStrike" cap="none" baseline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15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교환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반품 기본화면</a:t>
            </a:r>
            <a:endParaRPr>
              <a:latin typeface="+mj-ea"/>
              <a:ea typeface="+mj-ea"/>
            </a:endParaRPr>
          </a:p>
        </p:txBody>
      </p:sp>
      <p:sp>
        <p:nvSpPr>
          <p:cNvPr id="16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smtClean="0">
                <a:latin typeface="+mj-ea"/>
              </a:rPr>
              <a:t>펜타온 교환</a:t>
            </a:r>
            <a:r>
              <a:rPr lang="en-US" altLang="ko-KR" sz="700" smtClean="0">
                <a:latin typeface="+mj-ea"/>
              </a:rPr>
              <a:t>/</a:t>
            </a:r>
            <a:r>
              <a:rPr lang="ko-KR" altLang="en-US" sz="700" smtClean="0">
                <a:latin typeface="+mj-ea"/>
              </a:rPr>
              <a:t>반품 리스트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17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주문관리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펜타온 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 교환</a:t>
            </a:r>
            <a:r>
              <a:rPr lang="en-US" altLang="ko-KR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/</a:t>
            </a: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반품</a:t>
            </a:r>
            <a:endParaRPr>
              <a:latin typeface="+mj-ea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4" y="826386"/>
            <a:ext cx="7658987" cy="4760992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2229316" y="3811269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선택상품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19" name="Google Shape;1694;p44"/>
          <p:cNvSpPr/>
          <p:nvPr/>
        </p:nvSpPr>
        <p:spPr>
          <a:xfrm>
            <a:off x="353297" y="3390818"/>
            <a:ext cx="4644005" cy="361984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" name="Google Shape;1695;p44"/>
          <p:cNvGraphicFramePr/>
          <p:nvPr>
            <p:extLst>
              <p:ext uri="{D42A27DB-BD31-4B8C-83A1-F6EECF244321}">
                <p14:modId xmlns:p14="http://schemas.microsoft.com/office/powerpoint/2010/main" val="554954633"/>
              </p:ext>
            </p:extLst>
          </p:nvPr>
        </p:nvGraphicFramePr>
        <p:xfrm>
          <a:off x="496626" y="3491359"/>
          <a:ext cx="442979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29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교환 </a:t>
                      </a:r>
                      <a:r>
                        <a:rPr lang="en-US" altLang="ko-KR" sz="800" b="1" u="none" strike="noStrike" cap="none" smtClean="0"/>
                        <a:t>/ </a:t>
                      </a:r>
                      <a:r>
                        <a:rPr lang="ko-KR" altLang="en-US" sz="800" b="1" u="none" strike="noStrike" cap="none" smtClean="0"/>
                        <a:t>반품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58;p20"/>
          <p:cNvSpPr/>
          <p:nvPr/>
        </p:nvSpPr>
        <p:spPr>
          <a:xfrm>
            <a:off x="487359" y="3846515"/>
            <a:ext cx="4435590" cy="441251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교환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/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반품처리는 요청내용을 확인 하시고 단순변심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색상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사이즈에 의한 교환일 경우 배송비 주체를 선별해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배송비 주체가 주문자일 경우 반드시 전화연락하여 배송비 지불에 대한 내용을 인지 시켜야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교환 배송비는 왕복배송비로 진행됩니다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승인 처리는 배송비주체를 선택 하고 철회 또는 반려 시엔 처리내용을 입력해야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29" name="Google Shape;1695;p44"/>
          <p:cNvGraphicFramePr/>
          <p:nvPr>
            <p:extLst>
              <p:ext uri="{D42A27DB-BD31-4B8C-83A1-F6EECF244321}">
                <p14:modId xmlns:p14="http://schemas.microsoft.com/office/powerpoint/2010/main" val="3587464079"/>
              </p:ext>
            </p:extLst>
          </p:nvPr>
        </p:nvGraphicFramePr>
        <p:xfrm>
          <a:off x="4707701" y="348331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33827" y="4360202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주문상품정보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31" name="Google Shape;1696;p44"/>
          <p:cNvGraphicFramePr/>
          <p:nvPr>
            <p:extLst>
              <p:ext uri="{D42A27DB-BD31-4B8C-83A1-F6EECF244321}">
                <p14:modId xmlns:p14="http://schemas.microsoft.com/office/powerpoint/2010/main" val="1045333864"/>
              </p:ext>
            </p:extLst>
          </p:nvPr>
        </p:nvGraphicFramePr>
        <p:xfrm>
          <a:off x="519364" y="4566218"/>
          <a:ext cx="4403585" cy="603882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2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29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763579">
                  <a:extLst>
                    <a:ext uri="{9D8B030D-6E8A-4147-A177-3AD203B41FA5}">
                      <a16:colId xmlns:a16="http://schemas.microsoft.com/office/drawing/2014/main" val="261090211"/>
                    </a:ext>
                  </a:extLst>
                </a:gridCol>
                <a:gridCol w="1472248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PT24101500001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주문자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주문일시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2024-10-15 10:35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주문자 연락처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857942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상품영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동축케이블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상품규격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10pt Secoundary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10ppx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1078402"/>
                  </a:ext>
                </a:extLst>
              </a:tr>
            </a:tbl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421599" y="5259620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요청정보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33" name="Google Shape;1696;p44"/>
          <p:cNvGraphicFramePr/>
          <p:nvPr>
            <p:extLst>
              <p:ext uri="{D42A27DB-BD31-4B8C-83A1-F6EECF244321}">
                <p14:modId xmlns:p14="http://schemas.microsoft.com/office/powerpoint/2010/main" val="2938781910"/>
              </p:ext>
            </p:extLst>
          </p:nvPr>
        </p:nvGraphicFramePr>
        <p:xfrm>
          <a:off x="519364" y="5442050"/>
          <a:ext cx="4403585" cy="103812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2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29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763579">
                  <a:extLst>
                    <a:ext uri="{9D8B030D-6E8A-4147-A177-3AD203B41FA5}">
                      <a16:colId xmlns:a16="http://schemas.microsoft.com/office/drawing/2014/main" val="261090211"/>
                    </a:ext>
                  </a:extLst>
                </a:gridCol>
                <a:gridCol w="1472248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요청자연락처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010-1234-1235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교환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요청일시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10:35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6218715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첨부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배송상품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_20241021.jpg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700" b="0" i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배송상품</a:t>
                      </a:r>
                      <a:r>
                        <a:rPr lang="en-US" altLang="ko-KR" sz="700" b="0" i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2_20241021.jpg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20871"/>
                  </a:ext>
                </a:extLst>
              </a:tr>
              <a:tr h="434242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요청내용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파란색 상품을 주문하였는데 빨간색이 배송되었어요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색깔이 다른상품이 배송되었어요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파란색으로 교환해 주세요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1078402"/>
                  </a:ext>
                </a:extLst>
              </a:tr>
            </a:tbl>
          </a:graphicData>
        </a:graphic>
      </p:graphicFrame>
      <p:sp>
        <p:nvSpPr>
          <p:cNvPr id="34" name="Google Shape;1700;p44"/>
          <p:cNvSpPr/>
          <p:nvPr/>
        </p:nvSpPr>
        <p:spPr>
          <a:xfrm>
            <a:off x="2324105" y="6672931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철 회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700;p44"/>
          <p:cNvSpPr/>
          <p:nvPr/>
        </p:nvSpPr>
        <p:spPr>
          <a:xfrm>
            <a:off x="1873696" y="6667186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승 인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700;p44"/>
          <p:cNvSpPr/>
          <p:nvPr/>
        </p:nvSpPr>
        <p:spPr>
          <a:xfrm>
            <a:off x="2776045" y="6672931"/>
            <a:ext cx="414247" cy="173417"/>
          </a:xfrm>
          <a:prstGeom prst="roundRect">
            <a:avLst>
              <a:gd name="adj" fmla="val 21958"/>
            </a:avLst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반 려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1700;p44"/>
          <p:cNvSpPr/>
          <p:nvPr/>
        </p:nvSpPr>
        <p:spPr>
          <a:xfrm>
            <a:off x="3227985" y="6672931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7250740" y="3820275"/>
            <a:ext cx="653819" cy="14670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600" b="1" smtClean="0">
                <a:solidFill>
                  <a:srgbClr val="FFFFFF"/>
                </a:solidFill>
                <a:latin typeface="+mn-ea"/>
              </a:rPr>
              <a:t>선택상품 취소</a:t>
            </a:r>
            <a:endParaRPr lang="ko-KR" altLang="en-US" sz="600" b="1">
              <a:solidFill>
                <a:srgbClr val="FFFFFF"/>
              </a:solidFill>
              <a:latin typeface="+mn-ea"/>
              <a:cs typeface="Arial"/>
            </a:endParaRPr>
          </a:p>
        </p:txBody>
      </p:sp>
      <p:sp>
        <p:nvSpPr>
          <p:cNvPr id="42" name="Google Shape;1694;p44"/>
          <p:cNvSpPr/>
          <p:nvPr/>
        </p:nvSpPr>
        <p:spPr>
          <a:xfrm>
            <a:off x="5374721" y="3399824"/>
            <a:ext cx="4644005" cy="460117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3" name="Google Shape;1695;p44"/>
          <p:cNvGraphicFramePr/>
          <p:nvPr>
            <p:extLst>
              <p:ext uri="{D42A27DB-BD31-4B8C-83A1-F6EECF244321}">
                <p14:modId xmlns:p14="http://schemas.microsoft.com/office/powerpoint/2010/main" val="3382232790"/>
              </p:ext>
            </p:extLst>
          </p:nvPr>
        </p:nvGraphicFramePr>
        <p:xfrm>
          <a:off x="5518050" y="3500365"/>
          <a:ext cx="442979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297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교환 </a:t>
                      </a:r>
                      <a:r>
                        <a:rPr lang="en-US" altLang="ko-KR" sz="800" b="1" u="none" strike="noStrike" cap="none" smtClean="0"/>
                        <a:t>/ </a:t>
                      </a:r>
                      <a:r>
                        <a:rPr lang="ko-KR" altLang="en-US" sz="800" b="1" u="none" strike="noStrike" cap="none" smtClean="0"/>
                        <a:t>반품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oogle Shape;1695;p44"/>
          <p:cNvGraphicFramePr/>
          <p:nvPr>
            <p:extLst>
              <p:ext uri="{D42A27DB-BD31-4B8C-83A1-F6EECF244321}">
                <p14:modId xmlns:p14="http://schemas.microsoft.com/office/powerpoint/2010/main" val="635920296"/>
              </p:ext>
            </p:extLst>
          </p:nvPr>
        </p:nvGraphicFramePr>
        <p:xfrm>
          <a:off x="9729125" y="349231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5455251" y="4369208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주문상품정보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47" name="Google Shape;1696;p44"/>
          <p:cNvGraphicFramePr/>
          <p:nvPr>
            <p:extLst>
              <p:ext uri="{D42A27DB-BD31-4B8C-83A1-F6EECF244321}">
                <p14:modId xmlns:p14="http://schemas.microsoft.com/office/powerpoint/2010/main" val="1678941085"/>
              </p:ext>
            </p:extLst>
          </p:nvPr>
        </p:nvGraphicFramePr>
        <p:xfrm>
          <a:off x="5540788" y="4575224"/>
          <a:ext cx="4403585" cy="603882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2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29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763579">
                  <a:extLst>
                    <a:ext uri="{9D8B030D-6E8A-4147-A177-3AD203B41FA5}">
                      <a16:colId xmlns:a16="http://schemas.microsoft.com/office/drawing/2014/main" val="261090211"/>
                    </a:ext>
                  </a:extLst>
                </a:gridCol>
                <a:gridCol w="1472248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주문번호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PT24101500001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주문자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홍길동 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(hong)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주문일시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2024-10-15 10:35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주문자 연락처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0857942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상품영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동축케이블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상품규격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10pt Secoundary</a:t>
                      </a:r>
                      <a:r>
                        <a:rPr lang="en-US" altLang="ko-KR" sz="700" b="0" i="0" u="none" strike="noStrike" cap="none" baseline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10ppx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1078402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5443023" y="5268626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요청정보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49" name="Google Shape;1696;p44"/>
          <p:cNvGraphicFramePr/>
          <p:nvPr>
            <p:extLst>
              <p:ext uri="{D42A27DB-BD31-4B8C-83A1-F6EECF244321}">
                <p14:modId xmlns:p14="http://schemas.microsoft.com/office/powerpoint/2010/main" val="2515983249"/>
              </p:ext>
            </p:extLst>
          </p:nvPr>
        </p:nvGraphicFramePr>
        <p:xfrm>
          <a:off x="5540788" y="5451056"/>
          <a:ext cx="4403585" cy="103812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256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29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763579">
                  <a:extLst>
                    <a:ext uri="{9D8B030D-6E8A-4147-A177-3AD203B41FA5}">
                      <a16:colId xmlns:a16="http://schemas.microsoft.com/office/drawing/2014/main" val="261090211"/>
                    </a:ext>
                  </a:extLst>
                </a:gridCol>
                <a:gridCol w="1472248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요청자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요청자연락처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010-1234-1235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교환</a:t>
                      </a:r>
                      <a:r>
                        <a:rPr lang="en-US" altLang="ko-KR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반품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요청일시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2024-10-15 10:35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32263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첨부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배송상품</a:t>
                      </a:r>
                      <a:r>
                        <a:rPr lang="en-US" altLang="ko-KR" sz="70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_20241021.jpg</a:t>
                      </a:r>
                      <a:r>
                        <a:rPr lang="en-US" altLang="ko-KR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700" b="0" i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배송상품</a:t>
                      </a:r>
                      <a:r>
                        <a:rPr lang="en-US" altLang="ko-KR" sz="700" b="0" i="0" u="sng" strike="noStrike" cap="none" smtClean="0">
                          <a:solidFill>
                            <a:srgbClr val="0070C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2_20241021.jpg</a:t>
                      </a:r>
                      <a:r>
                        <a:rPr lang="en-US" altLang="ko-KR" sz="700" b="0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720871"/>
                  </a:ext>
                </a:extLst>
              </a:tr>
              <a:tr h="434242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요청내용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파란색 상품을 주문하였는데 빨간색이 배송되었어요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색깔이 다른상품이 배송되었어요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반품해 주세요</a:t>
                      </a: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1078402"/>
                  </a:ext>
                </a:extLst>
              </a:tr>
            </a:tbl>
          </a:graphicData>
        </a:graphic>
      </p:graphicFrame>
      <p:sp>
        <p:nvSpPr>
          <p:cNvPr id="53" name="Google Shape;1700;p44"/>
          <p:cNvSpPr/>
          <p:nvPr/>
        </p:nvSpPr>
        <p:spPr>
          <a:xfrm>
            <a:off x="7508429" y="7709497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2419" y="6589941"/>
            <a:ext cx="155800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smtClean="0">
                <a:latin typeface="+mj-ea"/>
                <a:ea typeface="+mj-ea"/>
              </a:rPr>
              <a:t>▶ 처리정보</a:t>
            </a:r>
            <a:endParaRPr lang="ko-KR" altLang="en-US" sz="700" b="1">
              <a:latin typeface="+mj-ea"/>
              <a:ea typeface="+mj-ea"/>
            </a:endParaRPr>
          </a:p>
        </p:txBody>
      </p:sp>
      <p:graphicFrame>
        <p:nvGraphicFramePr>
          <p:cNvPr id="55" name="Google Shape;1696;p44"/>
          <p:cNvGraphicFramePr/>
          <p:nvPr>
            <p:extLst>
              <p:ext uri="{D42A27DB-BD31-4B8C-83A1-F6EECF244321}">
                <p14:modId xmlns:p14="http://schemas.microsoft.com/office/powerpoint/2010/main" val="1451915593"/>
              </p:ext>
            </p:extLst>
          </p:nvPr>
        </p:nvGraphicFramePr>
        <p:xfrm>
          <a:off x="5525119" y="6767632"/>
          <a:ext cx="4403585" cy="83683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3700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처리결과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승인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배송비주체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2070284"/>
                  </a:ext>
                </a:extLst>
              </a:tr>
              <a:tr h="434242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처리내용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lang="en-US" altLang="ko-KR" sz="700" u="none" strike="noStrike" cap="none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6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91078402"/>
                  </a:ext>
                </a:extLst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6278724" y="6988116"/>
            <a:ext cx="975360" cy="16845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주문자                  </a:t>
            </a:r>
            <a:r>
              <a:rPr lang="ko-KR" altLang="ko-KR" sz="700" smtClean="0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</a:rPr>
              <a:t>˅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275380" y="7193538"/>
            <a:ext cx="3561884" cy="39251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Google Shape;1694;p44"/>
          <p:cNvSpPr/>
          <p:nvPr/>
        </p:nvSpPr>
        <p:spPr>
          <a:xfrm>
            <a:off x="-1141721" y="7085403"/>
            <a:ext cx="2525038" cy="144060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" name="Google Shape;1695;p44"/>
          <p:cNvGraphicFramePr/>
          <p:nvPr>
            <p:extLst>
              <p:ext uri="{D42A27DB-BD31-4B8C-83A1-F6EECF244321}">
                <p14:modId xmlns:p14="http://schemas.microsoft.com/office/powerpoint/2010/main" val="3951660843"/>
              </p:ext>
            </p:extLst>
          </p:nvPr>
        </p:nvGraphicFramePr>
        <p:xfrm>
          <a:off x="-1039432" y="7185943"/>
          <a:ext cx="23424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42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승인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Google Shape;1695;p44"/>
          <p:cNvGraphicFramePr/>
          <p:nvPr>
            <p:extLst>
              <p:ext uri="{D42A27DB-BD31-4B8C-83A1-F6EECF244321}">
                <p14:modId xmlns:p14="http://schemas.microsoft.com/office/powerpoint/2010/main" val="601750413"/>
              </p:ext>
            </p:extLst>
          </p:nvPr>
        </p:nvGraphicFramePr>
        <p:xfrm>
          <a:off x="1092573" y="7170705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Google Shape;1700;p44"/>
          <p:cNvSpPr/>
          <p:nvPr/>
        </p:nvSpPr>
        <p:spPr>
          <a:xfrm>
            <a:off x="-338605" y="8201891"/>
            <a:ext cx="501239" cy="173417"/>
          </a:xfrm>
          <a:prstGeom prst="roundRect">
            <a:avLst>
              <a:gd name="adj" fmla="val 21958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승인처리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1700;p44"/>
          <p:cNvSpPr/>
          <p:nvPr/>
        </p:nvSpPr>
        <p:spPr>
          <a:xfrm>
            <a:off x="205678" y="8201046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7" name="Google Shape;1696;p44"/>
          <p:cNvGraphicFramePr/>
          <p:nvPr>
            <p:extLst>
              <p:ext uri="{D42A27DB-BD31-4B8C-83A1-F6EECF244321}">
                <p14:modId xmlns:p14="http://schemas.microsoft.com/office/powerpoint/2010/main" val="1325982002"/>
              </p:ext>
            </p:extLst>
          </p:nvPr>
        </p:nvGraphicFramePr>
        <p:xfrm>
          <a:off x="-883301" y="7873197"/>
          <a:ext cx="2102501" cy="20129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399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배송비주체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-114456" y="7895561"/>
            <a:ext cx="975360" cy="16845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선택                      </a:t>
            </a:r>
            <a:r>
              <a:rPr lang="ko-KR" altLang="ko-KR" sz="700" smtClean="0">
                <a:solidFill>
                  <a:schemeClr val="bg1">
                    <a:lumMod val="50000"/>
                  </a:schemeClr>
                </a:solidFill>
                <a:latin typeface="+mn-ea"/>
                <a:ea typeface="Arial"/>
                <a:cs typeface="Arial"/>
              </a:rPr>
              <a:t>˅</a:t>
            </a:r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1" name="Google Shape;58;p20"/>
          <p:cNvSpPr/>
          <p:nvPr/>
        </p:nvSpPr>
        <p:spPr>
          <a:xfrm>
            <a:off x="-1024081" y="7539548"/>
            <a:ext cx="2327101" cy="26898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승인 처리 시 배송비 주체를 선택해야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처리 시 처리내용은 요청자에게 메일로 발송됩니다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72" name="Google Shape;1694;p44"/>
          <p:cNvSpPr/>
          <p:nvPr/>
        </p:nvSpPr>
        <p:spPr>
          <a:xfrm>
            <a:off x="2468977" y="7102568"/>
            <a:ext cx="2525038" cy="171377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3" name="Google Shape;1695;p44"/>
          <p:cNvGraphicFramePr/>
          <p:nvPr>
            <p:extLst>
              <p:ext uri="{D42A27DB-BD31-4B8C-83A1-F6EECF244321}">
                <p14:modId xmlns:p14="http://schemas.microsoft.com/office/powerpoint/2010/main" val="2830216498"/>
              </p:ext>
            </p:extLst>
          </p:nvPr>
        </p:nvGraphicFramePr>
        <p:xfrm>
          <a:off x="2571266" y="7203109"/>
          <a:ext cx="23424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42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반려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oogle Shape;1695;p44"/>
          <p:cNvGraphicFramePr/>
          <p:nvPr>
            <p:extLst>
              <p:ext uri="{D42A27DB-BD31-4B8C-83A1-F6EECF244321}">
                <p14:modId xmlns:p14="http://schemas.microsoft.com/office/powerpoint/2010/main" val="1207480246"/>
              </p:ext>
            </p:extLst>
          </p:nvPr>
        </p:nvGraphicFramePr>
        <p:xfrm>
          <a:off x="4703271" y="718787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Google Shape;1700;p44"/>
          <p:cNvSpPr/>
          <p:nvPr/>
        </p:nvSpPr>
        <p:spPr>
          <a:xfrm>
            <a:off x="3205125" y="8485020"/>
            <a:ext cx="501239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반려처리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700;p44"/>
          <p:cNvSpPr/>
          <p:nvPr/>
        </p:nvSpPr>
        <p:spPr>
          <a:xfrm>
            <a:off x="3752084" y="8484882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7" name="Google Shape;1696;p44"/>
          <p:cNvGraphicFramePr/>
          <p:nvPr>
            <p:extLst>
              <p:ext uri="{D42A27DB-BD31-4B8C-83A1-F6EECF244321}">
                <p14:modId xmlns:p14="http://schemas.microsoft.com/office/powerpoint/2010/main" val="1848787653"/>
              </p:ext>
            </p:extLst>
          </p:nvPr>
        </p:nvGraphicFramePr>
        <p:xfrm>
          <a:off x="2600770" y="7890482"/>
          <a:ext cx="2102501" cy="20129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399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처리내용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직사각형 77"/>
          <p:cNvSpPr/>
          <p:nvPr/>
        </p:nvSpPr>
        <p:spPr>
          <a:xfrm>
            <a:off x="3108960" y="7912726"/>
            <a:ext cx="1743348" cy="4617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9" name="Google Shape;58;p20"/>
          <p:cNvSpPr/>
          <p:nvPr/>
        </p:nvSpPr>
        <p:spPr>
          <a:xfrm>
            <a:off x="2586617" y="7556714"/>
            <a:ext cx="2327101" cy="26898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반려 처리 시 처리내용을 반드시 입력해야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처리 시 처리내용은 요청자에게 메일로 발송됩니다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80" name="Google Shape;1694;p44"/>
          <p:cNvSpPr/>
          <p:nvPr/>
        </p:nvSpPr>
        <p:spPr>
          <a:xfrm>
            <a:off x="285872" y="8413442"/>
            <a:ext cx="2525038" cy="171377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" name="Google Shape;1695;p44"/>
          <p:cNvGraphicFramePr/>
          <p:nvPr>
            <p:extLst>
              <p:ext uri="{D42A27DB-BD31-4B8C-83A1-F6EECF244321}">
                <p14:modId xmlns:p14="http://schemas.microsoft.com/office/powerpoint/2010/main" val="1217531635"/>
              </p:ext>
            </p:extLst>
          </p:nvPr>
        </p:nvGraphicFramePr>
        <p:xfrm>
          <a:off x="388161" y="8513983"/>
          <a:ext cx="23424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342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smtClean="0"/>
                        <a:t>철회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2" name="Google Shape;1695;p44"/>
          <p:cNvGraphicFramePr/>
          <p:nvPr>
            <p:extLst>
              <p:ext uri="{D42A27DB-BD31-4B8C-83A1-F6EECF244321}">
                <p14:modId xmlns:p14="http://schemas.microsoft.com/office/powerpoint/2010/main" val="3894047310"/>
              </p:ext>
            </p:extLst>
          </p:nvPr>
        </p:nvGraphicFramePr>
        <p:xfrm>
          <a:off x="2520166" y="8498745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" name="Google Shape;1700;p44"/>
          <p:cNvSpPr/>
          <p:nvPr/>
        </p:nvSpPr>
        <p:spPr>
          <a:xfrm>
            <a:off x="1022020" y="9795894"/>
            <a:ext cx="501239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철회처리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1700;p44"/>
          <p:cNvSpPr/>
          <p:nvPr/>
        </p:nvSpPr>
        <p:spPr>
          <a:xfrm>
            <a:off x="1568979" y="9795756"/>
            <a:ext cx="376588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5" name="Google Shape;1696;p44"/>
          <p:cNvGraphicFramePr/>
          <p:nvPr>
            <p:extLst>
              <p:ext uri="{D42A27DB-BD31-4B8C-83A1-F6EECF244321}">
                <p14:modId xmlns:p14="http://schemas.microsoft.com/office/powerpoint/2010/main" val="1919865454"/>
              </p:ext>
            </p:extLst>
          </p:nvPr>
        </p:nvGraphicFramePr>
        <p:xfrm>
          <a:off x="417665" y="9201356"/>
          <a:ext cx="2102501" cy="201294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3483">
                  <a:extLst>
                    <a:ext uri="{9D8B030D-6E8A-4147-A177-3AD203B41FA5}">
                      <a16:colId xmlns:a16="http://schemas.microsoft.com/office/drawing/2014/main" val="2768638611"/>
                    </a:ext>
                  </a:extLst>
                </a:gridCol>
                <a:gridCol w="1399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2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처리내용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" name="직사각형 85"/>
          <p:cNvSpPr/>
          <p:nvPr/>
        </p:nvSpPr>
        <p:spPr>
          <a:xfrm>
            <a:off x="925855" y="9223600"/>
            <a:ext cx="1743348" cy="461737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7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7" name="Google Shape;58;p20"/>
          <p:cNvSpPr/>
          <p:nvPr/>
        </p:nvSpPr>
        <p:spPr>
          <a:xfrm>
            <a:off x="403512" y="8867588"/>
            <a:ext cx="2327101" cy="26898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철회 처리 시 처리내용을 반드시 입력해야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처리 시 처리내용은 요청자에게 메일로 발송됩니다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cxnSp>
        <p:nvCxnSpPr>
          <p:cNvPr id="88" name="Google Shape;408;p26"/>
          <p:cNvCxnSpPr>
            <a:stCxn id="35" idx="1"/>
            <a:endCxn id="59" idx="0"/>
          </p:cNvCxnSpPr>
          <p:nvPr/>
        </p:nvCxnSpPr>
        <p:spPr>
          <a:xfrm rot="10800000" flipV="1">
            <a:off x="120798" y="6753895"/>
            <a:ext cx="1752898" cy="331508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" name="Google Shape;408;p26"/>
          <p:cNvCxnSpPr>
            <a:stCxn id="36" idx="2"/>
            <a:endCxn id="73" idx="0"/>
          </p:cNvCxnSpPr>
          <p:nvPr/>
        </p:nvCxnSpPr>
        <p:spPr>
          <a:xfrm rot="16200000" flipH="1">
            <a:off x="3184450" y="6645066"/>
            <a:ext cx="356761" cy="75932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1" name="Google Shape;408;p26"/>
          <p:cNvCxnSpPr>
            <a:stCxn id="34" idx="2"/>
            <a:endCxn id="80" idx="0"/>
          </p:cNvCxnSpPr>
          <p:nvPr/>
        </p:nvCxnSpPr>
        <p:spPr>
          <a:xfrm rot="5400000">
            <a:off x="1256263" y="7138476"/>
            <a:ext cx="1567094" cy="982838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4" name="Google Shape;58;p20"/>
          <p:cNvSpPr/>
          <p:nvPr/>
        </p:nvSpPr>
        <p:spPr>
          <a:xfrm>
            <a:off x="5508783" y="3870130"/>
            <a:ext cx="4435590" cy="441251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교환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/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반품처리는 요청내용을 확인 하시고 단순변심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색상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사이즈에 의한 교환일 경우 배송비 주체를 선별해 주십시오</a:t>
            </a:r>
            <a:endParaRPr lang="en-US" altLang="ko-KR" sz="600" smtClean="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배송비 주체가 주문자일 경우 반드시 전화연락하여 배송비 지불에 대한 내용을 인지 시켜야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교환 배송비는 왕복배송비로 진행됩니다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승인 처리는 배송비주체를 선택 하고 철회 또는 반려 시엔 처리내용을 입력해야 합니다</a:t>
            </a:r>
            <a:r>
              <a:rPr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7474" y="7822609"/>
            <a:ext cx="2621604" cy="2965782"/>
          </a:xfrm>
          <a:prstGeom prst="rect">
            <a:avLst/>
          </a:prstGeom>
        </p:spPr>
      </p:pic>
      <p:cxnSp>
        <p:nvCxnSpPr>
          <p:cNvPr id="96" name="Google Shape;408;p26"/>
          <p:cNvCxnSpPr>
            <a:endCxn id="95" idx="0"/>
          </p:cNvCxnSpPr>
          <p:nvPr/>
        </p:nvCxnSpPr>
        <p:spPr>
          <a:xfrm>
            <a:off x="1913942" y="4647282"/>
            <a:ext cx="4374334" cy="3175327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" name="Google Shape;408;p26"/>
          <p:cNvCxnSpPr>
            <a:endCxn id="95" idx="0"/>
          </p:cNvCxnSpPr>
          <p:nvPr/>
        </p:nvCxnSpPr>
        <p:spPr>
          <a:xfrm rot="5400000">
            <a:off x="4889469" y="6085830"/>
            <a:ext cx="3135587" cy="337971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0" name="Google Shape;408;p26"/>
          <p:cNvCxnSpPr>
            <a:endCxn id="19" idx="0"/>
          </p:cNvCxnSpPr>
          <p:nvPr/>
        </p:nvCxnSpPr>
        <p:spPr>
          <a:xfrm>
            <a:off x="1219200" y="2628281"/>
            <a:ext cx="1456100" cy="762537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408;p26"/>
          <p:cNvCxnSpPr>
            <a:endCxn id="42" idx="0"/>
          </p:cNvCxnSpPr>
          <p:nvPr/>
        </p:nvCxnSpPr>
        <p:spPr>
          <a:xfrm>
            <a:off x="1303020" y="2976257"/>
            <a:ext cx="6393704" cy="423567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8" name="Google Shape;797;p30"/>
          <p:cNvSpPr/>
          <p:nvPr/>
        </p:nvSpPr>
        <p:spPr>
          <a:xfrm>
            <a:off x="1209141" y="241941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797;p30"/>
          <p:cNvSpPr/>
          <p:nvPr/>
        </p:nvSpPr>
        <p:spPr>
          <a:xfrm>
            <a:off x="1307616" y="301501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8982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17013</TotalTime>
  <Words>1470</Words>
  <Application>Microsoft Office PowerPoint</Application>
  <PresentationFormat>사용자 지정</PresentationFormat>
  <Paragraphs>595</Paragraphs>
  <Slides>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Nanum Gothic</vt:lpstr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461</cp:revision>
  <dcterms:modified xsi:type="dcterms:W3CDTF">2025-02-25T05:31:50Z</dcterms:modified>
</cp:coreProperties>
</file>