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2" r:id="rId3"/>
    <p:sldId id="286" r:id="rId4"/>
    <p:sldId id="288" r:id="rId5"/>
    <p:sldId id="287" r:id="rId6"/>
    <p:sldId id="289" r:id="rId7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80" y="180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57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72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20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4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646931954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상품관리</a:t>
                      </a:r>
                      <a:r>
                        <a:rPr lang="ko-KR" sz="1000" b="1" u="none" strike="noStrike" cap="none"/>
                        <a:t> &gt; </a:t>
                      </a:r>
                      <a:r>
                        <a:rPr lang="ko-KR" altLang="en-US" sz="1000" b="1" u="none" strike="noStrike" cap="none"/>
                        <a:t>구매사 카테고리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373141" cy="669414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구매사에 전시할 카테고리를 설정하는 페이지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09"/>
            <a:ext cx="9211343" cy="6508128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0"/>
            <a:ext cx="9071538" cy="6364400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구매사 카테고리</a:t>
            </a:r>
            <a:endParaRPr>
              <a:latin typeface="+mj-ea"/>
              <a:ea typeface="+mj-ea"/>
            </a:endParaRPr>
          </a:p>
        </p:txBody>
      </p:sp>
      <p:sp>
        <p:nvSpPr>
          <p:cNvPr id="58" name="Google Shape;58;p20"/>
          <p:cNvSpPr/>
          <p:nvPr/>
        </p:nvSpPr>
        <p:spPr>
          <a:xfrm>
            <a:off x="364477" y="1381148"/>
            <a:ext cx="8862799" cy="54607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구매사 카테고리는 구매사 요청에 의하거나 구매자가 편하게 사용하실 수 있는 카테고리로 구성할 수 있습니다</a:t>
            </a:r>
            <a:r>
              <a:rPr lang="en-US" altLang="ko-KR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구매사 카테고리를 구성하시고 표준카테고리를 연결하시고 전시 될 구매사 공사유형을 선택해 주십시오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공사유형에 속한 사업장은 구성된 카테고리가 적용됩니다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공사유형에 연결된 사업장 사용자들은 구성된 카테고리가 전시됩니다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구매사 카테고리와 연결되지 않은 공사유형 사업장 사용자들은 표준카테고리가 적용됩니다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.)</a:t>
            </a:r>
            <a:endParaRPr lang="en-US" altLang="ko-KR" sz="6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카테고리는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레벨까지 가능하고 최종 레벨에만 표준카테고리를 연결할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6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구매사 카테고리 등록 및 수정 시 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검색엔진 동기화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 처리를 해야 검색엔진 색인 과정을 통해 구매사 서비스에 바로 적용 됩니다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. (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동기화를 진행하지 않으면 다음날 새벽에 반영됩니다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.)</a:t>
            </a:r>
            <a:endParaRPr sz="600" b="0" i="0" u="none" strike="noStrike" cap="none">
              <a:solidFill>
                <a:schemeClr val="dk1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101" name="Google Shape;138;p21"/>
          <p:cNvSpPr/>
          <p:nvPr/>
        </p:nvSpPr>
        <p:spPr>
          <a:xfrm>
            <a:off x="391045" y="3030759"/>
            <a:ext cx="6038114" cy="415800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46255"/>
              </p:ext>
            </p:extLst>
          </p:nvPr>
        </p:nvGraphicFramePr>
        <p:xfrm>
          <a:off x="400328" y="3037852"/>
          <a:ext cx="5972119" cy="3803136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364680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588335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418214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1027812">
                  <a:extLst>
                    <a:ext uri="{9D8B030D-6E8A-4147-A177-3AD203B41FA5}">
                      <a16:colId xmlns:a16="http://schemas.microsoft.com/office/drawing/2014/main" val="1966494368"/>
                    </a:ext>
                  </a:extLst>
                </a:gridCol>
                <a:gridCol w="1027812">
                  <a:extLst>
                    <a:ext uri="{9D8B030D-6E8A-4147-A177-3AD203B41FA5}">
                      <a16:colId xmlns:a16="http://schemas.microsoft.com/office/drawing/2014/main" val="2582665604"/>
                    </a:ext>
                  </a:extLst>
                </a:gridCol>
                <a:gridCol w="1205024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</a:tblGrid>
              <a:tr h="179646">
                <a:tc gridSpan="7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구매사 카테고리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80847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카테고리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순서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연결된 표준카테고리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관리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홈앤서비스 카테고리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SAF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153396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소방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방재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19355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전기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통신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SAF02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미사용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200</a:t>
                      </a:r>
                      <a:endParaRPr sz="700" b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▼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소방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방재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19355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▶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소화기구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SAF0301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310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▶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옥내소화설비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SAF0302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320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▼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유도등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SAF0303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330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    ◎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피난구용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SAF030301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331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통신관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(B0810) 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작업공구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(A0611)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    ◎ 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통로용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SAF030302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미사용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332</a:t>
                      </a:r>
                      <a:endParaRPr sz="700" b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일반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(B0101)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160020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    ◎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거실용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SAF030303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333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일반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(B0101)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Drop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광케이블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(B0206)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UTP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케이블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(B0209)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동축케이블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(B0210)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13041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    ◎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표지판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SAF030304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334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작업공구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기업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)(A0611)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161757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◎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조명기구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SAF0304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340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전기선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(B0201)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작업소모품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(E0102)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  <a:tr h="178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FTTH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부대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(B1501)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ONU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부대자재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(B1505)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78542"/>
                  </a:ext>
                </a:extLst>
              </a:tr>
              <a:tr h="213360">
                <a:tc rowSpan="5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◎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토목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안전용품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(E0201)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스티커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(E0204)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286392"/>
                  </a:ext>
                </a:extLst>
              </a:tr>
              <a:tr h="204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장갑류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(H0101)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안전화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(H0110)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396584"/>
                  </a:ext>
                </a:extLst>
              </a:tr>
              <a:tr h="177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마스크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(H0120)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작업복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(H0130)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001784"/>
                  </a:ext>
                </a:extLst>
              </a:tr>
              <a:tr h="177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안경류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(H0140)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안전모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(H0150)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672019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귀마개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(H0160)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감지기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(H2010)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68493"/>
                  </a:ext>
                </a:extLst>
              </a:tr>
            </a:tbl>
          </a:graphicData>
        </a:graphic>
      </p:graphicFrame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2531714538"/>
              </p:ext>
            </p:extLst>
          </p:nvPr>
        </p:nvGraphicFramePr>
        <p:xfrm>
          <a:off x="320494" y="2069329"/>
          <a:ext cx="432947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구매사 카테고리 마스터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홈앤서비스 카테고리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4" name="Google Shape;52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4963" y="2083838"/>
            <a:ext cx="146685" cy="1362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942215" y="2239688"/>
            <a:ext cx="44869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홈앤서비스 사용자를 위한 카테고리</a:t>
            </a:r>
          </a:p>
        </p:txBody>
      </p:sp>
      <p:sp>
        <p:nvSpPr>
          <p:cNvPr id="22" name="Google Shape;616;p27"/>
          <p:cNvSpPr/>
          <p:nvPr/>
        </p:nvSpPr>
        <p:spPr>
          <a:xfrm>
            <a:off x="5036955" y="2067857"/>
            <a:ext cx="551700" cy="180495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+mn-ea"/>
                <a:ea typeface="+mn-ea"/>
                <a:cs typeface="Arial"/>
                <a:sym typeface="Arial"/>
              </a:rPr>
              <a:t>신규 생성</a:t>
            </a:r>
            <a:endParaRPr sz="600" b="1" i="0" u="none" strike="noStrike" cap="none">
              <a:solidFill>
                <a:srgbClr val="FFFF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3" name="Google Shape;616;p27"/>
          <p:cNvSpPr/>
          <p:nvPr/>
        </p:nvSpPr>
        <p:spPr>
          <a:xfrm>
            <a:off x="5642030" y="2065728"/>
            <a:ext cx="551700" cy="180495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+mn-ea"/>
                <a:ea typeface="+mn-ea"/>
                <a:cs typeface="Arial"/>
                <a:sym typeface="Arial"/>
              </a:rPr>
              <a:t>수정</a:t>
            </a:r>
            <a:endParaRPr sz="600" b="1" i="0" u="none" strike="noStrike" cap="none">
              <a:solidFill>
                <a:srgbClr val="FFFF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4" name="Google Shape;616;p27"/>
          <p:cNvSpPr/>
          <p:nvPr/>
        </p:nvSpPr>
        <p:spPr>
          <a:xfrm>
            <a:off x="6253386" y="2064917"/>
            <a:ext cx="551700" cy="18049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+mn-ea"/>
                <a:ea typeface="+mn-ea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rgbClr val="FFFF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graphicFrame>
        <p:nvGraphicFramePr>
          <p:cNvPr id="25" name="Google Shape;359;p26"/>
          <p:cNvGraphicFramePr/>
          <p:nvPr>
            <p:extLst>
              <p:ext uri="{D42A27DB-BD31-4B8C-83A1-F6EECF244321}">
                <p14:modId xmlns:p14="http://schemas.microsoft.com/office/powerpoint/2010/main" val="381172898"/>
              </p:ext>
            </p:extLst>
          </p:nvPr>
        </p:nvGraphicFramePr>
        <p:xfrm>
          <a:off x="320494" y="2483444"/>
          <a:ext cx="6328399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5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진열할</a:t>
                      </a:r>
                      <a:r>
                        <a:rPr lang="ko-KR" altLang="en-US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구매사 공사유형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HNS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개통공사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군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), HNS_SKB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개통공사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HMS_SKB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개통공사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(POST), HNS_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충전사업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HNS_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케이블 고객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" name="Google Shape;52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1417" y="2505591"/>
            <a:ext cx="146685" cy="1362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" name="Google Shape;359;p26"/>
          <p:cNvGraphicFramePr/>
          <p:nvPr/>
        </p:nvGraphicFramePr>
        <p:xfrm>
          <a:off x="334441" y="2834268"/>
          <a:ext cx="590309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09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3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구매사 카테고리 구성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Google Shape;616;p27"/>
          <p:cNvSpPr/>
          <p:nvPr/>
        </p:nvSpPr>
        <p:spPr>
          <a:xfrm>
            <a:off x="6712163" y="2479862"/>
            <a:ext cx="751893" cy="180495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+mn-ea"/>
                <a:ea typeface="+mn-ea"/>
                <a:cs typeface="Arial"/>
                <a:sym typeface="Arial"/>
              </a:rPr>
              <a:t>공사유형 선택</a:t>
            </a:r>
            <a:endParaRPr sz="600" b="1" i="0" u="none" strike="noStrike" cap="none">
              <a:solidFill>
                <a:srgbClr val="FFFF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pic>
        <p:nvPicPr>
          <p:cNvPr id="34" name="Google Shape;52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5795" y="2850718"/>
            <a:ext cx="146685" cy="136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222" y="1107929"/>
            <a:ext cx="891281" cy="195171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238666" y="3425430"/>
            <a:ext cx="446567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하위등록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238666" y="3589466"/>
            <a:ext cx="446567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8666" y="3770218"/>
            <a:ext cx="446567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38666" y="3950970"/>
            <a:ext cx="446567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238666" y="4131722"/>
            <a:ext cx="446567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38666" y="4323138"/>
            <a:ext cx="446567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238666" y="4506126"/>
            <a:ext cx="446567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238666" y="5625922"/>
            <a:ext cx="446567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238666" y="6236172"/>
            <a:ext cx="446567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724068" y="3589466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724068" y="3770218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24068" y="3950970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24068" y="4131722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724068" y="4323138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724068" y="4506126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724068" y="5625922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724068" y="6236172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724068" y="4683366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724068" y="4867694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718597" y="5110545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718597" y="5375451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044970" y="3589466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044970" y="3770218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044970" y="3950970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044970" y="4131722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044970" y="4323138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6044970" y="4506126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6044970" y="5625922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044970" y="6236172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044970" y="4683366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044970" y="4867694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6039499" y="5110545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039499" y="5375451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8" name="Google Shape;138;p21"/>
          <p:cNvSpPr/>
          <p:nvPr/>
        </p:nvSpPr>
        <p:spPr>
          <a:xfrm>
            <a:off x="6479206" y="3030760"/>
            <a:ext cx="2792385" cy="415800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487031" y="3027852"/>
          <a:ext cx="2706588" cy="4160912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761658">
                  <a:extLst>
                    <a:ext uri="{9D8B030D-6E8A-4147-A177-3AD203B41FA5}">
                      <a16:colId xmlns:a16="http://schemas.microsoft.com/office/drawing/2014/main" val="581193772"/>
                    </a:ext>
                  </a:extLst>
                </a:gridCol>
                <a:gridCol w="448744">
                  <a:extLst>
                    <a:ext uri="{9D8B030D-6E8A-4147-A177-3AD203B41FA5}">
                      <a16:colId xmlns:a16="http://schemas.microsoft.com/office/drawing/2014/main" val="2419679513"/>
                    </a:ext>
                  </a:extLst>
                </a:gridCol>
                <a:gridCol w="496186">
                  <a:extLst>
                    <a:ext uri="{9D8B030D-6E8A-4147-A177-3AD203B41FA5}">
                      <a16:colId xmlns:a16="http://schemas.microsoft.com/office/drawing/2014/main" val="2543467015"/>
                    </a:ext>
                  </a:extLst>
                </a:gridCol>
              </a:tblGrid>
              <a:tr h="179646">
                <a:tc gridSpan="3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i="0" u="none" strike="noStrike" cap="none">
                          <a:solidFill>
                            <a:schemeClr val="bg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표준 카테고리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234058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카테고리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연결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43172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root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9007"/>
                  </a:ext>
                </a:extLst>
              </a:tr>
              <a:tr h="153396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▼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공통자재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065708"/>
                  </a:ext>
                </a:extLst>
              </a:tr>
              <a:tr h="19355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▼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결속자재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478519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    ◎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클림프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행거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A0101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53775"/>
                  </a:ext>
                </a:extLst>
              </a:tr>
              <a:tr h="19355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    ◎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케이블타이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밴드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A0102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25455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    ◎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브라켓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A0103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28164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    ◎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캡류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A0104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537030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▶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방수재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00507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▶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볼트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너트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5334"/>
                  </a:ext>
                </a:extLst>
              </a:tr>
              <a:tr h="18464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▶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시멘트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829967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▶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접지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피뢰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030980"/>
                  </a:ext>
                </a:extLst>
              </a:tr>
              <a:tr h="18464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▶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A06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392689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전기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통신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927783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소방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방제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G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677006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토목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817630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건축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993667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비품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관리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18256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제조 원재료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507722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건설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I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76931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전기차 충전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41554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MRO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L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514379"/>
                  </a:ext>
                </a:extLst>
              </a:tr>
            </a:tbl>
          </a:graphicData>
        </a:graphic>
      </p:graphicFrame>
      <p:sp>
        <p:nvSpPr>
          <p:cNvPr id="89" name="모서리가 둥근 직사각형 88"/>
          <p:cNvSpPr/>
          <p:nvPr/>
        </p:nvSpPr>
        <p:spPr>
          <a:xfrm>
            <a:off x="8799790" y="3938234"/>
            <a:ext cx="277284" cy="12124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연결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8799790" y="4131722"/>
            <a:ext cx="277284" cy="12124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연결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8799790" y="4323138"/>
            <a:ext cx="277284" cy="12124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연결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8799790" y="4490696"/>
            <a:ext cx="277284" cy="12124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연결</a:t>
            </a:r>
          </a:p>
        </p:txBody>
      </p:sp>
      <p:sp>
        <p:nvSpPr>
          <p:cNvPr id="96" name="Google Shape;57;p20"/>
          <p:cNvSpPr txBox="1"/>
          <p:nvPr/>
        </p:nvSpPr>
        <p:spPr>
          <a:xfrm>
            <a:off x="4640539" y="2065251"/>
            <a:ext cx="42314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Arial"/>
              </a:rPr>
              <a:t>사용</a:t>
            </a:r>
            <a:endParaRPr sz="70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2998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82" y="847650"/>
            <a:ext cx="6775065" cy="4772411"/>
          </a:xfrm>
          <a:prstGeom prst="rect">
            <a:avLst/>
          </a:prstGeom>
        </p:spPr>
      </p:pic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구매사에 전시할 카테고리를 설정하는 페이지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3396215906"/>
              </p:ext>
            </p:extLst>
          </p:nvPr>
        </p:nvGraphicFramePr>
        <p:xfrm>
          <a:off x="8385974" y="826614"/>
          <a:ext cx="2324900" cy="35234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구매사에 전시할 카테고리를 구성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카테고리는 구매사의 구매 유형을 담고 있는 공사유형으로 연결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 마스터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신규생성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새로 구성할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마스터를 생성함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카테고리 마스터 명 또는 사용여부를 수정함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카테고리 마스터를 물리적으로 삭제함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진열된 구매사 공사유형과 구매사 카테고리 구성정보 삭제 처리됨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진열할 구매사 공사유형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선택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전시할 구매사의 공사유형을 선택함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공사유형이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됨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 구성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하위등록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하위 카테고리를 생성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레벨의 카테고리는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하위등록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 없음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버튼은 카테고리명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사용여부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순서를 수정할 수 있음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카테고리가 미사용으로 설정되면 구매사 카테고리는 빨간색으로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버튼은 하위 카테고리가 있다면 하위 카테고리와 연결된 표준카테고리는 삭제됨</a:t>
                      </a:r>
                      <a:endParaRPr lang="en-US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 카테고리 연결은 최하위 구매사 카테고리에만 연결 가능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110" name="Google Shape;458;p26"/>
          <p:cNvSpPr/>
          <p:nvPr/>
        </p:nvSpPr>
        <p:spPr>
          <a:xfrm>
            <a:off x="6348536" y="1174425"/>
            <a:ext cx="1741616" cy="514814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44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>
                <a:solidFill>
                  <a:srgbClr val="7F7F7F"/>
                </a:solidFill>
                <a:latin typeface="+mj-ea"/>
                <a:ea typeface="+mj-ea"/>
                <a:sym typeface="Arial"/>
              </a:rPr>
              <a:t>구매사 카테고리를 묶는 마스터 등록과 설명 및</a:t>
            </a:r>
            <a:r>
              <a:rPr lang="en-US" altLang="ko-KR" sz="600" b="0" i="0" u="none" strike="noStrike" cap="none">
                <a:solidFill>
                  <a:srgbClr val="7F7F7F"/>
                </a:solidFill>
                <a:latin typeface="+mj-ea"/>
                <a:ea typeface="+mj-ea"/>
                <a:sym typeface="Arial"/>
              </a:rPr>
              <a:t> </a:t>
            </a:r>
            <a:r>
              <a:rPr lang="ko-KR" altLang="en-US" sz="600" b="0" i="0" u="none" strike="noStrike" cap="none">
                <a:solidFill>
                  <a:srgbClr val="7F7F7F"/>
                </a:solidFill>
                <a:latin typeface="+mj-ea"/>
                <a:ea typeface="+mj-ea"/>
                <a:sym typeface="Arial"/>
              </a:rPr>
              <a:t>사용여부를 관리합니다</a:t>
            </a:r>
            <a:r>
              <a:rPr lang="en-US" altLang="ko-KR" sz="600" b="0" i="0" u="none" strike="noStrike" cap="none">
                <a:solidFill>
                  <a:srgbClr val="7F7F7F"/>
                </a:solidFill>
                <a:latin typeface="+mj-ea"/>
                <a:ea typeface="+mj-ea"/>
                <a:sym typeface="Arial"/>
              </a:rPr>
              <a:t>.</a:t>
            </a:r>
            <a:endParaRPr>
              <a:latin typeface="+mj-ea"/>
              <a:ea typeface="+mj-ea"/>
            </a:endParaRPr>
          </a:p>
          <a:p>
            <a:pPr marL="144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7F7F7F"/>
                </a:solidFill>
                <a:latin typeface="+mj-ea"/>
                <a:ea typeface="+mj-ea"/>
              </a:rPr>
              <a:t>신규 카테고리 마스터 생성은 신규생성 버튼을 클릭해 주십시오</a:t>
            </a:r>
            <a:r>
              <a:rPr lang="en-US" altLang="ko-KR" sz="600">
                <a:solidFill>
                  <a:srgbClr val="7F7F7F"/>
                </a:solidFill>
                <a:latin typeface="+mj-ea"/>
                <a:ea typeface="+mj-ea"/>
              </a:rPr>
              <a:t>.</a:t>
            </a:r>
            <a:endParaRPr sz="60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111" name="Google Shape;458;p26"/>
          <p:cNvSpPr/>
          <p:nvPr/>
        </p:nvSpPr>
        <p:spPr>
          <a:xfrm>
            <a:off x="6348536" y="1812455"/>
            <a:ext cx="1741616" cy="514814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44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>
                <a:solidFill>
                  <a:srgbClr val="7F7F7F"/>
                </a:solidFill>
                <a:latin typeface="+mj-ea"/>
                <a:ea typeface="+mj-ea"/>
                <a:sym typeface="Arial"/>
              </a:rPr>
              <a:t>구성된 또는 구성할 구매사 카테고리를 전시할 공사유형을 선택합니다</a:t>
            </a:r>
            <a:r>
              <a:rPr lang="en-US" altLang="ko-KR" sz="600" b="0" i="0" u="none" strike="noStrike" cap="none">
                <a:solidFill>
                  <a:srgbClr val="7F7F7F"/>
                </a:solidFill>
                <a:latin typeface="+mj-ea"/>
                <a:ea typeface="+mj-ea"/>
                <a:sym typeface="Arial"/>
              </a:rPr>
              <a:t>.</a:t>
            </a:r>
            <a:endParaRPr>
              <a:latin typeface="+mj-ea"/>
              <a:ea typeface="+mj-ea"/>
            </a:endParaRPr>
          </a:p>
          <a:p>
            <a:pPr marL="14400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7F7F7F"/>
                </a:solidFill>
                <a:latin typeface="+mj-ea"/>
                <a:ea typeface="+mj-ea"/>
              </a:rPr>
              <a:t>우측 </a:t>
            </a:r>
            <a:r>
              <a:rPr lang="en-US" altLang="ko-KR" sz="600">
                <a:solidFill>
                  <a:srgbClr val="7F7F7F"/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rgbClr val="7F7F7F"/>
                </a:solidFill>
                <a:latin typeface="+mj-ea"/>
                <a:ea typeface="+mj-ea"/>
              </a:rPr>
              <a:t>공사유형 선택</a:t>
            </a:r>
            <a:r>
              <a:rPr lang="en-US" altLang="ko-KR" sz="600">
                <a:solidFill>
                  <a:srgbClr val="7F7F7F"/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rgbClr val="7F7F7F"/>
                </a:solidFill>
                <a:latin typeface="+mj-ea"/>
                <a:ea typeface="+mj-ea"/>
              </a:rPr>
              <a:t>버튼을 이용하여 진열 공사유형을 관리하십시오</a:t>
            </a:r>
            <a:r>
              <a:rPr lang="en-US" altLang="ko-KR" sz="600">
                <a:solidFill>
                  <a:srgbClr val="7F7F7F"/>
                </a:solidFill>
                <a:latin typeface="+mj-ea"/>
                <a:ea typeface="+mj-ea"/>
              </a:rPr>
              <a:t>.</a:t>
            </a:r>
            <a:endParaRPr sz="60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112" name="Google Shape;458;p26"/>
          <p:cNvSpPr/>
          <p:nvPr/>
        </p:nvSpPr>
        <p:spPr>
          <a:xfrm>
            <a:off x="6348536" y="3643300"/>
            <a:ext cx="1899344" cy="986239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44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-US" altLang="ko-KR" sz="600" b="0" i="0" u="none" strike="noStrike" cap="none">
                <a:solidFill>
                  <a:srgbClr val="7F7F7F"/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600" b="0" i="0" u="none" strike="noStrike" cap="none">
                <a:solidFill>
                  <a:srgbClr val="7F7F7F"/>
                </a:solidFill>
                <a:latin typeface="+mj-ea"/>
                <a:ea typeface="+mj-ea"/>
                <a:sym typeface="Arial"/>
              </a:rPr>
              <a:t>하위등록</a:t>
            </a:r>
            <a:r>
              <a:rPr lang="en-US" altLang="ko-KR" sz="600" b="0" i="0" u="none" strike="noStrike" cap="none">
                <a:solidFill>
                  <a:srgbClr val="7F7F7F"/>
                </a:solidFill>
                <a:latin typeface="+mj-ea"/>
                <a:ea typeface="+mj-ea"/>
                <a:sym typeface="Arial"/>
              </a:rPr>
              <a:t>] </a:t>
            </a:r>
            <a:r>
              <a:rPr lang="ko-KR" altLang="en-US" sz="600" b="0" i="0" u="none" strike="noStrike" cap="none">
                <a:solidFill>
                  <a:srgbClr val="7F7F7F"/>
                </a:solidFill>
                <a:latin typeface="+mj-ea"/>
                <a:ea typeface="+mj-ea"/>
                <a:sym typeface="Arial"/>
              </a:rPr>
              <a:t>버튼을 이용하여 카테고리를 생성합니다</a:t>
            </a:r>
            <a:r>
              <a:rPr lang="en-US" altLang="ko-KR" sz="600" b="0" i="0" u="none" strike="noStrike" cap="none">
                <a:solidFill>
                  <a:srgbClr val="7F7F7F"/>
                </a:solidFill>
                <a:latin typeface="+mj-ea"/>
                <a:ea typeface="+mj-ea"/>
                <a:sym typeface="Arial"/>
              </a:rPr>
              <a:t>.</a:t>
            </a:r>
            <a:endParaRPr>
              <a:latin typeface="+mj-ea"/>
              <a:ea typeface="+mj-ea"/>
            </a:endParaRPr>
          </a:p>
          <a:p>
            <a:pPr marL="14400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7F7F7F"/>
                </a:solidFill>
                <a:latin typeface="+mj-ea"/>
                <a:ea typeface="+mj-ea"/>
              </a:rPr>
              <a:t>좌측의 구매사 카테고리를 구성하시고 최하위 카테고리에 우측 표준카테고리를 연결 할 수 있습니다</a:t>
            </a:r>
            <a:r>
              <a:rPr lang="en-US" altLang="ko-KR" sz="600">
                <a:solidFill>
                  <a:srgbClr val="7F7F7F"/>
                </a:solidFill>
                <a:latin typeface="+mj-ea"/>
                <a:ea typeface="+mj-ea"/>
              </a:rPr>
              <a:t>.</a:t>
            </a:r>
          </a:p>
          <a:p>
            <a:pPr marL="14400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7F7F7F"/>
                </a:solidFill>
                <a:latin typeface="+mj-ea"/>
                <a:ea typeface="+mj-ea"/>
              </a:rPr>
              <a:t>구마사 카테고리 </a:t>
            </a:r>
            <a:r>
              <a:rPr lang="en-US" altLang="ko-KR" sz="600">
                <a:solidFill>
                  <a:srgbClr val="7F7F7F"/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rgbClr val="7F7F7F"/>
                </a:solidFill>
                <a:latin typeface="+mj-ea"/>
                <a:ea typeface="+mj-ea"/>
              </a:rPr>
              <a:t>수정</a:t>
            </a:r>
            <a:r>
              <a:rPr lang="en-US" altLang="ko-KR" sz="600">
                <a:solidFill>
                  <a:srgbClr val="7F7F7F"/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rgbClr val="7F7F7F"/>
                </a:solidFill>
                <a:latin typeface="+mj-ea"/>
                <a:ea typeface="+mj-ea"/>
              </a:rPr>
              <a:t> 버튼을 통해 미사용 처리를 하실 있습니다</a:t>
            </a:r>
            <a:r>
              <a:rPr lang="en-US" altLang="ko-KR" sz="600">
                <a:solidFill>
                  <a:srgbClr val="7F7F7F"/>
                </a:solidFill>
                <a:latin typeface="+mj-ea"/>
                <a:ea typeface="+mj-ea"/>
              </a:rPr>
              <a:t>. (</a:t>
            </a:r>
            <a:r>
              <a:rPr lang="ko-KR" altLang="en-US" sz="600">
                <a:solidFill>
                  <a:srgbClr val="7F7F7F"/>
                </a:solidFill>
                <a:latin typeface="+mj-ea"/>
                <a:ea typeface="+mj-ea"/>
              </a:rPr>
              <a:t>임시 사용중지용</a:t>
            </a:r>
            <a:r>
              <a:rPr lang="en-US" altLang="ko-KR" sz="600">
                <a:solidFill>
                  <a:srgbClr val="7F7F7F"/>
                </a:solidFill>
                <a:latin typeface="+mj-ea"/>
                <a:ea typeface="+mj-ea"/>
              </a:rPr>
              <a:t>)</a:t>
            </a:r>
          </a:p>
          <a:p>
            <a:pPr marL="144000" indent="-108000">
              <a:buSzPts val="600"/>
              <a:buFont typeface="Arial"/>
              <a:buChar char="•"/>
            </a:pPr>
            <a:r>
              <a:rPr lang="en-US" sz="600">
                <a:solidFill>
                  <a:srgbClr val="7F7F7F"/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rgbClr val="7F7F7F"/>
                </a:solidFill>
                <a:latin typeface="+mj-ea"/>
                <a:ea typeface="+mj-ea"/>
              </a:rPr>
              <a:t>삭제</a:t>
            </a:r>
            <a:r>
              <a:rPr lang="en-US" altLang="ko-KR" sz="600">
                <a:solidFill>
                  <a:srgbClr val="7F7F7F"/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rgbClr val="7F7F7F"/>
                </a:solidFill>
                <a:latin typeface="+mj-ea"/>
                <a:ea typeface="+mj-ea"/>
              </a:rPr>
              <a:t>버튼 클릭 시 하위 카테고리가 있을 경우 연결된 표준 카테고리와 하위 카테고리는 삭제처리 됩니다</a:t>
            </a:r>
            <a:r>
              <a:rPr lang="en-US" altLang="ko-KR" sz="600">
                <a:solidFill>
                  <a:srgbClr val="7F7F7F"/>
                </a:solidFill>
                <a:latin typeface="+mj-ea"/>
                <a:ea typeface="+mj-ea"/>
              </a:rPr>
              <a:t>.</a:t>
            </a:r>
            <a:endParaRPr sz="600">
              <a:solidFill>
                <a:srgbClr val="7F7F7F"/>
              </a:solidFill>
              <a:latin typeface="+mj-ea"/>
              <a:ea typeface="+mj-ea"/>
            </a:endParaRPr>
          </a:p>
        </p:txBody>
      </p:sp>
      <p:cxnSp>
        <p:nvCxnSpPr>
          <p:cNvPr id="114" name="Google Shape;459;p26"/>
          <p:cNvCxnSpPr>
            <a:endCxn id="111" idx="1"/>
          </p:cNvCxnSpPr>
          <p:nvPr/>
        </p:nvCxnSpPr>
        <p:spPr>
          <a:xfrm>
            <a:off x="1176793" y="2051438"/>
            <a:ext cx="5171743" cy="184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15" name="Google Shape;459;p26"/>
          <p:cNvCxnSpPr>
            <a:endCxn id="112" idx="1"/>
          </p:cNvCxnSpPr>
          <p:nvPr/>
        </p:nvCxnSpPr>
        <p:spPr>
          <a:xfrm>
            <a:off x="1121134" y="2327270"/>
            <a:ext cx="5227402" cy="18091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16" name="Google Shape;797;p30"/>
          <p:cNvSpPr/>
          <p:nvPr/>
        </p:nvSpPr>
        <p:spPr>
          <a:xfrm>
            <a:off x="109829" y="94448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797;p30"/>
          <p:cNvSpPr/>
          <p:nvPr/>
        </p:nvSpPr>
        <p:spPr>
          <a:xfrm>
            <a:off x="109829" y="166395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797;p30"/>
          <p:cNvSpPr/>
          <p:nvPr/>
        </p:nvSpPr>
        <p:spPr>
          <a:xfrm>
            <a:off x="109829" y="195044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797;p30"/>
          <p:cNvSpPr/>
          <p:nvPr/>
        </p:nvSpPr>
        <p:spPr>
          <a:xfrm>
            <a:off x="109829" y="221309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57;p20"/>
          <p:cNvSpPr txBox="1"/>
          <p:nvPr/>
        </p:nvSpPr>
        <p:spPr>
          <a:xfrm>
            <a:off x="3466328" y="1686793"/>
            <a:ext cx="238855" cy="149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b="1" i="0" u="none" strike="noStrike" cap="none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Arial"/>
              </a:rPr>
              <a:t>사용</a:t>
            </a:r>
            <a:endParaRPr sz="50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1" name="Google Shape;459;p26"/>
          <p:cNvCxnSpPr>
            <a:endCxn id="110" idx="1"/>
          </p:cNvCxnSpPr>
          <p:nvPr/>
        </p:nvCxnSpPr>
        <p:spPr>
          <a:xfrm flipV="1">
            <a:off x="1176793" y="1431832"/>
            <a:ext cx="5171743" cy="3174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781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96473" y="813148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40" y="849653"/>
            <a:ext cx="6775065" cy="4772411"/>
          </a:xfrm>
          <a:prstGeom prst="rect">
            <a:avLst/>
          </a:prstGeom>
        </p:spPr>
      </p:pic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 마스터 레이어 팝업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구매사 카테고리 마스터 등록</a:t>
            </a:r>
            <a:r>
              <a:rPr lang="en-US" altLang="ko-KR" sz="700">
                <a:latin typeface="+mj-ea"/>
              </a:rPr>
              <a:t>/</a:t>
            </a:r>
            <a:r>
              <a:rPr lang="ko-KR" altLang="en-US" sz="700">
                <a:latin typeface="+mj-ea"/>
              </a:rPr>
              <a:t>수정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215295959"/>
              </p:ext>
            </p:extLst>
          </p:nvPr>
        </p:nvGraphicFramePr>
        <p:xfrm>
          <a:off x="8385974" y="826614"/>
          <a:ext cx="2324900" cy="22059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 마스터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구매사 카테고리 마스터가 콤보박스로 제공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 마스터는 등록된 순서 필드 로 소팅이 되며 변경 하였을 경우 하단에 연결된 공사유형과 카테고리가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 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됨</a:t>
                      </a:r>
                      <a:endParaRPr lang="en-US" altLang="ko-KR" sz="70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미사용으로 처리된 구매사 카테고리 마스터는 빨간색으로 표기 되고 우측에 미사용으로 표기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(1-1 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콤보박스 밑에는 설명이 표기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 마스터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카테고리명은 최소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마스터 코드는 반드시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영문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사용여부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(Default),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미사용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순서는 숫자만 입력 가능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순서는 시스템에서 자동으로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맨마지막순서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+1]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 보여지게 함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 최대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 미만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Google Shape;57;p20"/>
          <p:cNvSpPr txBox="1"/>
          <p:nvPr/>
        </p:nvSpPr>
        <p:spPr>
          <a:xfrm>
            <a:off x="3466328" y="1686793"/>
            <a:ext cx="238855" cy="149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b="1" i="0" u="none" strike="noStrike" cap="none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Arial"/>
              </a:rPr>
              <a:t>사용</a:t>
            </a:r>
            <a:endParaRPr sz="50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Google Shape;401;p26"/>
          <p:cNvSpPr/>
          <p:nvPr/>
        </p:nvSpPr>
        <p:spPr>
          <a:xfrm>
            <a:off x="1412155" y="1621682"/>
            <a:ext cx="3682813" cy="305301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rcRect l="24270" t="6275" b="-1"/>
          <a:stretch/>
        </p:blipFill>
        <p:spPr>
          <a:xfrm>
            <a:off x="4678070" y="1430915"/>
            <a:ext cx="3651632" cy="27389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9" name="Google Shape;1694;p44"/>
          <p:cNvSpPr/>
          <p:nvPr/>
        </p:nvSpPr>
        <p:spPr>
          <a:xfrm>
            <a:off x="4674811" y="2865127"/>
            <a:ext cx="3414798" cy="28784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Google Shape;1695;p44"/>
          <p:cNvGraphicFramePr/>
          <p:nvPr>
            <p:extLst>
              <p:ext uri="{D42A27DB-BD31-4B8C-83A1-F6EECF244321}">
                <p14:modId xmlns:p14="http://schemas.microsoft.com/office/powerpoint/2010/main" val="3481152507"/>
              </p:ext>
            </p:extLst>
          </p:nvPr>
        </p:nvGraphicFramePr>
        <p:xfrm>
          <a:off x="4818141" y="2965666"/>
          <a:ext cx="314649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14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구매사 카테고리 마스터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1696;p44"/>
          <p:cNvGraphicFramePr/>
          <p:nvPr>
            <p:extLst>
              <p:ext uri="{D42A27DB-BD31-4B8C-83A1-F6EECF244321}">
                <p14:modId xmlns:p14="http://schemas.microsoft.com/office/powerpoint/2010/main" val="1522366353"/>
              </p:ext>
            </p:extLst>
          </p:nvPr>
        </p:nvGraphicFramePr>
        <p:xfrm>
          <a:off x="4788138" y="4038970"/>
          <a:ext cx="3176525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구매사 카테고리 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oogle Shape;1697;p44"/>
          <p:cNvGraphicFramePr/>
          <p:nvPr>
            <p:extLst>
              <p:ext uri="{D42A27DB-BD31-4B8C-83A1-F6EECF244321}">
                <p14:modId xmlns:p14="http://schemas.microsoft.com/office/powerpoint/2010/main" val="1583596048"/>
              </p:ext>
            </p:extLst>
          </p:nvPr>
        </p:nvGraphicFramePr>
        <p:xfrm>
          <a:off x="4788138" y="4263755"/>
          <a:ext cx="154979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마스터 코드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영문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sz="700" u="none" strike="noStrike" cap="none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oogle Shape;1699;p44"/>
          <p:cNvGraphicFramePr/>
          <p:nvPr>
            <p:extLst>
              <p:ext uri="{D42A27DB-BD31-4B8C-83A1-F6EECF244321}">
                <p14:modId xmlns:p14="http://schemas.microsoft.com/office/powerpoint/2010/main" val="4169405889"/>
              </p:ext>
            </p:extLst>
          </p:nvPr>
        </p:nvGraphicFramePr>
        <p:xfrm>
          <a:off x="4788138" y="4488540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사용      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Google Shape;1700;p44"/>
          <p:cNvSpPr/>
          <p:nvPr/>
        </p:nvSpPr>
        <p:spPr>
          <a:xfrm>
            <a:off x="6443027" y="5402102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" name="Google Shape;1695;p44"/>
          <p:cNvGraphicFramePr/>
          <p:nvPr>
            <p:extLst>
              <p:ext uri="{D42A27DB-BD31-4B8C-83A1-F6EECF244321}">
                <p14:modId xmlns:p14="http://schemas.microsoft.com/office/powerpoint/2010/main" val="3204566912"/>
              </p:ext>
            </p:extLst>
          </p:nvPr>
        </p:nvGraphicFramePr>
        <p:xfrm>
          <a:off x="7761368" y="2939977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Google Shape;58;p20"/>
          <p:cNvSpPr/>
          <p:nvPr/>
        </p:nvSpPr>
        <p:spPr>
          <a:xfrm>
            <a:off x="4808873" y="3320820"/>
            <a:ext cx="3155765" cy="61784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구매사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카테고리를 묶는 마스터 등록과 설명 및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사용여부를 관리합니다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미사용 처리는 일시적으로 카테고리 전시를 막는 용도로 사용합니다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b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</a:b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미사용 처리 시 진열된 공사유형 구매사는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표준카테고리로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표현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.)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마스터 코드는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구매사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카테고리 생성 시 구분되는 코드로 활용됩니다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b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</a:b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Ex)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마스터 코드를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SAF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 등록하면 하위 카테고리코드는 트리구조에 맞게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SAF01, SAF0101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자동 등록됩니다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38" name="Google Shape;1699;p44"/>
          <p:cNvGraphicFramePr/>
          <p:nvPr>
            <p:extLst>
              <p:ext uri="{D42A27DB-BD31-4B8C-83A1-F6EECF244321}">
                <p14:modId xmlns:p14="http://schemas.microsoft.com/office/powerpoint/2010/main" val="3033122305"/>
              </p:ext>
            </p:extLst>
          </p:nvPr>
        </p:nvGraphicFramePr>
        <p:xfrm>
          <a:off x="4788138" y="4713325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순서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Google Shape;1697;p44"/>
          <p:cNvGraphicFramePr/>
          <p:nvPr>
            <p:extLst>
              <p:ext uri="{D42A27DB-BD31-4B8C-83A1-F6EECF244321}">
                <p14:modId xmlns:p14="http://schemas.microsoft.com/office/powerpoint/2010/main" val="2332941654"/>
              </p:ext>
            </p:extLst>
          </p:nvPr>
        </p:nvGraphicFramePr>
        <p:xfrm>
          <a:off x="4788138" y="4938110"/>
          <a:ext cx="3176500" cy="370745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4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설명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홈앤서비스 사용자를 위한 카테고리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Google Shape;1700;p44"/>
          <p:cNvSpPr/>
          <p:nvPr/>
        </p:nvSpPr>
        <p:spPr>
          <a:xfrm>
            <a:off x="6044402" y="5402102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176;p21"/>
          <p:cNvCxnSpPr>
            <a:stCxn id="34" idx="3"/>
            <a:endCxn id="28" idx="2"/>
          </p:cNvCxnSpPr>
          <p:nvPr/>
        </p:nvCxnSpPr>
        <p:spPr>
          <a:xfrm flipV="1">
            <a:off x="6330849" y="1704812"/>
            <a:ext cx="173037" cy="2873728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45" name="Google Shape;408;p26"/>
          <p:cNvCxnSpPr>
            <a:stCxn id="20" idx="4"/>
            <a:endCxn id="29" idx="0"/>
          </p:cNvCxnSpPr>
          <p:nvPr/>
        </p:nvCxnSpPr>
        <p:spPr>
          <a:xfrm rot="16200000" flipH="1">
            <a:off x="4534901" y="1017817"/>
            <a:ext cx="1085947" cy="260867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" name="Google Shape;408;p26"/>
          <p:cNvCxnSpPr>
            <a:stCxn id="62" idx="4"/>
            <a:endCxn id="29" idx="0"/>
          </p:cNvCxnSpPr>
          <p:nvPr/>
        </p:nvCxnSpPr>
        <p:spPr>
          <a:xfrm rot="16200000" flipH="1">
            <a:off x="4772360" y="1255277"/>
            <a:ext cx="1089490" cy="213020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타원 19"/>
          <p:cNvSpPr/>
          <p:nvPr/>
        </p:nvSpPr>
        <p:spPr>
          <a:xfrm>
            <a:off x="3743483" y="1726076"/>
            <a:ext cx="60112" cy="531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221945" y="1722533"/>
            <a:ext cx="60112" cy="53104"/>
          </a:xfrm>
          <a:prstGeom prst="ellipse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Google Shape;797;p30"/>
          <p:cNvSpPr/>
          <p:nvPr/>
        </p:nvSpPr>
        <p:spPr>
          <a:xfrm>
            <a:off x="1265336" y="152835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797;p30"/>
          <p:cNvSpPr/>
          <p:nvPr/>
        </p:nvSpPr>
        <p:spPr>
          <a:xfrm>
            <a:off x="4642828" y="130224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797;p30"/>
          <p:cNvSpPr/>
          <p:nvPr/>
        </p:nvSpPr>
        <p:spPr>
          <a:xfrm>
            <a:off x="4704162" y="290744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210;p21"/>
          <p:cNvSpPr/>
          <p:nvPr/>
        </p:nvSpPr>
        <p:spPr>
          <a:xfrm>
            <a:off x="8284289" y="4650524"/>
            <a:ext cx="1961943" cy="109307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211;p21"/>
          <p:cNvSpPr txBox="1"/>
          <p:nvPr/>
        </p:nvSpPr>
        <p:spPr>
          <a:xfrm>
            <a:off x="8327430" y="4780368"/>
            <a:ext cx="1858183" cy="57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구매사 카테고리 마스트를 저장하시고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검색엔진 색인동기화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하셔야 구매사 서비스에 반영됩니다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ko-KR" altLang="en-US" sz="600"/>
              <a:t>동기화 버튼을 클릭하지 않아도 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동기화 처리는 다음날 자동반영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구매사 카테고리 마스터를 저장하시겠습니까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" name="Google Shape;212;p21"/>
          <p:cNvGraphicFramePr/>
          <p:nvPr>
            <p:extLst>
              <p:ext uri="{D42A27DB-BD31-4B8C-83A1-F6EECF244321}">
                <p14:modId xmlns:p14="http://schemas.microsoft.com/office/powerpoint/2010/main" val="1750271787"/>
              </p:ext>
            </p:extLst>
          </p:nvPr>
        </p:nvGraphicFramePr>
        <p:xfrm>
          <a:off x="8418215" y="5264032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Google Shape;213;p21"/>
          <p:cNvSpPr/>
          <p:nvPr/>
        </p:nvSpPr>
        <p:spPr>
          <a:xfrm>
            <a:off x="8901754" y="5478808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14;p21"/>
          <p:cNvSpPr/>
          <p:nvPr/>
        </p:nvSpPr>
        <p:spPr>
          <a:xfrm>
            <a:off x="9341531" y="5469053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665;p27"/>
          <p:cNvSpPr/>
          <p:nvPr/>
        </p:nvSpPr>
        <p:spPr>
          <a:xfrm>
            <a:off x="8223671" y="3639849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666;p27"/>
          <p:cNvGraphicFramePr/>
          <p:nvPr>
            <p:extLst>
              <p:ext uri="{D42A27DB-BD31-4B8C-83A1-F6EECF244321}">
                <p14:modId xmlns:p14="http://schemas.microsoft.com/office/powerpoint/2010/main" val="4288773182"/>
              </p:ext>
            </p:extLst>
          </p:nvPr>
        </p:nvGraphicFramePr>
        <p:xfrm>
          <a:off x="8422031" y="3806395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Google Shape;667;p27"/>
          <p:cNvSpPr/>
          <p:nvPr/>
        </p:nvSpPr>
        <p:spPr>
          <a:xfrm>
            <a:off x="8927883" y="418899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668;p27"/>
          <p:cNvSpPr txBox="1"/>
          <p:nvPr/>
        </p:nvSpPr>
        <p:spPr>
          <a:xfrm>
            <a:off x="8327430" y="3805938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구매사</a:t>
            </a: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카테고리명은 최소 </a:t>
            </a:r>
            <a:r>
              <a:rPr lang="en-US" altLang="ko-KR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</a:t>
            </a:r>
            <a:r>
              <a:rPr lang="en-US" altLang="ko-KR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600" dirty="0"/>
              <a:t>최대 </a:t>
            </a:r>
            <a:r>
              <a:rPr lang="en-US" altLang="ko-KR" sz="600" dirty="0"/>
              <a:t>30</a:t>
            </a:r>
            <a:r>
              <a:rPr lang="ko-KR" altLang="en-US" sz="600" dirty="0"/>
              <a:t>자까지 입니다</a:t>
            </a:r>
            <a:r>
              <a:rPr lang="en-US" altLang="ko-KR" sz="600" dirty="0"/>
              <a:t>. </a:t>
            </a:r>
            <a:r>
              <a:rPr lang="ko-KR" altLang="en-US" sz="600" dirty="0"/>
              <a:t>다시 한번 확인해주세요</a:t>
            </a:r>
            <a:r>
              <a:rPr lang="en-US" altLang="ko-KR" sz="600" dirty="0"/>
              <a:t>.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408;p26"/>
          <p:cNvCxnSpPr>
            <a:stCxn id="40" idx="3"/>
            <a:endCxn id="84" idx="1"/>
          </p:cNvCxnSpPr>
          <p:nvPr/>
        </p:nvCxnSpPr>
        <p:spPr>
          <a:xfrm flipV="1">
            <a:off x="6386755" y="5197061"/>
            <a:ext cx="1897534" cy="28386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03" name="Google Shape;176;p21"/>
          <p:cNvCxnSpPr>
            <a:stCxn id="40" idx="0"/>
            <a:endCxn id="89" idx="1"/>
          </p:cNvCxnSpPr>
          <p:nvPr/>
        </p:nvCxnSpPr>
        <p:spPr>
          <a:xfrm rot="5400000" flipH="1" flipV="1">
            <a:off x="6538059" y="3716490"/>
            <a:ext cx="1363132" cy="2008092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7576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2" y="812438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71" y="846575"/>
            <a:ext cx="6775065" cy="4772411"/>
          </a:xfrm>
          <a:prstGeom prst="rect">
            <a:avLst/>
          </a:prstGeom>
        </p:spPr>
      </p:pic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진열할 구매사 공사유형 레이어 팝업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구매사에 전시할 공사유형을 선택하는 페이지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2934016507"/>
              </p:ext>
            </p:extLst>
          </p:nvPr>
        </p:nvGraphicFramePr>
        <p:xfrm>
          <a:off x="8385974" y="826614"/>
          <a:ext cx="2324900" cy="19925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진열할 구매사 공사유형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카테고리에 연결된 공사유형이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“,”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구분되어 표기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진열된 공사유형을 관리하기 위해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선택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진열할 구매사 공사유형 레이어 팝업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선택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 시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되는 레이어 팝업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선택된 공사유형은 체크되어 표기됨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그룹 체크박스를 선택하면 해당 공사유형이 모두 체크되고 넌클릭하면 모두 선택 해제됨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다른 구매사 카테고리 마스터에 연결되어 있는 공사유형은 선택하지 못한다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비활성화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Disabled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(ex: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□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SKT A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망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Google Shape;401;p26"/>
          <p:cNvSpPr/>
          <p:nvPr/>
        </p:nvSpPr>
        <p:spPr>
          <a:xfrm>
            <a:off x="1404936" y="1954837"/>
            <a:ext cx="4194879" cy="214206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694;p44"/>
          <p:cNvSpPr/>
          <p:nvPr/>
        </p:nvSpPr>
        <p:spPr>
          <a:xfrm>
            <a:off x="3497208" y="2549760"/>
            <a:ext cx="4448857" cy="453152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" name="Google Shape;1695;p44"/>
          <p:cNvGraphicFramePr/>
          <p:nvPr>
            <p:extLst>
              <p:ext uri="{D42A27DB-BD31-4B8C-83A1-F6EECF244321}">
                <p14:modId xmlns:p14="http://schemas.microsoft.com/office/powerpoint/2010/main" val="440365005"/>
              </p:ext>
            </p:extLst>
          </p:nvPr>
        </p:nvGraphicFramePr>
        <p:xfrm>
          <a:off x="3640538" y="2650299"/>
          <a:ext cx="418502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8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진열할 구매사 공사유형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1696;p44"/>
          <p:cNvGraphicFramePr/>
          <p:nvPr>
            <p:extLst>
              <p:ext uri="{D42A27DB-BD31-4B8C-83A1-F6EECF244321}">
                <p14:modId xmlns:p14="http://schemas.microsoft.com/office/powerpoint/2010/main" val="2468294626"/>
              </p:ext>
            </p:extLst>
          </p:nvPr>
        </p:nvGraphicFramePr>
        <p:xfrm>
          <a:off x="3640538" y="3494567"/>
          <a:ext cx="4193380" cy="3186699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667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680">
                  <a:extLst>
                    <a:ext uri="{9D8B030D-6E8A-4147-A177-3AD203B41FA5}">
                      <a16:colId xmlns:a16="http://schemas.microsoft.com/office/drawing/2014/main" val="4146874571"/>
                    </a:ext>
                  </a:extLst>
                </a:gridCol>
                <a:gridCol w="1013026">
                  <a:extLst>
                    <a:ext uri="{9D8B030D-6E8A-4147-A177-3AD203B41FA5}">
                      <a16:colId xmlns:a16="http://schemas.microsoft.com/office/drawing/2014/main" val="3451546017"/>
                    </a:ext>
                  </a:extLst>
                </a:gridCol>
              </a:tblGrid>
              <a:tr h="227739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그룹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공사유형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34420"/>
                  </a:ext>
                </a:extLst>
              </a:tr>
              <a:tr h="184935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무선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네트웍 운용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(ONS)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사급</a:t>
                      </a:r>
                      <a:endParaRPr lang="ko-KR" altLang="en-US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운용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유지보수 공사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858038"/>
                  </a:ext>
                </a:extLst>
              </a:tr>
              <a:tr h="184935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부대자재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 부대물자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수도권기지국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수도권인빌딩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460586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수도권중계기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수도권지하철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76717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전송선로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전송장비시설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ICT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168535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수주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SKT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수주공사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네트웍 운용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(ONS)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48019"/>
                  </a:ext>
                </a:extLst>
              </a:tr>
              <a:tr h="184935">
                <a:tc rowSpan="3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</a:t>
                      </a:r>
                      <a:endParaRPr lang="ko-KR" altLang="en-US"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1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2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사급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099220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BCN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공사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FTTH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전환공사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지장이설공사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417754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T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브로드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사급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기업회선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0276"/>
                  </a:ext>
                </a:extLst>
              </a:tr>
              <a:tr h="184935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개통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(3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■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(3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HNS_SKB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878447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(POST)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충전사업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케이블 고객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651214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장비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전송망장비공사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가입자망장비공사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705935"/>
                  </a:ext>
                </a:extLst>
              </a:tr>
              <a:tr h="184935">
                <a:tc row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신규사업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제조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가공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_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부속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수주공사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안전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(OKSafety)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663882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안전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(OKPlaza)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소방공사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(SKT)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건설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074413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전기차충전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MRO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IDC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565423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LG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U+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□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OK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스토어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593229"/>
                  </a:ext>
                </a:extLst>
              </a:tr>
            </a:tbl>
          </a:graphicData>
        </a:graphic>
      </p:graphicFrame>
      <p:sp>
        <p:nvSpPr>
          <p:cNvPr id="30" name="Google Shape;1700;p44"/>
          <p:cNvSpPr/>
          <p:nvPr/>
        </p:nvSpPr>
        <p:spPr>
          <a:xfrm>
            <a:off x="5860847" y="678935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" name="Google Shape;1695;p44"/>
          <p:cNvGraphicFramePr/>
          <p:nvPr>
            <p:extLst>
              <p:ext uri="{D42A27DB-BD31-4B8C-83A1-F6EECF244321}">
                <p14:modId xmlns:p14="http://schemas.microsoft.com/office/powerpoint/2010/main" val="462089317"/>
              </p:ext>
            </p:extLst>
          </p:nvPr>
        </p:nvGraphicFramePr>
        <p:xfrm>
          <a:off x="7618670" y="262461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Google Shape;58;p20"/>
          <p:cNvSpPr/>
          <p:nvPr/>
        </p:nvSpPr>
        <p:spPr>
          <a:xfrm>
            <a:off x="3631271" y="3005453"/>
            <a:ext cx="4194293" cy="40445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구성된 구매사 카테고리는 아래 선택한 공사유형 구매사에 진열됩니다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공사유형을 체크하시고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저장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버튼을 누르시면 진열정보는 저장 되고 부모페이지의 진열할 구매사 공사유형에 표기 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35" name="Google Shape;1700;p44"/>
          <p:cNvSpPr/>
          <p:nvPr/>
        </p:nvSpPr>
        <p:spPr>
          <a:xfrm>
            <a:off x="5462222" y="678935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797;p30"/>
          <p:cNvSpPr/>
          <p:nvPr/>
        </p:nvSpPr>
        <p:spPr>
          <a:xfrm>
            <a:off x="3526560" y="259207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408;p26"/>
          <p:cNvCxnSpPr>
            <a:stCxn id="40" idx="4"/>
            <a:endCxn id="25" idx="0"/>
          </p:cNvCxnSpPr>
          <p:nvPr/>
        </p:nvCxnSpPr>
        <p:spPr>
          <a:xfrm rot="16200000" flipH="1">
            <a:off x="4812408" y="1640530"/>
            <a:ext cx="774123" cy="104433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" name="타원 39"/>
          <p:cNvSpPr/>
          <p:nvPr/>
        </p:nvSpPr>
        <p:spPr>
          <a:xfrm>
            <a:off x="4647246" y="1722533"/>
            <a:ext cx="60112" cy="531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Google Shape;797;p30"/>
          <p:cNvSpPr/>
          <p:nvPr/>
        </p:nvSpPr>
        <p:spPr>
          <a:xfrm>
            <a:off x="1265336" y="18756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0;p21"/>
          <p:cNvSpPr/>
          <p:nvPr/>
        </p:nvSpPr>
        <p:spPr>
          <a:xfrm>
            <a:off x="8444002" y="4545749"/>
            <a:ext cx="1961943" cy="109307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211;p21"/>
          <p:cNvSpPr txBox="1"/>
          <p:nvPr/>
        </p:nvSpPr>
        <p:spPr>
          <a:xfrm>
            <a:off x="8487143" y="4675593"/>
            <a:ext cx="1858183" cy="57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진열할 구매사 공사유형을 저장하시고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검색엔진 색인동기화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하셔야 구매사 서비스에 반영됩니다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ko-KR" altLang="en-US" sz="600"/>
              <a:t>동기화 버튼을 클릭하지 않아도 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동기화 처리는 다음날 자동반영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구매사 공사유형을 저장하시겠습니까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" name="Google Shape;212;p21"/>
          <p:cNvGraphicFramePr/>
          <p:nvPr>
            <p:extLst>
              <p:ext uri="{D42A27DB-BD31-4B8C-83A1-F6EECF244321}">
                <p14:modId xmlns:p14="http://schemas.microsoft.com/office/powerpoint/2010/main" val="175283288"/>
              </p:ext>
            </p:extLst>
          </p:nvPr>
        </p:nvGraphicFramePr>
        <p:xfrm>
          <a:off x="8577928" y="5159257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Google Shape;213;p21"/>
          <p:cNvSpPr/>
          <p:nvPr/>
        </p:nvSpPr>
        <p:spPr>
          <a:xfrm>
            <a:off x="9106431" y="5381121"/>
            <a:ext cx="414247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14;p21"/>
          <p:cNvSpPr/>
          <p:nvPr/>
        </p:nvSpPr>
        <p:spPr>
          <a:xfrm>
            <a:off x="9593392" y="536427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408;p26"/>
          <p:cNvCxnSpPr>
            <a:stCxn id="35" idx="3"/>
            <a:endCxn id="43" idx="1"/>
          </p:cNvCxnSpPr>
          <p:nvPr/>
        </p:nvCxnSpPr>
        <p:spPr>
          <a:xfrm flipV="1">
            <a:off x="5804575" y="5092286"/>
            <a:ext cx="2639427" cy="177589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010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2" y="812438"/>
            <a:ext cx="8217900" cy="79842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 구성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구매사에 전시할 카테고리를 구성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1029350408"/>
              </p:ext>
            </p:extLst>
          </p:nvPr>
        </p:nvGraphicFramePr>
        <p:xfrm>
          <a:off x="8385974" y="826614"/>
          <a:ext cx="2324900" cy="46275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 구성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하위등록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버튼을 이용하여 하위 카테고리를 생성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최하위 구매사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레벨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 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하위등록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 없음</a:t>
                      </a:r>
                      <a:endParaRPr lang="en-US" altLang="ko-KR"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레벨에 표준카테고리가 연결되어 있는데 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하위등록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하위카테고리를 생성하면 연결된 표준카테고리는 제거됨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카테고리 수정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버튼은 하위카테고리 삭제와 연결된 표준카테고리 연결 해제 처리</a:t>
                      </a:r>
                      <a:endParaRPr lang="en-US" altLang="ko-KR"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카테고리를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미사용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처리하면 카테고리 구성에 빨간색으로 표기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연결된 표준카테고리에서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클릭하면 표준 카테고리연결이 해제됨</a:t>
                      </a:r>
                      <a:b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연결된 표준카테고리를 제거 하시겠습니까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 Confirm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 호출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 카테고리 등록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카테고리는 최대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레벨까지 등록 가능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레벨의 카테고리에는 하위등록 버튼 없음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코드는 마스터 코드를 가지고 레벨에 따라 자동 부여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순서는 카테고리 레벨에 따라 자동 작성되어 보여짐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가능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숫자만 입력가능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 최대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 미만</a:t>
                      </a: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수정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사용여부를 미사용으로 처리 시 부모 페이지의 구매사 카테고리는 빨간색으로 표기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7942789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표준카테고리 연결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연결할 구매사 카테고리의 하위가 없는 카테고리에 연결할 수 있음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310363687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삭제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삭제처리 시 하위 카테고리도 삭제됨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카테고리에 연결된 표준카테고리도 제거 처리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62783316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검색엔진 색인동기화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검색엔진 전체 색인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I/F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</a:t>
                      </a: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08086836"/>
                  </a:ext>
                </a:extLst>
              </a:tr>
            </a:tbl>
          </a:graphicData>
        </a:graphic>
      </p:graphicFrame>
      <p:sp>
        <p:nvSpPr>
          <p:cNvPr id="40" name="타원 39"/>
          <p:cNvSpPr/>
          <p:nvPr/>
        </p:nvSpPr>
        <p:spPr>
          <a:xfrm>
            <a:off x="4647246" y="1722533"/>
            <a:ext cx="60112" cy="531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70" y="836225"/>
            <a:ext cx="6775065" cy="4772411"/>
          </a:xfrm>
          <a:prstGeom prst="rect">
            <a:avLst/>
          </a:prstGeom>
        </p:spPr>
      </p:pic>
      <p:sp>
        <p:nvSpPr>
          <p:cNvPr id="33" name="Google Shape;401;p26"/>
          <p:cNvSpPr/>
          <p:nvPr/>
        </p:nvSpPr>
        <p:spPr>
          <a:xfrm>
            <a:off x="225440" y="2225654"/>
            <a:ext cx="6647324" cy="332090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128000" y="213515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694;p44"/>
          <p:cNvSpPr/>
          <p:nvPr/>
        </p:nvSpPr>
        <p:spPr>
          <a:xfrm>
            <a:off x="174255" y="5380151"/>
            <a:ext cx="3414798" cy="308336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Google Shape;1695;p44"/>
          <p:cNvGraphicFramePr/>
          <p:nvPr>
            <p:extLst>
              <p:ext uri="{D42A27DB-BD31-4B8C-83A1-F6EECF244321}">
                <p14:modId xmlns:p14="http://schemas.microsoft.com/office/powerpoint/2010/main" val="1371953122"/>
              </p:ext>
            </p:extLst>
          </p:nvPr>
        </p:nvGraphicFramePr>
        <p:xfrm>
          <a:off x="317585" y="5480690"/>
          <a:ext cx="314649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14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하위 카테고리 등록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oogle Shape;1696;p44"/>
          <p:cNvGraphicFramePr/>
          <p:nvPr>
            <p:extLst>
              <p:ext uri="{D42A27DB-BD31-4B8C-83A1-F6EECF244321}">
                <p14:modId xmlns:p14="http://schemas.microsoft.com/office/powerpoint/2010/main" val="1185047186"/>
              </p:ext>
            </p:extLst>
          </p:nvPr>
        </p:nvGraphicFramePr>
        <p:xfrm>
          <a:off x="287582" y="6440580"/>
          <a:ext cx="3176525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상위 카테고리 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홈앤서비스 카테고리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oogle Shape;1697;p44"/>
          <p:cNvGraphicFramePr/>
          <p:nvPr>
            <p:extLst>
              <p:ext uri="{D42A27DB-BD31-4B8C-83A1-F6EECF244321}">
                <p14:modId xmlns:p14="http://schemas.microsoft.com/office/powerpoint/2010/main" val="3451849908"/>
              </p:ext>
            </p:extLst>
          </p:nvPr>
        </p:nvGraphicFramePr>
        <p:xfrm>
          <a:off x="287582" y="6668609"/>
          <a:ext cx="3185724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명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최소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자리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oogle Shape;1699;p44"/>
          <p:cNvGraphicFramePr/>
          <p:nvPr>
            <p:extLst>
              <p:ext uri="{D42A27DB-BD31-4B8C-83A1-F6EECF244321}">
                <p14:modId xmlns:p14="http://schemas.microsoft.com/office/powerpoint/2010/main" val="2116220622"/>
              </p:ext>
            </p:extLst>
          </p:nvPr>
        </p:nvGraphicFramePr>
        <p:xfrm>
          <a:off x="287582" y="7124667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사용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1700;p44"/>
          <p:cNvSpPr/>
          <p:nvPr/>
        </p:nvSpPr>
        <p:spPr>
          <a:xfrm>
            <a:off x="1942471" y="812268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" name="Google Shape;1695;p44"/>
          <p:cNvGraphicFramePr/>
          <p:nvPr>
            <p:extLst>
              <p:ext uri="{D42A27DB-BD31-4B8C-83A1-F6EECF244321}">
                <p14:modId xmlns:p14="http://schemas.microsoft.com/office/powerpoint/2010/main" val="988465687"/>
              </p:ext>
            </p:extLst>
          </p:nvPr>
        </p:nvGraphicFramePr>
        <p:xfrm>
          <a:off x="3260812" y="545500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Google Shape;58;p20"/>
          <p:cNvSpPr/>
          <p:nvPr/>
        </p:nvSpPr>
        <p:spPr>
          <a:xfrm>
            <a:off x="308317" y="5835844"/>
            <a:ext cx="3155765" cy="48534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구매사 카테고리는 최대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3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레벨까지 등록 가능합니다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선택한 카테고리의 하위에 카테고리를 등록합니다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카테고리 등록 시 상위 카테고리에 표준카테고리가 연결되어 있다면 연결이 제거됩니다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20" name="Google Shape;1699;p44"/>
          <p:cNvGraphicFramePr/>
          <p:nvPr>
            <p:extLst>
              <p:ext uri="{D42A27DB-BD31-4B8C-83A1-F6EECF244321}">
                <p14:modId xmlns:p14="http://schemas.microsoft.com/office/powerpoint/2010/main" val="2672528282"/>
              </p:ext>
            </p:extLst>
          </p:nvPr>
        </p:nvGraphicFramePr>
        <p:xfrm>
          <a:off x="287582" y="7352696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순서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1697;p44"/>
          <p:cNvGraphicFramePr/>
          <p:nvPr>
            <p:extLst>
              <p:ext uri="{D42A27DB-BD31-4B8C-83A1-F6EECF244321}">
                <p14:modId xmlns:p14="http://schemas.microsoft.com/office/powerpoint/2010/main" val="532308813"/>
              </p:ext>
            </p:extLst>
          </p:nvPr>
        </p:nvGraphicFramePr>
        <p:xfrm>
          <a:off x="287582" y="7580723"/>
          <a:ext cx="3176500" cy="370745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4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설명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Google Shape;1700;p44"/>
          <p:cNvSpPr/>
          <p:nvPr/>
        </p:nvSpPr>
        <p:spPr>
          <a:xfrm>
            <a:off x="1543846" y="812268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797;p30"/>
          <p:cNvSpPr/>
          <p:nvPr/>
        </p:nvSpPr>
        <p:spPr>
          <a:xfrm>
            <a:off x="203606" y="542246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" name="Google Shape;1697;p44"/>
          <p:cNvGraphicFramePr/>
          <p:nvPr>
            <p:extLst>
              <p:ext uri="{D42A27DB-BD31-4B8C-83A1-F6EECF244321}">
                <p14:modId xmlns:p14="http://schemas.microsoft.com/office/powerpoint/2010/main" val="2161696080"/>
              </p:ext>
            </p:extLst>
          </p:nvPr>
        </p:nvGraphicFramePr>
        <p:xfrm>
          <a:off x="289233" y="6896638"/>
          <a:ext cx="154979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코드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Google Shape;1694;p44"/>
          <p:cNvSpPr/>
          <p:nvPr/>
        </p:nvSpPr>
        <p:spPr>
          <a:xfrm>
            <a:off x="3729328" y="5378031"/>
            <a:ext cx="3414798" cy="274465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" name="Google Shape;1695;p44"/>
          <p:cNvGraphicFramePr/>
          <p:nvPr>
            <p:extLst>
              <p:ext uri="{D42A27DB-BD31-4B8C-83A1-F6EECF244321}">
                <p14:modId xmlns:p14="http://schemas.microsoft.com/office/powerpoint/2010/main" val="2828749826"/>
              </p:ext>
            </p:extLst>
          </p:nvPr>
        </p:nvGraphicFramePr>
        <p:xfrm>
          <a:off x="3872658" y="5478569"/>
          <a:ext cx="314649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14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카테고리 수정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1697;p44"/>
          <p:cNvGraphicFramePr/>
          <p:nvPr>
            <p:extLst>
              <p:ext uri="{D42A27DB-BD31-4B8C-83A1-F6EECF244321}">
                <p14:modId xmlns:p14="http://schemas.microsoft.com/office/powerpoint/2010/main" val="1103141942"/>
              </p:ext>
            </p:extLst>
          </p:nvPr>
        </p:nvGraphicFramePr>
        <p:xfrm>
          <a:off x="3842655" y="6340425"/>
          <a:ext cx="3185724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명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토목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oogle Shape;1699;p44"/>
          <p:cNvGraphicFramePr/>
          <p:nvPr>
            <p:extLst>
              <p:ext uri="{D42A27DB-BD31-4B8C-83A1-F6EECF244321}">
                <p14:modId xmlns:p14="http://schemas.microsoft.com/office/powerpoint/2010/main" val="1802822387"/>
              </p:ext>
            </p:extLst>
          </p:nvPr>
        </p:nvGraphicFramePr>
        <p:xfrm>
          <a:off x="3842655" y="6796483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사용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Google Shape;1700;p44"/>
          <p:cNvSpPr/>
          <p:nvPr/>
        </p:nvSpPr>
        <p:spPr>
          <a:xfrm>
            <a:off x="5497544" y="7794500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" name="Google Shape;1695;p44"/>
          <p:cNvGraphicFramePr/>
          <p:nvPr>
            <p:extLst>
              <p:ext uri="{D42A27DB-BD31-4B8C-83A1-F6EECF244321}">
                <p14:modId xmlns:p14="http://schemas.microsoft.com/office/powerpoint/2010/main" val="3510845219"/>
              </p:ext>
            </p:extLst>
          </p:nvPr>
        </p:nvGraphicFramePr>
        <p:xfrm>
          <a:off x="6815885" y="545288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Google Shape;58;p20"/>
          <p:cNvSpPr/>
          <p:nvPr/>
        </p:nvSpPr>
        <p:spPr>
          <a:xfrm>
            <a:off x="3863390" y="5833724"/>
            <a:ext cx="3155765" cy="38986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구매사에 보여지는 카테고리 명 또는 순서를 수정할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즉시 반영은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검색엔진 색인동기화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버튼을 이용해 주십시오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)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사용여부를 미사용으로 처리 시 하위 카테고리까지 보여지지 않습니다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</a:p>
        </p:txBody>
      </p:sp>
      <p:graphicFrame>
        <p:nvGraphicFramePr>
          <p:cNvPr id="34" name="Google Shape;1699;p44"/>
          <p:cNvGraphicFramePr/>
          <p:nvPr>
            <p:extLst>
              <p:ext uri="{D42A27DB-BD31-4B8C-83A1-F6EECF244321}">
                <p14:modId xmlns:p14="http://schemas.microsoft.com/office/powerpoint/2010/main" val="2845348170"/>
              </p:ext>
            </p:extLst>
          </p:nvPr>
        </p:nvGraphicFramePr>
        <p:xfrm>
          <a:off x="3842655" y="7024512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순서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oogle Shape;1697;p44"/>
          <p:cNvGraphicFramePr/>
          <p:nvPr>
            <p:extLst>
              <p:ext uri="{D42A27DB-BD31-4B8C-83A1-F6EECF244321}">
                <p14:modId xmlns:p14="http://schemas.microsoft.com/office/powerpoint/2010/main" val="2837738503"/>
              </p:ext>
            </p:extLst>
          </p:nvPr>
        </p:nvGraphicFramePr>
        <p:xfrm>
          <a:off x="3842655" y="7252539"/>
          <a:ext cx="3176500" cy="370745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4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설명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Google Shape;1700;p44"/>
          <p:cNvSpPr/>
          <p:nvPr/>
        </p:nvSpPr>
        <p:spPr>
          <a:xfrm>
            <a:off x="5098919" y="7794500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797;p30"/>
          <p:cNvSpPr/>
          <p:nvPr/>
        </p:nvSpPr>
        <p:spPr>
          <a:xfrm>
            <a:off x="3758679" y="542034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" name="Google Shape;1697;p44"/>
          <p:cNvGraphicFramePr/>
          <p:nvPr>
            <p:extLst>
              <p:ext uri="{D42A27DB-BD31-4B8C-83A1-F6EECF244321}">
                <p14:modId xmlns:p14="http://schemas.microsoft.com/office/powerpoint/2010/main" val="2953788751"/>
              </p:ext>
            </p:extLst>
          </p:nvPr>
        </p:nvGraphicFramePr>
        <p:xfrm>
          <a:off x="3844306" y="6568454"/>
          <a:ext cx="154979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코드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Google Shape;408;p26"/>
          <p:cNvCxnSpPr>
            <a:stCxn id="6" idx="2"/>
            <a:endCxn id="12" idx="0"/>
          </p:cNvCxnSpPr>
          <p:nvPr/>
        </p:nvCxnSpPr>
        <p:spPr>
          <a:xfrm rot="5400000">
            <a:off x="1644776" y="3002645"/>
            <a:ext cx="2614384" cy="21406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직사각형 5"/>
          <p:cNvSpPr/>
          <p:nvPr/>
        </p:nvSpPr>
        <p:spPr>
          <a:xfrm>
            <a:off x="3857123" y="2671013"/>
            <a:ext cx="330318" cy="94754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210732" y="4744360"/>
            <a:ext cx="225612" cy="9475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Google Shape;408;p26"/>
          <p:cNvCxnSpPr>
            <a:stCxn id="52" idx="2"/>
            <a:endCxn id="25" idx="0"/>
          </p:cNvCxnSpPr>
          <p:nvPr/>
        </p:nvCxnSpPr>
        <p:spPr>
          <a:xfrm rot="16200000" flipH="1">
            <a:off x="4610674" y="4551977"/>
            <a:ext cx="538917" cy="111318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" name="Google Shape;665;p27"/>
          <p:cNvSpPr/>
          <p:nvPr/>
        </p:nvSpPr>
        <p:spPr>
          <a:xfrm>
            <a:off x="8888495" y="7085993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" name="Google Shape;666;p27"/>
          <p:cNvGraphicFramePr/>
          <p:nvPr>
            <p:extLst>
              <p:ext uri="{D42A27DB-BD31-4B8C-83A1-F6EECF244321}">
                <p14:modId xmlns:p14="http://schemas.microsoft.com/office/powerpoint/2010/main" val="3473228525"/>
              </p:ext>
            </p:extLst>
          </p:nvPr>
        </p:nvGraphicFramePr>
        <p:xfrm>
          <a:off x="9086855" y="7252539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Google Shape;667;p27"/>
          <p:cNvSpPr/>
          <p:nvPr/>
        </p:nvSpPr>
        <p:spPr>
          <a:xfrm>
            <a:off x="9592707" y="763514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668;p27"/>
          <p:cNvSpPr txBox="1"/>
          <p:nvPr/>
        </p:nvSpPr>
        <p:spPr>
          <a:xfrm>
            <a:off x="8931636" y="7252082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카테고리명은 최소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자리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600"/>
              <a:t>최대 </a:t>
            </a:r>
            <a:r>
              <a:rPr lang="en-US" altLang="ko-KR" sz="600"/>
              <a:t>30</a:t>
            </a:r>
            <a:r>
              <a:rPr lang="ko-KR" altLang="en-US" sz="600"/>
              <a:t>자리로 작성해야 합니다</a:t>
            </a:r>
            <a:r>
              <a:rPr lang="en-US" altLang="ko-KR" sz="600"/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176;p21"/>
          <p:cNvCxnSpPr>
            <a:stCxn id="36" idx="0"/>
            <a:endCxn id="55" idx="1"/>
          </p:cNvCxnSpPr>
          <p:nvPr/>
        </p:nvCxnSpPr>
        <p:spPr>
          <a:xfrm rot="5400000" flipH="1" flipV="1">
            <a:off x="6924602" y="5830608"/>
            <a:ext cx="309386" cy="3618399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60" name="Google Shape;176;p21"/>
          <p:cNvCxnSpPr>
            <a:stCxn id="22" idx="0"/>
            <a:endCxn id="55" idx="1"/>
          </p:cNvCxnSpPr>
          <p:nvPr/>
        </p:nvCxnSpPr>
        <p:spPr>
          <a:xfrm rot="5400000" flipH="1" flipV="1">
            <a:off x="4982974" y="4217163"/>
            <a:ext cx="637570" cy="7173472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64" name="Google Shape;210;p21"/>
          <p:cNvSpPr/>
          <p:nvPr/>
        </p:nvSpPr>
        <p:spPr>
          <a:xfrm>
            <a:off x="7278188" y="7652998"/>
            <a:ext cx="1961943" cy="109307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11;p21"/>
          <p:cNvSpPr txBox="1"/>
          <p:nvPr/>
        </p:nvSpPr>
        <p:spPr>
          <a:xfrm>
            <a:off x="7321329" y="7782842"/>
            <a:ext cx="1858183" cy="57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카테고리 등록 및 수정 하시고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검색엔진 색인동기화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하셔야 구매사 서비스에 반영됩니다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ko-KR" altLang="en-US" sz="600"/>
              <a:t>동기화 버튼을 클릭하지 않아도 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동기화 처리는 다음날 자동반영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구매사 카테고리를 저장하시겠습니까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" name="Google Shape;212;p21"/>
          <p:cNvGraphicFramePr/>
          <p:nvPr>
            <p:extLst>
              <p:ext uri="{D42A27DB-BD31-4B8C-83A1-F6EECF244321}">
                <p14:modId xmlns:p14="http://schemas.microsoft.com/office/powerpoint/2010/main" val="210998005"/>
              </p:ext>
            </p:extLst>
          </p:nvPr>
        </p:nvGraphicFramePr>
        <p:xfrm>
          <a:off x="7412114" y="8266506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Google Shape;214;p21"/>
          <p:cNvSpPr/>
          <p:nvPr/>
        </p:nvSpPr>
        <p:spPr>
          <a:xfrm>
            <a:off x="8285813" y="8485703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213;p21"/>
          <p:cNvSpPr/>
          <p:nvPr/>
        </p:nvSpPr>
        <p:spPr>
          <a:xfrm>
            <a:off x="7864000" y="8492427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408;p26"/>
          <p:cNvCxnSpPr>
            <a:stCxn id="36" idx="3"/>
            <a:endCxn id="64" idx="1"/>
          </p:cNvCxnSpPr>
          <p:nvPr/>
        </p:nvCxnSpPr>
        <p:spPr>
          <a:xfrm>
            <a:off x="5441272" y="7873326"/>
            <a:ext cx="1836916" cy="3262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73" name="Google Shape;408;p26"/>
          <p:cNvCxnSpPr>
            <a:stCxn id="22" idx="3"/>
            <a:endCxn id="64" idx="1"/>
          </p:cNvCxnSpPr>
          <p:nvPr/>
        </p:nvCxnSpPr>
        <p:spPr>
          <a:xfrm flipV="1">
            <a:off x="1886199" y="8199535"/>
            <a:ext cx="5391989" cy="19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78" name="Google Shape;210;p21"/>
          <p:cNvSpPr/>
          <p:nvPr/>
        </p:nvSpPr>
        <p:spPr>
          <a:xfrm>
            <a:off x="7278188" y="6201974"/>
            <a:ext cx="1961943" cy="102715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211;p21"/>
          <p:cNvSpPr txBox="1"/>
          <p:nvPr/>
        </p:nvSpPr>
        <p:spPr>
          <a:xfrm>
            <a:off x="7321329" y="6331817"/>
            <a:ext cx="1858183" cy="487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표준카테고리 연결을 제거하시면 카테고리와 연결된 상품이 카테고리 조회에서 진열되지 않습니다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표준카테고리의 연결을 제거하시겠습니까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" name="Google Shape;212;p21"/>
          <p:cNvGraphicFramePr/>
          <p:nvPr>
            <p:extLst>
              <p:ext uri="{D42A27DB-BD31-4B8C-83A1-F6EECF244321}">
                <p14:modId xmlns:p14="http://schemas.microsoft.com/office/powerpoint/2010/main" val="3666150202"/>
              </p:ext>
            </p:extLst>
          </p:nvPr>
        </p:nvGraphicFramePr>
        <p:xfrm>
          <a:off x="7421382" y="6723333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Google Shape;214;p21"/>
          <p:cNvSpPr/>
          <p:nvPr/>
        </p:nvSpPr>
        <p:spPr>
          <a:xfrm>
            <a:off x="8295081" y="696379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213;p21"/>
          <p:cNvSpPr/>
          <p:nvPr/>
        </p:nvSpPr>
        <p:spPr>
          <a:xfrm>
            <a:off x="7873268" y="6970519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제거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484327" y="4481230"/>
            <a:ext cx="127538" cy="124869"/>
          </a:xfrm>
          <a:prstGeom prst="ellipse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Google Shape;176;p21"/>
          <p:cNvCxnSpPr>
            <a:stCxn id="77" idx="6"/>
            <a:endCxn id="78" idx="1"/>
          </p:cNvCxnSpPr>
          <p:nvPr/>
        </p:nvCxnSpPr>
        <p:spPr>
          <a:xfrm>
            <a:off x="3611865" y="4543665"/>
            <a:ext cx="3666323" cy="21718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89" name="Google Shape;210;p21"/>
          <p:cNvSpPr/>
          <p:nvPr/>
        </p:nvSpPr>
        <p:spPr>
          <a:xfrm>
            <a:off x="8816359" y="5414965"/>
            <a:ext cx="1961943" cy="90881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11;p21"/>
          <p:cNvSpPr txBox="1"/>
          <p:nvPr/>
        </p:nvSpPr>
        <p:spPr>
          <a:xfrm>
            <a:off x="8859500" y="5511529"/>
            <a:ext cx="1858183" cy="39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lvl="0"/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카테고리를 삭제하시면 하위 카테고리와 연결된 표준카테고리도 제거됩니다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선택한 카테고리를 제거하시겠습니까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" name="Google Shape;212;p21"/>
          <p:cNvGraphicFramePr/>
          <p:nvPr>
            <p:extLst>
              <p:ext uri="{D42A27DB-BD31-4B8C-83A1-F6EECF244321}">
                <p14:modId xmlns:p14="http://schemas.microsoft.com/office/powerpoint/2010/main" val="284423330"/>
              </p:ext>
            </p:extLst>
          </p:nvPr>
        </p:nvGraphicFramePr>
        <p:xfrm>
          <a:off x="8957132" y="5817986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Google Shape;214;p21"/>
          <p:cNvSpPr/>
          <p:nvPr/>
        </p:nvSpPr>
        <p:spPr>
          <a:xfrm>
            <a:off x="9830831" y="605844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213;p21"/>
          <p:cNvSpPr/>
          <p:nvPr/>
        </p:nvSpPr>
        <p:spPr>
          <a:xfrm>
            <a:off x="9409018" y="6065172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451690" y="3469516"/>
            <a:ext cx="225612" cy="9475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Google Shape;665;p27"/>
          <p:cNvSpPr/>
          <p:nvPr/>
        </p:nvSpPr>
        <p:spPr>
          <a:xfrm>
            <a:off x="6163154" y="1245409"/>
            <a:ext cx="1961943" cy="104512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667;p27"/>
          <p:cNvSpPr/>
          <p:nvPr/>
        </p:nvSpPr>
        <p:spPr>
          <a:xfrm>
            <a:off x="6867366" y="2041441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668;p27"/>
          <p:cNvSpPr txBox="1"/>
          <p:nvPr/>
        </p:nvSpPr>
        <p:spPr>
          <a:xfrm>
            <a:off x="6253223" y="1339804"/>
            <a:ext cx="1789186" cy="57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표준카테고리 연결은 최하위 구매사 카테고리에만 연결 가능합니다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좌측 구매사 카테고리에서 하위 카테고리가 존재하지 않는 카테고리를 선택 후 연결처리 하십시오</a:t>
            </a:r>
            <a:endParaRPr lang="en-US" altLang="ko-KR"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475421" y="3055396"/>
            <a:ext cx="225612" cy="9475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Google Shape;176;p21"/>
          <p:cNvCxnSpPr>
            <a:stCxn id="103" idx="1"/>
            <a:endCxn id="99" idx="1"/>
          </p:cNvCxnSpPr>
          <p:nvPr/>
        </p:nvCxnSpPr>
        <p:spPr>
          <a:xfrm rot="10800000">
            <a:off x="6163155" y="1767973"/>
            <a:ext cx="312267" cy="1334800"/>
          </a:xfrm>
          <a:prstGeom prst="bentConnector3">
            <a:avLst>
              <a:gd name="adj1" fmla="val 173207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7" name="Google Shape;210;p21"/>
          <p:cNvSpPr/>
          <p:nvPr/>
        </p:nvSpPr>
        <p:spPr>
          <a:xfrm>
            <a:off x="6353925" y="4352868"/>
            <a:ext cx="1961943" cy="90881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211;p21"/>
          <p:cNvSpPr txBox="1"/>
          <p:nvPr/>
        </p:nvSpPr>
        <p:spPr>
          <a:xfrm>
            <a:off x="6397066" y="4513224"/>
            <a:ext cx="18581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lvl="0"/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선택하신 구매사 카테고리에 표준카테고리를 연결하시겠습니까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212;p21"/>
          <p:cNvGraphicFramePr/>
          <p:nvPr>
            <p:extLst>
              <p:ext uri="{D42A27DB-BD31-4B8C-83A1-F6EECF244321}">
                <p14:modId xmlns:p14="http://schemas.microsoft.com/office/powerpoint/2010/main" val="693758143"/>
              </p:ext>
            </p:extLst>
          </p:nvPr>
        </p:nvGraphicFramePr>
        <p:xfrm>
          <a:off x="6494698" y="4755889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Google Shape;214;p21"/>
          <p:cNvSpPr/>
          <p:nvPr/>
        </p:nvSpPr>
        <p:spPr>
          <a:xfrm>
            <a:off x="7368397" y="4996351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213;p21"/>
          <p:cNvSpPr/>
          <p:nvPr/>
        </p:nvSpPr>
        <p:spPr>
          <a:xfrm>
            <a:off x="6946584" y="5003075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연결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76;p21"/>
          <p:cNvCxnSpPr>
            <a:stCxn id="103" idx="3"/>
            <a:endCxn id="107" idx="0"/>
          </p:cNvCxnSpPr>
          <p:nvPr/>
        </p:nvCxnSpPr>
        <p:spPr>
          <a:xfrm>
            <a:off x="6701033" y="3102773"/>
            <a:ext cx="633864" cy="1250095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96" name="Google Shape;176;p21"/>
          <p:cNvCxnSpPr>
            <a:stCxn id="95" idx="3"/>
            <a:endCxn id="89" idx="1"/>
          </p:cNvCxnSpPr>
          <p:nvPr/>
        </p:nvCxnSpPr>
        <p:spPr>
          <a:xfrm>
            <a:off x="4677302" y="3516893"/>
            <a:ext cx="4139057" cy="23524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19" name="Google Shape;797;p30"/>
          <p:cNvSpPr/>
          <p:nvPr/>
        </p:nvSpPr>
        <p:spPr>
          <a:xfrm>
            <a:off x="8667404" y="564861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797;p30"/>
          <p:cNvSpPr/>
          <p:nvPr/>
        </p:nvSpPr>
        <p:spPr>
          <a:xfrm>
            <a:off x="6757368" y="89820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665;p27"/>
          <p:cNvSpPr/>
          <p:nvPr/>
        </p:nvSpPr>
        <p:spPr>
          <a:xfrm>
            <a:off x="6383957" y="2296209"/>
            <a:ext cx="1961943" cy="7076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667;p27"/>
          <p:cNvSpPr/>
          <p:nvPr/>
        </p:nvSpPr>
        <p:spPr>
          <a:xfrm>
            <a:off x="7088169" y="2754783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668;p27"/>
          <p:cNvSpPr txBox="1"/>
          <p:nvPr/>
        </p:nvSpPr>
        <p:spPr>
          <a:xfrm>
            <a:off x="6475914" y="2421310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구매사 카테고리에 이미 추가되어 있습니다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graphicFrame>
        <p:nvGraphicFramePr>
          <p:cNvPr id="125" name="Google Shape;212;p21"/>
          <p:cNvGraphicFramePr/>
          <p:nvPr>
            <p:extLst>
              <p:ext uri="{D42A27DB-BD31-4B8C-83A1-F6EECF244321}">
                <p14:modId xmlns:p14="http://schemas.microsoft.com/office/powerpoint/2010/main" val="2403084524"/>
              </p:ext>
            </p:extLst>
          </p:nvPr>
        </p:nvGraphicFramePr>
        <p:xfrm>
          <a:off x="6535149" y="2527524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" name="Google Shape;212;p21"/>
          <p:cNvGraphicFramePr/>
          <p:nvPr>
            <p:extLst>
              <p:ext uri="{D42A27DB-BD31-4B8C-83A1-F6EECF244321}">
                <p14:modId xmlns:p14="http://schemas.microsoft.com/office/powerpoint/2010/main" val="4003975139"/>
              </p:ext>
            </p:extLst>
          </p:nvPr>
        </p:nvGraphicFramePr>
        <p:xfrm>
          <a:off x="6312499" y="1840181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7" name="Google Shape;176;p21"/>
          <p:cNvCxnSpPr>
            <a:stCxn id="103" idx="1"/>
            <a:endCxn id="121" idx="1"/>
          </p:cNvCxnSpPr>
          <p:nvPr/>
        </p:nvCxnSpPr>
        <p:spPr>
          <a:xfrm rot="10800000">
            <a:off x="6383957" y="2650045"/>
            <a:ext cx="91464" cy="452729"/>
          </a:xfrm>
          <a:prstGeom prst="bentConnector3">
            <a:avLst>
              <a:gd name="adj1" fmla="val 349934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856534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1821</Words>
  <Application>Microsoft Office PowerPoint</Application>
  <PresentationFormat>사용자 지정</PresentationFormat>
  <Paragraphs>445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3362</cp:lastModifiedBy>
  <cp:revision>87</cp:revision>
  <dcterms:modified xsi:type="dcterms:W3CDTF">2025-01-07T06:19:19Z</dcterms:modified>
</cp:coreProperties>
</file>