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3" r:id="rId3"/>
    <p:sldId id="263" r:id="rId4"/>
    <p:sldId id="296" r:id="rId5"/>
    <p:sldId id="298" r:id="rId6"/>
    <p:sldId id="299" r:id="rId7"/>
    <p:sldId id="300" r:id="rId8"/>
    <p:sldId id="294" r:id="rId9"/>
    <p:sldId id="295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CFEE"/>
    <a:srgbClr val="A02B93"/>
    <a:srgbClr val="FF9720"/>
    <a:srgbClr val="EB002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0" autoAdjust="0"/>
    <p:restoredTop sz="94831"/>
  </p:normalViewPr>
  <p:slideViewPr>
    <p:cSldViewPr snapToGrid="0">
      <p:cViewPr>
        <p:scale>
          <a:sx n="177" d="100"/>
          <a:sy n="177" d="100"/>
        </p:scale>
        <p:origin x="704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9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3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1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3134572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박동혁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88965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신규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사이트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Footer layout </a:t>
                      </a:r>
                      <a:r>
                        <a:rPr lang="ko-KR" altLang="en-US" sz="10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및 구성요소 정의</a:t>
                      </a:r>
                      <a:endParaRPr lang="ko-KR" altLang="en-US" sz="14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1B039B-3C26-6DBA-EE6C-E57B3DC37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86976"/>
              </p:ext>
            </p:extLst>
          </p:nvPr>
        </p:nvGraphicFramePr>
        <p:xfrm>
          <a:off x="7858125" y="426720"/>
          <a:ext cx="2047875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 &gt; footer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logo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물품공급기본계약서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 공급 기본 계약서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특별계약서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특별계약서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품질관리기준서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품질관리기준서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1657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윤리서약서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윤리서약서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소리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1:1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7022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안내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안내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화면공유상담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화면공유상담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상품관리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현황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주소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1552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사이트 권리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05872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10214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이메일무단수집거부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이메일무단수집거부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9" name="Google Shape;146;g2f6fc1b6314_0_70">
            <a:extLst>
              <a:ext uri="{FF2B5EF4-FFF2-40B4-BE49-F238E27FC236}">
                <a16:creationId xmlns:a16="http://schemas.microsoft.com/office/drawing/2014/main" id="{9AF87690-2714-A00F-381B-44EE53A15DF9}"/>
              </a:ext>
            </a:extLst>
          </p:cNvPr>
          <p:cNvSpPr/>
          <p:nvPr/>
        </p:nvSpPr>
        <p:spPr>
          <a:xfrm>
            <a:off x="436019" y="1003567"/>
            <a:ext cx="7200000" cy="7028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46;g2f6fc1b6314_0_70">
            <a:extLst>
              <a:ext uri="{FF2B5EF4-FFF2-40B4-BE49-F238E27FC236}">
                <a16:creationId xmlns:a16="http://schemas.microsoft.com/office/drawing/2014/main" id="{05A533A2-0CC0-BE04-8371-66D57ED3997A}"/>
              </a:ext>
            </a:extLst>
          </p:cNvPr>
          <p:cNvSpPr/>
          <p:nvPr/>
        </p:nvSpPr>
        <p:spPr>
          <a:xfrm>
            <a:off x="568456" y="1183567"/>
            <a:ext cx="144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46;g2f6fc1b6314_0_70">
            <a:extLst>
              <a:ext uri="{FF2B5EF4-FFF2-40B4-BE49-F238E27FC236}">
                <a16:creationId xmlns:a16="http://schemas.microsoft.com/office/drawing/2014/main" id="{8F77963A-D945-1003-A5E6-FA2A38BD9CCB}"/>
              </a:ext>
            </a:extLst>
          </p:cNvPr>
          <p:cNvSpPr/>
          <p:nvPr/>
        </p:nvSpPr>
        <p:spPr>
          <a:xfrm>
            <a:off x="2101711" y="1361907"/>
            <a:ext cx="3341489" cy="1816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copyright 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46;g2f6fc1b6314_0_70">
            <a:extLst>
              <a:ext uri="{FF2B5EF4-FFF2-40B4-BE49-F238E27FC236}">
                <a16:creationId xmlns:a16="http://schemas.microsoft.com/office/drawing/2014/main" id="{F424448B-2925-781A-F99E-5B0DCC5015CE}"/>
              </a:ext>
            </a:extLst>
          </p:cNvPr>
          <p:cNvSpPr/>
          <p:nvPr/>
        </p:nvSpPr>
        <p:spPr>
          <a:xfrm>
            <a:off x="6023112" y="1183566"/>
            <a:ext cx="1390800" cy="70283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146;g2f6fc1b6314_0_70">
            <a:extLst>
              <a:ext uri="{FF2B5EF4-FFF2-40B4-BE49-F238E27FC236}">
                <a16:creationId xmlns:a16="http://schemas.microsoft.com/office/drawing/2014/main" id="{183CDD4F-75AA-7EF1-A6E5-3C40BE6C2828}"/>
              </a:ext>
            </a:extLst>
          </p:cNvPr>
          <p:cNvSpPr/>
          <p:nvPr/>
        </p:nvSpPr>
        <p:spPr>
          <a:xfrm>
            <a:off x="5513350" y="1363567"/>
            <a:ext cx="1961192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영역</a:t>
            </a:r>
            <a:endParaRPr sz="6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146;g2f6fc1b6314_0_70">
            <a:extLst>
              <a:ext uri="{FF2B5EF4-FFF2-40B4-BE49-F238E27FC236}">
                <a16:creationId xmlns:a16="http://schemas.microsoft.com/office/drawing/2014/main" id="{23A68A68-C3C5-187B-8689-DB641E3B1BA3}"/>
              </a:ext>
            </a:extLst>
          </p:cNvPr>
          <p:cNvSpPr/>
          <p:nvPr/>
        </p:nvSpPr>
        <p:spPr>
          <a:xfrm>
            <a:off x="436019" y="2347030"/>
            <a:ext cx="7200000" cy="7028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146;g2f6fc1b6314_0_70">
            <a:extLst>
              <a:ext uri="{FF2B5EF4-FFF2-40B4-BE49-F238E27FC236}">
                <a16:creationId xmlns:a16="http://schemas.microsoft.com/office/drawing/2014/main" id="{D27ACEB7-980D-1277-508F-638A68B612B0}"/>
              </a:ext>
            </a:extLst>
          </p:cNvPr>
          <p:cNvSpPr/>
          <p:nvPr/>
        </p:nvSpPr>
        <p:spPr>
          <a:xfrm>
            <a:off x="568456" y="2527030"/>
            <a:ext cx="144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146;g2f6fc1b6314_0_70">
            <a:extLst>
              <a:ext uri="{FF2B5EF4-FFF2-40B4-BE49-F238E27FC236}">
                <a16:creationId xmlns:a16="http://schemas.microsoft.com/office/drawing/2014/main" id="{D8D5AC28-68B0-802F-C4D8-80C28BFB2AEB}"/>
              </a:ext>
            </a:extLst>
          </p:cNvPr>
          <p:cNvSpPr/>
          <p:nvPr/>
        </p:nvSpPr>
        <p:spPr>
          <a:xfrm>
            <a:off x="2101711" y="2527030"/>
            <a:ext cx="4395342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물품공급기본계약서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특별계약서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품질관리기준서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윤리서약서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담당자안내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화면공유상담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자재혁신제안</a:t>
            </a:r>
            <a:endParaRPr lang="en-US" altLang="ko-KR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altLang="ko-KR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Copyright Pantech C&amp;! Eng. All Rights Reserved.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146;g2f6fc1b6314_0_70">
            <a:extLst>
              <a:ext uri="{FF2B5EF4-FFF2-40B4-BE49-F238E27FC236}">
                <a16:creationId xmlns:a16="http://schemas.microsoft.com/office/drawing/2014/main" id="{877D211B-E67B-324A-FE98-F027FA73A249}"/>
              </a:ext>
            </a:extLst>
          </p:cNvPr>
          <p:cNvSpPr/>
          <p:nvPr/>
        </p:nvSpPr>
        <p:spPr>
          <a:xfrm>
            <a:off x="5513350" y="2707030"/>
            <a:ext cx="1961192" cy="18000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⋅ </a:t>
            </a:r>
            <a:r>
              <a:rPr lang="ko-KR" altLang="en-US" sz="60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60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146;g2f6fc1b6314_0_70">
            <a:extLst>
              <a:ext uri="{FF2B5EF4-FFF2-40B4-BE49-F238E27FC236}">
                <a16:creationId xmlns:a16="http://schemas.microsoft.com/office/drawing/2014/main" id="{DC2A18D8-E6F4-568D-6CC2-211D0D293C54}"/>
              </a:ext>
            </a:extLst>
          </p:cNvPr>
          <p:cNvSpPr/>
          <p:nvPr/>
        </p:nvSpPr>
        <p:spPr>
          <a:xfrm>
            <a:off x="2101711" y="1167477"/>
            <a:ext cx="3341489" cy="1816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바로가기 영역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146;g2f6fc1b6314_0_70">
            <a:extLst>
              <a:ext uri="{FF2B5EF4-FFF2-40B4-BE49-F238E27FC236}">
                <a16:creationId xmlns:a16="http://schemas.microsoft.com/office/drawing/2014/main" id="{4E8D135A-9030-6D6B-5A7E-97A2F04EB675}"/>
              </a:ext>
            </a:extLst>
          </p:cNvPr>
          <p:cNvSpPr/>
          <p:nvPr/>
        </p:nvSpPr>
        <p:spPr>
          <a:xfrm>
            <a:off x="88535" y="546180"/>
            <a:ext cx="144000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r>
              <a:rPr lang="en-US" altLang="ko-KR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 </a:t>
            </a: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layout</a:t>
            </a:r>
            <a:endParaRPr lang="ko-KR" altLang="en-US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모서리가 둥근 직사각형 466">
            <a:extLst>
              <a:ext uri="{FF2B5EF4-FFF2-40B4-BE49-F238E27FC236}">
                <a16:creationId xmlns:a16="http://schemas.microsoft.com/office/drawing/2014/main" id="{D3FC534C-C25C-AF09-47C7-99DF1F442E4F}"/>
              </a:ext>
            </a:extLst>
          </p:cNvPr>
          <p:cNvSpPr/>
          <p:nvPr/>
        </p:nvSpPr>
        <p:spPr>
          <a:xfrm>
            <a:off x="574629" y="236681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68" name="모서리가 둥근 직사각형 467">
            <a:extLst>
              <a:ext uri="{FF2B5EF4-FFF2-40B4-BE49-F238E27FC236}">
                <a16:creationId xmlns:a16="http://schemas.microsoft.com/office/drawing/2014/main" id="{2B59D57C-F9F8-799E-5634-3389696E752F}"/>
              </a:ext>
            </a:extLst>
          </p:cNvPr>
          <p:cNvSpPr/>
          <p:nvPr/>
        </p:nvSpPr>
        <p:spPr>
          <a:xfrm>
            <a:off x="2196771" y="236681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2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69" name="모서리가 둥근 직사각형 468">
            <a:extLst>
              <a:ext uri="{FF2B5EF4-FFF2-40B4-BE49-F238E27FC236}">
                <a16:creationId xmlns:a16="http://schemas.microsoft.com/office/drawing/2014/main" id="{EA3E810D-E667-43FD-BE0B-780ACE3A610F}"/>
              </a:ext>
            </a:extLst>
          </p:cNvPr>
          <p:cNvSpPr/>
          <p:nvPr/>
        </p:nvSpPr>
        <p:spPr>
          <a:xfrm>
            <a:off x="3005596" y="236681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3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70" name="모서리가 둥근 직사각형 469">
            <a:extLst>
              <a:ext uri="{FF2B5EF4-FFF2-40B4-BE49-F238E27FC236}">
                <a16:creationId xmlns:a16="http://schemas.microsoft.com/office/drawing/2014/main" id="{90A53C6D-0E24-24EF-7802-9044D38B8646}"/>
              </a:ext>
            </a:extLst>
          </p:cNvPr>
          <p:cNvSpPr/>
          <p:nvPr/>
        </p:nvSpPr>
        <p:spPr>
          <a:xfrm>
            <a:off x="3438251" y="236681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4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71" name="모서리가 둥근 직사각형 470">
            <a:extLst>
              <a:ext uri="{FF2B5EF4-FFF2-40B4-BE49-F238E27FC236}">
                <a16:creationId xmlns:a16="http://schemas.microsoft.com/office/drawing/2014/main" id="{4486CCB1-875E-8264-9BF3-0297612984FE}"/>
              </a:ext>
            </a:extLst>
          </p:cNvPr>
          <p:cNvSpPr/>
          <p:nvPr/>
        </p:nvSpPr>
        <p:spPr>
          <a:xfrm>
            <a:off x="4029032" y="236681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5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75" name="모서리가 둥근 직사각형 474">
            <a:extLst>
              <a:ext uri="{FF2B5EF4-FFF2-40B4-BE49-F238E27FC236}">
                <a16:creationId xmlns:a16="http://schemas.microsoft.com/office/drawing/2014/main" id="{1F3ECFF5-5AC7-D838-F61E-0638313FB633}"/>
              </a:ext>
            </a:extLst>
          </p:cNvPr>
          <p:cNvSpPr/>
          <p:nvPr/>
        </p:nvSpPr>
        <p:spPr>
          <a:xfrm>
            <a:off x="6109519" y="288703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12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76" name="모서리가 둥근 직사각형 475">
            <a:extLst>
              <a:ext uri="{FF2B5EF4-FFF2-40B4-BE49-F238E27FC236}">
                <a16:creationId xmlns:a16="http://schemas.microsoft.com/office/drawing/2014/main" id="{E926261F-FC51-0C67-9C50-B50E5FE8C43E}"/>
              </a:ext>
            </a:extLst>
          </p:cNvPr>
          <p:cNvSpPr/>
          <p:nvPr/>
        </p:nvSpPr>
        <p:spPr>
          <a:xfrm>
            <a:off x="6783376" y="288703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13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77" name="모서리가 둥근 직사각형 476">
            <a:extLst>
              <a:ext uri="{FF2B5EF4-FFF2-40B4-BE49-F238E27FC236}">
                <a16:creationId xmlns:a16="http://schemas.microsoft.com/office/drawing/2014/main" id="{855F799F-C8AC-C570-5734-39492E6A8981}"/>
              </a:ext>
            </a:extLst>
          </p:cNvPr>
          <p:cNvSpPr/>
          <p:nvPr/>
        </p:nvSpPr>
        <p:spPr>
          <a:xfrm>
            <a:off x="4479538" y="236681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6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78" name="모서리가 둥근 직사각형 477">
            <a:extLst>
              <a:ext uri="{FF2B5EF4-FFF2-40B4-BE49-F238E27FC236}">
                <a16:creationId xmlns:a16="http://schemas.microsoft.com/office/drawing/2014/main" id="{AB193200-D4CF-12D8-90E6-85D701F68898}"/>
              </a:ext>
            </a:extLst>
          </p:cNvPr>
          <p:cNvSpPr/>
          <p:nvPr/>
        </p:nvSpPr>
        <p:spPr>
          <a:xfrm>
            <a:off x="4923751" y="236681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7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79" name="모서리가 둥근 직사각형 478">
            <a:extLst>
              <a:ext uri="{FF2B5EF4-FFF2-40B4-BE49-F238E27FC236}">
                <a16:creationId xmlns:a16="http://schemas.microsoft.com/office/drawing/2014/main" id="{FB04ECD9-22DA-3284-AB1C-56A93F7FEA46}"/>
              </a:ext>
            </a:extLst>
          </p:cNvPr>
          <p:cNvSpPr/>
          <p:nvPr/>
        </p:nvSpPr>
        <p:spPr>
          <a:xfrm>
            <a:off x="5402354" y="236681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8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0" name="모서리가 둥근 직사각형 479">
            <a:extLst>
              <a:ext uri="{FF2B5EF4-FFF2-40B4-BE49-F238E27FC236}">
                <a16:creationId xmlns:a16="http://schemas.microsoft.com/office/drawing/2014/main" id="{484FE363-5AD1-8C91-E901-BA010C6BEEE5}"/>
              </a:ext>
            </a:extLst>
          </p:cNvPr>
          <p:cNvSpPr/>
          <p:nvPr/>
        </p:nvSpPr>
        <p:spPr>
          <a:xfrm>
            <a:off x="2195672" y="288703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10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3" name="모서리가 둥근 직사각형 482">
            <a:extLst>
              <a:ext uri="{FF2B5EF4-FFF2-40B4-BE49-F238E27FC236}">
                <a16:creationId xmlns:a16="http://schemas.microsoft.com/office/drawing/2014/main" id="{BFEE07F5-61BD-A11B-2087-6D36C396D09A}"/>
              </a:ext>
            </a:extLst>
          </p:cNvPr>
          <p:cNvSpPr/>
          <p:nvPr/>
        </p:nvSpPr>
        <p:spPr>
          <a:xfrm>
            <a:off x="5918567" y="2363653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9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5" name="Google Shape;146;g2f6fc1b6314_0_70">
            <a:extLst>
              <a:ext uri="{FF2B5EF4-FFF2-40B4-BE49-F238E27FC236}">
                <a16:creationId xmlns:a16="http://schemas.microsoft.com/office/drawing/2014/main" id="{FA2E3A48-287C-0E5A-B722-3C89C0E4BC42}"/>
              </a:ext>
            </a:extLst>
          </p:cNvPr>
          <p:cNvSpPr/>
          <p:nvPr/>
        </p:nvSpPr>
        <p:spPr>
          <a:xfrm>
            <a:off x="88535" y="1916812"/>
            <a:ext cx="144000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r>
              <a:rPr lang="en-US" altLang="ko-KR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구성요소</a:t>
            </a:r>
          </a:p>
        </p:txBody>
      </p:sp>
      <p:sp>
        <p:nvSpPr>
          <p:cNvPr id="486" name="모서리가 둥근 직사각형 485">
            <a:extLst>
              <a:ext uri="{FF2B5EF4-FFF2-40B4-BE49-F238E27FC236}">
                <a16:creationId xmlns:a16="http://schemas.microsoft.com/office/drawing/2014/main" id="{465B18B8-786E-A378-1493-2E2C14AF87E7}"/>
              </a:ext>
            </a:extLst>
          </p:cNvPr>
          <p:cNvSpPr/>
          <p:nvPr/>
        </p:nvSpPr>
        <p:spPr>
          <a:xfrm>
            <a:off x="3510251" y="2903248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1B039B-3C26-6DBA-EE6C-E57B3DC37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02052"/>
              </p:ext>
            </p:extLst>
          </p:nvPr>
        </p:nvGraphicFramePr>
        <p:xfrm>
          <a:off x="7858125" y="426720"/>
          <a:ext cx="2047875" cy="40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 &gt; footer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</a:t>
                      </a:r>
                      <a:endParaRPr lang="en-US" altLang="ko-KR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계약서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 종류 </a:t>
                      </a:r>
                      <a:b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전산관리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계약서관리 참조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물품공급기본계약서 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계약서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특별계약서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전용 계약서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구매사의 공사유형과 매칭되는 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특별계약서를 호출한다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품질관리기준서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전용 계약서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윤리계약서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계약서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 공통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계약서는 공통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호출하며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 내용은 계약별로 호출한다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  <a:endParaRPr lang="en-US" altLang="ko-KR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 버전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계약 체결 당시 계약 버전 호출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체결일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계약 체결일자 호출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 내용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계약 체결 당시 계약 내용 호출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출력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계약 내용 출력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소리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고객센터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1:1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상품관리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현황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1657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</a:tbl>
          </a:graphicData>
        </a:graphic>
      </p:graphicFrame>
      <p:sp>
        <p:nvSpPr>
          <p:cNvPr id="460" name="Google Shape;146;g2f6fc1b6314_0_70">
            <a:extLst>
              <a:ext uri="{FF2B5EF4-FFF2-40B4-BE49-F238E27FC236}">
                <a16:creationId xmlns:a16="http://schemas.microsoft.com/office/drawing/2014/main" id="{23A68A68-C3C5-187B-8689-DB641E3B1BA3}"/>
              </a:ext>
            </a:extLst>
          </p:cNvPr>
          <p:cNvSpPr/>
          <p:nvPr/>
        </p:nvSpPr>
        <p:spPr>
          <a:xfrm>
            <a:off x="421150" y="949410"/>
            <a:ext cx="7200000" cy="7028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146;g2f6fc1b6314_0_70">
            <a:extLst>
              <a:ext uri="{FF2B5EF4-FFF2-40B4-BE49-F238E27FC236}">
                <a16:creationId xmlns:a16="http://schemas.microsoft.com/office/drawing/2014/main" id="{D27ACEB7-980D-1277-508F-638A68B612B0}"/>
              </a:ext>
            </a:extLst>
          </p:cNvPr>
          <p:cNvSpPr/>
          <p:nvPr/>
        </p:nvSpPr>
        <p:spPr>
          <a:xfrm>
            <a:off x="553587" y="1129410"/>
            <a:ext cx="144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146;g2f6fc1b6314_0_70">
            <a:extLst>
              <a:ext uri="{FF2B5EF4-FFF2-40B4-BE49-F238E27FC236}">
                <a16:creationId xmlns:a16="http://schemas.microsoft.com/office/drawing/2014/main" id="{D8D5AC28-68B0-802F-C4D8-80C28BFB2AEB}"/>
              </a:ext>
            </a:extLst>
          </p:cNvPr>
          <p:cNvSpPr/>
          <p:nvPr/>
        </p:nvSpPr>
        <p:spPr>
          <a:xfrm>
            <a:off x="2086842" y="1129410"/>
            <a:ext cx="4395342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물품공급기본계약서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특별계약서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품질관리기준서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윤리서약서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담당자안내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화면공유상담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자재혁신제안</a:t>
            </a:r>
            <a:endParaRPr lang="en-US" altLang="ko-KR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altLang="ko-KR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Copyright Pantech C&amp;! Eng. All Rights Reserved.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146;g2f6fc1b6314_0_70">
            <a:extLst>
              <a:ext uri="{FF2B5EF4-FFF2-40B4-BE49-F238E27FC236}">
                <a16:creationId xmlns:a16="http://schemas.microsoft.com/office/drawing/2014/main" id="{877D211B-E67B-324A-FE98-F027FA73A249}"/>
              </a:ext>
            </a:extLst>
          </p:cNvPr>
          <p:cNvSpPr/>
          <p:nvPr/>
        </p:nvSpPr>
        <p:spPr>
          <a:xfrm>
            <a:off x="5498481" y="1309410"/>
            <a:ext cx="1961192" cy="18000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⋅ </a:t>
            </a:r>
            <a:r>
              <a:rPr lang="ko-KR" altLang="en-US" sz="60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60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모서리가 둥근 직사각형 466">
            <a:extLst>
              <a:ext uri="{FF2B5EF4-FFF2-40B4-BE49-F238E27FC236}">
                <a16:creationId xmlns:a16="http://schemas.microsoft.com/office/drawing/2014/main" id="{D3FC534C-C25C-AF09-47C7-99DF1F442E4F}"/>
              </a:ext>
            </a:extLst>
          </p:cNvPr>
          <p:cNvSpPr/>
          <p:nvPr/>
        </p:nvSpPr>
        <p:spPr>
          <a:xfrm>
            <a:off x="2086842" y="962024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5" name="Google Shape;146;g2f6fc1b6314_0_70">
            <a:extLst>
              <a:ext uri="{FF2B5EF4-FFF2-40B4-BE49-F238E27FC236}">
                <a16:creationId xmlns:a16="http://schemas.microsoft.com/office/drawing/2014/main" id="{FA2E3A48-287C-0E5A-B722-3C89C0E4BC42}"/>
              </a:ext>
            </a:extLst>
          </p:cNvPr>
          <p:cNvSpPr/>
          <p:nvPr/>
        </p:nvSpPr>
        <p:spPr>
          <a:xfrm>
            <a:off x="73666" y="519192"/>
            <a:ext cx="144000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r>
              <a:rPr lang="en-US" altLang="ko-KR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구성요소 정의</a:t>
            </a:r>
          </a:p>
        </p:txBody>
      </p:sp>
      <p:sp>
        <p:nvSpPr>
          <p:cNvPr id="490" name="Google Shape;1694;p44">
            <a:extLst>
              <a:ext uri="{FF2B5EF4-FFF2-40B4-BE49-F238E27FC236}">
                <a16:creationId xmlns:a16="http://schemas.microsoft.com/office/drawing/2014/main" id="{A1E41FBC-338B-9D3E-FA2B-3DEE470E2CC6}"/>
              </a:ext>
            </a:extLst>
          </p:cNvPr>
          <p:cNvSpPr/>
          <p:nvPr/>
        </p:nvSpPr>
        <p:spPr>
          <a:xfrm>
            <a:off x="-5061" y="2039944"/>
            <a:ext cx="4076904" cy="3957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91" name="Google Shape;810;g28120bc8d10_0_307">
            <a:extLst>
              <a:ext uri="{FF2B5EF4-FFF2-40B4-BE49-F238E27FC236}">
                <a16:creationId xmlns:a16="http://schemas.microsoft.com/office/drawing/2014/main" id="{37BF3719-22C9-F18A-EB5A-D8749B68B398}"/>
              </a:ext>
            </a:extLst>
          </p:cNvPr>
          <p:cNvSpPr/>
          <p:nvPr/>
        </p:nvSpPr>
        <p:spPr>
          <a:xfrm>
            <a:off x="1826103" y="562306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2" name="Google Shape;1695;p44">
            <a:extLst>
              <a:ext uri="{FF2B5EF4-FFF2-40B4-BE49-F238E27FC236}">
                <a16:creationId xmlns:a16="http://schemas.microsoft.com/office/drawing/2014/main" id="{B973B6F8-B68C-C2A1-2891-99BF5D0F0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25030"/>
              </p:ext>
            </p:extLst>
          </p:nvPr>
        </p:nvGraphicFramePr>
        <p:xfrm>
          <a:off x="99407" y="2069427"/>
          <a:ext cx="386796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84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계약서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3" name="모서리가 둥근 직사각형 492">
            <a:extLst>
              <a:ext uri="{FF2B5EF4-FFF2-40B4-BE49-F238E27FC236}">
                <a16:creationId xmlns:a16="http://schemas.microsoft.com/office/drawing/2014/main" id="{86644D4B-7D03-0CF3-6F95-96F1A0CEDF6C}"/>
              </a:ext>
            </a:extLst>
          </p:cNvPr>
          <p:cNvSpPr>
            <a:spLocks/>
          </p:cNvSpPr>
          <p:nvPr/>
        </p:nvSpPr>
        <p:spPr>
          <a:xfrm>
            <a:off x="100418" y="2533276"/>
            <a:ext cx="614915" cy="211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계약버전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4" name="모서리가 둥근 직사각형 493">
            <a:extLst>
              <a:ext uri="{FF2B5EF4-FFF2-40B4-BE49-F238E27FC236}">
                <a16:creationId xmlns:a16="http://schemas.microsoft.com/office/drawing/2014/main" id="{41B76E51-81AE-CE00-2062-49441AF81EF9}"/>
              </a:ext>
            </a:extLst>
          </p:cNvPr>
          <p:cNvSpPr>
            <a:spLocks/>
          </p:cNvSpPr>
          <p:nvPr/>
        </p:nvSpPr>
        <p:spPr>
          <a:xfrm>
            <a:off x="99407" y="2856869"/>
            <a:ext cx="3867968" cy="25812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 내용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전산관리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계약서관리 참조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600" dirty="0">
                <a:solidFill>
                  <a:srgbClr val="FF0000"/>
                </a:solidFill>
              </a:rPr>
              <a:t>계약서 종류와 매칭되는 계약 내용 을 호출한다</a:t>
            </a:r>
            <a:r>
              <a:rPr kumimoji="1" lang="en-US" altLang="ko-KR" sz="600" dirty="0">
                <a:solidFill>
                  <a:srgbClr val="FF0000"/>
                </a:solidFill>
              </a:rPr>
              <a:t>. </a:t>
            </a:r>
            <a:r>
              <a:rPr kumimoji="1" lang="ko-KR" altLang="en-US" sz="600" dirty="0">
                <a:solidFill>
                  <a:srgbClr val="FF0000"/>
                </a:solidFill>
              </a:rPr>
              <a:t> </a:t>
            </a:r>
            <a:endParaRPr kumimoji="1" lang="en-US" altLang="ko-KR" sz="6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600" dirty="0">
                <a:solidFill>
                  <a:srgbClr val="FF0000"/>
                </a:solidFill>
              </a:rPr>
              <a:t>특별계약서 </a:t>
            </a:r>
            <a:r>
              <a:rPr kumimoji="1" lang="en-US" altLang="ko-KR" sz="600" dirty="0">
                <a:solidFill>
                  <a:srgbClr val="FF0000"/>
                </a:solidFill>
              </a:rPr>
              <a:t>: </a:t>
            </a:r>
            <a:r>
              <a:rPr kumimoji="1" lang="ko-KR" altLang="en-US" sz="600" dirty="0">
                <a:solidFill>
                  <a:srgbClr val="FF0000"/>
                </a:solidFill>
              </a:rPr>
              <a:t>구매사의 공사유형과 매칭되는 특별계약서를 호출한다</a:t>
            </a:r>
            <a:r>
              <a:rPr kumimoji="1" lang="en-US" altLang="ko-KR" sz="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98" name="모서리가 둥근 직사각형 497">
            <a:extLst>
              <a:ext uri="{FF2B5EF4-FFF2-40B4-BE49-F238E27FC236}">
                <a16:creationId xmlns:a16="http://schemas.microsoft.com/office/drawing/2014/main" id="{8660EB87-9F22-55B4-1FE9-5D0B953ACE38}"/>
              </a:ext>
            </a:extLst>
          </p:cNvPr>
          <p:cNvSpPr/>
          <p:nvPr/>
        </p:nvSpPr>
        <p:spPr>
          <a:xfrm>
            <a:off x="28418" y="1895944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2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85A61F5-4919-4111-78A0-2AE9FAFFE1ED}"/>
              </a:ext>
            </a:extLst>
          </p:cNvPr>
          <p:cNvSpPr>
            <a:spLocks/>
          </p:cNvSpPr>
          <p:nvPr/>
        </p:nvSpPr>
        <p:spPr>
          <a:xfrm>
            <a:off x="766244" y="2527974"/>
            <a:ext cx="1468631" cy="211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test202001V1.0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88FE70E-A565-7D47-AFD2-0CF29C8416E9}"/>
              </a:ext>
            </a:extLst>
          </p:cNvPr>
          <p:cNvSpPr>
            <a:spLocks/>
          </p:cNvSpPr>
          <p:nvPr/>
        </p:nvSpPr>
        <p:spPr>
          <a:xfrm>
            <a:off x="3587952" y="2522611"/>
            <a:ext cx="380434" cy="211531"/>
          </a:xfrm>
          <a:prstGeom prst="roundRect">
            <a:avLst>
              <a:gd name="adj" fmla="val 5507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출력</a:t>
            </a:r>
            <a:endParaRPr kumimoji="1" lang="en-US" altLang="ko-KR" sz="6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C00D22A-8B3E-CB9B-6229-B08E81220922}"/>
              </a:ext>
            </a:extLst>
          </p:cNvPr>
          <p:cNvSpPr>
            <a:spLocks/>
          </p:cNvSpPr>
          <p:nvPr/>
        </p:nvSpPr>
        <p:spPr>
          <a:xfrm>
            <a:off x="2271864" y="2527974"/>
            <a:ext cx="1212631" cy="211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2020-01-01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체결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10;g28120bc8d10_0_307">
            <a:extLst>
              <a:ext uri="{FF2B5EF4-FFF2-40B4-BE49-F238E27FC236}">
                <a16:creationId xmlns:a16="http://schemas.microsoft.com/office/drawing/2014/main" id="{4B818B9E-EFA7-03CC-6233-D76FD5A148EE}"/>
              </a:ext>
            </a:extLst>
          </p:cNvPr>
          <p:cNvSpPr/>
          <p:nvPr/>
        </p:nvSpPr>
        <p:spPr>
          <a:xfrm>
            <a:off x="3860297" y="2860969"/>
            <a:ext cx="103683" cy="257710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810;g28120bc8d10_0_307">
            <a:extLst>
              <a:ext uri="{FF2B5EF4-FFF2-40B4-BE49-F238E27FC236}">
                <a16:creationId xmlns:a16="http://schemas.microsoft.com/office/drawing/2014/main" id="{7C800F79-4039-37F2-E4AD-66FE59E987DF}"/>
              </a:ext>
            </a:extLst>
          </p:cNvPr>
          <p:cNvSpPr/>
          <p:nvPr/>
        </p:nvSpPr>
        <p:spPr>
          <a:xfrm>
            <a:off x="3891789" y="3027412"/>
            <a:ext cx="46717" cy="47664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천공 테이프 10">
            <a:extLst>
              <a:ext uri="{FF2B5EF4-FFF2-40B4-BE49-F238E27FC236}">
                <a16:creationId xmlns:a16="http://schemas.microsoft.com/office/drawing/2014/main" id="{6C1B1CA4-2709-6CE6-268F-032637A4F6CC}"/>
              </a:ext>
            </a:extLst>
          </p:cNvPr>
          <p:cNvSpPr/>
          <p:nvPr/>
        </p:nvSpPr>
        <p:spPr>
          <a:xfrm>
            <a:off x="127375" y="3686358"/>
            <a:ext cx="3628454" cy="804672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생략</a:t>
            </a:r>
          </a:p>
        </p:txBody>
      </p:sp>
      <p:sp>
        <p:nvSpPr>
          <p:cNvPr id="13" name="Google Shape;810;g28120bc8d10_0_307">
            <a:extLst>
              <a:ext uri="{FF2B5EF4-FFF2-40B4-BE49-F238E27FC236}">
                <a16:creationId xmlns:a16="http://schemas.microsoft.com/office/drawing/2014/main" id="{E5BE25BF-F03F-D2E6-0493-DE39F13975F0}"/>
              </a:ext>
            </a:extLst>
          </p:cNvPr>
          <p:cNvSpPr/>
          <p:nvPr/>
        </p:nvSpPr>
        <p:spPr>
          <a:xfrm>
            <a:off x="2112103" y="1110577"/>
            <a:ext cx="2296544" cy="193837"/>
          </a:xfrm>
          <a:prstGeom prst="roundRect">
            <a:avLst>
              <a:gd name="adj" fmla="val 0"/>
            </a:avLst>
          </a:prstGeom>
          <a:solidFill>
            <a:srgbClr val="FF0000">
              <a:alpha val="1176"/>
            </a:srgbClr>
          </a:solidFill>
          <a:ln w="6350">
            <a:solidFill>
              <a:srgbClr val="FF0000"/>
            </a:solidFill>
            <a:prstDash val="dash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454F1D6-819D-E616-6A33-880FA8452EEF}"/>
              </a:ext>
            </a:extLst>
          </p:cNvPr>
          <p:cNvCxnSpPr>
            <a:cxnSpLocks/>
            <a:stCxn id="13" idx="1"/>
            <a:endCxn id="492" idx="0"/>
          </p:cNvCxnSpPr>
          <p:nvPr/>
        </p:nvCxnSpPr>
        <p:spPr>
          <a:xfrm rot="10800000" flipV="1">
            <a:off x="2033391" y="1207495"/>
            <a:ext cx="78712" cy="861931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0034F6FA-E3AC-4968-59F1-FB0753BCA37E}"/>
              </a:ext>
            </a:extLst>
          </p:cNvPr>
          <p:cNvSpPr/>
          <p:nvPr/>
        </p:nvSpPr>
        <p:spPr>
          <a:xfrm>
            <a:off x="4410592" y="98541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3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583B694-A213-5FA0-C598-3BF1C8ABF966}"/>
              </a:ext>
            </a:extLst>
          </p:cNvPr>
          <p:cNvSpPr/>
          <p:nvPr/>
        </p:nvSpPr>
        <p:spPr>
          <a:xfrm>
            <a:off x="5911029" y="98541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4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56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1B039B-3C26-6DBA-EE6C-E57B3DC37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33427"/>
              </p:ext>
            </p:extLst>
          </p:nvPr>
        </p:nvGraphicFramePr>
        <p:xfrm>
          <a:off x="7858125" y="426720"/>
          <a:ext cx="2047875" cy="205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 &gt; footer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안내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안내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(AS-IS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91943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화면공유상담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화면공유상담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(Remote call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제공하는 페이지 호출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1657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</a:tbl>
          </a:graphicData>
        </a:graphic>
      </p:graphicFrame>
      <p:sp>
        <p:nvSpPr>
          <p:cNvPr id="460" name="Google Shape;146;g2f6fc1b6314_0_70">
            <a:extLst>
              <a:ext uri="{FF2B5EF4-FFF2-40B4-BE49-F238E27FC236}">
                <a16:creationId xmlns:a16="http://schemas.microsoft.com/office/drawing/2014/main" id="{23A68A68-C3C5-187B-8689-DB641E3B1BA3}"/>
              </a:ext>
            </a:extLst>
          </p:cNvPr>
          <p:cNvSpPr/>
          <p:nvPr/>
        </p:nvSpPr>
        <p:spPr>
          <a:xfrm>
            <a:off x="421150" y="949410"/>
            <a:ext cx="7200000" cy="7028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146;g2f6fc1b6314_0_70">
            <a:extLst>
              <a:ext uri="{FF2B5EF4-FFF2-40B4-BE49-F238E27FC236}">
                <a16:creationId xmlns:a16="http://schemas.microsoft.com/office/drawing/2014/main" id="{D27ACEB7-980D-1277-508F-638A68B612B0}"/>
              </a:ext>
            </a:extLst>
          </p:cNvPr>
          <p:cNvSpPr/>
          <p:nvPr/>
        </p:nvSpPr>
        <p:spPr>
          <a:xfrm>
            <a:off x="553587" y="1129410"/>
            <a:ext cx="144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146;g2f6fc1b6314_0_70">
            <a:extLst>
              <a:ext uri="{FF2B5EF4-FFF2-40B4-BE49-F238E27FC236}">
                <a16:creationId xmlns:a16="http://schemas.microsoft.com/office/drawing/2014/main" id="{D8D5AC28-68B0-802F-C4D8-80C28BFB2AEB}"/>
              </a:ext>
            </a:extLst>
          </p:cNvPr>
          <p:cNvSpPr/>
          <p:nvPr/>
        </p:nvSpPr>
        <p:spPr>
          <a:xfrm>
            <a:off x="2086842" y="1129410"/>
            <a:ext cx="4395342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물품공급기본계약서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특별계약서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품질관리기준서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윤리서약서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담당자안내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화면공유상담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자재혁신제안</a:t>
            </a:r>
            <a:endParaRPr lang="en-US" altLang="ko-KR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altLang="ko-KR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Copyright Pantech C&amp;! Eng. All Rights Reserved.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146;g2f6fc1b6314_0_70">
            <a:extLst>
              <a:ext uri="{FF2B5EF4-FFF2-40B4-BE49-F238E27FC236}">
                <a16:creationId xmlns:a16="http://schemas.microsoft.com/office/drawing/2014/main" id="{877D211B-E67B-324A-FE98-F027FA73A249}"/>
              </a:ext>
            </a:extLst>
          </p:cNvPr>
          <p:cNvSpPr/>
          <p:nvPr/>
        </p:nvSpPr>
        <p:spPr>
          <a:xfrm>
            <a:off x="5498481" y="1309410"/>
            <a:ext cx="1961192" cy="18000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⋅ </a:t>
            </a:r>
            <a:r>
              <a:rPr lang="ko-KR" altLang="en-US" sz="60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60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모서리가 둥근 직사각형 466">
            <a:extLst>
              <a:ext uri="{FF2B5EF4-FFF2-40B4-BE49-F238E27FC236}">
                <a16:creationId xmlns:a16="http://schemas.microsoft.com/office/drawing/2014/main" id="{D3FC534C-C25C-AF09-47C7-99DF1F442E4F}"/>
              </a:ext>
            </a:extLst>
          </p:cNvPr>
          <p:cNvSpPr/>
          <p:nvPr/>
        </p:nvSpPr>
        <p:spPr>
          <a:xfrm>
            <a:off x="4925816" y="966577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5" name="Google Shape;146;g2f6fc1b6314_0_70">
            <a:extLst>
              <a:ext uri="{FF2B5EF4-FFF2-40B4-BE49-F238E27FC236}">
                <a16:creationId xmlns:a16="http://schemas.microsoft.com/office/drawing/2014/main" id="{FA2E3A48-287C-0E5A-B722-3C89C0E4BC42}"/>
              </a:ext>
            </a:extLst>
          </p:cNvPr>
          <p:cNvSpPr/>
          <p:nvPr/>
        </p:nvSpPr>
        <p:spPr>
          <a:xfrm>
            <a:off x="73666" y="519192"/>
            <a:ext cx="144000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r>
              <a:rPr lang="en-US" altLang="ko-KR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구성요소 정의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11642C1-F5EA-0581-7250-95324DD24F60}"/>
              </a:ext>
            </a:extLst>
          </p:cNvPr>
          <p:cNvSpPr/>
          <p:nvPr/>
        </p:nvSpPr>
        <p:spPr>
          <a:xfrm>
            <a:off x="5359019" y="97511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2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" name="Google Shape;1694;p44">
            <a:extLst>
              <a:ext uri="{FF2B5EF4-FFF2-40B4-BE49-F238E27FC236}">
                <a16:creationId xmlns:a16="http://schemas.microsoft.com/office/drawing/2014/main" id="{43830E5B-F05A-1F84-2E25-431E3A73E4BA}"/>
              </a:ext>
            </a:extLst>
          </p:cNvPr>
          <p:cNvSpPr/>
          <p:nvPr/>
        </p:nvSpPr>
        <p:spPr>
          <a:xfrm>
            <a:off x="-5061" y="2039944"/>
            <a:ext cx="4076904" cy="3957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9315B84D-30F3-B790-D75D-9AACE7CE3577}"/>
              </a:ext>
            </a:extLst>
          </p:cNvPr>
          <p:cNvSpPr/>
          <p:nvPr/>
        </p:nvSpPr>
        <p:spPr>
          <a:xfrm>
            <a:off x="1826103" y="562306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5;p44">
            <a:extLst>
              <a:ext uri="{FF2B5EF4-FFF2-40B4-BE49-F238E27FC236}">
                <a16:creationId xmlns:a16="http://schemas.microsoft.com/office/drawing/2014/main" id="{A37502CE-B648-90BA-F942-C3C3D45B2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663779"/>
              </p:ext>
            </p:extLst>
          </p:nvPr>
        </p:nvGraphicFramePr>
        <p:xfrm>
          <a:off x="99407" y="2069427"/>
          <a:ext cx="386796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84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담당자 안내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8C58484-A36F-1B21-496C-F8582954BBFA}"/>
              </a:ext>
            </a:extLst>
          </p:cNvPr>
          <p:cNvSpPr>
            <a:spLocks/>
          </p:cNvSpPr>
          <p:nvPr/>
        </p:nvSpPr>
        <p:spPr>
          <a:xfrm>
            <a:off x="99407" y="2978091"/>
            <a:ext cx="3867968" cy="24599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안내 영역은 디자인팀에서 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AS-IS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CDF9772-05AC-FD7B-FEE0-CF76F132F765}"/>
              </a:ext>
            </a:extLst>
          </p:cNvPr>
          <p:cNvSpPr/>
          <p:nvPr/>
        </p:nvSpPr>
        <p:spPr>
          <a:xfrm>
            <a:off x="28418" y="1895944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42B54954-46C4-513C-6E87-2342F112294B}"/>
              </a:ext>
            </a:extLst>
          </p:cNvPr>
          <p:cNvCxnSpPr>
            <a:cxnSpLocks/>
            <a:stCxn id="467" idx="1"/>
            <a:endCxn id="14" idx="0"/>
          </p:cNvCxnSpPr>
          <p:nvPr/>
        </p:nvCxnSpPr>
        <p:spPr>
          <a:xfrm rot="10800000" flipV="1">
            <a:off x="2033392" y="1038577"/>
            <a:ext cx="2892425" cy="1030850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46;g2f6fc1b6314_0_70">
            <a:extLst>
              <a:ext uri="{FF2B5EF4-FFF2-40B4-BE49-F238E27FC236}">
                <a16:creationId xmlns:a16="http://schemas.microsoft.com/office/drawing/2014/main" id="{DACE265F-D005-8AC5-8122-C5BEE512FF16}"/>
              </a:ext>
            </a:extLst>
          </p:cNvPr>
          <p:cNvSpPr/>
          <p:nvPr/>
        </p:nvSpPr>
        <p:spPr>
          <a:xfrm>
            <a:off x="99406" y="2432712"/>
            <a:ext cx="3853467" cy="37766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통신</a:t>
            </a:r>
            <a:r>
              <a:rPr lang="en-US" altLang="ko-KR" sz="6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6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방재자재 공급 관련문의는 전국대표 전화</a:t>
            </a:r>
            <a:r>
              <a:rPr lang="ko-KR" altLang="en-US" sz="600" b="1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en-US" altLang="ko-KR" sz="600" b="1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1600-3280”</a:t>
            </a:r>
            <a:r>
              <a:rPr lang="ko-KR" altLang="en-US" sz="6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또는</a:t>
            </a:r>
            <a:r>
              <a:rPr lang="en" altLang="ko-KR" sz="600" b="1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lang="ko-KR" altLang="en-US" sz="600" b="1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플라자 </a:t>
            </a:r>
            <a:r>
              <a:rPr lang="en-US" altLang="ko-KR" sz="600" b="1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&gt; </a:t>
            </a:r>
            <a:r>
              <a:rPr lang="ko-KR" altLang="en-US" sz="600" b="1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 </a:t>
            </a:r>
            <a:r>
              <a:rPr lang="en-US" altLang="ko-KR" sz="600" b="1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&gt; “</a:t>
            </a:r>
            <a:r>
              <a:rPr lang="ko-KR" altLang="en-US" sz="600" b="1" i="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고객의 </a:t>
            </a:r>
            <a:r>
              <a:rPr lang="ko-KR" altLang="en-US" sz="600" b="1" i="0" dirty="0" err="1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소리”</a:t>
            </a:r>
            <a:r>
              <a:rPr lang="ko-KR" altLang="en-US" sz="600" b="0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게시판을</a:t>
            </a:r>
            <a:r>
              <a:rPr lang="ko-KR" altLang="en-US" sz="6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통하여 문의해 주십시오</a:t>
            </a:r>
            <a:r>
              <a:rPr lang="en-US" altLang="ko-KR" sz="6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온라인 문의는 실시간 현황 공유를 통해 </a:t>
            </a:r>
            <a:r>
              <a:rPr lang="en-US" altLang="ko-KR" sz="6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24</a:t>
            </a:r>
            <a:r>
              <a:rPr lang="ko-KR" altLang="en-US" sz="6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시간 이내에 회신 드리도록 하겠습니다</a:t>
            </a:r>
            <a:r>
              <a:rPr lang="en-US" altLang="ko-KR" sz="600" b="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ABC3EB01-FD6C-A85E-ABD3-127EAA831DEE}"/>
              </a:ext>
            </a:extLst>
          </p:cNvPr>
          <p:cNvSpPr/>
          <p:nvPr/>
        </p:nvSpPr>
        <p:spPr>
          <a:xfrm>
            <a:off x="4183054" y="2039944"/>
            <a:ext cx="4076904" cy="3957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Remote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call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에서 제공하는 페이지 호출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C459C7B-B3DA-C603-D3DA-60C401837877}"/>
              </a:ext>
            </a:extLst>
          </p:cNvPr>
          <p:cNvSpPr/>
          <p:nvPr/>
        </p:nvSpPr>
        <p:spPr>
          <a:xfrm>
            <a:off x="4208144" y="1895944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2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7CB90A3B-FFE2-FB5C-3AF4-941E84A7B00C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5503019" y="1047112"/>
            <a:ext cx="718487" cy="992832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7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1B039B-3C26-6DBA-EE6C-E57B3DC37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04935"/>
              </p:ext>
            </p:extLst>
          </p:nvPr>
        </p:nvGraphicFramePr>
        <p:xfrm>
          <a:off x="7858125" y="426720"/>
          <a:ext cx="2047875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 &gt; footer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주소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사이트 권리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전산관리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계약서관리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개인정보취급동의서 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 이력 호출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이전 개인정보취급동의서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이메일무단수집거부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이메일무단수집거부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1657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</a:tbl>
          </a:graphicData>
        </a:graphic>
      </p:graphicFrame>
      <p:sp>
        <p:nvSpPr>
          <p:cNvPr id="460" name="Google Shape;146;g2f6fc1b6314_0_70">
            <a:extLst>
              <a:ext uri="{FF2B5EF4-FFF2-40B4-BE49-F238E27FC236}">
                <a16:creationId xmlns:a16="http://schemas.microsoft.com/office/drawing/2014/main" id="{23A68A68-C3C5-187B-8689-DB641E3B1BA3}"/>
              </a:ext>
            </a:extLst>
          </p:cNvPr>
          <p:cNvSpPr/>
          <p:nvPr/>
        </p:nvSpPr>
        <p:spPr>
          <a:xfrm>
            <a:off x="421150" y="949410"/>
            <a:ext cx="7200000" cy="7028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146;g2f6fc1b6314_0_70">
            <a:extLst>
              <a:ext uri="{FF2B5EF4-FFF2-40B4-BE49-F238E27FC236}">
                <a16:creationId xmlns:a16="http://schemas.microsoft.com/office/drawing/2014/main" id="{D27ACEB7-980D-1277-508F-638A68B612B0}"/>
              </a:ext>
            </a:extLst>
          </p:cNvPr>
          <p:cNvSpPr/>
          <p:nvPr/>
        </p:nvSpPr>
        <p:spPr>
          <a:xfrm>
            <a:off x="553587" y="1129410"/>
            <a:ext cx="144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146;g2f6fc1b6314_0_70">
            <a:extLst>
              <a:ext uri="{FF2B5EF4-FFF2-40B4-BE49-F238E27FC236}">
                <a16:creationId xmlns:a16="http://schemas.microsoft.com/office/drawing/2014/main" id="{D8D5AC28-68B0-802F-C4D8-80C28BFB2AEB}"/>
              </a:ext>
            </a:extLst>
          </p:cNvPr>
          <p:cNvSpPr/>
          <p:nvPr/>
        </p:nvSpPr>
        <p:spPr>
          <a:xfrm>
            <a:off x="2086842" y="1129410"/>
            <a:ext cx="4395342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물품공급기본계약서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특별계약서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품질관리기준서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윤리서약서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담당자안내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화면공유상담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자재혁신제안</a:t>
            </a:r>
            <a:endParaRPr lang="en-US" altLang="ko-KR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altLang="ko-KR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Copyright Pantech C&amp;! Eng. All Rights Reserved.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146;g2f6fc1b6314_0_70">
            <a:extLst>
              <a:ext uri="{FF2B5EF4-FFF2-40B4-BE49-F238E27FC236}">
                <a16:creationId xmlns:a16="http://schemas.microsoft.com/office/drawing/2014/main" id="{877D211B-E67B-324A-FE98-F027FA73A249}"/>
              </a:ext>
            </a:extLst>
          </p:cNvPr>
          <p:cNvSpPr/>
          <p:nvPr/>
        </p:nvSpPr>
        <p:spPr>
          <a:xfrm>
            <a:off x="5498481" y="1309410"/>
            <a:ext cx="1961192" cy="18000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⋅ </a:t>
            </a:r>
            <a:r>
              <a:rPr lang="ko-KR" altLang="en-US" sz="60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60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모서리가 둥근 직사각형 474">
            <a:extLst>
              <a:ext uri="{FF2B5EF4-FFF2-40B4-BE49-F238E27FC236}">
                <a16:creationId xmlns:a16="http://schemas.microsoft.com/office/drawing/2014/main" id="{1F3ECFF5-5AC7-D838-F61E-0638313FB633}"/>
              </a:ext>
            </a:extLst>
          </p:cNvPr>
          <p:cNvSpPr/>
          <p:nvPr/>
        </p:nvSpPr>
        <p:spPr>
          <a:xfrm>
            <a:off x="6094650" y="148941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3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76" name="모서리가 둥근 직사각형 475">
            <a:extLst>
              <a:ext uri="{FF2B5EF4-FFF2-40B4-BE49-F238E27FC236}">
                <a16:creationId xmlns:a16="http://schemas.microsoft.com/office/drawing/2014/main" id="{E926261F-FC51-0C67-9C50-B50E5FE8C43E}"/>
              </a:ext>
            </a:extLst>
          </p:cNvPr>
          <p:cNvSpPr/>
          <p:nvPr/>
        </p:nvSpPr>
        <p:spPr>
          <a:xfrm>
            <a:off x="6768507" y="148941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4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0" name="모서리가 둥근 직사각형 479">
            <a:extLst>
              <a:ext uri="{FF2B5EF4-FFF2-40B4-BE49-F238E27FC236}">
                <a16:creationId xmlns:a16="http://schemas.microsoft.com/office/drawing/2014/main" id="{484FE363-5AD1-8C91-E901-BA010C6BEEE5}"/>
              </a:ext>
            </a:extLst>
          </p:cNvPr>
          <p:cNvSpPr/>
          <p:nvPr/>
        </p:nvSpPr>
        <p:spPr>
          <a:xfrm>
            <a:off x="2180803" y="148941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85" name="Google Shape;146;g2f6fc1b6314_0_70">
            <a:extLst>
              <a:ext uri="{FF2B5EF4-FFF2-40B4-BE49-F238E27FC236}">
                <a16:creationId xmlns:a16="http://schemas.microsoft.com/office/drawing/2014/main" id="{FA2E3A48-287C-0E5A-B722-3C89C0E4BC42}"/>
              </a:ext>
            </a:extLst>
          </p:cNvPr>
          <p:cNvSpPr/>
          <p:nvPr/>
        </p:nvSpPr>
        <p:spPr>
          <a:xfrm>
            <a:off x="73666" y="519192"/>
            <a:ext cx="144000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r>
              <a:rPr lang="en-US" altLang="ko-KR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구성요소 정의</a:t>
            </a:r>
          </a:p>
        </p:txBody>
      </p:sp>
      <p:sp>
        <p:nvSpPr>
          <p:cNvPr id="486" name="모서리가 둥근 직사각형 485">
            <a:extLst>
              <a:ext uri="{FF2B5EF4-FFF2-40B4-BE49-F238E27FC236}">
                <a16:creationId xmlns:a16="http://schemas.microsoft.com/office/drawing/2014/main" id="{465B18B8-786E-A378-1493-2E2C14AF87E7}"/>
              </a:ext>
            </a:extLst>
          </p:cNvPr>
          <p:cNvSpPr/>
          <p:nvPr/>
        </p:nvSpPr>
        <p:spPr>
          <a:xfrm>
            <a:off x="3495382" y="1505628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2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90" name="Google Shape;1694;p44">
            <a:extLst>
              <a:ext uri="{FF2B5EF4-FFF2-40B4-BE49-F238E27FC236}">
                <a16:creationId xmlns:a16="http://schemas.microsoft.com/office/drawing/2014/main" id="{A1E41FBC-338B-9D3E-FA2B-3DEE470E2CC6}"/>
              </a:ext>
            </a:extLst>
          </p:cNvPr>
          <p:cNvSpPr/>
          <p:nvPr/>
        </p:nvSpPr>
        <p:spPr>
          <a:xfrm>
            <a:off x="-5061" y="2820121"/>
            <a:ext cx="4076904" cy="3957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91" name="Google Shape;810;g28120bc8d10_0_307">
            <a:extLst>
              <a:ext uri="{FF2B5EF4-FFF2-40B4-BE49-F238E27FC236}">
                <a16:creationId xmlns:a16="http://schemas.microsoft.com/office/drawing/2014/main" id="{37BF3719-22C9-F18A-EB5A-D8749B68B398}"/>
              </a:ext>
            </a:extLst>
          </p:cNvPr>
          <p:cNvSpPr/>
          <p:nvPr/>
        </p:nvSpPr>
        <p:spPr>
          <a:xfrm>
            <a:off x="1826103" y="6403243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2" name="Google Shape;1695;p44">
            <a:extLst>
              <a:ext uri="{FF2B5EF4-FFF2-40B4-BE49-F238E27FC236}">
                <a16:creationId xmlns:a16="http://schemas.microsoft.com/office/drawing/2014/main" id="{B973B6F8-B68C-C2A1-2891-99BF5D0F0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713016"/>
              </p:ext>
            </p:extLst>
          </p:nvPr>
        </p:nvGraphicFramePr>
        <p:xfrm>
          <a:off x="99407" y="2849604"/>
          <a:ext cx="386796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84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개인정보처리방침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4" name="모서리가 둥근 직사각형 493">
            <a:extLst>
              <a:ext uri="{FF2B5EF4-FFF2-40B4-BE49-F238E27FC236}">
                <a16:creationId xmlns:a16="http://schemas.microsoft.com/office/drawing/2014/main" id="{41B76E51-81AE-CE00-2062-49441AF81EF9}"/>
              </a:ext>
            </a:extLst>
          </p:cNvPr>
          <p:cNvSpPr>
            <a:spLocks/>
          </p:cNvSpPr>
          <p:nvPr/>
        </p:nvSpPr>
        <p:spPr>
          <a:xfrm>
            <a:off x="99407" y="3237305"/>
            <a:ext cx="3867968" cy="21568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전산관리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계약서관리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개인정보처리방침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개인정보취급동의서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8" name="모서리가 둥근 직사각형 497">
            <a:extLst>
              <a:ext uri="{FF2B5EF4-FFF2-40B4-BE49-F238E27FC236}">
                <a16:creationId xmlns:a16="http://schemas.microsoft.com/office/drawing/2014/main" id="{8660EB87-9F22-55B4-1FE9-5D0B953ACE38}"/>
              </a:ext>
            </a:extLst>
          </p:cNvPr>
          <p:cNvSpPr/>
          <p:nvPr/>
        </p:nvSpPr>
        <p:spPr>
          <a:xfrm>
            <a:off x="28418" y="2676121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3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3" name="Google Shape;810;g28120bc8d10_0_307">
            <a:extLst>
              <a:ext uri="{FF2B5EF4-FFF2-40B4-BE49-F238E27FC236}">
                <a16:creationId xmlns:a16="http://schemas.microsoft.com/office/drawing/2014/main" id="{E5BE25BF-F03F-D2E6-0493-DE39F13975F0}"/>
              </a:ext>
            </a:extLst>
          </p:cNvPr>
          <p:cNvSpPr/>
          <p:nvPr/>
        </p:nvSpPr>
        <p:spPr>
          <a:xfrm>
            <a:off x="2112103" y="1303524"/>
            <a:ext cx="1310605" cy="177031"/>
          </a:xfrm>
          <a:prstGeom prst="roundRect">
            <a:avLst>
              <a:gd name="adj" fmla="val 0"/>
            </a:avLst>
          </a:prstGeom>
          <a:solidFill>
            <a:srgbClr val="FF0000">
              <a:alpha val="1176"/>
            </a:srgbClr>
          </a:solidFill>
          <a:ln w="6350">
            <a:solidFill>
              <a:srgbClr val="FF0000"/>
            </a:solidFill>
            <a:prstDash val="dash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454F1D6-819D-E616-6A33-880FA8452EEF}"/>
              </a:ext>
            </a:extLst>
          </p:cNvPr>
          <p:cNvCxnSpPr>
            <a:cxnSpLocks/>
            <a:stCxn id="475" idx="2"/>
            <a:endCxn id="492" idx="0"/>
          </p:cNvCxnSpPr>
          <p:nvPr/>
        </p:nvCxnSpPr>
        <p:spPr>
          <a:xfrm rot="5400000">
            <a:off x="3491924" y="174878"/>
            <a:ext cx="1216194" cy="413325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Google Shape;810;g28120bc8d10_0_307">
            <a:extLst>
              <a:ext uri="{FF2B5EF4-FFF2-40B4-BE49-F238E27FC236}">
                <a16:creationId xmlns:a16="http://schemas.microsoft.com/office/drawing/2014/main" id="{A5468513-54B5-EB28-5779-FFA68DC8C3F0}"/>
              </a:ext>
            </a:extLst>
          </p:cNvPr>
          <p:cNvSpPr/>
          <p:nvPr/>
        </p:nvSpPr>
        <p:spPr>
          <a:xfrm>
            <a:off x="3485946" y="1288507"/>
            <a:ext cx="1775560" cy="192048"/>
          </a:xfrm>
          <a:prstGeom prst="roundRect">
            <a:avLst>
              <a:gd name="adj" fmla="val 0"/>
            </a:avLst>
          </a:prstGeom>
          <a:solidFill>
            <a:srgbClr val="FF0000">
              <a:alpha val="1176"/>
            </a:srgbClr>
          </a:solidFill>
          <a:ln w="6350">
            <a:solidFill>
              <a:srgbClr val="FF0000"/>
            </a:solidFill>
            <a:prstDash val="dash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4;p44">
            <a:extLst>
              <a:ext uri="{FF2B5EF4-FFF2-40B4-BE49-F238E27FC236}">
                <a16:creationId xmlns:a16="http://schemas.microsoft.com/office/drawing/2014/main" id="{3F0E8059-375C-7F9F-FD68-7F8F132F0A66}"/>
              </a:ext>
            </a:extLst>
          </p:cNvPr>
          <p:cNvSpPr/>
          <p:nvPr/>
        </p:nvSpPr>
        <p:spPr>
          <a:xfrm>
            <a:off x="4174665" y="2820121"/>
            <a:ext cx="4076904" cy="257400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8" name="Google Shape;810;g28120bc8d10_0_307">
            <a:extLst>
              <a:ext uri="{FF2B5EF4-FFF2-40B4-BE49-F238E27FC236}">
                <a16:creationId xmlns:a16="http://schemas.microsoft.com/office/drawing/2014/main" id="{D8311DEE-1AEB-984F-F741-18A9486B39FE}"/>
              </a:ext>
            </a:extLst>
          </p:cNvPr>
          <p:cNvSpPr/>
          <p:nvPr/>
        </p:nvSpPr>
        <p:spPr>
          <a:xfrm>
            <a:off x="6005828" y="4952005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5;p44">
            <a:extLst>
              <a:ext uri="{FF2B5EF4-FFF2-40B4-BE49-F238E27FC236}">
                <a16:creationId xmlns:a16="http://schemas.microsoft.com/office/drawing/2014/main" id="{B8832A4A-2C6B-6473-DDCD-69F1D56BE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103233"/>
              </p:ext>
            </p:extLst>
          </p:nvPr>
        </p:nvGraphicFramePr>
        <p:xfrm>
          <a:off x="4279133" y="2849604"/>
          <a:ext cx="386796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984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err="1"/>
                        <a:t>이메일무단수집거부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83FAA17-EA31-596F-58CE-FFF768E960CB}"/>
              </a:ext>
            </a:extLst>
          </p:cNvPr>
          <p:cNvSpPr>
            <a:spLocks/>
          </p:cNvSpPr>
          <p:nvPr/>
        </p:nvSpPr>
        <p:spPr>
          <a:xfrm>
            <a:off x="4279133" y="3317854"/>
            <a:ext cx="3867968" cy="12457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이메일무단수집거부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내용은 디자인팀에서 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AS-IS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CC28E0B-6DF7-BE96-8A41-7E9DDB4C0076}"/>
              </a:ext>
            </a:extLst>
          </p:cNvPr>
          <p:cNvSpPr/>
          <p:nvPr/>
        </p:nvSpPr>
        <p:spPr>
          <a:xfrm>
            <a:off x="4208144" y="2676121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4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BBDB0DC4-8A0E-6AF8-F7CF-913AB86B7F51}"/>
              </a:ext>
            </a:extLst>
          </p:cNvPr>
          <p:cNvCxnSpPr>
            <a:cxnSpLocks/>
            <a:stCxn id="476" idx="2"/>
            <a:endCxn id="19" idx="0"/>
          </p:cNvCxnSpPr>
          <p:nvPr/>
        </p:nvCxnSpPr>
        <p:spPr>
          <a:xfrm rot="5400000">
            <a:off x="5918715" y="1927812"/>
            <a:ext cx="1216194" cy="62739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FB8A9E96-0203-D9CD-6FE7-D99BEDC6B5F8}"/>
              </a:ext>
            </a:extLst>
          </p:cNvPr>
          <p:cNvSpPr>
            <a:spLocks/>
          </p:cNvSpPr>
          <p:nvPr/>
        </p:nvSpPr>
        <p:spPr>
          <a:xfrm>
            <a:off x="99407" y="5430358"/>
            <a:ext cx="3867968" cy="9042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 개인정보처리방침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개인정보처리 방침 </a:t>
            </a:r>
            <a:r>
              <a:rPr kumimoji="1" lang="en-US" altLang="ko-KR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변경일 </a:t>
            </a:r>
            <a:r>
              <a:rPr kumimoji="1" lang="en-US" altLang="ko-KR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2016-01-02</a:t>
            </a:r>
          </a:p>
          <a:p>
            <a:r>
              <a:rPr kumimoji="1" lang="ko-KR" altLang="en-US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개인정보처리 방침 </a:t>
            </a:r>
            <a:r>
              <a:rPr kumimoji="1" lang="en-US" altLang="ko-KR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변경일 </a:t>
            </a:r>
            <a:r>
              <a:rPr kumimoji="1" lang="en-US" altLang="ko-KR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2016-01-03</a:t>
            </a:r>
          </a:p>
          <a:p>
            <a:r>
              <a:rPr kumimoji="1" lang="ko-KR" altLang="en-US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개인정보처리 방침 </a:t>
            </a:r>
            <a:r>
              <a:rPr kumimoji="1" lang="en-US" altLang="ko-KR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변경일 </a:t>
            </a:r>
            <a:r>
              <a:rPr kumimoji="1" lang="en-US" altLang="ko-KR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2016-01-04</a:t>
            </a:r>
          </a:p>
          <a:p>
            <a:r>
              <a:rPr kumimoji="1" lang="ko-KR" altLang="en-US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개인정보처리 방침</a:t>
            </a:r>
            <a:r>
              <a:rPr kumimoji="1" lang="en-US" altLang="ko-KR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</a:t>
            </a:r>
            <a:r>
              <a:rPr kumimoji="1" lang="ko-KR" altLang="en-US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변경일 </a:t>
            </a:r>
            <a:r>
              <a:rPr kumimoji="1" lang="en-US" altLang="ko-KR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2016-01-05</a:t>
            </a:r>
          </a:p>
          <a:p>
            <a:r>
              <a:rPr kumimoji="1" lang="ko-KR" altLang="en-US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개인정보처리 방침 </a:t>
            </a:r>
            <a:r>
              <a:rPr kumimoji="1" lang="en-US" altLang="ko-KR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변경일 </a:t>
            </a:r>
            <a:r>
              <a:rPr kumimoji="1" lang="en-US" altLang="ko-KR" sz="7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2016-01-06</a:t>
            </a: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C9062621-B3B9-68D7-C503-B1480044A060}"/>
              </a:ext>
            </a:extLst>
          </p:cNvPr>
          <p:cNvSpPr/>
          <p:nvPr/>
        </p:nvSpPr>
        <p:spPr>
          <a:xfrm>
            <a:off x="3860212" y="3250801"/>
            <a:ext cx="107163" cy="21433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10;g28120bc8d10_0_307">
            <a:extLst>
              <a:ext uri="{FF2B5EF4-FFF2-40B4-BE49-F238E27FC236}">
                <a16:creationId xmlns:a16="http://schemas.microsoft.com/office/drawing/2014/main" id="{D5A872CE-A60A-3A8B-CBD4-336404708813}"/>
              </a:ext>
            </a:extLst>
          </p:cNvPr>
          <p:cNvSpPr/>
          <p:nvPr/>
        </p:nvSpPr>
        <p:spPr>
          <a:xfrm>
            <a:off x="3891789" y="3416212"/>
            <a:ext cx="46717" cy="47664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1F766958-8822-7D1E-540C-D43F9A68E859}"/>
              </a:ext>
            </a:extLst>
          </p:cNvPr>
          <p:cNvSpPr/>
          <p:nvPr/>
        </p:nvSpPr>
        <p:spPr>
          <a:xfrm>
            <a:off x="3855141" y="5477048"/>
            <a:ext cx="97734" cy="85760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CCE8E7C5-DCEF-1A3C-48F7-B4AC8A4E0402}"/>
              </a:ext>
            </a:extLst>
          </p:cNvPr>
          <p:cNvSpPr/>
          <p:nvPr/>
        </p:nvSpPr>
        <p:spPr>
          <a:xfrm>
            <a:off x="3886717" y="5616743"/>
            <a:ext cx="46717" cy="47664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508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99859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신규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사이트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사이트별 </a:t>
                      </a:r>
                      <a:r>
                        <a:rPr lang="en-US" altLang="ko-KR" sz="10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Footer </a:t>
                      </a:r>
                      <a:r>
                        <a:rPr lang="ko-KR" altLang="en-US" sz="10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구성요소 및 예시</a:t>
                      </a:r>
                      <a:endParaRPr lang="ko-KR" altLang="en-US" sz="14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85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sp>
        <p:nvSpPr>
          <p:cNvPr id="466" name="Google Shape;146;g2f6fc1b6314_0_70">
            <a:extLst>
              <a:ext uri="{FF2B5EF4-FFF2-40B4-BE49-F238E27FC236}">
                <a16:creationId xmlns:a16="http://schemas.microsoft.com/office/drawing/2014/main" id="{4E8D135A-9030-6D6B-5A7E-97A2F04EB675}"/>
              </a:ext>
            </a:extLst>
          </p:cNvPr>
          <p:cNvSpPr/>
          <p:nvPr/>
        </p:nvSpPr>
        <p:spPr>
          <a:xfrm>
            <a:off x="88535" y="546180"/>
            <a:ext cx="190219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사이트별 </a:t>
            </a: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구성요소 정의</a:t>
            </a:r>
            <a:endParaRPr lang="ko-KR" altLang="en-US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4" name="표 483">
            <a:extLst>
              <a:ext uri="{FF2B5EF4-FFF2-40B4-BE49-F238E27FC236}">
                <a16:creationId xmlns:a16="http://schemas.microsoft.com/office/drawing/2014/main" id="{54C19571-AD8E-FBB9-CD6B-30F15EF1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86132"/>
              </p:ext>
            </p:extLst>
          </p:nvPr>
        </p:nvGraphicFramePr>
        <p:xfrm>
          <a:off x="115882" y="1662086"/>
          <a:ext cx="9495626" cy="2115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259">
                  <a:extLst>
                    <a:ext uri="{9D8B030D-6E8A-4147-A177-3AD203B41FA5}">
                      <a16:colId xmlns:a16="http://schemas.microsoft.com/office/drawing/2014/main" val="372105229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1243118243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114138829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1537824243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198058809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760165000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1947992480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250429053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4003213489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882009748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1348566572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415944346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137856779"/>
                    </a:ext>
                  </a:extLst>
                </a:gridCol>
                <a:gridCol w="678259">
                  <a:extLst>
                    <a:ext uri="{9D8B030D-6E8A-4147-A177-3AD203B41FA5}">
                      <a16:colId xmlns:a16="http://schemas.microsoft.com/office/drawing/2014/main" val="2223931005"/>
                    </a:ext>
                  </a:extLst>
                </a:gridCol>
              </a:tblGrid>
              <a:tr h="302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사이트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LOGO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물품공급기본계약서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특별계약서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품질관리기준서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윤리서약서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고객의소리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화면공유상담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자재혁신제안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사이트권리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개인정보처리방침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이메일무단수집거부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256767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28509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30831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 </a:t>
                      </a: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54331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err="1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OKSafety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85473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홈앤서비스</a:t>
                      </a:r>
                      <a:endParaRPr lang="ko-KR" altLang="en-US" sz="600" b="0" dirty="0">
                        <a:solidFill>
                          <a:schemeClr val="bg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643605"/>
                  </a:ext>
                </a:extLst>
              </a:tr>
              <a:tr h="3022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</a:t>
                      </a:r>
                      <a:r>
                        <a:rPr lang="ko-KR" altLang="en-US" sz="600" b="0" dirty="0" err="1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</a:t>
                      </a:r>
                      <a:r>
                        <a:rPr lang="ko-KR" altLang="en-US" sz="600" b="0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사이트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59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1AF2DA-3592-CD4E-6F8A-315AFEAF8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60146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사이트별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1657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7022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1552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10214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6" name="Google Shape;146;g2f6fc1b6314_0_70">
            <a:extLst>
              <a:ext uri="{FF2B5EF4-FFF2-40B4-BE49-F238E27FC236}">
                <a16:creationId xmlns:a16="http://schemas.microsoft.com/office/drawing/2014/main" id="{968A3C7A-0DF9-6E67-22C2-355F9DE5E70F}"/>
              </a:ext>
            </a:extLst>
          </p:cNvPr>
          <p:cNvSpPr/>
          <p:nvPr/>
        </p:nvSpPr>
        <p:spPr>
          <a:xfrm>
            <a:off x="429032" y="987672"/>
            <a:ext cx="7200000" cy="7028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46;g2f6fc1b6314_0_70">
            <a:extLst>
              <a:ext uri="{FF2B5EF4-FFF2-40B4-BE49-F238E27FC236}">
                <a16:creationId xmlns:a16="http://schemas.microsoft.com/office/drawing/2014/main" id="{05B8B2DC-5C7A-9629-E826-D0074D545157}"/>
              </a:ext>
            </a:extLst>
          </p:cNvPr>
          <p:cNvSpPr/>
          <p:nvPr/>
        </p:nvSpPr>
        <p:spPr>
          <a:xfrm>
            <a:off x="2094724" y="1167672"/>
            <a:ext cx="4395342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Copyright Pantech C&amp;! Eng. All Rights Reserved.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46;g2f6fc1b6314_0_70">
            <a:extLst>
              <a:ext uri="{FF2B5EF4-FFF2-40B4-BE49-F238E27FC236}">
                <a16:creationId xmlns:a16="http://schemas.microsoft.com/office/drawing/2014/main" id="{3E3C4EB1-2723-5B0C-A21B-E92CBC309D51}"/>
              </a:ext>
            </a:extLst>
          </p:cNvPr>
          <p:cNvSpPr/>
          <p:nvPr/>
        </p:nvSpPr>
        <p:spPr>
          <a:xfrm>
            <a:off x="5506363" y="1257672"/>
            <a:ext cx="1961192" cy="18000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⋅ </a:t>
            </a:r>
            <a:r>
              <a:rPr lang="ko-KR" altLang="en-US" sz="60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60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46;g2f6fc1b6314_0_70">
            <a:extLst>
              <a:ext uri="{FF2B5EF4-FFF2-40B4-BE49-F238E27FC236}">
                <a16:creationId xmlns:a16="http://schemas.microsoft.com/office/drawing/2014/main" id="{8367D718-9AF0-7B8B-C94E-60D20B5509B8}"/>
              </a:ext>
            </a:extLst>
          </p:cNvPr>
          <p:cNvSpPr/>
          <p:nvPr/>
        </p:nvSpPr>
        <p:spPr>
          <a:xfrm>
            <a:off x="81548" y="557454"/>
            <a:ext cx="144000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ko-KR" altLang="en-US" sz="9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lang="ko-KR" altLang="en-US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46;g2f6fc1b6314_0_70">
            <a:extLst>
              <a:ext uri="{FF2B5EF4-FFF2-40B4-BE49-F238E27FC236}">
                <a16:creationId xmlns:a16="http://schemas.microsoft.com/office/drawing/2014/main" id="{10EA6C21-A199-7729-A956-67BD797B57E2}"/>
              </a:ext>
            </a:extLst>
          </p:cNvPr>
          <p:cNvSpPr/>
          <p:nvPr/>
        </p:nvSpPr>
        <p:spPr>
          <a:xfrm>
            <a:off x="429032" y="2342109"/>
            <a:ext cx="7200000" cy="7028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146;g2f6fc1b6314_0_70">
            <a:extLst>
              <a:ext uri="{FF2B5EF4-FFF2-40B4-BE49-F238E27FC236}">
                <a16:creationId xmlns:a16="http://schemas.microsoft.com/office/drawing/2014/main" id="{B01ADFBC-F81B-9F1D-7322-CCD0536494B5}"/>
              </a:ext>
            </a:extLst>
          </p:cNvPr>
          <p:cNvSpPr/>
          <p:nvPr/>
        </p:nvSpPr>
        <p:spPr>
          <a:xfrm>
            <a:off x="2094724" y="2522109"/>
            <a:ext cx="4395342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물품공급기본계약서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품질관리기준서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윤리서약서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담당자안내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화면공유상담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자재혁신제안</a:t>
            </a:r>
            <a:endParaRPr lang="en-US" altLang="ko-KR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altLang="ko-KR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Copyright Pantech C&amp;! Eng. All Rights Reserved.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146;g2f6fc1b6314_0_70">
            <a:extLst>
              <a:ext uri="{FF2B5EF4-FFF2-40B4-BE49-F238E27FC236}">
                <a16:creationId xmlns:a16="http://schemas.microsoft.com/office/drawing/2014/main" id="{6F3DA064-4936-573B-099F-C9109953F0DD}"/>
              </a:ext>
            </a:extLst>
          </p:cNvPr>
          <p:cNvSpPr/>
          <p:nvPr/>
        </p:nvSpPr>
        <p:spPr>
          <a:xfrm>
            <a:off x="5506363" y="2702109"/>
            <a:ext cx="1961192" cy="18000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⋅ </a:t>
            </a:r>
            <a:r>
              <a:rPr lang="ko-KR" altLang="en-US" sz="60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60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146;g2f6fc1b6314_0_70">
            <a:extLst>
              <a:ext uri="{FF2B5EF4-FFF2-40B4-BE49-F238E27FC236}">
                <a16:creationId xmlns:a16="http://schemas.microsoft.com/office/drawing/2014/main" id="{B24F804F-C4D9-7432-1B7A-189087C1429B}"/>
              </a:ext>
            </a:extLst>
          </p:cNvPr>
          <p:cNvSpPr/>
          <p:nvPr/>
        </p:nvSpPr>
        <p:spPr>
          <a:xfrm>
            <a:off x="81548" y="1911891"/>
            <a:ext cx="144000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</a:t>
            </a: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lang="ko-KR" altLang="en-US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146;g2f6fc1b6314_0_70">
            <a:extLst>
              <a:ext uri="{FF2B5EF4-FFF2-40B4-BE49-F238E27FC236}">
                <a16:creationId xmlns:a16="http://schemas.microsoft.com/office/drawing/2014/main" id="{D5E200AF-1223-6D17-CB21-E0FAAE82F1E7}"/>
              </a:ext>
            </a:extLst>
          </p:cNvPr>
          <p:cNvSpPr/>
          <p:nvPr/>
        </p:nvSpPr>
        <p:spPr>
          <a:xfrm>
            <a:off x="429032" y="3661404"/>
            <a:ext cx="7200000" cy="7028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146;g2f6fc1b6314_0_70">
            <a:extLst>
              <a:ext uri="{FF2B5EF4-FFF2-40B4-BE49-F238E27FC236}">
                <a16:creationId xmlns:a16="http://schemas.microsoft.com/office/drawing/2014/main" id="{FB81839B-7375-E07D-3BE5-0B72971EC8F7}"/>
              </a:ext>
            </a:extLst>
          </p:cNvPr>
          <p:cNvSpPr/>
          <p:nvPr/>
        </p:nvSpPr>
        <p:spPr>
          <a:xfrm>
            <a:off x="2094724" y="3841404"/>
            <a:ext cx="4395342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물품공급기본계약서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특별계약서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윤리서약서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</a:t>
            </a:r>
            <a:r>
              <a:rPr lang="ko-KR" alt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담당자안내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화면공유상담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⋅ 자재혁신제안</a:t>
            </a:r>
            <a:endParaRPr lang="en-US" altLang="ko-KR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altLang="ko-KR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Copyright Pantech C&amp;! Eng. All Rights Reserved.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146;g2f6fc1b6314_0_70">
            <a:extLst>
              <a:ext uri="{FF2B5EF4-FFF2-40B4-BE49-F238E27FC236}">
                <a16:creationId xmlns:a16="http://schemas.microsoft.com/office/drawing/2014/main" id="{2F3A4093-E225-5902-2C0B-5FC5FF8B1A48}"/>
              </a:ext>
            </a:extLst>
          </p:cNvPr>
          <p:cNvSpPr/>
          <p:nvPr/>
        </p:nvSpPr>
        <p:spPr>
          <a:xfrm>
            <a:off x="5506363" y="4021404"/>
            <a:ext cx="1961192" cy="18000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⋅ </a:t>
            </a:r>
            <a:r>
              <a:rPr lang="ko-KR" altLang="en-US" sz="60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60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146;g2f6fc1b6314_0_70">
            <a:extLst>
              <a:ext uri="{FF2B5EF4-FFF2-40B4-BE49-F238E27FC236}">
                <a16:creationId xmlns:a16="http://schemas.microsoft.com/office/drawing/2014/main" id="{4732AFEB-1941-3C20-9CDF-EAD24B9A7D57}"/>
              </a:ext>
            </a:extLst>
          </p:cNvPr>
          <p:cNvSpPr/>
          <p:nvPr/>
        </p:nvSpPr>
        <p:spPr>
          <a:xfrm>
            <a:off x="81548" y="3231186"/>
            <a:ext cx="1440000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</a:t>
            </a:r>
            <a:r>
              <a:rPr lang="ko-KR" altLang="en-US" sz="9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lang="ko-KR" altLang="en-US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146;g2f6fc1b6314_0_70">
            <a:extLst>
              <a:ext uri="{FF2B5EF4-FFF2-40B4-BE49-F238E27FC236}">
                <a16:creationId xmlns:a16="http://schemas.microsoft.com/office/drawing/2014/main" id="{0F1F6535-FAF1-0E45-ED96-89ACE48BB454}"/>
              </a:ext>
            </a:extLst>
          </p:cNvPr>
          <p:cNvSpPr/>
          <p:nvPr/>
        </p:nvSpPr>
        <p:spPr>
          <a:xfrm>
            <a:off x="429032" y="5015841"/>
            <a:ext cx="7200000" cy="7028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146;g2f6fc1b6314_0_70">
            <a:extLst>
              <a:ext uri="{FF2B5EF4-FFF2-40B4-BE49-F238E27FC236}">
                <a16:creationId xmlns:a16="http://schemas.microsoft.com/office/drawing/2014/main" id="{30470E10-7264-4888-F708-25347924F248}"/>
              </a:ext>
            </a:extLst>
          </p:cNvPr>
          <p:cNvSpPr/>
          <p:nvPr/>
        </p:nvSpPr>
        <p:spPr>
          <a:xfrm>
            <a:off x="2094724" y="5195841"/>
            <a:ext cx="4395342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altLang="ko-KR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altLang="ko-KR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C&amp;! Eng. All Rights Reserved.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146;g2f6fc1b6314_0_70">
            <a:extLst>
              <a:ext uri="{FF2B5EF4-FFF2-40B4-BE49-F238E27FC236}">
                <a16:creationId xmlns:a16="http://schemas.microsoft.com/office/drawing/2014/main" id="{A0DC03CD-1C53-54D0-77B4-67F00B14A574}"/>
              </a:ext>
            </a:extLst>
          </p:cNvPr>
          <p:cNvSpPr/>
          <p:nvPr/>
        </p:nvSpPr>
        <p:spPr>
          <a:xfrm>
            <a:off x="5506363" y="5375841"/>
            <a:ext cx="1961192" cy="18000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⋅ </a:t>
            </a:r>
            <a:r>
              <a:rPr lang="ko-KR" altLang="en-US" sz="60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60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146;g2f6fc1b6314_0_70">
            <a:extLst>
              <a:ext uri="{FF2B5EF4-FFF2-40B4-BE49-F238E27FC236}">
                <a16:creationId xmlns:a16="http://schemas.microsoft.com/office/drawing/2014/main" id="{EA863199-C402-1012-C048-B9B4C70BB9DB}"/>
              </a:ext>
            </a:extLst>
          </p:cNvPr>
          <p:cNvSpPr/>
          <p:nvPr/>
        </p:nvSpPr>
        <p:spPr>
          <a:xfrm>
            <a:off x="81547" y="4585623"/>
            <a:ext cx="3314795" cy="36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en-US" altLang="ko-KR" sz="9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신규 </a:t>
            </a:r>
            <a:r>
              <a:rPr lang="ko-KR" altLang="en-US" sz="9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사이트 </a:t>
            </a:r>
            <a:r>
              <a:rPr lang="en-US" altLang="ko-KR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</a:t>
            </a:r>
            <a:r>
              <a:rPr lang="ko-KR" alt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lang="ko-KR" altLang="en-US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4" name="그림 473">
            <a:extLst>
              <a:ext uri="{FF2B5EF4-FFF2-40B4-BE49-F238E27FC236}">
                <a16:creationId xmlns:a16="http://schemas.microsoft.com/office/drawing/2014/main" id="{0698ABF0-FF95-34D3-2116-DAD66FAE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58" y="3848237"/>
            <a:ext cx="837042" cy="220979"/>
          </a:xfrm>
          <a:prstGeom prst="rect">
            <a:avLst/>
          </a:prstGeom>
        </p:spPr>
      </p:pic>
      <p:pic>
        <p:nvPicPr>
          <p:cNvPr id="477" name="그림 476">
            <a:extLst>
              <a:ext uri="{FF2B5EF4-FFF2-40B4-BE49-F238E27FC236}">
                <a16:creationId xmlns:a16="http://schemas.microsoft.com/office/drawing/2014/main" id="{1B88CB47-F93C-6603-C71E-757D05A4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58" y="2534588"/>
            <a:ext cx="837042" cy="220979"/>
          </a:xfrm>
          <a:prstGeom prst="rect">
            <a:avLst/>
          </a:prstGeom>
        </p:spPr>
      </p:pic>
      <p:pic>
        <p:nvPicPr>
          <p:cNvPr id="478" name="그림 477">
            <a:extLst>
              <a:ext uri="{FF2B5EF4-FFF2-40B4-BE49-F238E27FC236}">
                <a16:creationId xmlns:a16="http://schemas.microsoft.com/office/drawing/2014/main" id="{3268BFD2-1931-2313-B750-EEC2B279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7" y="1254621"/>
            <a:ext cx="837042" cy="2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5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35527</TotalTime>
  <Words>917</Words>
  <Application>Microsoft Macintosh PowerPoint</Application>
  <PresentationFormat>A4 용지(210x297mm)</PresentationFormat>
  <Paragraphs>282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민기 김</dc:creator>
  <cp:keywords/>
  <dc:description/>
  <cp:lastModifiedBy>DA41707</cp:lastModifiedBy>
  <cp:revision>30</cp:revision>
  <dcterms:created xsi:type="dcterms:W3CDTF">2024-10-08T00:49:16Z</dcterms:created>
  <dcterms:modified xsi:type="dcterms:W3CDTF">2025-02-05T08:29:07Z</dcterms:modified>
  <cp:category/>
</cp:coreProperties>
</file>