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91" r:id="rId3"/>
    <p:sldId id="292" r:id="rId4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366" y="114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customschemas.google.com/relationships/presentationmetadata" Target="meta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37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4" Type="http://schemas.openxmlformats.org/officeDocument/2006/relationships/slide" Target="slides/slide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861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5412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676333524"/>
              </p:ext>
            </p:extLst>
          </p:nvPr>
        </p:nvGraphicFramePr>
        <p:xfrm>
          <a:off x="91299" y="280833"/>
          <a:ext cx="105227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37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</a:t>
                      </a: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2987393707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/>
                        <a:t>주문승인 </a:t>
                      </a:r>
                      <a:r>
                        <a:rPr lang="en-US" altLang="ko-KR" sz="1000" b="1" u="none" strike="noStrike" cap="none"/>
                        <a:t>Flow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58329" y="823869"/>
            <a:ext cx="10595494" cy="485391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2" name="Google Shape;50;p20"/>
          <p:cNvSpPr txBox="1"/>
          <p:nvPr/>
        </p:nvSpPr>
        <p:spPr>
          <a:xfrm>
            <a:off x="3416595" y="506437"/>
            <a:ext cx="5347577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700">
                <a:latin typeface="+mj-ea"/>
                <a:ea typeface="+mj-ea"/>
              </a:rPr>
              <a:t>As-Is</a:t>
            </a:r>
            <a:r>
              <a:rPr lang="ko-KR" altLang="en-US" sz="700">
                <a:latin typeface="+mj-ea"/>
                <a:ea typeface="+mj-ea"/>
              </a:rPr>
              <a:t> 승인 </a:t>
            </a:r>
            <a:r>
              <a:rPr lang="en-US" altLang="ko-KR" sz="700">
                <a:latin typeface="+mj-ea"/>
                <a:ea typeface="+mj-ea"/>
              </a:rPr>
              <a:t>Flow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0" name="Google Shape;50;p20"/>
          <p:cNvSpPr txBox="1"/>
          <p:nvPr/>
        </p:nvSpPr>
        <p:spPr>
          <a:xfrm>
            <a:off x="1435395" y="506437"/>
            <a:ext cx="188196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주문승인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568050"/>
              </p:ext>
            </p:extLst>
          </p:nvPr>
        </p:nvGraphicFramePr>
        <p:xfrm>
          <a:off x="974667" y="1427487"/>
          <a:ext cx="9149678" cy="3925197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695026">
                  <a:extLst>
                    <a:ext uri="{9D8B030D-6E8A-4147-A177-3AD203B41FA5}">
                      <a16:colId xmlns:a16="http://schemas.microsoft.com/office/drawing/2014/main" val="970633605"/>
                    </a:ext>
                  </a:extLst>
                </a:gridCol>
                <a:gridCol w="595737">
                  <a:extLst>
                    <a:ext uri="{9D8B030D-6E8A-4147-A177-3AD203B41FA5}">
                      <a16:colId xmlns:a16="http://schemas.microsoft.com/office/drawing/2014/main" val="2386982180"/>
                    </a:ext>
                  </a:extLst>
                </a:gridCol>
                <a:gridCol w="595737">
                  <a:extLst>
                    <a:ext uri="{9D8B030D-6E8A-4147-A177-3AD203B41FA5}">
                      <a16:colId xmlns:a16="http://schemas.microsoft.com/office/drawing/2014/main" val="2263711921"/>
                    </a:ext>
                  </a:extLst>
                </a:gridCol>
                <a:gridCol w="595737">
                  <a:extLst>
                    <a:ext uri="{9D8B030D-6E8A-4147-A177-3AD203B41FA5}">
                      <a16:colId xmlns:a16="http://schemas.microsoft.com/office/drawing/2014/main" val="371525414"/>
                    </a:ext>
                  </a:extLst>
                </a:gridCol>
                <a:gridCol w="706518">
                  <a:extLst>
                    <a:ext uri="{9D8B030D-6E8A-4147-A177-3AD203B41FA5}">
                      <a16:colId xmlns:a16="http://schemas.microsoft.com/office/drawing/2014/main" val="4011621913"/>
                    </a:ext>
                  </a:extLst>
                </a:gridCol>
                <a:gridCol w="706518">
                  <a:extLst>
                    <a:ext uri="{9D8B030D-6E8A-4147-A177-3AD203B41FA5}">
                      <a16:colId xmlns:a16="http://schemas.microsoft.com/office/drawing/2014/main" val="7495024"/>
                    </a:ext>
                  </a:extLst>
                </a:gridCol>
                <a:gridCol w="706518">
                  <a:extLst>
                    <a:ext uri="{9D8B030D-6E8A-4147-A177-3AD203B41FA5}">
                      <a16:colId xmlns:a16="http://schemas.microsoft.com/office/drawing/2014/main" val="3499060508"/>
                    </a:ext>
                  </a:extLst>
                </a:gridCol>
                <a:gridCol w="706518">
                  <a:extLst>
                    <a:ext uri="{9D8B030D-6E8A-4147-A177-3AD203B41FA5}">
                      <a16:colId xmlns:a16="http://schemas.microsoft.com/office/drawing/2014/main" val="1908043747"/>
                    </a:ext>
                  </a:extLst>
                </a:gridCol>
                <a:gridCol w="679021">
                  <a:extLst>
                    <a:ext uri="{9D8B030D-6E8A-4147-A177-3AD203B41FA5}">
                      <a16:colId xmlns:a16="http://schemas.microsoft.com/office/drawing/2014/main" val="2632740877"/>
                    </a:ext>
                  </a:extLst>
                </a:gridCol>
                <a:gridCol w="655686">
                  <a:extLst>
                    <a:ext uri="{9D8B030D-6E8A-4147-A177-3AD203B41FA5}">
                      <a16:colId xmlns:a16="http://schemas.microsoft.com/office/drawing/2014/main" val="1566725617"/>
                    </a:ext>
                  </a:extLst>
                </a:gridCol>
                <a:gridCol w="631843">
                  <a:extLst>
                    <a:ext uri="{9D8B030D-6E8A-4147-A177-3AD203B41FA5}">
                      <a16:colId xmlns:a16="http://schemas.microsoft.com/office/drawing/2014/main" val="3577445956"/>
                    </a:ext>
                  </a:extLst>
                </a:gridCol>
                <a:gridCol w="658922">
                  <a:extLst>
                    <a:ext uri="{9D8B030D-6E8A-4147-A177-3AD203B41FA5}">
                      <a16:colId xmlns:a16="http://schemas.microsoft.com/office/drawing/2014/main" val="2731062551"/>
                    </a:ext>
                  </a:extLst>
                </a:gridCol>
                <a:gridCol w="1215897">
                  <a:extLst>
                    <a:ext uri="{9D8B030D-6E8A-4147-A177-3AD203B41FA5}">
                      <a16:colId xmlns:a16="http://schemas.microsoft.com/office/drawing/2014/main" val="4113983328"/>
                    </a:ext>
                  </a:extLst>
                </a:gridCol>
              </a:tblGrid>
              <a:tr h="210203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bg1"/>
                          </a:solidFill>
                        </a:rPr>
                        <a:t>주문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bg1"/>
                          </a:solidFill>
                        </a:rPr>
                        <a:t>홈앤서비스 승인자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591887"/>
                  </a:ext>
                </a:extLst>
              </a:tr>
              <a:tr h="4710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bg1"/>
                          </a:solidFill>
                        </a:rPr>
                        <a:t>승인관리팀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bg1"/>
                          </a:solidFill>
                        </a:rPr>
                        <a:t>안전보건팀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bg1"/>
                          </a:solidFill>
                        </a:rPr>
                        <a:t>지원팀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bg1"/>
                          </a:solidFill>
                        </a:rPr>
                        <a:t>안전승인상품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bg1"/>
                          </a:solidFill>
                        </a:rPr>
                        <a:t>특별승인사업장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bg1"/>
                          </a:solidFill>
                        </a:rPr>
                        <a:t>지점장여부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bg1"/>
                          </a:solidFill>
                        </a:rPr>
                        <a:t>안전상품여부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bg1"/>
                          </a:solidFill>
                        </a:rPr>
                        <a:t>특별승인상품여부</a:t>
                      </a:r>
                      <a:endParaRPr lang="ko-KR" altLang="en-US" sz="8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bg1"/>
                          </a:solidFill>
                        </a:rPr>
                        <a:t>최상위사업장여부</a:t>
                      </a:r>
                      <a:endParaRPr lang="ko-KR" altLang="en-US" sz="8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bg1"/>
                          </a:solidFill>
                        </a:rPr>
                        <a:t>그룹관리자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bg1"/>
                          </a:solidFill>
                        </a:rPr>
                        <a:t>지점장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>
                          <a:solidFill>
                            <a:schemeClr val="bg1"/>
                          </a:solidFill>
                        </a:rPr>
                        <a:t>안전보건팀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solidFill>
                            <a:schemeClr val="bg1"/>
                          </a:solidFill>
                        </a:rPr>
                        <a:t>Homs&amp;Charge</a:t>
                      </a:r>
                      <a:r>
                        <a:rPr lang="en-US" altLang="ko-KR" sz="800" b="1" baseline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800" b="1" baseline="0">
                          <a:solidFill>
                            <a:schemeClr val="bg1"/>
                          </a:solidFill>
                        </a:rPr>
                        <a:t>서비스 </a:t>
                      </a:r>
                      <a:r>
                        <a:rPr lang="ko-KR" altLang="en-US" sz="800" b="1">
                          <a:solidFill>
                            <a:schemeClr val="bg1"/>
                          </a:solidFill>
                        </a:rPr>
                        <a:t>이재억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458804"/>
                  </a:ext>
                </a:extLst>
              </a:tr>
              <a:tr h="21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>
                          <a:solidFill>
                            <a:schemeClr val="tx1"/>
                          </a:solidFill>
                        </a:rPr>
                        <a:t>승인</a:t>
                      </a:r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325152"/>
                  </a:ext>
                </a:extLst>
              </a:tr>
              <a:tr h="21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051558"/>
                  </a:ext>
                </a:extLst>
              </a:tr>
              <a:tr h="21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승인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337979"/>
                  </a:ext>
                </a:extLst>
              </a:tr>
              <a:tr h="2102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승인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62601"/>
                  </a:ext>
                </a:extLst>
              </a:tr>
              <a:tr h="2102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382219"/>
                  </a:ext>
                </a:extLst>
              </a:tr>
              <a:tr h="21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승인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730794"/>
                  </a:ext>
                </a:extLst>
              </a:tr>
              <a:tr h="21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승인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193430"/>
                  </a:ext>
                </a:extLst>
              </a:tr>
              <a:tr h="21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승인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534829"/>
                  </a:ext>
                </a:extLst>
              </a:tr>
              <a:tr h="340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r>
                        <a:rPr lang="ko-KR" altLang="en-US" sz="800"/>
                        <a:t>차 승인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r>
                        <a:rPr lang="ko-KR" altLang="en-US" sz="800"/>
                        <a:t>차 승인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761538"/>
                  </a:ext>
                </a:extLst>
              </a:tr>
              <a:tr h="21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승인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057050"/>
                  </a:ext>
                </a:extLst>
              </a:tr>
              <a:tr h="21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717911"/>
                  </a:ext>
                </a:extLst>
              </a:tr>
              <a:tr h="3402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2</a:t>
                      </a:r>
                      <a:r>
                        <a:rPr lang="ko-KR" altLang="en-US" sz="800"/>
                        <a:t>차승인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/>
                        <a:t>1</a:t>
                      </a:r>
                      <a:r>
                        <a:rPr lang="ko-KR" altLang="en-US" sz="800"/>
                        <a:t>차승인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2425204"/>
                  </a:ext>
                </a:extLst>
              </a:tr>
              <a:tr h="21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승인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842821"/>
                  </a:ext>
                </a:extLst>
              </a:tr>
              <a:tr h="2102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/>
                        <a:t>승인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u="sng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03187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74667" y="842712"/>
            <a:ext cx="6350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승인관리팀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안전보건팀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경영지원 인재육성팀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포인트사업장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지원팀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경영기획 경영지원팀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서비스지원 서비스지원팀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안전승인상품 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코드관리에서 관리</a:t>
            </a:r>
            <a:endParaRPr lang="en-US" altLang="ko-KR" sz="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특별승인사업장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 이재억님 승인 후 지점장 승인을 받도록 하는 사업장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운영사에서 등록 가능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코드관리</a:t>
            </a:r>
            <a:r>
              <a:rPr lang="en-US" altLang="ko-KR" sz="8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74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385215" y="802455"/>
            <a:ext cx="10045359" cy="479009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327">
              <a:latin typeface="+mj-ea"/>
              <a:ea typeface="+mj-ea"/>
            </a:endParaRPr>
          </a:p>
        </p:txBody>
      </p:sp>
      <p:sp>
        <p:nvSpPr>
          <p:cNvPr id="22" name="Google Shape;50;p20"/>
          <p:cNvSpPr txBox="1"/>
          <p:nvPr/>
        </p:nvSpPr>
        <p:spPr>
          <a:xfrm>
            <a:off x="3519571" y="509894"/>
            <a:ext cx="5069923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pPr lvl="0"/>
            <a:r>
              <a:rPr lang="en-US" altLang="ko-KR" sz="663">
                <a:latin typeface="+mj-ea"/>
                <a:ea typeface="+mj-ea"/>
              </a:rPr>
              <a:t>To-Be</a:t>
            </a:r>
            <a:r>
              <a:rPr lang="ko-KR" altLang="en-US" sz="663">
                <a:latin typeface="+mj-ea"/>
                <a:ea typeface="+mj-ea"/>
              </a:rPr>
              <a:t> 승인 </a:t>
            </a:r>
            <a:r>
              <a:rPr lang="en-US" altLang="ko-KR" sz="663">
                <a:latin typeface="+mj-ea"/>
                <a:ea typeface="+mj-ea"/>
              </a:rPr>
              <a:t>Flow</a:t>
            </a:r>
            <a:endParaRPr sz="663">
              <a:latin typeface="+mj-ea"/>
              <a:ea typeface="+mj-ea"/>
            </a:endParaRPr>
          </a:p>
        </p:txBody>
      </p:sp>
      <p:sp>
        <p:nvSpPr>
          <p:cNvPr id="10" name="Google Shape;50;p20"/>
          <p:cNvSpPr txBox="1"/>
          <p:nvPr/>
        </p:nvSpPr>
        <p:spPr>
          <a:xfrm>
            <a:off x="1641238" y="509894"/>
            <a:ext cx="1784249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pPr lvl="0"/>
            <a:r>
              <a:rPr lang="ko-KR" altLang="en-US" sz="663">
                <a:latin typeface="+mj-ea"/>
              </a:rPr>
              <a:t>주문승인</a:t>
            </a:r>
            <a:endParaRPr sz="663">
              <a:latin typeface="+mj-ea"/>
              <a:ea typeface="+mj-ea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873181"/>
              </p:ext>
            </p:extLst>
          </p:nvPr>
        </p:nvGraphicFramePr>
        <p:xfrm>
          <a:off x="1905049" y="1407314"/>
          <a:ext cx="7005692" cy="2626975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681366">
                  <a:extLst>
                    <a:ext uri="{9D8B030D-6E8A-4147-A177-3AD203B41FA5}">
                      <a16:colId xmlns:a16="http://schemas.microsoft.com/office/drawing/2014/main" val="2386982180"/>
                    </a:ext>
                  </a:extLst>
                </a:gridCol>
                <a:gridCol w="1681366">
                  <a:extLst>
                    <a:ext uri="{9D8B030D-6E8A-4147-A177-3AD203B41FA5}">
                      <a16:colId xmlns:a16="http://schemas.microsoft.com/office/drawing/2014/main" val="2263711921"/>
                    </a:ext>
                  </a:extLst>
                </a:gridCol>
                <a:gridCol w="1783267">
                  <a:extLst>
                    <a:ext uri="{9D8B030D-6E8A-4147-A177-3AD203B41FA5}">
                      <a16:colId xmlns:a16="http://schemas.microsoft.com/office/drawing/2014/main" val="3577445956"/>
                    </a:ext>
                  </a:extLst>
                </a:gridCol>
                <a:gridCol w="1859693">
                  <a:extLst>
                    <a:ext uri="{9D8B030D-6E8A-4147-A177-3AD203B41FA5}">
                      <a16:colId xmlns:a16="http://schemas.microsoft.com/office/drawing/2014/main" val="2731062551"/>
                    </a:ext>
                  </a:extLst>
                </a:gridCol>
              </a:tblGrid>
              <a:tr h="43852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주문</a:t>
                      </a:r>
                    </a:p>
                  </a:txBody>
                  <a:tcPr marL="86692" marR="86692" marT="43346" marB="4334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홈앤서비스</a:t>
                      </a:r>
                    </a:p>
                  </a:txBody>
                  <a:tcPr marL="86692" marR="86692" marT="43346" marB="4334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591887"/>
                  </a:ext>
                </a:extLst>
              </a:tr>
              <a:tr h="3682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bg1"/>
                          </a:solidFill>
                        </a:rPr>
                        <a:t>감독관</a:t>
                      </a:r>
                      <a:endParaRPr lang="en-US" altLang="ko-KR" sz="90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900">
                          <a:solidFill>
                            <a:schemeClr val="bg1"/>
                          </a:solidFill>
                        </a:rPr>
                        <a:t>지점장</a:t>
                      </a:r>
                      <a:r>
                        <a:rPr lang="en-US" altLang="ko-KR" sz="90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900">
                        <a:solidFill>
                          <a:schemeClr val="bg1"/>
                        </a:solidFill>
                      </a:endParaRPr>
                    </a:p>
                  </a:txBody>
                  <a:tcPr marL="86692" marR="86692" marT="43346" marB="4334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>
                          <a:solidFill>
                            <a:schemeClr val="bg1"/>
                          </a:solidFill>
                        </a:rPr>
                        <a:t>안전상품</a:t>
                      </a:r>
                    </a:p>
                  </a:txBody>
                  <a:tcPr marL="86692" marR="86692" marT="43346" marB="4334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지점장</a:t>
                      </a:r>
                      <a:r>
                        <a:rPr lang="en-US" altLang="ko-KR" sz="900" b="1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감독관</a:t>
                      </a:r>
                      <a:r>
                        <a:rPr lang="en-US" altLang="ko-KR" sz="900" b="1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900" b="1">
                        <a:solidFill>
                          <a:schemeClr val="bg1"/>
                        </a:solidFill>
                      </a:endParaRPr>
                    </a:p>
                  </a:txBody>
                  <a:tcPr marL="86692" marR="86692" marT="43346" marB="4334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>
                          <a:solidFill>
                            <a:schemeClr val="bg1"/>
                          </a:solidFill>
                        </a:rPr>
                        <a:t>안전보건팀</a:t>
                      </a:r>
                    </a:p>
                  </a:txBody>
                  <a:tcPr marL="86692" marR="86692" marT="43346" marB="4334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458804"/>
                  </a:ext>
                </a:extLst>
              </a:tr>
              <a:tr h="606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86692" marR="86692" marT="43346" marB="4334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86692" marR="86692" marT="43346" marB="4334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승인</a:t>
                      </a:r>
                    </a:p>
                  </a:txBody>
                  <a:tcPr marL="86692" marR="86692" marT="43346" marB="4334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86692" marR="86692" marT="43346" marB="4334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325152"/>
                  </a:ext>
                </a:extLst>
              </a:tr>
              <a:tr h="6067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86692" marR="86692" marT="43346" marB="4334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86692" marR="86692" marT="43346" marB="4334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86692" marR="86692" marT="43346" marB="4334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86692" marR="86692" marT="43346" marB="4334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051558"/>
                  </a:ext>
                </a:extLst>
              </a:tr>
              <a:tr h="6067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86692" marR="86692" marT="43346" marB="4334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sz="900">
                        <a:solidFill>
                          <a:schemeClr val="tx1"/>
                        </a:solidFill>
                      </a:endParaRPr>
                    </a:p>
                  </a:txBody>
                  <a:tcPr marL="86692" marR="86692" marT="43346" marB="4334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/>
                    </a:p>
                  </a:txBody>
                  <a:tcPr marL="86692" marR="86692" marT="43346" marB="4334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/>
                        <a:t>승인</a:t>
                      </a:r>
                    </a:p>
                  </a:txBody>
                  <a:tcPr marL="86692" marR="86692" marT="43346" marB="4334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337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0602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2862</TotalTime>
  <Words>185</Words>
  <Application>Microsoft Office PowerPoint</Application>
  <PresentationFormat>사용자 지정</PresentationFormat>
  <Paragraphs>132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126</cp:revision>
  <dcterms:modified xsi:type="dcterms:W3CDTF">2025-03-18T04:00:02Z</dcterms:modified>
</cp:coreProperties>
</file>