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67" r:id="rId2"/>
    <p:sldId id="286" r:id="rId3"/>
    <p:sldId id="285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9" userDrawn="1">
          <p15:clr>
            <a:srgbClr val="A4A3A4"/>
          </p15:clr>
        </p15:guide>
        <p15:guide id="2" pos="75" userDrawn="1">
          <p15:clr>
            <a:srgbClr val="A4A3A4"/>
          </p15:clr>
        </p15:guide>
        <p15:guide id="3" orient="horz" pos="3884" userDrawn="1">
          <p15:clr>
            <a:srgbClr val="A4A3A4"/>
          </p15:clr>
        </p15:guide>
        <p15:guide id="4" pos="3114" userDrawn="1">
          <p15:clr>
            <a:srgbClr val="A4A3A4"/>
          </p15:clr>
        </p15:guide>
        <p15:guide id="5" pos="3477" userDrawn="1">
          <p15:clr>
            <a:srgbClr val="A4A3A4"/>
          </p15:clr>
        </p15:guide>
        <p15:guide id="6" orient="horz" pos="981" userDrawn="1">
          <p15:clr>
            <a:srgbClr val="A4A3A4"/>
          </p15:clr>
        </p15:guide>
        <p15:guide id="7" pos="483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DBB24"/>
    <a:srgbClr val="F2CFEE"/>
    <a:srgbClr val="FFC000"/>
    <a:srgbClr val="FFFFFF"/>
    <a:srgbClr val="3A798C"/>
    <a:srgbClr val="EF4838"/>
    <a:srgbClr val="E70026"/>
    <a:srgbClr val="0085A1"/>
    <a:srgbClr val="007FA5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560" autoAdjust="0"/>
    <p:restoredTop sz="96260"/>
  </p:normalViewPr>
  <p:slideViewPr>
    <p:cSldViewPr snapToGrid="0" showGuides="1">
      <p:cViewPr>
        <p:scale>
          <a:sx n="126" d="100"/>
          <a:sy n="126" d="100"/>
        </p:scale>
        <p:origin x="144" y="192"/>
      </p:cViewPr>
      <p:guideLst>
        <p:guide orient="horz" pos="709"/>
        <p:guide pos="75"/>
        <p:guide orient="horz" pos="3884"/>
        <p:guide pos="3114"/>
        <p:guide pos="3477"/>
        <p:guide orient="horz" pos="981"/>
        <p:guide pos="4838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995AF1-34B6-B240-96BF-5529F2879263}" type="datetimeFigureOut">
              <a:rPr kumimoji="1" lang="ko-KR" altLang="en-US" smtClean="0"/>
              <a:t>2025. 5. 20.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55464-D8BC-C049-A8D1-E150CF11BA3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686239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3F87E1-314C-CE3E-24B8-F77DDE311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AB93A4-CB76-D4DE-1D41-FF55274C3D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C1503F5-58F1-C38B-FF90-9C67AFC9F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28DA83-C3AF-8BE7-4534-0C1EB9EE63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455464-D8BC-C049-A8D1-E150CF11BA3D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77124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43338C2-A475-9CFE-EC63-9EE16EC82FC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46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6C045641-8683-B9CF-D530-E950EB78C22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3881" y="234641"/>
            <a:ext cx="1168248" cy="3605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04839E8-C1E5-B68B-B7E2-CA22186228B1}"/>
              </a:ext>
            </a:extLst>
          </p:cNvPr>
          <p:cNvSpPr txBox="1"/>
          <p:nvPr userDrawn="1"/>
        </p:nvSpPr>
        <p:spPr>
          <a:xfrm>
            <a:off x="864973" y="1909170"/>
            <a:ext cx="70979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구매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Solution 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전자거래시스템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–</a:t>
            </a:r>
            <a:r>
              <a:rPr kumimoji="1" lang="ko-KR" altLang="en-US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 </a:t>
            </a:r>
            <a:r>
              <a:rPr kumimoji="1" lang="en-US" altLang="ko-KR" sz="2400" b="1" dirty="0">
                <a:solidFill>
                  <a:srgbClr val="0070C0"/>
                </a:solidFill>
                <a:latin typeface="NanumSquare Bold" panose="020B0600000101010101" pitchFamily="34" charset="-127"/>
                <a:ea typeface="NanumSquare Bold" panose="020B0600000101010101" pitchFamily="34" charset="-127"/>
                <a:cs typeface="Pretendard" panose="02000503000000020004" pitchFamily="2" charset="-127"/>
              </a:rPr>
              <a:t>OK PLAZA</a:t>
            </a:r>
            <a:endParaRPr kumimoji="1" lang="ko-KR" altLang="en-US" sz="2400" b="1" dirty="0">
              <a:solidFill>
                <a:srgbClr val="0070C0"/>
              </a:solidFill>
              <a:latin typeface="NanumSquare Bold" panose="020B0600000101010101" pitchFamily="34" charset="-127"/>
              <a:ea typeface="NanumSquare Bold" panose="020B0600000101010101" pitchFamily="34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F89A82-1D78-593D-5DC7-5728BB0E1853}"/>
              </a:ext>
            </a:extLst>
          </p:cNvPr>
          <p:cNvSpPr txBox="1"/>
          <p:nvPr userDrawn="1"/>
        </p:nvSpPr>
        <p:spPr>
          <a:xfrm>
            <a:off x="864973" y="2508603"/>
            <a:ext cx="96375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800" b="1" dirty="0" err="1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운영사</a:t>
            </a:r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 매뉴얼 </a:t>
            </a:r>
            <a:r>
              <a:rPr kumimoji="1" lang="en-US" altLang="ko-KR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(</a:t>
            </a:r>
            <a:r>
              <a:rPr kumimoji="1" lang="ko-KR" altLang="en-US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검색엔진 수동 동기화</a:t>
            </a:r>
            <a:r>
              <a:rPr kumimoji="1" lang="en-US" altLang="ko-KR" sz="4800" b="1" dirty="0">
                <a:solidFill>
                  <a:srgbClr val="0070C0"/>
                </a:solidFill>
                <a:latin typeface="NanumSquare ExtraBold" panose="020B0600000101010101" pitchFamily="34" charset="-127"/>
                <a:ea typeface="NanumSquare ExtraBold" panose="020B0600000101010101" pitchFamily="34" charset="-127"/>
              </a:rPr>
              <a:t>)</a:t>
            </a:r>
            <a:endParaRPr kumimoji="1" lang="ko-KR" altLang="en-US" sz="4800" b="1" dirty="0">
              <a:solidFill>
                <a:srgbClr val="0070C0"/>
              </a:solidFill>
              <a:latin typeface="NanumSquare ExtraBold" panose="020B0600000101010101" pitchFamily="34" charset="-127"/>
              <a:ea typeface="NanumSquare ExtraBold" panose="020B0600000101010101" pitchFamily="34" charset="-127"/>
            </a:endParaRPr>
          </a:p>
        </p:txBody>
      </p:sp>
      <p:pic>
        <p:nvPicPr>
          <p:cNvPr id="10" name="Picture 3" descr="팬택씨앤아이 엔지니어링">
            <a:extLst>
              <a:ext uri="{FF2B5EF4-FFF2-40B4-BE49-F238E27FC236}">
                <a16:creationId xmlns:a16="http://schemas.microsoft.com/office/drawing/2014/main" id="{D6E6023B-D80A-BCA0-8B8C-E99FE3E12B0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973" y="6446353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38CCCC4-7B12-EA18-90E6-D2E0E5D3D5EC}"/>
              </a:ext>
            </a:extLst>
          </p:cNvPr>
          <p:cNvSpPr txBox="1"/>
          <p:nvPr userDrawn="1"/>
        </p:nvSpPr>
        <p:spPr>
          <a:xfrm>
            <a:off x="8840604" y="6440638"/>
            <a:ext cx="2991525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r"/>
            <a:r>
              <a:rPr lang="en-US" altLang="ko-KR" sz="10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NanumSquare" panose="020B0600000101010101" pitchFamily="34" charset="-127"/>
                <a:ea typeface="NanumSquare" panose="020B0600000101010101" pitchFamily="34" charset="-127"/>
              </a:rPr>
              <a:t>Copyright Pantech C&amp;I Eng. All Rights Reserved.</a:t>
            </a:r>
            <a:endParaRPr lang="ko-KR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NanumSquare" panose="020B0600000101010101" pitchFamily="34" charset="-127"/>
              <a:ea typeface="NanumSquare" panose="020B0600000101010101" pitchFamily="34" charset="-127"/>
              <a:cs typeface="Malgun Gothic Semilight" panose="020B0502040204020203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174306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BDF0B-18B1-0542-B760-DB397F1EB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7CD12BC-6756-DE49-FAB7-AE4C37503F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CC111-0462-F1EA-5CD2-571E9077B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74E060-4D6D-4D18-88BD-062FBEB0A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706862-61C5-9BDA-8D28-E103902A4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071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57297F-390B-3028-84C9-D0FE89AEB8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4BF65AA-47FD-56B8-F4D5-37A504E8CB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9E31C4-AC39-44E6-F6E8-AEB88D17F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022392-0F8E-C4D0-4133-66D14BD5A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2353BA-3FC6-2025-16DA-9F19D6174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366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097645E-18B6-3FBF-0BCE-1C66874219A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952484818"/>
              </p:ext>
            </p:extLst>
          </p:nvPr>
        </p:nvGraphicFramePr>
        <p:xfrm>
          <a:off x="0" y="555585"/>
          <a:ext cx="12192000" cy="57537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088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896112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5753774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NanumSquare Bold"/>
                          <a:ea typeface="맑은 고딕" panose="020B0503020000020004" pitchFamily="50" charset="-127"/>
                        </a:rPr>
                        <a:t>Contents</a:t>
                      </a: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0" marR="360000" marT="180000" marB="21600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3C45CD49-039C-7B61-EB4A-2827634854F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67276C1-2B8F-CA1E-E108-0B9A9DD89400}"/>
              </a:ext>
            </a:extLst>
          </p:cNvPr>
          <p:cNvSpPr txBox="1"/>
          <p:nvPr userDrawn="1"/>
        </p:nvSpPr>
        <p:spPr>
          <a:xfrm>
            <a:off x="63500" y="118855"/>
            <a:ext cx="697627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맑은 고딕" panose="020B0503020000020004" pitchFamily="50" charset="-127"/>
                <a:ea typeface="NanumSquare Bold" panose="020B0600000101010101"/>
                <a:cs typeface="Malgun Gothic Semilight" panose="020B0502040204020203" pitchFamily="50" charset="-127"/>
              </a:rPr>
              <a:t>목차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3F02B5-9948-A08A-BFF3-53D4662D2D83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E39A7295-43D3-B2C0-FFA5-931A9E36C40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7302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22">
            <a:extLst>
              <a:ext uri="{FF2B5EF4-FFF2-40B4-BE49-F238E27FC236}">
                <a16:creationId xmlns:a16="http://schemas.microsoft.com/office/drawing/2014/main" id="{ED7ACF9A-1E82-F9DE-4D86-98575698A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24475" y="6437741"/>
            <a:ext cx="1543050" cy="298546"/>
          </a:xfrm>
        </p:spPr>
        <p:txBody>
          <a:bodyPr/>
          <a:lstStyle>
            <a:lvl1pPr algn="ctr">
              <a:defRPr sz="12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D68B34AA-18A8-41B5-B213-38B8284C32D3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A107E5E0-020F-3D88-D14D-B64773681835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27770845"/>
              </p:ext>
            </p:extLst>
          </p:nvPr>
        </p:nvGraphicFramePr>
        <p:xfrm>
          <a:off x="0" y="555585"/>
          <a:ext cx="12192000" cy="57484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5320">
                  <a:extLst>
                    <a:ext uri="{9D8B030D-6E8A-4147-A177-3AD203B41FA5}">
                      <a16:colId xmlns:a16="http://schemas.microsoft.com/office/drawing/2014/main" val="2596794405"/>
                    </a:ext>
                  </a:extLst>
                </a:gridCol>
                <a:gridCol w="3916680">
                  <a:extLst>
                    <a:ext uri="{9D8B030D-6E8A-4147-A177-3AD203B41FA5}">
                      <a16:colId xmlns:a16="http://schemas.microsoft.com/office/drawing/2014/main" val="3959835413"/>
                    </a:ext>
                  </a:extLst>
                </a:gridCol>
              </a:tblGrid>
              <a:tr h="1063126">
                <a:tc rowSpan="2"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8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ctr" defTabSz="457200" rtl="0" eaLnBrk="1" fontAlgn="auto" latinLnBrk="0" hangingPunct="1">
                        <a:lnSpc>
                          <a:spcPts val="3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2400" dirty="0"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80000" marR="180000" marT="180000" marB="21600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983194"/>
                  </a:ext>
                </a:extLst>
              </a:tr>
              <a:tr h="46853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200" b="1" dirty="0">
                        <a:solidFill>
                          <a:srgbClr val="007FA5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08000" marR="108000" marT="72000" marB="108000">
                    <a:lnL w="63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7FA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6446767"/>
                  </a:ext>
                </a:extLst>
              </a:tr>
            </a:tbl>
          </a:graphicData>
        </a:graphic>
      </p:graphicFrame>
      <p:pic>
        <p:nvPicPr>
          <p:cNvPr id="14" name="Picture 3" descr="팬택씨앤아이 엔지니어링">
            <a:extLst>
              <a:ext uri="{FF2B5EF4-FFF2-40B4-BE49-F238E27FC236}">
                <a16:creationId xmlns:a16="http://schemas.microsoft.com/office/drawing/2014/main" id="{8A8A3C7C-813A-1A48-05D6-D8261D4F31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" y="6495781"/>
            <a:ext cx="962025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FA90B0D-2AD2-5A1F-A0DA-3FC37B2DC05A}"/>
              </a:ext>
            </a:extLst>
          </p:cNvPr>
          <p:cNvSpPr txBox="1"/>
          <p:nvPr userDrawn="1"/>
        </p:nvSpPr>
        <p:spPr>
          <a:xfrm>
            <a:off x="9498612" y="6492923"/>
            <a:ext cx="2662908" cy="246221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000" b="0" i="0" dirty="0">
                <a:effectLst/>
                <a:latin typeface="Pretendard Variable Medium"/>
              </a:rPr>
              <a:t>Copyright Pantech C&amp;I Eng. All Rights Reserved.</a:t>
            </a:r>
            <a:endParaRPr lang="ko-KR" altLang="en-US" sz="1000" b="1" dirty="0">
              <a:solidFill>
                <a:srgbClr val="007FA5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Malgun Gothic Semilight" panose="020B0502040204020203" pitchFamily="50" charset="-127"/>
            </a:endParaRPr>
          </a:p>
        </p:txBody>
      </p:sp>
      <p:pic>
        <p:nvPicPr>
          <p:cNvPr id="2" name="Picture 4">
            <a:extLst>
              <a:ext uri="{FF2B5EF4-FFF2-40B4-BE49-F238E27FC236}">
                <a16:creationId xmlns:a16="http://schemas.microsoft.com/office/drawing/2014/main" id="{26723431-A513-82D6-5902-1232535E02D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4281" y="156280"/>
            <a:ext cx="95899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9582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CF92BB-257F-281C-9A34-FF625B907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19B472-F25F-CCFB-6E2F-52A4F6861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DA24E68-4EA2-92AD-DE4B-4D94B32305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D1749C-5B74-F142-C940-A9439FE80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116C57E-E976-BBE9-F645-2AD260F95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7D3DAD-407A-9A2B-9E26-437678BB3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449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0634C5-374B-480C-01EB-115A17683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BBD0D2-CA1E-1B6C-F5C7-294C821E96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D405B5D-676A-BFCD-2AD7-2E2177FE7C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CFA6920-4568-0325-24A0-EC700EBF06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20A1D8D-2244-9C81-6EE5-B01B7F4719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F7A33C3-55CE-4200-0845-EF67DCF07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2A2EA1-ECE1-3969-BAE0-E65440D46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0D4540-D09D-4086-6F82-AFB5AD9C1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186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8C0BC6-396E-1FEC-939E-CA48D5F2C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2ED7C18-A9BB-960E-BC55-F18207025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33B316-9C8B-F0B4-39FC-4995F53C5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16CF66-9475-FA3B-4012-F2A03FA2B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283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A93154-7559-3E41-52D8-66A620A95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86BBD45-FB9E-9D92-2B22-F0FD9E80F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6BC26E0-982D-2A21-765A-2572CDD0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335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9AE5C-D3E7-336D-7131-2D476D347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F3A820-74B9-FD8A-CFF0-D872BCCBF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52BEB-9BB8-8C45-083A-BBECF8D927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5AFFA7-D98D-3CC2-4A69-F8DA8654E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F4A48F-CF72-7458-2538-ED0FB2FCB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4801CFF-7741-7654-1743-1093875F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58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47B92-A8A0-8283-9E93-C6D293E06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FDB7DAC-3F26-55C9-1F1D-CF03BF927C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F7C031-E9D8-51BD-9FAC-4B93B61AFD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6F27DB3-A199-362B-6CDA-8C7C9C4C5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E64F4FA-F6EF-893B-890C-133F22283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16BF86-E1BC-9958-D884-6F5D28D59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418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337951E-311D-4707-4A68-0F377816A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92A0EDB-845F-BCDD-CE08-1CB9AF662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67F7C4-DB12-E20F-A74F-2FE2D659D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4FCD69-0AF7-4A0B-8099-723C09692EE9}" type="datetimeFigureOut">
              <a:rPr lang="ko-KR" altLang="en-US" smtClean="0"/>
              <a:t>2025. 5. 20.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F58256-97BA-205F-E704-834D7CF73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DCE5F4C-63E2-0FB6-0910-7B74B1A743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CE15E8-0122-4E25-9858-91B393025A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2442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2155E-466C-CB81-5DD5-E7C43A243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59098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DFB3FF-0828-2027-E6B3-69200CD6B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18E817F-9CE1-41E4-FFA0-9DF169360FC8}"/>
              </a:ext>
            </a:extLst>
          </p:cNvPr>
          <p:cNvSpPr txBox="1"/>
          <p:nvPr/>
        </p:nvSpPr>
        <p:spPr>
          <a:xfrm>
            <a:off x="63500" y="118855"/>
            <a:ext cx="26212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검색엔진 색인 동기화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130FCB-38A7-E547-7EB9-E93B2305FD46}"/>
              </a:ext>
            </a:extLst>
          </p:cNvPr>
          <p:cNvSpPr txBox="1"/>
          <p:nvPr/>
        </p:nvSpPr>
        <p:spPr>
          <a:xfrm>
            <a:off x="144612" y="790983"/>
            <a:ext cx="270138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1.1 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검색엔진 관리도구 접근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44709D-FF7A-E3CA-92CC-31F14AF5BF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630344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검색엔진 색인 수동 동기화 작업을 위한 화면 입니다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0" indent="0" latinLnBrk="1">
                        <a:buNone/>
                      </a:pPr>
                      <a:r>
                        <a:rPr lang="ko-KR" altLang="en-US" sz="1000" b="0" u="none" dirty="0"/>
                        <a:t>아래 순서로 검색엔진 색인 수동 동기화를 진행할 수 있습니다</a:t>
                      </a:r>
                      <a:r>
                        <a:rPr lang="en-US" altLang="ko-KR" sz="1000" b="0" u="none" dirty="0"/>
                        <a:t>.</a:t>
                      </a:r>
                    </a:p>
                    <a:p>
                      <a:pPr marL="0" indent="0" latinLnBrk="1">
                        <a:buNone/>
                      </a:pPr>
                      <a:br>
                        <a:rPr lang="en-US" altLang="ko-KR" sz="1000" b="0" u="none" dirty="0"/>
                      </a:b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* 내부망에서는 진행 가능합니다</a:t>
                      </a:r>
                      <a:endParaRPr lang="en-US" altLang="ko-KR" sz="1000" b="0" u="none" dirty="0">
                        <a:solidFill>
                          <a:srgbClr val="FF0000"/>
                        </a:solidFill>
                      </a:endParaRPr>
                    </a:p>
                    <a:p>
                      <a:pPr marL="0" indent="0" latinLnBrk="1">
                        <a:buNone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en-US" altLang="ko-KR" sz="1000" b="0" u="none" dirty="0"/>
                        <a:t>[</a:t>
                      </a:r>
                      <a:r>
                        <a:rPr lang="ko-KR" altLang="en-US" sz="1000" b="0" u="none" dirty="0"/>
                        <a:t>검색엔진 색인 동기화</a:t>
                      </a:r>
                      <a:r>
                        <a:rPr lang="en-US" altLang="ko-KR" sz="1000" b="0" u="none" dirty="0"/>
                        <a:t>]</a:t>
                      </a:r>
                      <a:r>
                        <a:rPr lang="ko-KR" altLang="en-US" sz="1000" b="0" u="none" dirty="0"/>
                        <a:t> 버튼을 클릭하면</a:t>
                      </a:r>
                      <a:br>
                        <a:rPr lang="en-US" altLang="ko-KR" sz="1000" b="0" u="none" dirty="0"/>
                      </a:br>
                      <a:r>
                        <a:rPr lang="ko-KR" altLang="en-US" sz="1000" b="0" u="none" dirty="0"/>
                        <a:t>새 탭에 검색엔진 관리 도구 화면이 나타납니다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br>
                        <a:rPr lang="en-US" altLang="ko-KR" sz="1000" b="0" u="none" dirty="0"/>
                      </a:br>
                      <a:r>
                        <a:rPr lang="ko-KR" altLang="en-US" sz="1000" b="0" u="none" dirty="0"/>
                        <a:t>또는</a:t>
                      </a:r>
                      <a:br>
                        <a:rPr lang="en-US" altLang="ko-KR" sz="1000" b="0" u="none" dirty="0"/>
                      </a:br>
                      <a:br>
                        <a:rPr lang="en-US" altLang="ko-KR" sz="1000" b="0" u="none" dirty="0"/>
                      </a:br>
                      <a:r>
                        <a:rPr lang="ko-KR" altLang="en-US" sz="1000" b="0" u="none" dirty="0"/>
                        <a:t>아래의 </a:t>
                      </a:r>
                      <a:r>
                        <a:rPr lang="en-US" altLang="ko-KR" sz="1000" b="0" u="none" dirty="0"/>
                        <a:t>URL</a:t>
                      </a:r>
                      <a:r>
                        <a:rPr lang="ko-KR" altLang="en-US" sz="1000" b="0" u="none" dirty="0"/>
                        <a:t>로 접근할 수 있습니다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http://10.15.69.12:7800/manager</a:t>
                      </a:r>
                      <a:br>
                        <a:rPr lang="en-US" altLang="ko-KR" sz="1000" b="0" u="none" dirty="0"/>
                      </a:br>
                      <a:endParaRPr lang="en" altLang="ko-KR" sz="1000" b="0" u="none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u="none" dirty="0"/>
                        <a:t>아래 계정 정보로 검색엔진 관리 도구에 접근할 수 있습니다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r>
                        <a:rPr lang="en" altLang="ko-KR" sz="1000" b="0" u="none" dirty="0"/>
                        <a:t>- </a:t>
                      </a:r>
                      <a:r>
                        <a:rPr lang="ko-KR" altLang="en-US" sz="1000" b="0" u="none" dirty="0"/>
                        <a:t>아이디 </a:t>
                      </a:r>
                      <a:r>
                        <a:rPr lang="en-US" altLang="ko-KR" sz="1000" b="0" u="none" dirty="0"/>
                        <a:t>:</a:t>
                      </a:r>
                      <a:r>
                        <a:rPr lang="ko-KR" altLang="en-US" sz="1000" b="0" u="none" dirty="0"/>
                        <a:t> </a:t>
                      </a:r>
                      <a:r>
                        <a:rPr lang="en-US" altLang="ko-KR" sz="1000" b="0" u="none" dirty="0"/>
                        <a:t>admin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</a:t>
                      </a:r>
                      <a:r>
                        <a:rPr lang="ko-KR" altLang="en-US" sz="1000" b="0" u="none" dirty="0"/>
                        <a:t> 비밀번호 </a:t>
                      </a:r>
                      <a:r>
                        <a:rPr lang="en-US" altLang="ko-KR" sz="1000" b="0" u="none" dirty="0"/>
                        <a:t>:</a:t>
                      </a:r>
                      <a:r>
                        <a:rPr lang="ko-KR" altLang="en-US" sz="1000" b="0" u="none" dirty="0"/>
                        <a:t> </a:t>
                      </a:r>
                      <a:r>
                        <a:rPr lang="en-US" altLang="ko-KR" sz="10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dlzj</a:t>
                      </a:r>
                      <a:r>
                        <a:rPr lang="en-US" altLang="ko-KR" sz="10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!@ajTm34</a:t>
                      </a:r>
                      <a:r>
                        <a:rPr lang="ko-KR" altLang="ko-KR" sz="1000" dirty="0">
                          <a:effectLst/>
                        </a:rPr>
                        <a:t> </a:t>
                      </a:r>
                      <a:endParaRPr lang="en-US" altLang="ko-KR" sz="1000" b="0" u="none" dirty="0"/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pic>
        <p:nvPicPr>
          <p:cNvPr id="6" name="그림 5" descr="텍스트, 스크린샷, 번호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6F562F3-7AD6-3098-6238-7E25D97D58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581" t="12177" r="1874"/>
          <a:stretch/>
        </p:blipFill>
        <p:spPr>
          <a:xfrm>
            <a:off x="146612" y="1129537"/>
            <a:ext cx="3764989" cy="2958323"/>
          </a:xfrm>
          <a:prstGeom prst="rect">
            <a:avLst/>
          </a:prstGeom>
        </p:spPr>
      </p:pic>
      <p:sp>
        <p:nvSpPr>
          <p:cNvPr id="8" name="모서리가 둥근 직사각형 7">
            <a:extLst>
              <a:ext uri="{FF2B5EF4-FFF2-40B4-BE49-F238E27FC236}">
                <a16:creationId xmlns:a16="http://schemas.microsoft.com/office/drawing/2014/main" id="{A03CBE4A-9B78-8F30-1D1C-994D3CB9F2D5}"/>
              </a:ext>
            </a:extLst>
          </p:cNvPr>
          <p:cNvSpPr/>
          <p:nvPr/>
        </p:nvSpPr>
        <p:spPr>
          <a:xfrm>
            <a:off x="3049810" y="116117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  <p:pic>
        <p:nvPicPr>
          <p:cNvPr id="10" name="그림 9" descr="텍스트, 스크린샷, 멀티미디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69E5D5-EE57-D4CB-9656-D1411F8378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111"/>
          <a:stretch/>
        </p:blipFill>
        <p:spPr>
          <a:xfrm>
            <a:off x="3911601" y="2166416"/>
            <a:ext cx="4305840" cy="2510779"/>
          </a:xfrm>
          <a:prstGeom prst="rect">
            <a:avLst/>
          </a:prstGeom>
        </p:spPr>
      </p:pic>
      <p:sp>
        <p:nvSpPr>
          <p:cNvPr id="11" name="모서리가 둥근 직사각형 10">
            <a:extLst>
              <a:ext uri="{FF2B5EF4-FFF2-40B4-BE49-F238E27FC236}">
                <a16:creationId xmlns:a16="http://schemas.microsoft.com/office/drawing/2014/main" id="{DE572622-FEF0-795C-9722-305E36E8FEB2}"/>
              </a:ext>
            </a:extLst>
          </p:cNvPr>
          <p:cNvSpPr/>
          <p:nvPr/>
        </p:nvSpPr>
        <p:spPr>
          <a:xfrm>
            <a:off x="3699956" y="216641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  <p:cxnSp>
        <p:nvCxnSpPr>
          <p:cNvPr id="12" name="꺾인 연결선[E] 11">
            <a:extLst>
              <a:ext uri="{FF2B5EF4-FFF2-40B4-BE49-F238E27FC236}">
                <a16:creationId xmlns:a16="http://schemas.microsoft.com/office/drawing/2014/main" id="{70C9AC8C-B6E1-A48B-3606-E1B5795FFEA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16200000" flipH="1">
            <a:off x="2962264" y="1518724"/>
            <a:ext cx="915239" cy="56014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모서리가 둥근 직사각형 17">
            <a:extLst>
              <a:ext uri="{FF2B5EF4-FFF2-40B4-BE49-F238E27FC236}">
                <a16:creationId xmlns:a16="http://schemas.microsoft.com/office/drawing/2014/main" id="{76EE849B-58E8-4FFA-57EB-8C54D1F159EF}"/>
              </a:ext>
            </a:extLst>
          </p:cNvPr>
          <p:cNvSpPr/>
          <p:nvPr/>
        </p:nvSpPr>
        <p:spPr>
          <a:xfrm>
            <a:off x="5884521" y="357308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2</a:t>
            </a:r>
            <a:endParaRPr kumimoji="1" lang="ko-KR" altLang="en-US" sz="1000" b="1" dirty="0"/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9BC65B9D-4895-DB77-243C-6096E206260E}"/>
              </a:ext>
            </a:extLst>
          </p:cNvPr>
          <p:cNvSpPr/>
          <p:nvPr/>
        </p:nvSpPr>
        <p:spPr>
          <a:xfrm>
            <a:off x="3911601" y="1827862"/>
            <a:ext cx="4305840" cy="338554"/>
          </a:xfrm>
          <a:prstGeom prst="roundRect">
            <a:avLst>
              <a:gd name="adj" fmla="val 655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>
              <a:buNone/>
            </a:pPr>
            <a:r>
              <a:rPr lang="en" altLang="ko-KR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http://10.15.69.12:7800/manager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8198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8C12F-081C-3376-4ED3-2FCE0E9E9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7F41FB0-7B04-C898-D6D2-2DB433EDC091}"/>
              </a:ext>
            </a:extLst>
          </p:cNvPr>
          <p:cNvSpPr txBox="1"/>
          <p:nvPr/>
        </p:nvSpPr>
        <p:spPr>
          <a:xfrm>
            <a:off x="63500" y="118855"/>
            <a:ext cx="2621230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20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검색엔진 색인 동기화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C29769-697F-CCEF-6FE5-C0FB33030A72}"/>
              </a:ext>
            </a:extLst>
          </p:cNvPr>
          <p:cNvSpPr txBox="1"/>
          <p:nvPr/>
        </p:nvSpPr>
        <p:spPr>
          <a:xfrm>
            <a:off x="144612" y="790983"/>
            <a:ext cx="2957861" cy="33855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ko-KR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1.2</a:t>
            </a:r>
            <a:r>
              <a:rPr lang="ko-KR" altLang="en-US" sz="1600" b="1" dirty="0">
                <a:solidFill>
                  <a:srgbClr val="007FA5"/>
                </a:solidFill>
                <a:latin typeface="NanumSquare Bold"/>
                <a:ea typeface="맑은 고딕" panose="020B0503020000020004" pitchFamily="50" charset="-127"/>
                <a:cs typeface="Malgun Gothic Semilight" panose="020B0502040204020203" pitchFamily="50" charset="-127"/>
              </a:rPr>
              <a:t> 검색엔진 색인 수동 동기화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6EF7F46-5CD1-D8BD-2FD2-6551430155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055929"/>
              </p:ext>
            </p:extLst>
          </p:nvPr>
        </p:nvGraphicFramePr>
        <p:xfrm>
          <a:off x="8280400" y="557385"/>
          <a:ext cx="3911600" cy="5741815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911600">
                  <a:extLst>
                    <a:ext uri="{9D8B030D-6E8A-4147-A177-3AD203B41FA5}">
                      <a16:colId xmlns:a16="http://schemas.microsoft.com/office/drawing/2014/main" val="2064446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■ </a:t>
                      </a:r>
                      <a:r>
                        <a:rPr lang="ko-KR" altLang="en-US" sz="1100" dirty="0"/>
                        <a:t>화면개요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0789895"/>
                  </a:ext>
                </a:extLst>
              </a:tr>
              <a:tr h="67197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/>
                        <a:t>검색엔진 관리 도구에서 검색엔진 색인 수동 동기화를 진행합니다</a:t>
                      </a:r>
                      <a:r>
                        <a:rPr lang="en-US" altLang="ko-KR" sz="1000" dirty="0"/>
                        <a:t>.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10945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■ </a:t>
                      </a:r>
                      <a:r>
                        <a:rPr kumimoji="0" lang="ko-KR" altLang="en-US" sz="11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상세설명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F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3601798"/>
                  </a:ext>
                </a:extLst>
              </a:tr>
              <a:tr h="4318000">
                <a:tc>
                  <a:txBody>
                    <a:bodyPr/>
                    <a:lstStyle/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u="none" dirty="0"/>
                        <a:t>왼쪽에서 </a:t>
                      </a:r>
                      <a:r>
                        <a:rPr lang="en-US" altLang="ko-KR" sz="1000" b="0" u="none" dirty="0"/>
                        <a:t>[</a:t>
                      </a:r>
                      <a:r>
                        <a:rPr lang="ko-KR" altLang="en-US" sz="1000" b="0" u="none" dirty="0"/>
                        <a:t>스케쥴</a:t>
                      </a:r>
                      <a:r>
                        <a:rPr lang="en-US" altLang="ko-KR" sz="1000" b="0" u="none" dirty="0"/>
                        <a:t>]</a:t>
                      </a:r>
                      <a:r>
                        <a:rPr lang="ko-KR" altLang="en-US" sz="1000" b="0" u="none" dirty="0"/>
                        <a:t> 메뉴를 클릭하여 화면에 진입합니다</a:t>
                      </a:r>
                      <a:r>
                        <a:rPr lang="en-US" altLang="ko-KR" sz="1000" b="0" u="none" dirty="0"/>
                        <a:t>.</a:t>
                      </a:r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u="none" dirty="0"/>
                        <a:t>아래 스케쥴을 일시적으로 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비활성화</a:t>
                      </a:r>
                      <a:r>
                        <a:rPr lang="ko-KR" altLang="en-US" sz="1000" b="0" u="none" dirty="0"/>
                        <a:t> 시킵니다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ok_dynamic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panta_dynamic</a:t>
                      </a:r>
                      <a:br>
                        <a:rPr lang="en-US" altLang="ko-KR" sz="1000" b="0" u="none" dirty="0"/>
                      </a:br>
                      <a:br>
                        <a:rPr lang="en-US" altLang="ko-KR" sz="1000" b="0" u="none" dirty="0"/>
                      </a:b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r>
                        <a:rPr lang="ko-KR" altLang="en-US" sz="1000" b="0" u="none" dirty="0"/>
                        <a:t>아래 스케쥴의 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[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강제 실행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]</a:t>
                      </a:r>
                      <a:r>
                        <a:rPr lang="ko-KR" altLang="en-US" sz="1000" b="0" u="none" dirty="0"/>
                        <a:t> 버튼을 클릭하여 색인 수동 동기화 작업을 진행합니다</a:t>
                      </a:r>
                      <a:r>
                        <a:rPr lang="en-US" altLang="ko-KR" sz="1000" b="0" u="none" dirty="0"/>
                        <a:t>.</a:t>
                      </a:r>
                      <a:r>
                        <a:rPr lang="ko-KR" altLang="en-US" sz="1000" b="0" u="none" dirty="0"/>
                        <a:t> </a:t>
                      </a:r>
                      <a:r>
                        <a:rPr lang="en-US" altLang="ko-KR" sz="1000" b="0" u="none" dirty="0"/>
                        <a:t>(</a:t>
                      </a:r>
                      <a:r>
                        <a:rPr lang="ko-KR" altLang="en-US" sz="1000" b="0" u="none" dirty="0"/>
                        <a:t>대략 </a:t>
                      </a:r>
                      <a:r>
                        <a:rPr lang="en-US" altLang="ko-KR" sz="1000" b="0" u="none" dirty="0"/>
                        <a:t>100</a:t>
                      </a:r>
                      <a:r>
                        <a:rPr lang="ko-KR" altLang="en-US" sz="1000" b="0" u="none" dirty="0"/>
                        <a:t>분 소요</a:t>
                      </a:r>
                      <a:r>
                        <a:rPr lang="en-US" altLang="ko-KR" sz="1000" b="0" u="none" dirty="0"/>
                        <a:t>)</a:t>
                      </a:r>
                      <a:br>
                        <a:rPr lang="en-US" altLang="ko-KR" sz="1000" b="0" u="none" dirty="0"/>
                      </a:br>
                      <a:r>
                        <a:rPr lang="ko-KR" altLang="en-US" sz="1000" b="0" u="none" dirty="0"/>
                        <a:t>강제 실행이 되면 실행 상태가 </a:t>
                      </a:r>
                      <a:r>
                        <a:rPr lang="en-US" altLang="ko-KR" sz="1000" b="0" u="none" dirty="0"/>
                        <a:t>‘</a:t>
                      </a:r>
                      <a:r>
                        <a:rPr lang="ko-KR" altLang="en-US" sz="1000" b="0" u="none" dirty="0" err="1"/>
                        <a:t>실행중</a:t>
                      </a:r>
                      <a:r>
                        <a:rPr lang="en-US" altLang="ko-KR" sz="1000" b="0" u="none" dirty="0"/>
                        <a:t>’</a:t>
                      </a:r>
                      <a:r>
                        <a:rPr lang="ko-KR" altLang="en-US" sz="1000" b="0" u="none" dirty="0"/>
                        <a:t> </a:t>
                      </a:r>
                      <a:r>
                        <a:rPr lang="ko-KR" altLang="en-US" sz="1000" b="0" u="none" dirty="0" err="1"/>
                        <a:t>으로</a:t>
                      </a:r>
                      <a:r>
                        <a:rPr lang="ko-KR" altLang="en-US" sz="1000" b="0" u="none" dirty="0"/>
                        <a:t> 표시됩니다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ok_static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panta_static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good_name_static</a:t>
                      </a: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marR="0" lvl="0" indent="-22860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AutoNum type="arabicPeriod"/>
                        <a:tabLst/>
                        <a:defRPr/>
                      </a:pPr>
                      <a:r>
                        <a:rPr lang="ko-KR" altLang="en-US" sz="1000" b="0" u="none" dirty="0"/>
                        <a:t>수동 동기화가 완료 후 </a:t>
                      </a:r>
                      <a:r>
                        <a:rPr lang="en-US" altLang="ko-KR" sz="1000" b="0" u="none" dirty="0"/>
                        <a:t>2</a:t>
                      </a:r>
                      <a:r>
                        <a:rPr lang="ko-KR" altLang="en-US" sz="1000" b="0" u="none" dirty="0"/>
                        <a:t>번 단계에서 비활성화했던 스케쥴을 다시 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활성화</a:t>
                      </a:r>
                      <a:r>
                        <a:rPr lang="ko-KR" altLang="en-US" sz="1000" b="0" u="none" dirty="0"/>
                        <a:t> 합니다</a:t>
                      </a:r>
                      <a:r>
                        <a:rPr lang="en-US" altLang="ko-KR" sz="1000" b="0" u="none" dirty="0"/>
                        <a:t>.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ok_dynamic</a:t>
                      </a:r>
                      <a:br>
                        <a:rPr lang="en-US" altLang="ko-KR" sz="1000" b="0" u="none" dirty="0"/>
                      </a:br>
                      <a:r>
                        <a:rPr lang="en-US" altLang="ko-KR" sz="1000" b="0" u="none" dirty="0"/>
                        <a:t>- </a:t>
                      </a:r>
                      <a:r>
                        <a:rPr lang="en-US" altLang="ko-KR" sz="1000" b="0" u="none" dirty="0" err="1"/>
                        <a:t>panta_dynamic</a:t>
                      </a: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228600" indent="-228600" latinLnBrk="1">
                        <a:buAutoNum type="arabicPeriod"/>
                      </a:pPr>
                      <a:endParaRPr lang="en-US" altLang="ko-KR" sz="1000" b="0" u="none" dirty="0"/>
                    </a:p>
                    <a:p>
                      <a:pPr marL="0" indent="0" latinLnBrk="1">
                        <a:buNone/>
                      </a:pP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검색엔진 </a:t>
                      </a:r>
                      <a:r>
                        <a:rPr lang="ko-KR" altLang="en-US" sz="1000" b="0" u="none" dirty="0" err="1">
                          <a:solidFill>
                            <a:srgbClr val="FF0000"/>
                          </a:solidFill>
                        </a:rPr>
                        <a:t>에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 대한 상세 운영방법은 별도 첨부된 매뉴얼을 참고해 주세요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.(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별첨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.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ko-KR" altLang="en-US" sz="1000" b="0" u="none" dirty="0" err="1">
                          <a:solidFill>
                            <a:srgbClr val="FF0000"/>
                          </a:solidFill>
                        </a:rPr>
                        <a:t>오케이플라자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_</a:t>
                      </a:r>
                      <a:r>
                        <a:rPr lang="ko-KR" altLang="en-US" sz="1000" b="0" u="none" dirty="0" err="1">
                          <a:solidFill>
                            <a:srgbClr val="FF0000"/>
                          </a:solidFill>
                        </a:rPr>
                        <a:t>운영자메뉴얼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.docx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&gt;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4.2</a:t>
                      </a:r>
                      <a:r>
                        <a:rPr lang="ko-KR" altLang="en-US" sz="1000" b="0" u="none" dirty="0">
                          <a:solidFill>
                            <a:srgbClr val="FF0000"/>
                          </a:solidFill>
                        </a:rPr>
                        <a:t> 스케줄 설정</a:t>
                      </a:r>
                      <a:r>
                        <a:rPr lang="en-US" altLang="ko-KR" sz="1000" b="0" u="none" dirty="0">
                          <a:solidFill>
                            <a:srgbClr val="FF0000"/>
                          </a:solidFill>
                        </a:rPr>
                        <a:t>)</a:t>
                      </a:r>
                    </a:p>
                  </a:txBody>
                  <a:tcPr marT="108000" marB="10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3391471"/>
                  </a:ext>
                </a:extLst>
              </a:tr>
            </a:tbl>
          </a:graphicData>
        </a:graphic>
      </p:graphicFrame>
      <p:pic>
        <p:nvPicPr>
          <p:cNvPr id="7" name="그림 6" descr="텍스트, 소프트웨어, 컴퓨터 아이콘, 웹 페이지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24A301F-399B-C4E6-143B-1A0084F60B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281"/>
          <a:stretch/>
        </p:blipFill>
        <p:spPr>
          <a:xfrm>
            <a:off x="119063" y="1129537"/>
            <a:ext cx="6815678" cy="3474316"/>
          </a:xfrm>
          <a:prstGeom prst="rect">
            <a:avLst/>
          </a:prstGeom>
        </p:spPr>
      </p:pic>
      <p:sp>
        <p:nvSpPr>
          <p:cNvPr id="9" name="모서리가 둥근 직사각형 8">
            <a:extLst>
              <a:ext uri="{FF2B5EF4-FFF2-40B4-BE49-F238E27FC236}">
                <a16:creationId xmlns:a16="http://schemas.microsoft.com/office/drawing/2014/main" id="{D237B6D3-7523-F3D3-221E-7CE1F5233E95}"/>
              </a:ext>
            </a:extLst>
          </p:cNvPr>
          <p:cNvSpPr/>
          <p:nvPr/>
        </p:nvSpPr>
        <p:spPr>
          <a:xfrm>
            <a:off x="600159" y="21921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1</a:t>
            </a:r>
            <a:endParaRPr kumimoji="1" lang="ko-KR" altLang="en-US" sz="1000" b="1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8613738F-5BE1-D4DB-EF6B-CC0AB7DE6FCC}"/>
              </a:ext>
            </a:extLst>
          </p:cNvPr>
          <p:cNvSpPr/>
          <p:nvPr/>
        </p:nvSpPr>
        <p:spPr>
          <a:xfrm>
            <a:off x="6392754" y="22821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2</a:t>
            </a:r>
            <a:endParaRPr kumimoji="1" lang="ko-KR" altLang="en-US" sz="1000" b="1" dirty="0"/>
          </a:p>
        </p:txBody>
      </p:sp>
      <p:sp>
        <p:nvSpPr>
          <p:cNvPr id="14" name="모서리가 둥근 직사각형 13">
            <a:extLst>
              <a:ext uri="{FF2B5EF4-FFF2-40B4-BE49-F238E27FC236}">
                <a16:creationId xmlns:a16="http://schemas.microsoft.com/office/drawing/2014/main" id="{5B122E5B-644C-B250-3F67-6F5C689E3B8B}"/>
              </a:ext>
            </a:extLst>
          </p:cNvPr>
          <p:cNvSpPr/>
          <p:nvPr/>
        </p:nvSpPr>
        <p:spPr>
          <a:xfrm>
            <a:off x="5969417" y="3222467"/>
            <a:ext cx="395693" cy="180000"/>
          </a:xfrm>
          <a:prstGeom prst="roundRect">
            <a:avLst/>
          </a:prstGeom>
          <a:solidFill>
            <a:srgbClr val="FFC000">
              <a:alpha val="25098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모서리가 둥근 직사각형 14">
            <a:extLst>
              <a:ext uri="{FF2B5EF4-FFF2-40B4-BE49-F238E27FC236}">
                <a16:creationId xmlns:a16="http://schemas.microsoft.com/office/drawing/2014/main" id="{40D93726-A1B9-7175-027D-042AA984B085}"/>
              </a:ext>
            </a:extLst>
          </p:cNvPr>
          <p:cNvSpPr/>
          <p:nvPr/>
        </p:nvSpPr>
        <p:spPr>
          <a:xfrm>
            <a:off x="5966059" y="3687575"/>
            <a:ext cx="411751" cy="182771"/>
          </a:xfrm>
          <a:prstGeom prst="roundRect">
            <a:avLst/>
          </a:prstGeom>
          <a:solidFill>
            <a:srgbClr val="FFC000">
              <a:alpha val="25098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모서리가 둥근 직사각형 16">
            <a:extLst>
              <a:ext uri="{FF2B5EF4-FFF2-40B4-BE49-F238E27FC236}">
                <a16:creationId xmlns:a16="http://schemas.microsoft.com/office/drawing/2014/main" id="{E46A3D8B-48FB-0C60-5532-10414B0DA78E}"/>
              </a:ext>
            </a:extLst>
          </p:cNvPr>
          <p:cNvSpPr/>
          <p:nvPr/>
        </p:nvSpPr>
        <p:spPr>
          <a:xfrm>
            <a:off x="5594513" y="3068043"/>
            <a:ext cx="368363" cy="154424"/>
          </a:xfrm>
          <a:prstGeom prst="roundRect">
            <a:avLst/>
          </a:prstGeom>
          <a:solidFill>
            <a:srgbClr val="F2CFEE">
              <a:alpha val="25098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F704BF77-1712-A026-11DD-482F09845918}"/>
              </a:ext>
            </a:extLst>
          </p:cNvPr>
          <p:cNvSpPr/>
          <p:nvPr/>
        </p:nvSpPr>
        <p:spPr>
          <a:xfrm>
            <a:off x="5571821" y="3529636"/>
            <a:ext cx="391055" cy="154424"/>
          </a:xfrm>
          <a:prstGeom prst="roundRect">
            <a:avLst/>
          </a:prstGeom>
          <a:solidFill>
            <a:srgbClr val="F2CFEE">
              <a:alpha val="25098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0" name="꺾인 연결선[E] 19">
            <a:extLst>
              <a:ext uri="{FF2B5EF4-FFF2-40B4-BE49-F238E27FC236}">
                <a16:creationId xmlns:a16="http://schemas.microsoft.com/office/drawing/2014/main" id="{D642D17E-D213-D957-9BF4-83D913E84C78}"/>
              </a:ext>
            </a:extLst>
          </p:cNvPr>
          <p:cNvCxnSpPr>
            <a:cxnSpLocks/>
            <a:stCxn id="15" idx="3"/>
            <a:endCxn id="13" idx="2"/>
          </p:cNvCxnSpPr>
          <p:nvPr/>
        </p:nvCxnSpPr>
        <p:spPr>
          <a:xfrm flipV="1">
            <a:off x="6377810" y="2462143"/>
            <a:ext cx="104944" cy="1316818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꺾인 연결선[E] 22">
            <a:extLst>
              <a:ext uri="{FF2B5EF4-FFF2-40B4-BE49-F238E27FC236}">
                <a16:creationId xmlns:a16="http://schemas.microsoft.com/office/drawing/2014/main" id="{D44ABC2E-CE03-C6ED-1A51-E119EF2E0205}"/>
              </a:ext>
            </a:extLst>
          </p:cNvPr>
          <p:cNvCxnSpPr>
            <a:cxnSpLocks/>
            <a:stCxn id="14" idx="3"/>
            <a:endCxn id="13" idx="2"/>
          </p:cNvCxnSpPr>
          <p:nvPr/>
        </p:nvCxnSpPr>
        <p:spPr>
          <a:xfrm flipV="1">
            <a:off x="6365110" y="2462143"/>
            <a:ext cx="117644" cy="85032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모서리가 둥근 직사각형 35">
            <a:extLst>
              <a:ext uri="{FF2B5EF4-FFF2-40B4-BE49-F238E27FC236}">
                <a16:creationId xmlns:a16="http://schemas.microsoft.com/office/drawing/2014/main" id="{D7BCF97E-5761-DEBC-4CE2-A7DEA12C989E}"/>
              </a:ext>
            </a:extLst>
          </p:cNvPr>
          <p:cNvSpPr/>
          <p:nvPr/>
        </p:nvSpPr>
        <p:spPr>
          <a:xfrm>
            <a:off x="5391821" y="442570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3</a:t>
            </a:r>
            <a:endParaRPr kumimoji="1" lang="ko-KR" altLang="en-US" sz="1000" b="1" dirty="0"/>
          </a:p>
        </p:txBody>
      </p:sp>
      <p:cxnSp>
        <p:nvCxnSpPr>
          <p:cNvPr id="37" name="꺾인 연결선[E] 36">
            <a:extLst>
              <a:ext uri="{FF2B5EF4-FFF2-40B4-BE49-F238E27FC236}">
                <a16:creationId xmlns:a16="http://schemas.microsoft.com/office/drawing/2014/main" id="{5889F71E-8817-2DC9-AF99-7C2F3684367B}"/>
              </a:ext>
            </a:extLst>
          </p:cNvPr>
          <p:cNvCxnSpPr>
            <a:cxnSpLocks/>
            <a:stCxn id="17" idx="1"/>
            <a:endCxn id="36" idx="0"/>
          </p:cNvCxnSpPr>
          <p:nvPr/>
        </p:nvCxnSpPr>
        <p:spPr>
          <a:xfrm rot="10800000" flipV="1">
            <a:off x="5481821" y="3145255"/>
            <a:ext cx="112692" cy="1280452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76E1B045-6E68-21B4-8CAE-BCBBF7C76A2A}"/>
              </a:ext>
            </a:extLst>
          </p:cNvPr>
          <p:cNvCxnSpPr>
            <a:cxnSpLocks/>
            <a:stCxn id="19" idx="1"/>
            <a:endCxn id="36" idx="0"/>
          </p:cNvCxnSpPr>
          <p:nvPr/>
        </p:nvCxnSpPr>
        <p:spPr>
          <a:xfrm rot="10800000" flipV="1">
            <a:off x="5481821" y="3606847"/>
            <a:ext cx="90000" cy="818859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87C2138E-E1B2-C146-40A4-5D22130D370F}"/>
              </a:ext>
            </a:extLst>
          </p:cNvPr>
          <p:cNvSpPr/>
          <p:nvPr/>
        </p:nvSpPr>
        <p:spPr>
          <a:xfrm>
            <a:off x="8661905" y="2960222"/>
            <a:ext cx="636950" cy="240132"/>
          </a:xfrm>
          <a:prstGeom prst="roundRect">
            <a:avLst>
              <a:gd name="adj" fmla="val 6555"/>
            </a:avLst>
          </a:prstGeom>
          <a:solidFill>
            <a:srgbClr val="6DB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</a:t>
            </a:r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0FB21A53-E540-D1FB-BD22-F89049E9C28C}"/>
              </a:ext>
            </a:extLst>
          </p:cNvPr>
          <p:cNvSpPr/>
          <p:nvPr/>
        </p:nvSpPr>
        <p:spPr>
          <a:xfrm>
            <a:off x="10899520" y="2960222"/>
            <a:ext cx="636950" cy="240132"/>
          </a:xfrm>
          <a:prstGeom prst="roundRect">
            <a:avLst>
              <a:gd name="adj" fmla="val 6555"/>
            </a:avLst>
          </a:prstGeom>
          <a:solidFill>
            <a:srgbClr val="6DB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비활성화</a:t>
            </a:r>
          </a:p>
        </p:txBody>
      </p:sp>
      <p:cxnSp>
        <p:nvCxnSpPr>
          <p:cNvPr id="11" name="꺾인 연결선[E] 10">
            <a:extLst>
              <a:ext uri="{FF2B5EF4-FFF2-40B4-BE49-F238E27FC236}">
                <a16:creationId xmlns:a16="http://schemas.microsoft.com/office/drawing/2014/main" id="{84546296-AADB-F004-24A6-8B0F8D10AA2A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9298855" y="3080288"/>
            <a:ext cx="160066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모서리가 둥근 직사각형 30">
            <a:extLst>
              <a:ext uri="{FF2B5EF4-FFF2-40B4-BE49-F238E27FC236}">
                <a16:creationId xmlns:a16="http://schemas.microsoft.com/office/drawing/2014/main" id="{A66DF83D-36AB-BCF8-D494-36D7B07BC5C1}"/>
              </a:ext>
            </a:extLst>
          </p:cNvPr>
          <p:cNvSpPr/>
          <p:nvPr/>
        </p:nvSpPr>
        <p:spPr>
          <a:xfrm>
            <a:off x="9523937" y="2960222"/>
            <a:ext cx="1036600" cy="24013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 버튼 클릭</a:t>
            </a:r>
          </a:p>
        </p:txBody>
      </p:sp>
      <p:sp>
        <p:nvSpPr>
          <p:cNvPr id="33" name="모서리가 둥근 직사각형 32">
            <a:extLst>
              <a:ext uri="{FF2B5EF4-FFF2-40B4-BE49-F238E27FC236}">
                <a16:creationId xmlns:a16="http://schemas.microsoft.com/office/drawing/2014/main" id="{BC13E429-BFA5-F070-2697-68117F2997D7}"/>
              </a:ext>
            </a:extLst>
          </p:cNvPr>
          <p:cNvSpPr/>
          <p:nvPr/>
        </p:nvSpPr>
        <p:spPr>
          <a:xfrm>
            <a:off x="8661905" y="5357058"/>
            <a:ext cx="636950" cy="240132"/>
          </a:xfrm>
          <a:prstGeom prst="roundRect">
            <a:avLst>
              <a:gd name="adj" fmla="val 6555"/>
            </a:avLst>
          </a:prstGeom>
          <a:solidFill>
            <a:srgbClr val="6DB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비활성화</a:t>
            </a:r>
          </a:p>
        </p:txBody>
      </p:sp>
      <p:sp>
        <p:nvSpPr>
          <p:cNvPr id="34" name="모서리가 둥근 직사각형 33">
            <a:extLst>
              <a:ext uri="{FF2B5EF4-FFF2-40B4-BE49-F238E27FC236}">
                <a16:creationId xmlns:a16="http://schemas.microsoft.com/office/drawing/2014/main" id="{95A3DE9B-B201-E7D6-BFB8-9BF34B5428AD}"/>
              </a:ext>
            </a:extLst>
          </p:cNvPr>
          <p:cNvSpPr/>
          <p:nvPr/>
        </p:nvSpPr>
        <p:spPr>
          <a:xfrm>
            <a:off x="10899520" y="5357058"/>
            <a:ext cx="636950" cy="240132"/>
          </a:xfrm>
          <a:prstGeom prst="roundRect">
            <a:avLst>
              <a:gd name="adj" fmla="val 6555"/>
            </a:avLst>
          </a:prstGeom>
          <a:solidFill>
            <a:srgbClr val="6DB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활성화</a:t>
            </a:r>
          </a:p>
        </p:txBody>
      </p:sp>
      <p:cxnSp>
        <p:nvCxnSpPr>
          <p:cNvPr id="35" name="꺾인 연결선[E] 34">
            <a:extLst>
              <a:ext uri="{FF2B5EF4-FFF2-40B4-BE49-F238E27FC236}">
                <a16:creationId xmlns:a16="http://schemas.microsoft.com/office/drawing/2014/main" id="{46903CA9-7BD4-8EDD-3114-4CA905DB0F29}"/>
              </a:ext>
            </a:extLst>
          </p:cNvPr>
          <p:cNvCxnSpPr>
            <a:cxnSpLocks/>
            <a:stCxn id="33" idx="3"/>
            <a:endCxn id="34" idx="1"/>
          </p:cNvCxnSpPr>
          <p:nvPr/>
        </p:nvCxnSpPr>
        <p:spPr>
          <a:xfrm>
            <a:off x="9298855" y="5477124"/>
            <a:ext cx="160066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모서리가 둥근 직사각형 37">
            <a:extLst>
              <a:ext uri="{FF2B5EF4-FFF2-40B4-BE49-F238E27FC236}">
                <a16:creationId xmlns:a16="http://schemas.microsoft.com/office/drawing/2014/main" id="{00BE04AD-D487-4420-16F4-2C5A41A27E2E}"/>
              </a:ext>
            </a:extLst>
          </p:cNvPr>
          <p:cNvSpPr/>
          <p:nvPr/>
        </p:nvSpPr>
        <p:spPr>
          <a:xfrm>
            <a:off x="9523937" y="5357058"/>
            <a:ext cx="1036600" cy="24013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비활성화 버튼 클릭</a:t>
            </a:r>
          </a:p>
        </p:txBody>
      </p:sp>
      <p:sp>
        <p:nvSpPr>
          <p:cNvPr id="39" name="모서리가 둥근 직사각형 38">
            <a:extLst>
              <a:ext uri="{FF2B5EF4-FFF2-40B4-BE49-F238E27FC236}">
                <a16:creationId xmlns:a16="http://schemas.microsoft.com/office/drawing/2014/main" id="{E677FB19-4819-A6C8-4C37-130C0DB6A8EF}"/>
              </a:ext>
            </a:extLst>
          </p:cNvPr>
          <p:cNvSpPr/>
          <p:nvPr/>
        </p:nvSpPr>
        <p:spPr>
          <a:xfrm>
            <a:off x="8661905" y="4334702"/>
            <a:ext cx="636950" cy="240132"/>
          </a:xfrm>
          <a:prstGeom prst="roundRect">
            <a:avLst>
              <a:gd name="adj" fmla="val 6555"/>
            </a:avLst>
          </a:prstGeom>
          <a:solidFill>
            <a:srgbClr val="6DBB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bg1"/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강제실행</a:t>
            </a:r>
          </a:p>
        </p:txBody>
      </p:sp>
      <p:sp>
        <p:nvSpPr>
          <p:cNvPr id="41" name="모서리가 둥근 직사각형 40">
            <a:extLst>
              <a:ext uri="{FF2B5EF4-FFF2-40B4-BE49-F238E27FC236}">
                <a16:creationId xmlns:a16="http://schemas.microsoft.com/office/drawing/2014/main" id="{81F4F8F7-D14E-A7BA-2A26-C212552EAD08}"/>
              </a:ext>
            </a:extLst>
          </p:cNvPr>
          <p:cNvSpPr/>
          <p:nvPr/>
        </p:nvSpPr>
        <p:spPr>
          <a:xfrm>
            <a:off x="10899520" y="4334702"/>
            <a:ext cx="636950" cy="240132"/>
          </a:xfrm>
          <a:prstGeom prst="roundRect">
            <a:avLst>
              <a:gd name="adj" fmla="val 6555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실행중</a:t>
            </a:r>
            <a:endParaRPr lang="ko-KR" altLang="en-US" sz="8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cxnSp>
        <p:nvCxnSpPr>
          <p:cNvPr id="42" name="꺾인 연결선[E] 41">
            <a:extLst>
              <a:ext uri="{FF2B5EF4-FFF2-40B4-BE49-F238E27FC236}">
                <a16:creationId xmlns:a16="http://schemas.microsoft.com/office/drawing/2014/main" id="{473CAFA8-E65F-1E3E-06AA-A253F1AC024B}"/>
              </a:ext>
            </a:extLst>
          </p:cNvPr>
          <p:cNvCxnSpPr>
            <a:cxnSpLocks/>
            <a:stCxn id="39" idx="3"/>
            <a:endCxn id="41" idx="1"/>
          </p:cNvCxnSpPr>
          <p:nvPr/>
        </p:nvCxnSpPr>
        <p:spPr>
          <a:xfrm>
            <a:off x="9298855" y="4454768"/>
            <a:ext cx="1600665" cy="12700"/>
          </a:xfrm>
          <a:prstGeom prst="bentConnector3">
            <a:avLst>
              <a:gd name="adj1" fmla="val 50000"/>
            </a:avLst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모서리가 둥근 직사각형 42">
            <a:extLst>
              <a:ext uri="{FF2B5EF4-FFF2-40B4-BE49-F238E27FC236}">
                <a16:creationId xmlns:a16="http://schemas.microsoft.com/office/drawing/2014/main" id="{A87A1A9A-007A-8E6A-4573-D49FB0447190}"/>
              </a:ext>
            </a:extLst>
          </p:cNvPr>
          <p:cNvSpPr/>
          <p:nvPr/>
        </p:nvSpPr>
        <p:spPr>
          <a:xfrm>
            <a:off x="9523937" y="4334702"/>
            <a:ext cx="1036600" cy="240132"/>
          </a:xfrm>
          <a:prstGeom prst="roundRect">
            <a:avLst>
              <a:gd name="adj" fmla="val 655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rIns="90000" bIns="90000" rtlCol="0" anchor="ctr"/>
          <a:lstStyle/>
          <a:p>
            <a:pPr algn="ctr">
              <a:buNone/>
            </a:pPr>
            <a:r>
              <a:rPr lang="ko-KR" altLang="en-US" sz="8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강제실행 버튼 클릭</a:t>
            </a:r>
          </a:p>
        </p:txBody>
      </p:sp>
      <p:sp>
        <p:nvSpPr>
          <p:cNvPr id="108" name="모서리가 둥근 직사각형 107">
            <a:extLst>
              <a:ext uri="{FF2B5EF4-FFF2-40B4-BE49-F238E27FC236}">
                <a16:creationId xmlns:a16="http://schemas.microsoft.com/office/drawing/2014/main" id="{C85FD7EF-CFD0-930D-FE80-5681CC806FCE}"/>
              </a:ext>
            </a:extLst>
          </p:cNvPr>
          <p:cNvSpPr/>
          <p:nvPr/>
        </p:nvSpPr>
        <p:spPr>
          <a:xfrm>
            <a:off x="5595106" y="4013039"/>
            <a:ext cx="391055" cy="154424"/>
          </a:xfrm>
          <a:prstGeom prst="roundRect">
            <a:avLst/>
          </a:prstGeom>
          <a:solidFill>
            <a:srgbClr val="F2CFEE">
              <a:alpha val="25098"/>
            </a:srgbClr>
          </a:solidFill>
          <a:ln w="952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109" name="꺾인 연결선[E] 108">
            <a:extLst>
              <a:ext uri="{FF2B5EF4-FFF2-40B4-BE49-F238E27FC236}">
                <a16:creationId xmlns:a16="http://schemas.microsoft.com/office/drawing/2014/main" id="{2347159A-2B84-7EA0-DF8C-A4B54D6D3437}"/>
              </a:ext>
            </a:extLst>
          </p:cNvPr>
          <p:cNvCxnSpPr>
            <a:cxnSpLocks/>
            <a:stCxn id="108" idx="1"/>
            <a:endCxn id="36" idx="0"/>
          </p:cNvCxnSpPr>
          <p:nvPr/>
        </p:nvCxnSpPr>
        <p:spPr>
          <a:xfrm rot="10800000" flipV="1">
            <a:off x="5481822" y="4090251"/>
            <a:ext cx="113285" cy="335456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>
            <a:extLst>
              <a:ext uri="{FF2B5EF4-FFF2-40B4-BE49-F238E27FC236}">
                <a16:creationId xmlns:a16="http://schemas.microsoft.com/office/drawing/2014/main" id="{65CAC7D0-E303-1402-73F6-57227B94120D}"/>
              </a:ext>
            </a:extLst>
          </p:cNvPr>
          <p:cNvSpPr/>
          <p:nvPr/>
        </p:nvSpPr>
        <p:spPr>
          <a:xfrm>
            <a:off x="6600398" y="228214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ko-KR" sz="1000" b="1" dirty="0"/>
              <a:t>4</a:t>
            </a:r>
            <a:endParaRPr kumimoji="1"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820666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16280</TotalTime>
  <Words>263</Words>
  <Application>Microsoft Macintosh PowerPoint</Application>
  <PresentationFormat>와이드스크린</PresentationFormat>
  <Paragraphs>46</Paragraphs>
  <Slides>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Apple SD Gothic Neo</vt:lpstr>
      <vt:lpstr>NanumSquare</vt:lpstr>
      <vt:lpstr>NanumSquare Bold</vt:lpstr>
      <vt:lpstr>NanumSquare ExtraBold</vt:lpstr>
      <vt:lpstr>Pretendard Variable Medium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3362</dc:creator>
  <cp:lastModifiedBy>DA41707</cp:lastModifiedBy>
  <cp:revision>29</cp:revision>
  <dcterms:created xsi:type="dcterms:W3CDTF">2025-03-13T00:31:23Z</dcterms:created>
  <dcterms:modified xsi:type="dcterms:W3CDTF">2025-05-20T05:02:59Z</dcterms:modified>
</cp:coreProperties>
</file>