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7" r:id="rId3"/>
    <p:sldId id="290" r:id="rId4"/>
    <p:sldId id="291" r:id="rId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7" autoAdjust="0"/>
    <p:restoredTop sz="94660"/>
  </p:normalViewPr>
  <p:slideViewPr>
    <p:cSldViewPr snapToGrid="0">
      <p:cViewPr varScale="1">
        <p:scale>
          <a:sx n="172" d="100"/>
          <a:sy n="172" d="100"/>
        </p:scale>
        <p:origin x="208" y="44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098AF4AD-21E4-E2AE-4EFC-A06BC348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9345874-B1F8-DE2C-5800-614D93B08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EFAA0716-C0E6-B4BA-4D2D-D9C6E02B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6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413842AA-0395-2DB9-F5CF-DD545CCFB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26307B6-0B94-3365-AC3E-86B15429A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9991A5CD-C2B7-4F7B-F388-28FCEB6D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93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5648F2B3-0AEB-6231-0CC5-92C863134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C23A4E68-D56F-4BE4-4815-F3BB283C5F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B9E09C0F-7092-9A06-8118-904F5E51A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191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0EA241-F9B1-294A-5879-D25FB143C118}"/>
              </a:ext>
            </a:extLst>
          </p:cNvPr>
          <p:cNvSpPr/>
          <p:nvPr/>
        </p:nvSpPr>
        <p:spPr>
          <a:xfrm>
            <a:off x="2325286" y="1128746"/>
            <a:ext cx="6149189" cy="4226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indent="-228600">
              <a:buAutoNum type="arabicPeriod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신규개발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옮기는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2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개발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3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4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As-Is Real DB(OKPlaza)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를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To-Be Real 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에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Data To-Be Real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로 마이그레이션 목적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5"/>
            </a:pP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+mj-ea"/>
                <a:ea typeface="+mj-ea"/>
              </a:rPr>
              <a:t>최종</a:t>
            </a:r>
            <a:r>
              <a:rPr lang="en-US" altLang="ko-KR" sz="1200" b="1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/>
                </a:solidFill>
                <a:latin typeface="+mj-ea"/>
                <a:ea typeface="+mj-ea"/>
              </a:rPr>
              <a:t>오픈절차에 따라 진행</a:t>
            </a:r>
          </a:p>
        </p:txBody>
      </p:sp>
      <p:graphicFrame>
        <p:nvGraphicFramePr>
          <p:cNvPr id="4" name="Google Shape;42;p19">
            <a:extLst>
              <a:ext uri="{FF2B5EF4-FFF2-40B4-BE49-F238E27FC236}">
                <a16:creationId xmlns:a16="http://schemas.microsoft.com/office/drawing/2014/main" id="{C303F141-4E17-28B3-7F3B-4353A7051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32609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계획 및 목적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632F2B19-8933-5488-E372-75EF49D8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DE5C60-2F02-4ABE-4336-5D0BFEF8A72C}"/>
              </a:ext>
            </a:extLst>
          </p:cNvPr>
          <p:cNvSpPr/>
          <p:nvPr/>
        </p:nvSpPr>
        <p:spPr>
          <a:xfrm>
            <a:off x="75026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F81A5F-F588-A3B6-0CAF-BE230CFEA176}"/>
              </a:ext>
            </a:extLst>
          </p:cNvPr>
          <p:cNvSpPr/>
          <p:nvPr/>
        </p:nvSpPr>
        <p:spPr>
          <a:xfrm>
            <a:off x="543594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Picture 276" descr="MCj04289710000[1]">
            <a:extLst>
              <a:ext uri="{FF2B5EF4-FFF2-40B4-BE49-F238E27FC236}">
                <a16:creationId xmlns:a16="http://schemas.microsoft.com/office/drawing/2014/main" id="{68B02BF6-59A0-5C0F-F476-E72D5127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6965" y="2087214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6BFAD9-9042-73C1-D26D-B497E01E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2086540"/>
            <a:ext cx="304801" cy="293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0DA900-9827-78DE-782A-50A23F7CF5EA}"/>
              </a:ext>
            </a:extLst>
          </p:cNvPr>
          <p:cNvSpPr txBox="1"/>
          <p:nvPr/>
        </p:nvSpPr>
        <p:spPr>
          <a:xfrm>
            <a:off x="2417421" y="6858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F8EB0-5191-7C1C-C20D-8B3F9D0D8025}"/>
              </a:ext>
            </a:extLst>
          </p:cNvPr>
          <p:cNvSpPr txBox="1"/>
          <p:nvPr/>
        </p:nvSpPr>
        <p:spPr>
          <a:xfrm>
            <a:off x="7143879" y="685894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637F8-9251-3980-0414-3CEDD67CC6E3}"/>
              </a:ext>
            </a:extLst>
          </p:cNvPr>
          <p:cNvSpPr txBox="1"/>
          <p:nvPr/>
        </p:nvSpPr>
        <p:spPr>
          <a:xfrm>
            <a:off x="8569444" y="239532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C26F9-F5AD-BB23-DD40-60BA22785988}"/>
              </a:ext>
            </a:extLst>
          </p:cNvPr>
          <p:cNvSpPr txBox="1"/>
          <p:nvPr/>
        </p:nvSpPr>
        <p:spPr>
          <a:xfrm>
            <a:off x="4005685" y="2427286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C896ECF-14D2-2A3F-B5E1-68CAF5016679}"/>
              </a:ext>
            </a:extLst>
          </p:cNvPr>
          <p:cNvSpPr/>
          <p:nvPr/>
        </p:nvSpPr>
        <p:spPr>
          <a:xfrm>
            <a:off x="1639682" y="1286306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9EEF1-688A-47C6-6ED1-A5C6C8B2E68F}"/>
              </a:ext>
            </a:extLst>
          </p:cNvPr>
          <p:cNvSpPr txBox="1"/>
          <p:nvPr/>
        </p:nvSpPr>
        <p:spPr>
          <a:xfrm>
            <a:off x="1320208" y="1531131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OKPlaza_total DB</a:t>
            </a:r>
            <a:endParaRPr lang="ko-KR" altLang="en-US" sz="80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4EB71EBD-403D-2806-1CD9-E6E4B472238F}"/>
              </a:ext>
            </a:extLst>
          </p:cNvPr>
          <p:cNvSpPr/>
          <p:nvPr/>
        </p:nvSpPr>
        <p:spPr>
          <a:xfrm>
            <a:off x="2861236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5086B-5FE2-C3D2-ECFF-99624629FF05}"/>
              </a:ext>
            </a:extLst>
          </p:cNvPr>
          <p:cNvSpPr txBox="1"/>
          <p:nvPr/>
        </p:nvSpPr>
        <p:spPr>
          <a:xfrm>
            <a:off x="2673697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5BC43D53-BA7B-4655-F4A0-7813071ACDC9}"/>
              </a:ext>
            </a:extLst>
          </p:cNvPr>
          <p:cNvSpPr/>
          <p:nvPr/>
        </p:nvSpPr>
        <p:spPr>
          <a:xfrm>
            <a:off x="1596887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A6FCC7-05BF-0A50-5238-0A8151DA8E23}"/>
              </a:ext>
            </a:extLst>
          </p:cNvPr>
          <p:cNvSpPr txBox="1"/>
          <p:nvPr/>
        </p:nvSpPr>
        <p:spPr>
          <a:xfrm>
            <a:off x="1394718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5ECF47B3-6E38-5B76-B0D4-11CC204A7001}"/>
              </a:ext>
            </a:extLst>
          </p:cNvPr>
          <p:cNvSpPr/>
          <p:nvPr/>
        </p:nvSpPr>
        <p:spPr>
          <a:xfrm>
            <a:off x="7682018" y="206224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ABE0F-9321-7F6B-468B-34EEA870BF00}"/>
              </a:ext>
            </a:extLst>
          </p:cNvPr>
          <p:cNvSpPr txBox="1"/>
          <p:nvPr/>
        </p:nvSpPr>
        <p:spPr>
          <a:xfrm>
            <a:off x="7494479" y="230707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BDA3B8B-DF20-7A35-CAAE-A6CD7E3232D3}"/>
              </a:ext>
            </a:extLst>
          </p:cNvPr>
          <p:cNvSpPr/>
          <p:nvPr/>
        </p:nvSpPr>
        <p:spPr>
          <a:xfrm>
            <a:off x="6417418" y="203538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713196-D46B-F4AB-ED98-6418F1D04266}"/>
              </a:ext>
            </a:extLst>
          </p:cNvPr>
          <p:cNvSpPr txBox="1"/>
          <p:nvPr/>
        </p:nvSpPr>
        <p:spPr>
          <a:xfrm>
            <a:off x="6215249" y="228020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54B8F3-CA66-8E35-03F4-3FE318DFCE13}"/>
              </a:ext>
            </a:extLst>
          </p:cNvPr>
          <p:cNvSpPr/>
          <p:nvPr/>
        </p:nvSpPr>
        <p:spPr>
          <a:xfrm>
            <a:off x="750263" y="33684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57B285-9190-F694-1BBB-4DAA78385773}"/>
              </a:ext>
            </a:extLst>
          </p:cNvPr>
          <p:cNvSpPr txBox="1"/>
          <p:nvPr/>
        </p:nvSpPr>
        <p:spPr>
          <a:xfrm>
            <a:off x="2454279" y="3094041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83D3F82F-9E59-2927-4B5D-A38812DA3FA4}"/>
              </a:ext>
            </a:extLst>
          </p:cNvPr>
          <p:cNvCxnSpPr>
            <a:cxnSpLocks/>
            <a:stCxn id="4" idx="1"/>
            <a:endCxn id="27" idx="1"/>
          </p:cNvCxnSpPr>
          <p:nvPr/>
        </p:nvCxnSpPr>
        <p:spPr>
          <a:xfrm rot="16200000" flipH="1">
            <a:off x="3831307" y="-728025"/>
            <a:ext cx="749075" cy="4777736"/>
          </a:xfrm>
          <a:prstGeom prst="curvedConnector3">
            <a:avLst>
              <a:gd name="adj1" fmla="val -30518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7776EE-70A6-6087-1D98-B018D1313F65}"/>
              </a:ext>
            </a:extLst>
          </p:cNvPr>
          <p:cNvSpPr txBox="1"/>
          <p:nvPr/>
        </p:nvSpPr>
        <p:spPr>
          <a:xfrm>
            <a:off x="5298945" y="1038658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5"/>
                </a:solidFill>
              </a:rPr>
              <a:t>1</a:t>
            </a:r>
            <a:r>
              <a:rPr lang="ko-KR" altLang="en-US" sz="1000" b="1">
                <a:solidFill>
                  <a:schemeClr val="accent5"/>
                </a:solidFill>
              </a:rPr>
              <a:t>차</a:t>
            </a:r>
          </a:p>
        </p:txBody>
      </p:sp>
      <p:sp>
        <p:nvSpPr>
          <p:cNvPr id="50" name="순서도: 자기 디스크 49">
            <a:extLst>
              <a:ext uri="{FF2B5EF4-FFF2-40B4-BE49-F238E27FC236}">
                <a16:creationId xmlns:a16="http://schemas.microsoft.com/office/drawing/2014/main" id="{0132D3B3-EDA8-B5F5-599E-BF83A3F3F9E8}"/>
              </a:ext>
            </a:extLst>
          </p:cNvPr>
          <p:cNvSpPr/>
          <p:nvPr/>
        </p:nvSpPr>
        <p:spPr>
          <a:xfrm>
            <a:off x="2827382" y="3995778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3DCF83-4350-4A64-DF18-5B9821409638}"/>
              </a:ext>
            </a:extLst>
          </p:cNvPr>
          <p:cNvSpPr txBox="1"/>
          <p:nvPr/>
        </p:nvSpPr>
        <p:spPr>
          <a:xfrm>
            <a:off x="2581123" y="42192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53" name="순서도: 자기 디스크 52">
            <a:extLst>
              <a:ext uri="{FF2B5EF4-FFF2-40B4-BE49-F238E27FC236}">
                <a16:creationId xmlns:a16="http://schemas.microsoft.com/office/drawing/2014/main" id="{E7B4F533-1C72-C1E2-7C50-AEC039573CF5}"/>
              </a:ext>
            </a:extLst>
          </p:cNvPr>
          <p:cNvSpPr/>
          <p:nvPr/>
        </p:nvSpPr>
        <p:spPr>
          <a:xfrm>
            <a:off x="1596887" y="3937722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A221E4-D7D7-C5D5-CD0B-B8F4D156CDCE}"/>
              </a:ext>
            </a:extLst>
          </p:cNvPr>
          <p:cNvSpPr txBox="1"/>
          <p:nvPr/>
        </p:nvSpPr>
        <p:spPr>
          <a:xfrm>
            <a:off x="1394718" y="4182547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pic>
        <p:nvPicPr>
          <p:cNvPr id="56" name="Picture 276" descr="MCj04289710000[1]">
            <a:extLst>
              <a:ext uri="{FF2B5EF4-FFF2-40B4-BE49-F238E27FC236}">
                <a16:creationId xmlns:a16="http://schemas.microsoft.com/office/drawing/2014/main" id="{A1FEB1DC-B410-88DF-89C0-AFA22FF9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067" y="3983462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FD01090-FC79-5FFB-2A80-824E630AA8CE}"/>
              </a:ext>
            </a:extLst>
          </p:cNvPr>
          <p:cNvSpPr txBox="1"/>
          <p:nvPr/>
        </p:nvSpPr>
        <p:spPr>
          <a:xfrm>
            <a:off x="4013787" y="4323534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03E31D43-C34E-5675-C81A-245FC0A2B07C}"/>
              </a:ext>
            </a:extLst>
          </p:cNvPr>
          <p:cNvCxnSpPr>
            <a:cxnSpLocks/>
            <a:stCxn id="22" idx="1"/>
            <a:endCxn id="27" idx="2"/>
          </p:cNvCxnSpPr>
          <p:nvPr/>
        </p:nvCxnSpPr>
        <p:spPr>
          <a:xfrm rot="16200000" flipH="1">
            <a:off x="4077064" y="-193216"/>
            <a:ext cx="37471" cy="4643236"/>
          </a:xfrm>
          <a:prstGeom prst="curvedConnector4">
            <a:avLst>
              <a:gd name="adj1" fmla="val -610072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3A737F9D-B10D-C814-4A36-AC7B236D4AA5}"/>
              </a:ext>
            </a:extLst>
          </p:cNvPr>
          <p:cNvCxnSpPr>
            <a:cxnSpLocks/>
            <a:stCxn id="20" idx="1"/>
            <a:endCxn id="24" idx="2"/>
          </p:cNvCxnSpPr>
          <p:nvPr/>
        </p:nvCxnSpPr>
        <p:spPr>
          <a:xfrm rot="16200000" flipH="1">
            <a:off x="5328106" y="-179909"/>
            <a:ext cx="64335" cy="4643487"/>
          </a:xfrm>
          <a:prstGeom prst="curvedConnector4">
            <a:avLst>
              <a:gd name="adj1" fmla="val -355328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BCEE6F-A6F7-6A4A-2481-CA0A3854B725}"/>
              </a:ext>
            </a:extLst>
          </p:cNvPr>
          <p:cNvSpPr txBox="1"/>
          <p:nvPr/>
        </p:nvSpPr>
        <p:spPr>
          <a:xfrm>
            <a:off x="4845447" y="192572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412AA-1DDC-3F03-7B32-51E07D7B435E}"/>
              </a:ext>
            </a:extLst>
          </p:cNvPr>
          <p:cNvSpPr txBox="1"/>
          <p:nvPr/>
        </p:nvSpPr>
        <p:spPr>
          <a:xfrm>
            <a:off x="4377076" y="1683889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43B33A4-7C04-F221-B272-621A22F6E593}"/>
              </a:ext>
            </a:extLst>
          </p:cNvPr>
          <p:cNvSpPr/>
          <p:nvPr/>
        </p:nvSpPr>
        <p:spPr>
          <a:xfrm>
            <a:off x="5435943" y="33582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8EE83D9-9366-D812-8C29-362F4E18D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4388530"/>
            <a:ext cx="304801" cy="29378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E0AB003-CE9F-3299-E6FE-533F9B1BB754}"/>
              </a:ext>
            </a:extLst>
          </p:cNvPr>
          <p:cNvSpPr txBox="1"/>
          <p:nvPr/>
        </p:nvSpPr>
        <p:spPr>
          <a:xfrm>
            <a:off x="7143879" y="308298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F09451-9DA5-115B-6153-E374988C6300}"/>
              </a:ext>
            </a:extLst>
          </p:cNvPr>
          <p:cNvSpPr txBox="1"/>
          <p:nvPr/>
        </p:nvSpPr>
        <p:spPr>
          <a:xfrm>
            <a:off x="8569444" y="469731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117" name="순서도: 자기 디스크 116">
            <a:extLst>
              <a:ext uri="{FF2B5EF4-FFF2-40B4-BE49-F238E27FC236}">
                <a16:creationId xmlns:a16="http://schemas.microsoft.com/office/drawing/2014/main" id="{BFD7AAB6-4F29-7FE4-7D33-667BD7C95B9E}"/>
              </a:ext>
            </a:extLst>
          </p:cNvPr>
          <p:cNvSpPr/>
          <p:nvPr/>
        </p:nvSpPr>
        <p:spPr>
          <a:xfrm>
            <a:off x="7682018" y="436423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DAB950-8252-5584-F315-6B936269AC6C}"/>
              </a:ext>
            </a:extLst>
          </p:cNvPr>
          <p:cNvSpPr txBox="1"/>
          <p:nvPr/>
        </p:nvSpPr>
        <p:spPr>
          <a:xfrm>
            <a:off x="7494479" y="460906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120" name="순서도: 자기 디스크 119">
            <a:extLst>
              <a:ext uri="{FF2B5EF4-FFF2-40B4-BE49-F238E27FC236}">
                <a16:creationId xmlns:a16="http://schemas.microsoft.com/office/drawing/2014/main" id="{D62A235B-A9B5-5B0C-CEEF-A66D0ADC8C3A}"/>
              </a:ext>
            </a:extLst>
          </p:cNvPr>
          <p:cNvSpPr/>
          <p:nvPr/>
        </p:nvSpPr>
        <p:spPr>
          <a:xfrm>
            <a:off x="6417418" y="433737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EE4A31-25EB-EBFE-80F5-BF0A1C00B79C}"/>
              </a:ext>
            </a:extLst>
          </p:cNvPr>
          <p:cNvSpPr txBox="1"/>
          <p:nvPr/>
        </p:nvSpPr>
        <p:spPr>
          <a:xfrm>
            <a:off x="6215249" y="458219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D997D7B6-E4F5-F00C-F9FE-611311A5F085}"/>
              </a:ext>
            </a:extLst>
          </p:cNvPr>
          <p:cNvCxnSpPr>
            <a:cxnSpLocks/>
            <a:stCxn id="53" idx="1"/>
            <a:endCxn id="24" idx="3"/>
          </p:cNvCxnSpPr>
          <p:nvPr/>
        </p:nvCxnSpPr>
        <p:spPr>
          <a:xfrm rot="5400000" flipH="1" flipV="1">
            <a:off x="3990766" y="69176"/>
            <a:ext cx="1651963" cy="608513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14C726F1-DA19-8932-7B46-B8814B6A1CB3}"/>
              </a:ext>
            </a:extLst>
          </p:cNvPr>
          <p:cNvCxnSpPr>
            <a:cxnSpLocks/>
            <a:stCxn id="50" idx="1"/>
            <a:endCxn id="27" idx="3"/>
          </p:cNvCxnSpPr>
          <p:nvPr/>
        </p:nvCxnSpPr>
        <p:spPr>
          <a:xfrm rot="5400000" flipH="1" flipV="1">
            <a:off x="3931254" y="1332319"/>
            <a:ext cx="1736883" cy="359003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AA2A86-E99B-564D-6E1D-F91298064E21}"/>
              </a:ext>
            </a:extLst>
          </p:cNvPr>
          <p:cNvSpPr txBox="1"/>
          <p:nvPr/>
        </p:nvSpPr>
        <p:spPr>
          <a:xfrm>
            <a:off x="4874998" y="2891682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</a:rPr>
              <a:t>차</a:t>
            </a:r>
          </a:p>
        </p:txBody>
      </p:sp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23EED760-A0BB-19C5-FBDA-2864C5CA3F6D}"/>
              </a:ext>
            </a:extLst>
          </p:cNvPr>
          <p:cNvCxnSpPr>
            <a:cxnSpLocks/>
            <a:stCxn id="53" idx="3"/>
            <a:endCxn id="120" idx="3"/>
          </p:cNvCxnSpPr>
          <p:nvPr/>
        </p:nvCxnSpPr>
        <p:spPr>
          <a:xfrm rot="16200000" flipH="1">
            <a:off x="3984623" y="1950794"/>
            <a:ext cx="399649" cy="4820531"/>
          </a:xfrm>
          <a:prstGeom prst="curvedConnector3">
            <a:avLst>
              <a:gd name="adj1" fmla="val 1572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3112CB01-C609-4562-7B26-A97E8A85ADBA}"/>
              </a:ext>
            </a:extLst>
          </p:cNvPr>
          <p:cNvCxnSpPr>
            <a:cxnSpLocks/>
            <a:stCxn id="50" idx="3"/>
            <a:endCxn id="117" idx="3"/>
          </p:cNvCxnSpPr>
          <p:nvPr/>
        </p:nvCxnSpPr>
        <p:spPr>
          <a:xfrm rot="16200000" flipH="1">
            <a:off x="5247767" y="1976202"/>
            <a:ext cx="368457" cy="4854636"/>
          </a:xfrm>
          <a:prstGeom prst="curvedConnector3">
            <a:avLst>
              <a:gd name="adj1" fmla="val 16204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74A2A62D-BD24-E0D6-0690-F2926C4E50A2}"/>
              </a:ext>
            </a:extLst>
          </p:cNvPr>
          <p:cNvCxnSpPr>
            <a:cxnSpLocks/>
            <a:stCxn id="56" idx="2"/>
            <a:endCxn id="113" idx="2"/>
          </p:cNvCxnSpPr>
          <p:nvPr/>
        </p:nvCxnSpPr>
        <p:spPr>
          <a:xfrm rot="16200000" flipH="1">
            <a:off x="6508761" y="2165494"/>
            <a:ext cx="398236" cy="4635403"/>
          </a:xfrm>
          <a:prstGeom prst="curvedConnector3">
            <a:avLst>
              <a:gd name="adj1" fmla="val 1574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F7705A3-B096-687E-59A5-4D7121D35D90}"/>
              </a:ext>
            </a:extLst>
          </p:cNvPr>
          <p:cNvSpPr txBox="1"/>
          <p:nvPr/>
        </p:nvSpPr>
        <p:spPr>
          <a:xfrm>
            <a:off x="5165806" y="449530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64" name="순서도: 자기 디스크 163">
            <a:extLst>
              <a:ext uri="{FF2B5EF4-FFF2-40B4-BE49-F238E27FC236}">
                <a16:creationId xmlns:a16="http://schemas.microsoft.com/office/drawing/2014/main" id="{EC050684-1900-E42C-6DDA-810D940AB679}"/>
              </a:ext>
            </a:extLst>
          </p:cNvPr>
          <p:cNvSpPr/>
          <p:nvPr/>
        </p:nvSpPr>
        <p:spPr>
          <a:xfrm>
            <a:off x="2861236" y="1284879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74571DC-16A9-ED3A-1E13-4C8A05804330}"/>
              </a:ext>
            </a:extLst>
          </p:cNvPr>
          <p:cNvSpPr txBox="1"/>
          <p:nvPr/>
        </p:nvSpPr>
        <p:spPr>
          <a:xfrm>
            <a:off x="2548917" y="1514697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sp>
        <p:nvSpPr>
          <p:cNvPr id="166" name="순서도: 자기 디스크 165">
            <a:extLst>
              <a:ext uri="{FF2B5EF4-FFF2-40B4-BE49-F238E27FC236}">
                <a16:creationId xmlns:a16="http://schemas.microsoft.com/office/drawing/2014/main" id="{6641C510-5F83-83CC-4BE5-6DDC98036144}"/>
              </a:ext>
            </a:extLst>
          </p:cNvPr>
          <p:cNvSpPr/>
          <p:nvPr/>
        </p:nvSpPr>
        <p:spPr>
          <a:xfrm>
            <a:off x="7648257" y="1139813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C5BB18-9073-DF44-5296-E1A2DB0BF685}"/>
              </a:ext>
            </a:extLst>
          </p:cNvPr>
          <p:cNvSpPr txBox="1"/>
          <p:nvPr/>
        </p:nvSpPr>
        <p:spPr>
          <a:xfrm>
            <a:off x="7446088" y="1377323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BE70A527-2CC3-F366-32DE-8AE2E5D5E4AA}"/>
              </a:ext>
            </a:extLst>
          </p:cNvPr>
          <p:cNvCxnSpPr>
            <a:cxnSpLocks/>
            <a:stCxn id="164" idx="4"/>
            <a:endCxn id="166" idx="1"/>
          </p:cNvCxnSpPr>
          <p:nvPr/>
        </p:nvCxnSpPr>
        <p:spPr>
          <a:xfrm flipV="1">
            <a:off x="3215825" y="1139813"/>
            <a:ext cx="4609727" cy="256823"/>
          </a:xfrm>
          <a:prstGeom prst="curvedConnector4">
            <a:avLst>
              <a:gd name="adj1" fmla="val 48077"/>
              <a:gd name="adj2" fmla="val 189011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7F5DA702-BBBF-7BAB-297F-A7120D01EC25}"/>
              </a:ext>
            </a:extLst>
          </p:cNvPr>
          <p:cNvSpPr/>
          <p:nvPr/>
        </p:nvSpPr>
        <p:spPr>
          <a:xfrm>
            <a:off x="7276931" y="367061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58EF41-A407-2D10-A552-85BBCDBE7A1A}"/>
              </a:ext>
            </a:extLst>
          </p:cNvPr>
          <p:cNvSpPr txBox="1"/>
          <p:nvPr/>
        </p:nvSpPr>
        <p:spPr>
          <a:xfrm>
            <a:off x="7067447" y="388617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Real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130A1A19-0463-32A4-216C-6BEA11AA28F7}"/>
              </a:ext>
            </a:extLst>
          </p:cNvPr>
          <p:cNvCxnSpPr>
            <a:cxnSpLocks/>
            <a:stCxn id="166" idx="2"/>
            <a:endCxn id="176" idx="2"/>
          </p:cNvCxnSpPr>
          <p:nvPr/>
        </p:nvCxnSpPr>
        <p:spPr>
          <a:xfrm rot="10800000" flipV="1">
            <a:off x="7276931" y="1251570"/>
            <a:ext cx="371326" cy="2530798"/>
          </a:xfrm>
          <a:prstGeom prst="curvedConnector3">
            <a:avLst>
              <a:gd name="adj1" fmla="val 16156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315D99C-22A6-E47C-39E1-A0ACFF77B620}"/>
              </a:ext>
            </a:extLst>
          </p:cNvPr>
          <p:cNvSpPr txBox="1"/>
          <p:nvPr/>
        </p:nvSpPr>
        <p:spPr>
          <a:xfrm>
            <a:off x="6780986" y="3374655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graphicFrame>
        <p:nvGraphicFramePr>
          <p:cNvPr id="182" name="Google Shape;42;p19">
            <a:extLst>
              <a:ext uri="{FF2B5EF4-FFF2-40B4-BE49-F238E27FC236}">
                <a16:creationId xmlns:a16="http://schemas.microsoft.com/office/drawing/2014/main" id="{73B78849-822B-EFDA-0E29-9A5F5D7A0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664244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절차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34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FDF9CE02-AEEC-4EBD-CAC3-2FADE8C1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D904054F-C584-54DB-0DFE-7C6303922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715323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 dirty="0"/>
                        <a:t>4</a:t>
                      </a:r>
                      <a:r>
                        <a:rPr lang="ko-KR" altLang="en-US" sz="1500" b="1" u="none" strike="noStrike" cap="none" dirty="0"/>
                        <a:t>차 마이그레이션 계획서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내용 개체 틀 114">
            <a:extLst>
              <a:ext uri="{FF2B5EF4-FFF2-40B4-BE49-F238E27FC236}">
                <a16:creationId xmlns:a16="http://schemas.microsoft.com/office/drawing/2014/main" id="{EE72CFC3-4722-06FB-D945-69EF7FA8D737}"/>
              </a:ext>
            </a:extLst>
          </p:cNvPr>
          <p:cNvSpPr txBox="1">
            <a:spLocks/>
          </p:cNvSpPr>
          <p:nvPr/>
        </p:nvSpPr>
        <p:spPr>
          <a:xfrm>
            <a:off x="782182" y="742841"/>
            <a:ext cx="9429239" cy="512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900" b="0" kern="0" dirty="0">
                <a:latin typeface="+mj-ea"/>
                <a:ea typeface="+mj-ea"/>
              </a:rPr>
              <a:t>2025</a:t>
            </a:r>
            <a:r>
              <a:rPr lang="ko-KR" altLang="en-US" sz="900" b="0" kern="0" dirty="0">
                <a:latin typeface="+mj-ea"/>
                <a:ea typeface="+mj-ea"/>
              </a:rPr>
              <a:t>년 </a:t>
            </a:r>
            <a:r>
              <a:rPr lang="en-US" altLang="ko-KR" sz="900" b="0" kern="0" dirty="0">
                <a:latin typeface="+mj-ea"/>
                <a:ea typeface="+mj-ea"/>
              </a:rPr>
              <a:t>4</a:t>
            </a:r>
            <a:r>
              <a:rPr lang="ko-KR" altLang="en-US" sz="900" b="0" kern="0" dirty="0">
                <a:latin typeface="+mj-ea"/>
                <a:ea typeface="+mj-ea"/>
              </a:rPr>
              <a:t>월 </a:t>
            </a:r>
            <a:r>
              <a:rPr lang="en-US" altLang="ko-KR" sz="900" dirty="0">
                <a:latin typeface="+mj-ea"/>
                <a:ea typeface="+mj-ea"/>
              </a:rPr>
              <a:t>25</a:t>
            </a:r>
            <a:r>
              <a:rPr lang="ko-KR" altLang="en-US" sz="900" b="0" kern="0" dirty="0">
                <a:latin typeface="+mj-ea"/>
                <a:ea typeface="+mj-ea"/>
              </a:rPr>
              <a:t>일 수행하는 </a:t>
            </a:r>
            <a:r>
              <a:rPr lang="en-US" altLang="ko-KR" sz="900" b="0" kern="0" dirty="0">
                <a:latin typeface="+mj-ea"/>
                <a:ea typeface="+mj-ea"/>
              </a:rPr>
              <a:t>DB </a:t>
            </a:r>
            <a:r>
              <a:rPr lang="ko-KR" altLang="en-US" sz="900" b="0" kern="0" dirty="0">
                <a:latin typeface="+mj-ea"/>
                <a:ea typeface="+mj-ea"/>
              </a:rPr>
              <a:t>이관 계획 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900" b="0" kern="0" dirty="0">
                <a:latin typeface="+mj-ea"/>
                <a:ea typeface="+mj-ea"/>
              </a:rPr>
              <a:t>이관의 목적은 </a:t>
            </a:r>
            <a:r>
              <a:rPr lang="en-US" altLang="ko-KR" sz="900" b="0" kern="0" dirty="0">
                <a:latin typeface="+mj-ea"/>
                <a:ea typeface="+mj-ea"/>
              </a:rPr>
              <a:t>As-Is </a:t>
            </a:r>
            <a:r>
              <a:rPr lang="ko-KR" altLang="en-US" sz="900" b="0" kern="0" dirty="0">
                <a:latin typeface="+mj-ea"/>
                <a:ea typeface="+mj-ea"/>
              </a:rPr>
              <a:t>운영 중인 </a:t>
            </a:r>
            <a:r>
              <a:rPr lang="en-US" altLang="ko-KR" sz="900" b="0" kern="0" dirty="0">
                <a:latin typeface="+mj-ea"/>
                <a:ea typeface="+mj-ea"/>
              </a:rPr>
              <a:t>Real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Data </a:t>
            </a:r>
            <a:r>
              <a:rPr lang="ko-KR" altLang="en-US" sz="900" b="0" kern="0" dirty="0" err="1">
                <a:latin typeface="+mj-ea"/>
                <a:ea typeface="+mj-ea"/>
              </a:rPr>
              <a:t>를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To-Be Real DB</a:t>
            </a:r>
            <a:r>
              <a:rPr lang="ko-KR" altLang="en-US" sz="900" b="0" kern="0" dirty="0" err="1">
                <a:latin typeface="+mj-ea"/>
                <a:ea typeface="+mj-ea"/>
              </a:rPr>
              <a:t>에</a:t>
            </a:r>
            <a:r>
              <a:rPr lang="en-US" altLang="ko-KR" sz="900" b="0" kern="0" dirty="0">
                <a:latin typeface="+mj-ea"/>
                <a:ea typeface="+mj-ea"/>
              </a:rPr>
              <a:t> </a:t>
            </a:r>
            <a:r>
              <a:rPr lang="ko-KR" altLang="en-US" sz="900" b="0" kern="0" dirty="0">
                <a:latin typeface="+mj-ea"/>
                <a:ea typeface="+mj-ea"/>
              </a:rPr>
              <a:t>마이그레이션하기 </a:t>
            </a:r>
            <a:r>
              <a:rPr lang="ko-KR" altLang="en-US" sz="900" b="0" kern="0" dirty="0" err="1">
                <a:latin typeface="+mj-ea"/>
                <a:ea typeface="+mj-ea"/>
              </a:rPr>
              <a:t>위함입니다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  <a:endParaRPr lang="ko-KR" altLang="en-US" sz="900" b="0" kern="0" dirty="0">
              <a:latin typeface="+mj-ea"/>
              <a:ea typeface="+mj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B4B862F-C16F-C144-F5E6-EDEA31C824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563207"/>
              </p:ext>
            </p:extLst>
          </p:nvPr>
        </p:nvGraphicFramePr>
        <p:xfrm>
          <a:off x="782182" y="1351132"/>
          <a:ext cx="9429240" cy="430580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278801">
                  <a:extLst>
                    <a:ext uri="{9D8B030D-6E8A-4147-A177-3AD203B41FA5}">
                      <a16:colId xmlns:a16="http://schemas.microsoft.com/office/drawing/2014/main" val="2538726461"/>
                    </a:ext>
                  </a:extLst>
                </a:gridCol>
                <a:gridCol w="760837">
                  <a:extLst>
                    <a:ext uri="{9D8B030D-6E8A-4147-A177-3AD203B41FA5}">
                      <a16:colId xmlns:a16="http://schemas.microsoft.com/office/drawing/2014/main" val="3380787834"/>
                    </a:ext>
                  </a:extLst>
                </a:gridCol>
                <a:gridCol w="1026082">
                  <a:extLst>
                    <a:ext uri="{9D8B030D-6E8A-4147-A177-3AD203B41FA5}">
                      <a16:colId xmlns:a16="http://schemas.microsoft.com/office/drawing/2014/main" val="1478198326"/>
                    </a:ext>
                  </a:extLst>
                </a:gridCol>
                <a:gridCol w="732916">
                  <a:extLst>
                    <a:ext uri="{9D8B030D-6E8A-4147-A177-3AD203B41FA5}">
                      <a16:colId xmlns:a16="http://schemas.microsoft.com/office/drawing/2014/main" val="3569285786"/>
                    </a:ext>
                  </a:extLst>
                </a:gridCol>
                <a:gridCol w="3245771">
                  <a:extLst>
                    <a:ext uri="{9D8B030D-6E8A-4147-A177-3AD203B41FA5}">
                      <a16:colId xmlns:a16="http://schemas.microsoft.com/office/drawing/2014/main" val="676798751"/>
                    </a:ext>
                  </a:extLst>
                </a:gridCol>
                <a:gridCol w="2764141">
                  <a:extLst>
                    <a:ext uri="{9D8B030D-6E8A-4147-A177-3AD203B41FA5}">
                      <a16:colId xmlns:a16="http://schemas.microsoft.com/office/drawing/2014/main" val="1070753804"/>
                    </a:ext>
                  </a:extLst>
                </a:gridCol>
                <a:gridCol w="620692">
                  <a:extLst>
                    <a:ext uri="{9D8B030D-6E8A-4147-A177-3AD203B41FA5}">
                      <a16:colId xmlns:a16="http://schemas.microsoft.com/office/drawing/2014/main" val="3817120"/>
                    </a:ext>
                  </a:extLst>
                </a:gridCol>
              </a:tblGrid>
              <a:tr h="98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작업내역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예상 소요시간</a:t>
                      </a:r>
                      <a:endParaRPr lang="en-US" altLang="ko-KR" sz="8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06380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DB/Table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As-Is Real K-Link DB Backup</a:t>
                      </a:r>
                      <a:b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(As-Is Real 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는 주말 스케줄에 의해 이미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됨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08393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Dev Bidding DB Backup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E:\BACKUP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경로에 해당 날짜로 백업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62922"/>
                  </a:ext>
                </a:extLst>
              </a:tr>
              <a:tr h="319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Data(As-Is Real </a:t>
                      </a:r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/K-Link, Dev Bidding)  </a:t>
                      </a:r>
                      <a:b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=&gt; To-Be Real DB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서버로 이동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As-Is Real - To-Be Real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간 네트워크 드라이브 연결 필요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40793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</a:t>
                      </a:r>
                      <a:b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(OKPlaza, K-Link, Bidding) Restore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보안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bitcube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계정 권한 설정 필요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70767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</a:t>
                      </a:r>
                      <a:b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DB(OKPlaza)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테이블 생성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Index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17969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Migration 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첨부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이미지 경로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코드포함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941489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메뉴화면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activity-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권한 연결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79461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트리거 삭제 후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트리거 추가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097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VIEW,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테이블 생성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디비버 파일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1504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IOMS 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링크드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SSMS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처리할것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53723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테이블 </a:t>
                      </a:r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  <a:endParaRPr lang="en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91514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Real Bidding Table Data cleansing</a:t>
                      </a:r>
                      <a:endParaRPr lang="en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 대리님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1059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7310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연결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31528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common/decriptAddress.sys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 복호화 처리 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24821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8491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17:00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테스트 완료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9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8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EA411EF3-E900-888F-BDB7-3EB295B5C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89F6C448-7CA9-7180-DACB-0D8F8C2BB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639267"/>
              </p:ext>
            </p:extLst>
          </p:nvPr>
        </p:nvGraphicFramePr>
        <p:xfrm>
          <a:off x="1831500" y="34763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0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 dirty="0"/>
                        <a:t>4</a:t>
                      </a:r>
                      <a:r>
                        <a:rPr lang="ko-KR" altLang="en-US" sz="1500" b="1" u="none" strike="noStrike" cap="none" dirty="0"/>
                        <a:t>차 마이그레이션 결과서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내용 개체 틀 114">
            <a:extLst>
              <a:ext uri="{FF2B5EF4-FFF2-40B4-BE49-F238E27FC236}">
                <a16:creationId xmlns:a16="http://schemas.microsoft.com/office/drawing/2014/main" id="{59A5890D-946B-2604-A093-C1C0EB41CB33}"/>
              </a:ext>
            </a:extLst>
          </p:cNvPr>
          <p:cNvSpPr txBox="1">
            <a:spLocks/>
          </p:cNvSpPr>
          <p:nvPr/>
        </p:nvSpPr>
        <p:spPr>
          <a:xfrm>
            <a:off x="75938" y="482651"/>
            <a:ext cx="10629232" cy="3785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900" b="0" kern="0" dirty="0">
                <a:latin typeface="+mj-ea"/>
                <a:ea typeface="+mj-ea"/>
              </a:rPr>
              <a:t>2025</a:t>
            </a:r>
            <a:r>
              <a:rPr lang="ko-KR" altLang="en-US" sz="900" b="0" kern="0" dirty="0">
                <a:latin typeface="+mj-ea"/>
                <a:ea typeface="+mj-ea"/>
              </a:rPr>
              <a:t>년 </a:t>
            </a:r>
            <a:r>
              <a:rPr lang="en-US" altLang="ko-KR" sz="900" b="0" kern="0" dirty="0">
                <a:latin typeface="+mj-ea"/>
                <a:ea typeface="+mj-ea"/>
              </a:rPr>
              <a:t>4</a:t>
            </a:r>
            <a:r>
              <a:rPr lang="ko-KR" altLang="en-US" sz="900" b="0" kern="0" dirty="0">
                <a:latin typeface="+mj-ea"/>
                <a:ea typeface="+mj-ea"/>
              </a:rPr>
              <a:t>월 </a:t>
            </a:r>
            <a:r>
              <a:rPr lang="en-US" altLang="ko-KR" sz="900" dirty="0">
                <a:latin typeface="+mj-ea"/>
                <a:ea typeface="+mj-ea"/>
              </a:rPr>
              <a:t>25</a:t>
            </a:r>
            <a:r>
              <a:rPr lang="ko-KR" altLang="en-US" sz="900" b="0" kern="0" dirty="0">
                <a:latin typeface="+mj-ea"/>
                <a:ea typeface="+mj-ea"/>
              </a:rPr>
              <a:t>일 수행하는 </a:t>
            </a:r>
            <a:r>
              <a:rPr lang="en-US" altLang="ko-KR" sz="900" b="0" kern="0" dirty="0">
                <a:latin typeface="+mj-ea"/>
                <a:ea typeface="+mj-ea"/>
              </a:rPr>
              <a:t>DB </a:t>
            </a:r>
            <a:r>
              <a:rPr lang="ko-KR" altLang="en-US" sz="900" b="0" kern="0" dirty="0">
                <a:latin typeface="+mj-ea"/>
                <a:ea typeface="+mj-ea"/>
              </a:rPr>
              <a:t>이관 </a:t>
            </a:r>
            <a:r>
              <a:rPr lang="ko-KR" altLang="en-US" sz="900" dirty="0">
                <a:latin typeface="+mj-ea"/>
                <a:ea typeface="+mj-ea"/>
              </a:rPr>
              <a:t>결과</a:t>
            </a:r>
            <a:r>
              <a:rPr lang="ko-KR" altLang="en-US" sz="900" b="0" kern="0" dirty="0">
                <a:latin typeface="+mj-ea"/>
                <a:ea typeface="+mj-ea"/>
              </a:rPr>
              <a:t> 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ko-KR" sz="900" b="0" kern="0" dirty="0">
                <a:latin typeface="+mj-ea"/>
                <a:ea typeface="+mj-ea"/>
              </a:rPr>
              <a:t>DB</a:t>
            </a:r>
            <a:r>
              <a:rPr lang="ko-KR" altLang="en-US" sz="900" b="0" kern="0" dirty="0">
                <a:latin typeface="+mj-ea"/>
                <a:ea typeface="+mj-ea"/>
              </a:rPr>
              <a:t> 마이그레이션은 완료되었습니다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  <a:r>
              <a:rPr lang="ko-KR" altLang="en-US" sz="900" b="0" kern="0" dirty="0">
                <a:latin typeface="+mj-ea"/>
                <a:ea typeface="+mj-ea"/>
              </a:rPr>
              <a:t> 솔루션 연동을 위해 </a:t>
            </a:r>
            <a:r>
              <a:rPr lang="en-US" altLang="ko-KR" sz="900" b="0" kern="0" dirty="0">
                <a:latin typeface="+mj-ea"/>
                <a:ea typeface="+mj-ea"/>
              </a:rPr>
              <a:t>TO-BE Real </a:t>
            </a:r>
            <a:r>
              <a:rPr lang="ko-KR" altLang="en-US" sz="900" b="0" kern="0" dirty="0">
                <a:latin typeface="+mj-ea"/>
                <a:ea typeface="+mj-ea"/>
              </a:rPr>
              <a:t>솔루션서버에 솔루션 설치가 필요합니다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553C4A-21E4-E489-CE5A-6E6902825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60480"/>
              </p:ext>
            </p:extLst>
          </p:nvPr>
        </p:nvGraphicFramePr>
        <p:xfrm>
          <a:off x="75937" y="950425"/>
          <a:ext cx="10629233" cy="4766241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248063">
                  <a:extLst>
                    <a:ext uri="{9D8B030D-6E8A-4147-A177-3AD203B41FA5}">
                      <a16:colId xmlns:a16="http://schemas.microsoft.com/office/drawing/2014/main" val="2538726461"/>
                    </a:ext>
                  </a:extLst>
                </a:gridCol>
                <a:gridCol w="612702">
                  <a:extLst>
                    <a:ext uri="{9D8B030D-6E8A-4147-A177-3AD203B41FA5}">
                      <a16:colId xmlns:a16="http://schemas.microsoft.com/office/drawing/2014/main" val="3380787834"/>
                    </a:ext>
                  </a:extLst>
                </a:gridCol>
                <a:gridCol w="721113">
                  <a:extLst>
                    <a:ext uri="{9D8B030D-6E8A-4147-A177-3AD203B41FA5}">
                      <a16:colId xmlns:a16="http://schemas.microsoft.com/office/drawing/2014/main" val="1478198326"/>
                    </a:ext>
                  </a:extLst>
                </a:gridCol>
                <a:gridCol w="572429">
                  <a:extLst>
                    <a:ext uri="{9D8B030D-6E8A-4147-A177-3AD203B41FA5}">
                      <a16:colId xmlns:a16="http://schemas.microsoft.com/office/drawing/2014/main" val="3569285786"/>
                    </a:ext>
                  </a:extLst>
                </a:gridCol>
                <a:gridCol w="2929054">
                  <a:extLst>
                    <a:ext uri="{9D8B030D-6E8A-4147-A177-3AD203B41FA5}">
                      <a16:colId xmlns:a16="http://schemas.microsoft.com/office/drawing/2014/main" val="676798751"/>
                    </a:ext>
                  </a:extLst>
                </a:gridCol>
                <a:gridCol w="1070517">
                  <a:extLst>
                    <a:ext uri="{9D8B030D-6E8A-4147-A177-3AD203B41FA5}">
                      <a16:colId xmlns:a16="http://schemas.microsoft.com/office/drawing/2014/main" val="1070753804"/>
                    </a:ext>
                  </a:extLst>
                </a:gridCol>
                <a:gridCol w="468351">
                  <a:extLst>
                    <a:ext uri="{9D8B030D-6E8A-4147-A177-3AD203B41FA5}">
                      <a16:colId xmlns:a16="http://schemas.microsoft.com/office/drawing/2014/main" val="3817120"/>
                    </a:ext>
                  </a:extLst>
                </a:gridCol>
                <a:gridCol w="4007004">
                  <a:extLst>
                    <a:ext uri="{9D8B030D-6E8A-4147-A177-3AD203B41FA5}">
                      <a16:colId xmlns:a16="http://schemas.microsoft.com/office/drawing/2014/main" val="739920831"/>
                    </a:ext>
                  </a:extLst>
                </a:gridCol>
              </a:tblGrid>
              <a:tr h="9887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작업내역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  <a:endParaRPr lang="ko-KR" altLang="en-US" sz="7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예상 소요시간</a:t>
                      </a:r>
                      <a:endParaRPr lang="en-US" altLang="ko-KR" sz="7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실진행</a:t>
                      </a:r>
                      <a:endParaRPr lang="en-US" altLang="ko-KR" sz="700" b="0" i="0" u="none" strike="noStrike" dirty="0">
                        <a:solidFill>
                          <a:schemeClr val="bg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806" marR="5806" marT="5806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006380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DB/Table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As-Is Real K-Link DB Backup</a:t>
                      </a:r>
                      <a:b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(As-Is Real </a:t>
                      </a:r>
                      <a:r>
                        <a:rPr lang="en" sz="7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는 주말 스케줄에 의해 이미 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됨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백업하기 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cleansing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처리함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09:45 D:\Microsoft SQL Server\MSSQL16.MSSQLSERVER\MSSQL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asis_real_klink_0425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백업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608393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Dev Bidding DB Backup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E:\BACKUP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경로에 해당 날짜로 백업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10:09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파일 이동은 용량이 얼마 안 되어 로컬로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이동처리함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262922"/>
                  </a:ext>
                </a:extLst>
              </a:tr>
              <a:tr h="3194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Data(As-Is Real </a:t>
                      </a:r>
                      <a:r>
                        <a:rPr lang="en" sz="7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/K-Link, Dev Bidding)  </a:t>
                      </a:r>
                      <a:b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=&gt; To-Be Real DB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서버로 이동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As-Is Real - To-Be Real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간 네트워크 드라이브 연결 필요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10.15.42.253 &lt;-&gt;10.15.32.234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간 네트워크 드라이브 연결 필요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안되어있음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09:30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네트워크 드라이브 연결 안되어서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재요청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09:35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연결확인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파일 이동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D:\MSSQL\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MDF_Backup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경로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09:45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파일 이동 완료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940793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</a:t>
                      </a:r>
                      <a:b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(OKPlaza, K-Link, Bidding) Restore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보안 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bitcube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계정 권한 설정 필요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09:47 D:\MSSQL\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MDF_Backup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내의 폴더로는 복원에서 파일을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못찾아서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b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D:\MSSQL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백업파일 이동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10:02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이동완료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10:03 K_LINJK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복원 완료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10:04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복원 시작 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10:39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복원 완료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10:40 Bidding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복원 완료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10:43 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bitcube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계정 연결 완료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70767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</a:t>
                      </a:r>
                      <a:b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DB(OKPlaza)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테이블 생성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Index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10:45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마이그레이션 시작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317969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Migration 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첨부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이미지 경로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코드포함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8941489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메뉴화면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activity-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권한 연결 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279461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트리거 삭제 후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트리거 추가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097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VIEW,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테이블 생성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디비버 파일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2981504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IOMS </a:t>
                      </a:r>
                      <a:r>
                        <a:rPr lang="ko-KR" altLang="en-US" sz="7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링크드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세팅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SSMS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</a:t>
                      </a:r>
                      <a:r>
                        <a:rPr lang="ko-KR" altLang="en-US" sz="7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처리할것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09:10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10.201.7.248,11434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-US" altLang="ko-KR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bitcube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/bitcube#123)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11:10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마이그레이션 완료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4253723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테이블 </a:t>
                      </a:r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  <a:endParaRPr lang="en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091514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Real Bidding Table Data cleansing</a:t>
                      </a:r>
                      <a:endParaRPr lang="en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 대리님 진행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백업하기 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cleansing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하여 백업해서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스킵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31059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7310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연결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 진행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731528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15:40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common/decriptAddress.sys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 복호화 처리 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15:50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진행</a:t>
                      </a:r>
                    </a:p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15:55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024821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16:00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실데이터 기준이라 로그인 및 메뉴 조회만 확인함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84916"/>
                  </a:ext>
                </a:extLst>
              </a:tr>
              <a:tr h="21297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  <a:r>
                        <a:rPr lang="ko-KR" altLang="en-US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700" u="none" strike="noStrike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17:00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b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u="none" strike="noStrike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테스트 완료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5705" marR="5705" marT="570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791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5714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5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71450" marR="0" indent="-17145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sz="120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1105</Words>
  <Application>Microsoft Macintosh PowerPoint</Application>
  <PresentationFormat>사용자 지정</PresentationFormat>
  <Paragraphs>286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140</cp:revision>
  <dcterms:modified xsi:type="dcterms:W3CDTF">2025-04-28T01:46:48Z</dcterms:modified>
</cp:coreProperties>
</file>