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87" r:id="rId3"/>
    <p:sldId id="290" r:id="rId4"/>
    <p:sldId id="291" r:id="rId5"/>
    <p:sldId id="292" r:id="rId6"/>
    <p:sldId id="293" r:id="rId7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089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224" y="57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4" Type="http://schemas.openxmlformats.org/officeDocument/2006/relationships/slide" Target="slides/slide3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098AF4AD-21E4-E2AE-4EFC-A06BC3483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9345874-B1F8-DE2C-5800-614D93B086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EFAA0716-C0E6-B4BA-4D2D-D9C6E02B54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1627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13842AA-0395-2DB9-F5CF-DD545CCFB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626307B6-0B94-3365-AC3E-86B15429AF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9991A5CD-C2B7-4F7B-F388-28FCEB6D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937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7FE661B4-5805-C03A-7506-3FF0A2381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09689E10-B1BD-30B7-B704-BF9E7F9F5D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3260BC56-A342-FD5B-A193-125E999AA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34191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4DA68E6D-64E4-B8A1-638B-A49578D0B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CF8CFBC7-4261-DB33-E04F-A9D4DDE1E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C70C7281-EC03-F4EA-2E36-0410B2E8C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0525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E66D618B-C4DE-C7DA-6289-AF46CF69F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8A12C2CE-A979-6F98-D829-1DC3A806CF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32FB0BEE-E619-FCF0-BBD3-962D125185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7696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80EA241-F9B1-294A-5879-D25FB143C118}"/>
              </a:ext>
            </a:extLst>
          </p:cNvPr>
          <p:cNvSpPr/>
          <p:nvPr/>
        </p:nvSpPr>
        <p:spPr>
          <a:xfrm>
            <a:off x="2325286" y="736783"/>
            <a:ext cx="6149189" cy="48548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0" indent="-228600">
              <a:buAutoNum type="arabicPeriod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신규개발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개발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 옮기는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lnSpc>
                <a:spcPct val="150000"/>
              </a:lnSpc>
              <a:buFont typeface="+mj-lt"/>
              <a:buAutoNum type="arabicPeriod"/>
            </a:pP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2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2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Dev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개발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3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3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Dev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마이그레이션 목적</a:t>
            </a: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4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4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endParaRPr lang="en-US" altLang="ko-KR" sz="1200" b="1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  <a:ea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To-Be Real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  <a:ea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Data To-Be Real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로 마이그레이션 목적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/>
            <a:r>
              <a:rPr lang="ko-KR" altLang="en-US" sz="1000" dirty="0">
                <a:solidFill>
                  <a:schemeClr val="tx1"/>
                </a:solidFill>
                <a:latin typeface="+mj-ea"/>
                <a:ea typeface="+mj-ea"/>
              </a:rPr>
              <a:t>	</a:t>
            </a: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5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차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  <a:ea typeface="+mj-ea"/>
              </a:rPr>
              <a:t>최종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  <a:ea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현재 운영 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As-Is Real DB(</a:t>
            </a:r>
            <a:r>
              <a:rPr lang="en-US" altLang="ko-KR" sz="1000" dirty="0" err="1">
                <a:solidFill>
                  <a:schemeClr val="tx1"/>
                </a:solidFill>
                <a:latin typeface="+mj-ea"/>
              </a:rPr>
              <a:t>OKPlaza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)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를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To-Be Real DB</a:t>
            </a:r>
            <a:r>
              <a:rPr lang="ko-KR" altLang="en-US" sz="1000" dirty="0" err="1">
                <a:solidFill>
                  <a:schemeClr val="tx1"/>
                </a:solidFill>
                <a:latin typeface="+mj-ea"/>
              </a:rPr>
              <a:t>에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export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실제 운영중인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Data To-Be Real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 </a:t>
            </a:r>
            <a:r>
              <a:rPr lang="en-US" altLang="ko-KR" sz="1000" dirty="0">
                <a:solidFill>
                  <a:schemeClr val="tx1"/>
                </a:solidFill>
                <a:latin typeface="+mj-ea"/>
              </a:rPr>
              <a:t>DB</a:t>
            </a: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로 최신화 목적</a:t>
            </a:r>
            <a:br>
              <a:rPr lang="en-US" altLang="ko-KR" sz="1000" dirty="0">
                <a:solidFill>
                  <a:schemeClr val="tx1"/>
                </a:solidFill>
                <a:latin typeface="+mj-ea"/>
              </a:rPr>
            </a:br>
            <a:endParaRPr lang="en-US" altLang="ko-KR" sz="1000" dirty="0">
              <a:solidFill>
                <a:schemeClr val="tx1"/>
              </a:solidFill>
              <a:latin typeface="+mj-ea"/>
              <a:ea typeface="+mj-ea"/>
            </a:endParaRPr>
          </a:p>
          <a:p>
            <a:pPr marL="720000" indent="-228600">
              <a:buFont typeface="+mj-lt"/>
              <a:buAutoNum type="arabicPeriod" startAt="5"/>
            </a:pP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6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차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+mj-ea"/>
              </a:rPr>
              <a:t>최종</a:t>
            </a:r>
            <a:r>
              <a:rPr lang="en-US" altLang="ko-KR" sz="1200" b="1" dirty="0">
                <a:solidFill>
                  <a:schemeClr val="tx1"/>
                </a:solidFill>
                <a:latin typeface="+mj-ea"/>
              </a:rPr>
              <a:t>)</a:t>
            </a:r>
          </a:p>
          <a:p>
            <a:pPr marL="900000" indent="-2286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  <a:latin typeface="+mj-ea"/>
              </a:rPr>
              <a:t>오픈절차에 따라 진행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4" name="Google Shape;42;p19">
            <a:extLst>
              <a:ext uri="{FF2B5EF4-FFF2-40B4-BE49-F238E27FC236}">
                <a16:creationId xmlns:a16="http://schemas.microsoft.com/office/drawing/2014/main" id="{C303F141-4E17-28B3-7F3B-4353A70516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232609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계획 및 목적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32F2B19-8933-5488-E372-75EF49D8BD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DE5C60-2F02-4ABE-4336-5D0BFEF8A72C}"/>
              </a:ext>
            </a:extLst>
          </p:cNvPr>
          <p:cNvSpPr/>
          <p:nvPr/>
        </p:nvSpPr>
        <p:spPr>
          <a:xfrm>
            <a:off x="75026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6F81A5F-F588-A3B6-0CAF-BE230CFEA176}"/>
              </a:ext>
            </a:extLst>
          </p:cNvPr>
          <p:cNvSpPr/>
          <p:nvPr/>
        </p:nvSpPr>
        <p:spPr>
          <a:xfrm>
            <a:off x="5435943" y="961161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5" name="Picture 276" descr="MCj04289710000[1]">
            <a:extLst>
              <a:ext uri="{FF2B5EF4-FFF2-40B4-BE49-F238E27FC236}">
                <a16:creationId xmlns:a16="http://schemas.microsoft.com/office/drawing/2014/main" id="{68B02BF6-59A0-5C0F-F476-E72D512704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26965" y="2087214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B6BFAD9-9042-73C1-D26D-B497E01E8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2086540"/>
            <a:ext cx="304801" cy="29378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0DA900-9827-78DE-782A-50A23F7CF5EA}"/>
              </a:ext>
            </a:extLst>
          </p:cNvPr>
          <p:cNvSpPr txBox="1"/>
          <p:nvPr/>
        </p:nvSpPr>
        <p:spPr>
          <a:xfrm>
            <a:off x="2417421" y="685895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4F8EB0-5191-7C1C-C20D-8B3F9D0D8025}"/>
              </a:ext>
            </a:extLst>
          </p:cNvPr>
          <p:cNvSpPr txBox="1"/>
          <p:nvPr/>
        </p:nvSpPr>
        <p:spPr>
          <a:xfrm>
            <a:off x="7143879" y="685894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Dev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4A637F8-9251-3980-0414-3CEDD67CC6E3}"/>
              </a:ext>
            </a:extLst>
          </p:cNvPr>
          <p:cNvSpPr txBox="1"/>
          <p:nvPr/>
        </p:nvSpPr>
        <p:spPr>
          <a:xfrm>
            <a:off x="8569444" y="239532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DC26F9-F5AD-BB23-DD40-60BA22785988}"/>
              </a:ext>
            </a:extLst>
          </p:cNvPr>
          <p:cNvSpPr txBox="1"/>
          <p:nvPr/>
        </p:nvSpPr>
        <p:spPr>
          <a:xfrm>
            <a:off x="4005685" y="2427286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sp>
        <p:nvSpPr>
          <p:cNvPr id="4" name="순서도: 자기 디스크 3">
            <a:extLst>
              <a:ext uri="{FF2B5EF4-FFF2-40B4-BE49-F238E27FC236}">
                <a16:creationId xmlns:a16="http://schemas.microsoft.com/office/drawing/2014/main" id="{0C896ECF-14D2-2A3F-B5E1-68CAF5016679}"/>
              </a:ext>
            </a:extLst>
          </p:cNvPr>
          <p:cNvSpPr/>
          <p:nvPr/>
        </p:nvSpPr>
        <p:spPr>
          <a:xfrm>
            <a:off x="1639682" y="1286306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49EEF1-688A-47C6-6ED1-A5C6C8B2E68F}"/>
              </a:ext>
            </a:extLst>
          </p:cNvPr>
          <p:cNvSpPr txBox="1"/>
          <p:nvPr/>
        </p:nvSpPr>
        <p:spPr>
          <a:xfrm>
            <a:off x="1320208" y="1531131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OKPlaza_total DB</a:t>
            </a:r>
            <a:endParaRPr lang="ko-KR" altLang="en-US" sz="800"/>
          </a:p>
        </p:txBody>
      </p:sp>
      <p:sp>
        <p:nvSpPr>
          <p:cNvPr id="20" name="순서도: 자기 디스크 19">
            <a:extLst>
              <a:ext uri="{FF2B5EF4-FFF2-40B4-BE49-F238E27FC236}">
                <a16:creationId xmlns:a16="http://schemas.microsoft.com/office/drawing/2014/main" id="{4EB71EBD-403D-2806-1CD9-E6E4B472238F}"/>
              </a:ext>
            </a:extLst>
          </p:cNvPr>
          <p:cNvSpPr/>
          <p:nvPr/>
        </p:nvSpPr>
        <p:spPr>
          <a:xfrm>
            <a:off x="2861236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E5086B-5FE2-C3D2-ECFF-99624629FF05}"/>
              </a:ext>
            </a:extLst>
          </p:cNvPr>
          <p:cNvSpPr txBox="1"/>
          <p:nvPr/>
        </p:nvSpPr>
        <p:spPr>
          <a:xfrm>
            <a:off x="2673697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2" name="순서도: 자기 디스크 21">
            <a:extLst>
              <a:ext uri="{FF2B5EF4-FFF2-40B4-BE49-F238E27FC236}">
                <a16:creationId xmlns:a16="http://schemas.microsoft.com/office/drawing/2014/main" id="{5BC43D53-BA7B-4655-F4A0-7813071ACDC9}"/>
              </a:ext>
            </a:extLst>
          </p:cNvPr>
          <p:cNvSpPr/>
          <p:nvPr/>
        </p:nvSpPr>
        <p:spPr>
          <a:xfrm>
            <a:off x="1596887" y="2109667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A6FCC7-05BF-0A50-5238-0A8151DA8E23}"/>
              </a:ext>
            </a:extLst>
          </p:cNvPr>
          <p:cNvSpPr txBox="1"/>
          <p:nvPr/>
        </p:nvSpPr>
        <p:spPr>
          <a:xfrm>
            <a:off x="1394718" y="23544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24" name="순서도: 자기 디스크 23">
            <a:extLst>
              <a:ext uri="{FF2B5EF4-FFF2-40B4-BE49-F238E27FC236}">
                <a16:creationId xmlns:a16="http://schemas.microsoft.com/office/drawing/2014/main" id="{5ECF47B3-6E38-5B76-B0D4-11CC204A7001}"/>
              </a:ext>
            </a:extLst>
          </p:cNvPr>
          <p:cNvSpPr/>
          <p:nvPr/>
        </p:nvSpPr>
        <p:spPr>
          <a:xfrm>
            <a:off x="7682018" y="206224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8ABE0F-9321-7F6B-468B-34EEA870BF00}"/>
              </a:ext>
            </a:extLst>
          </p:cNvPr>
          <p:cNvSpPr txBox="1"/>
          <p:nvPr/>
        </p:nvSpPr>
        <p:spPr>
          <a:xfrm>
            <a:off x="7494479" y="230707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BDA3B8B-DF20-7A35-CAAE-A6CD7E3232D3}"/>
              </a:ext>
            </a:extLst>
          </p:cNvPr>
          <p:cNvSpPr/>
          <p:nvPr/>
        </p:nvSpPr>
        <p:spPr>
          <a:xfrm>
            <a:off x="6417418" y="203538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2713196-D46B-F4AB-ED98-6418F1D04266}"/>
              </a:ext>
            </a:extLst>
          </p:cNvPr>
          <p:cNvSpPr txBox="1"/>
          <p:nvPr/>
        </p:nvSpPr>
        <p:spPr>
          <a:xfrm>
            <a:off x="6215249" y="228020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Dev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754B8F3-CA66-8E35-03F4-3FE318DFCE13}"/>
              </a:ext>
            </a:extLst>
          </p:cNvPr>
          <p:cNvSpPr/>
          <p:nvPr/>
        </p:nvSpPr>
        <p:spPr>
          <a:xfrm>
            <a:off x="750263" y="33684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57B285-9190-F694-1BBB-4DAA78385773}"/>
              </a:ext>
            </a:extLst>
          </p:cNvPr>
          <p:cNvSpPr txBox="1"/>
          <p:nvPr/>
        </p:nvSpPr>
        <p:spPr>
          <a:xfrm>
            <a:off x="2454279" y="3094041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As-Is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cxnSp>
        <p:nvCxnSpPr>
          <p:cNvPr id="38" name="연결선: 구부러짐 37">
            <a:extLst>
              <a:ext uri="{FF2B5EF4-FFF2-40B4-BE49-F238E27FC236}">
                <a16:creationId xmlns:a16="http://schemas.microsoft.com/office/drawing/2014/main" id="{83D3F82F-9E59-2927-4B5D-A38812DA3FA4}"/>
              </a:ext>
            </a:extLst>
          </p:cNvPr>
          <p:cNvCxnSpPr>
            <a:cxnSpLocks/>
            <a:stCxn id="4" idx="1"/>
            <a:endCxn id="27" idx="1"/>
          </p:cNvCxnSpPr>
          <p:nvPr/>
        </p:nvCxnSpPr>
        <p:spPr>
          <a:xfrm rot="16200000" flipH="1">
            <a:off x="3831307" y="-728025"/>
            <a:ext cx="749075" cy="4777736"/>
          </a:xfrm>
          <a:prstGeom prst="curvedConnector3">
            <a:avLst>
              <a:gd name="adj1" fmla="val -30518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A7776EE-70A6-6087-1D98-B018D1313F65}"/>
              </a:ext>
            </a:extLst>
          </p:cNvPr>
          <p:cNvSpPr txBox="1"/>
          <p:nvPr/>
        </p:nvSpPr>
        <p:spPr>
          <a:xfrm>
            <a:off x="5298945" y="1038658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5"/>
                </a:solidFill>
              </a:rPr>
              <a:t>1</a:t>
            </a:r>
            <a:r>
              <a:rPr lang="ko-KR" altLang="en-US" sz="1000" b="1">
                <a:solidFill>
                  <a:schemeClr val="accent5"/>
                </a:solidFill>
              </a:rPr>
              <a:t>차</a:t>
            </a:r>
          </a:p>
        </p:txBody>
      </p:sp>
      <p:sp>
        <p:nvSpPr>
          <p:cNvPr id="50" name="순서도: 자기 디스크 49">
            <a:extLst>
              <a:ext uri="{FF2B5EF4-FFF2-40B4-BE49-F238E27FC236}">
                <a16:creationId xmlns:a16="http://schemas.microsoft.com/office/drawing/2014/main" id="{0132D3B3-EDA8-B5F5-599E-BF83A3F3F9E8}"/>
              </a:ext>
            </a:extLst>
          </p:cNvPr>
          <p:cNvSpPr/>
          <p:nvPr/>
        </p:nvSpPr>
        <p:spPr>
          <a:xfrm>
            <a:off x="2827382" y="3995778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3DCF83-4350-4A64-DF18-5B9821409638}"/>
              </a:ext>
            </a:extLst>
          </p:cNvPr>
          <p:cNvSpPr txBox="1"/>
          <p:nvPr/>
        </p:nvSpPr>
        <p:spPr>
          <a:xfrm>
            <a:off x="2581123" y="4219292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53" name="순서도: 자기 디스크 52">
            <a:extLst>
              <a:ext uri="{FF2B5EF4-FFF2-40B4-BE49-F238E27FC236}">
                <a16:creationId xmlns:a16="http://schemas.microsoft.com/office/drawing/2014/main" id="{E7B4F533-1C72-C1E2-7C50-AEC039573CF5}"/>
              </a:ext>
            </a:extLst>
          </p:cNvPr>
          <p:cNvSpPr/>
          <p:nvPr/>
        </p:nvSpPr>
        <p:spPr>
          <a:xfrm>
            <a:off x="1596887" y="3937722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A221E4-D7D7-C5D5-CD0B-B8F4D156CDCE}"/>
              </a:ext>
            </a:extLst>
          </p:cNvPr>
          <p:cNvSpPr txBox="1"/>
          <p:nvPr/>
        </p:nvSpPr>
        <p:spPr>
          <a:xfrm>
            <a:off x="1394718" y="4182547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pic>
        <p:nvPicPr>
          <p:cNvPr id="56" name="Picture 276" descr="MCj04289710000[1]">
            <a:extLst>
              <a:ext uri="{FF2B5EF4-FFF2-40B4-BE49-F238E27FC236}">
                <a16:creationId xmlns:a16="http://schemas.microsoft.com/office/drawing/2014/main" id="{A1FEB1DC-B410-88DF-89C0-AFA22FF91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35067" y="3983462"/>
            <a:ext cx="310222" cy="300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FD01090-FC79-5FFB-2A80-824E630AA8CE}"/>
              </a:ext>
            </a:extLst>
          </p:cNvPr>
          <p:cNvSpPr txBox="1"/>
          <p:nvPr/>
        </p:nvSpPr>
        <p:spPr>
          <a:xfrm>
            <a:off x="4013787" y="4323534"/>
            <a:ext cx="726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Real </a:t>
            </a:r>
          </a:p>
          <a:p>
            <a:pPr algn="ctr"/>
            <a:r>
              <a:rPr lang="en-US" altLang="ko-KR" sz="800"/>
              <a:t>Storage</a:t>
            </a:r>
            <a:endParaRPr lang="ko-KR" altLang="en-US" sz="800"/>
          </a:p>
        </p:txBody>
      </p:sp>
      <p:cxnSp>
        <p:nvCxnSpPr>
          <p:cNvPr id="59" name="연결선: 구부러짐 58">
            <a:extLst>
              <a:ext uri="{FF2B5EF4-FFF2-40B4-BE49-F238E27FC236}">
                <a16:creationId xmlns:a16="http://schemas.microsoft.com/office/drawing/2014/main" id="{03E31D43-C34E-5675-C81A-245FC0A2B07C}"/>
              </a:ext>
            </a:extLst>
          </p:cNvPr>
          <p:cNvCxnSpPr>
            <a:cxnSpLocks/>
            <a:stCxn id="22" idx="1"/>
            <a:endCxn id="27" idx="2"/>
          </p:cNvCxnSpPr>
          <p:nvPr/>
        </p:nvCxnSpPr>
        <p:spPr>
          <a:xfrm rot="16200000" flipH="1">
            <a:off x="4077064" y="-193216"/>
            <a:ext cx="37471" cy="4643236"/>
          </a:xfrm>
          <a:prstGeom prst="curvedConnector4">
            <a:avLst>
              <a:gd name="adj1" fmla="val -610072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연결선: 구부러짐 64">
            <a:extLst>
              <a:ext uri="{FF2B5EF4-FFF2-40B4-BE49-F238E27FC236}">
                <a16:creationId xmlns:a16="http://schemas.microsoft.com/office/drawing/2014/main" id="{3A737F9D-B10D-C814-4A36-AC7B236D4AA5}"/>
              </a:ext>
            </a:extLst>
          </p:cNvPr>
          <p:cNvCxnSpPr>
            <a:cxnSpLocks/>
            <a:stCxn id="20" idx="1"/>
            <a:endCxn id="24" idx="2"/>
          </p:cNvCxnSpPr>
          <p:nvPr/>
        </p:nvCxnSpPr>
        <p:spPr>
          <a:xfrm rot="16200000" flipH="1">
            <a:off x="5328106" y="-179909"/>
            <a:ext cx="64335" cy="4643487"/>
          </a:xfrm>
          <a:prstGeom prst="curvedConnector4">
            <a:avLst>
              <a:gd name="adj1" fmla="val -355328"/>
              <a:gd name="adj2" fmla="val 51909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8BCEE6F-A6F7-6A4A-2481-CA0A3854B725}"/>
              </a:ext>
            </a:extLst>
          </p:cNvPr>
          <p:cNvSpPr txBox="1"/>
          <p:nvPr/>
        </p:nvSpPr>
        <p:spPr>
          <a:xfrm>
            <a:off x="4845447" y="192572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7412AA-1DDC-3F03-7B32-51E07D7B435E}"/>
              </a:ext>
            </a:extLst>
          </p:cNvPr>
          <p:cNvSpPr txBox="1"/>
          <p:nvPr/>
        </p:nvSpPr>
        <p:spPr>
          <a:xfrm>
            <a:off x="4377076" y="1683889"/>
            <a:ext cx="54554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rgbClr val="FF0000"/>
                </a:solidFill>
              </a:rPr>
              <a:t>2</a:t>
            </a:r>
            <a:r>
              <a:rPr lang="ko-KR" altLang="en-US" sz="1000" b="1">
                <a:solidFill>
                  <a:srgbClr val="FF0000"/>
                </a:solidFill>
              </a:rPr>
              <a:t>차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943B33A4-7C04-F221-B272-621A22F6E593}"/>
              </a:ext>
            </a:extLst>
          </p:cNvPr>
          <p:cNvSpPr/>
          <p:nvPr/>
        </p:nvSpPr>
        <p:spPr>
          <a:xfrm>
            <a:off x="5435943" y="3358247"/>
            <a:ext cx="4576699" cy="19721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91400"/>
            <a:endParaRPr lang="ko-KR" altLang="en-US" sz="100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13" name="그림 112">
            <a:extLst>
              <a:ext uri="{FF2B5EF4-FFF2-40B4-BE49-F238E27FC236}">
                <a16:creationId xmlns:a16="http://schemas.microsoft.com/office/drawing/2014/main" id="{D8EE83D9-9366-D812-8C29-362F4E18D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3180" y="4388530"/>
            <a:ext cx="304801" cy="293784"/>
          </a:xfrm>
          <a:prstGeom prst="rect">
            <a:avLst/>
          </a:prstGeom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6E0AB003-CE9F-3299-E6FE-533F9B1BB754}"/>
              </a:ext>
            </a:extLst>
          </p:cNvPr>
          <p:cNvSpPr txBox="1"/>
          <p:nvPr/>
        </p:nvSpPr>
        <p:spPr>
          <a:xfrm>
            <a:off x="7143879" y="3082980"/>
            <a:ext cx="10508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u="sng">
                <a:latin typeface="+mj-ea"/>
                <a:ea typeface="+mj-ea"/>
              </a:rPr>
              <a:t>To-Be Real</a:t>
            </a:r>
            <a:endParaRPr lang="ko-KR" altLang="en-US" sz="1200" u="sng" dirty="0">
              <a:latin typeface="+mj-ea"/>
              <a:ea typeface="+mj-ea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EF09451-9DA5-115B-6153-E374988C6300}"/>
              </a:ext>
            </a:extLst>
          </p:cNvPr>
          <p:cNvSpPr txBox="1"/>
          <p:nvPr/>
        </p:nvSpPr>
        <p:spPr>
          <a:xfrm>
            <a:off x="8569444" y="4697316"/>
            <a:ext cx="9664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S3</a:t>
            </a:r>
            <a:endParaRPr lang="ko-KR" altLang="en-US" sz="800"/>
          </a:p>
        </p:txBody>
      </p:sp>
      <p:sp>
        <p:nvSpPr>
          <p:cNvPr id="117" name="순서도: 자기 디스크 116">
            <a:extLst>
              <a:ext uri="{FF2B5EF4-FFF2-40B4-BE49-F238E27FC236}">
                <a16:creationId xmlns:a16="http://schemas.microsoft.com/office/drawing/2014/main" id="{BFD7AAB6-4F29-7FE4-7D33-667BD7C95B9E}"/>
              </a:ext>
            </a:extLst>
          </p:cNvPr>
          <p:cNvSpPr/>
          <p:nvPr/>
        </p:nvSpPr>
        <p:spPr>
          <a:xfrm>
            <a:off x="7682018" y="4364235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3DAB950-8252-5584-F315-6B936269AC6C}"/>
              </a:ext>
            </a:extLst>
          </p:cNvPr>
          <p:cNvSpPr txBox="1"/>
          <p:nvPr/>
        </p:nvSpPr>
        <p:spPr>
          <a:xfrm>
            <a:off x="7494479" y="4609060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K-Link DB</a:t>
            </a:r>
            <a:endParaRPr lang="ko-KR" altLang="en-US" sz="800"/>
          </a:p>
        </p:txBody>
      </p:sp>
      <p:sp>
        <p:nvSpPr>
          <p:cNvPr id="120" name="순서도: 자기 디스크 119">
            <a:extLst>
              <a:ext uri="{FF2B5EF4-FFF2-40B4-BE49-F238E27FC236}">
                <a16:creationId xmlns:a16="http://schemas.microsoft.com/office/drawing/2014/main" id="{D62A235B-A9B5-5B0C-CEEF-A66D0ADC8C3A}"/>
              </a:ext>
            </a:extLst>
          </p:cNvPr>
          <p:cNvSpPr/>
          <p:nvPr/>
        </p:nvSpPr>
        <p:spPr>
          <a:xfrm>
            <a:off x="6417418" y="433737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CEE4A31-25EB-EBFE-80F5-BF0A1C00B79C}"/>
              </a:ext>
            </a:extLst>
          </p:cNvPr>
          <p:cNvSpPr txBox="1"/>
          <p:nvPr/>
        </p:nvSpPr>
        <p:spPr>
          <a:xfrm>
            <a:off x="6215249" y="458219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To-Be Real </a:t>
            </a:r>
          </a:p>
          <a:p>
            <a:pPr algn="ctr"/>
            <a:r>
              <a:rPr lang="en-US" altLang="ko-KR" sz="800"/>
              <a:t>OKPlaza DB</a:t>
            </a:r>
            <a:endParaRPr lang="ko-KR" altLang="en-US" sz="800"/>
          </a:p>
        </p:txBody>
      </p:sp>
      <p:cxnSp>
        <p:nvCxnSpPr>
          <p:cNvPr id="123" name="연결선: 구부러짐 122">
            <a:extLst>
              <a:ext uri="{FF2B5EF4-FFF2-40B4-BE49-F238E27FC236}">
                <a16:creationId xmlns:a16="http://schemas.microsoft.com/office/drawing/2014/main" id="{D997D7B6-E4F5-F00C-F9FE-611311A5F085}"/>
              </a:ext>
            </a:extLst>
          </p:cNvPr>
          <p:cNvCxnSpPr>
            <a:cxnSpLocks/>
            <a:stCxn id="53" idx="1"/>
            <a:endCxn id="24" idx="3"/>
          </p:cNvCxnSpPr>
          <p:nvPr/>
        </p:nvCxnSpPr>
        <p:spPr>
          <a:xfrm rot="5400000" flipH="1" flipV="1">
            <a:off x="3990766" y="69176"/>
            <a:ext cx="1651963" cy="6085131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연결선: 구부러짐 126">
            <a:extLst>
              <a:ext uri="{FF2B5EF4-FFF2-40B4-BE49-F238E27FC236}">
                <a16:creationId xmlns:a16="http://schemas.microsoft.com/office/drawing/2014/main" id="{14C726F1-DA19-8932-7B46-B8814B6A1CB3}"/>
              </a:ext>
            </a:extLst>
          </p:cNvPr>
          <p:cNvCxnSpPr>
            <a:cxnSpLocks/>
            <a:stCxn id="50" idx="1"/>
            <a:endCxn id="27" idx="3"/>
          </p:cNvCxnSpPr>
          <p:nvPr/>
        </p:nvCxnSpPr>
        <p:spPr>
          <a:xfrm rot="5400000" flipH="1" flipV="1">
            <a:off x="3931254" y="1332319"/>
            <a:ext cx="1736883" cy="3590036"/>
          </a:xfrm>
          <a:prstGeom prst="curvedConnector3">
            <a:avLst>
              <a:gd name="adj1" fmla="val 50000"/>
            </a:avLst>
          </a:prstGeom>
          <a:ln w="12700">
            <a:solidFill>
              <a:schemeClr val="accent6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C8AA2A86-E99B-564D-6E1D-F91298064E21}"/>
              </a:ext>
            </a:extLst>
          </p:cNvPr>
          <p:cNvSpPr txBox="1"/>
          <p:nvPr/>
        </p:nvSpPr>
        <p:spPr>
          <a:xfrm>
            <a:off x="4874998" y="28916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accent6">
                    <a:lumMod val="50000"/>
                  </a:schemeClr>
                </a:solidFill>
              </a:rPr>
              <a:t>3</a:t>
            </a:r>
            <a:r>
              <a:rPr lang="ko-KR" altLang="en-US" sz="1000" b="1">
                <a:solidFill>
                  <a:schemeClr val="accent6">
                    <a:lumMod val="50000"/>
                  </a:schemeClr>
                </a:solidFill>
              </a:rPr>
              <a:t>차</a:t>
            </a:r>
          </a:p>
        </p:txBody>
      </p:sp>
      <p:cxnSp>
        <p:nvCxnSpPr>
          <p:cNvPr id="146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157200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연결선: 구부러짐 149">
            <a:extLst>
              <a:ext uri="{FF2B5EF4-FFF2-40B4-BE49-F238E27FC236}">
                <a16:creationId xmlns:a16="http://schemas.microsoft.com/office/drawing/2014/main" id="{3112CB01-C609-4562-7B26-A97E8A85ADBA}"/>
              </a:ext>
            </a:extLst>
          </p:cNvPr>
          <p:cNvCxnSpPr>
            <a:cxnSpLocks/>
            <a:stCxn id="50" idx="3"/>
            <a:endCxn id="117" idx="3"/>
          </p:cNvCxnSpPr>
          <p:nvPr/>
        </p:nvCxnSpPr>
        <p:spPr>
          <a:xfrm rot="16200000" flipH="1">
            <a:off x="5247767" y="1976202"/>
            <a:ext cx="368457" cy="4854636"/>
          </a:xfrm>
          <a:prstGeom prst="curvedConnector3">
            <a:avLst>
              <a:gd name="adj1" fmla="val 16204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연결선: 구부러짐 153">
            <a:extLst>
              <a:ext uri="{FF2B5EF4-FFF2-40B4-BE49-F238E27FC236}">
                <a16:creationId xmlns:a16="http://schemas.microsoft.com/office/drawing/2014/main" id="{74A2A62D-BD24-E0D6-0690-F2926C4E50A2}"/>
              </a:ext>
            </a:extLst>
          </p:cNvPr>
          <p:cNvCxnSpPr>
            <a:cxnSpLocks/>
            <a:stCxn id="56" idx="2"/>
            <a:endCxn id="113" idx="2"/>
          </p:cNvCxnSpPr>
          <p:nvPr/>
        </p:nvCxnSpPr>
        <p:spPr>
          <a:xfrm rot="16200000" flipH="1">
            <a:off x="6508761" y="2165494"/>
            <a:ext cx="398236" cy="4635403"/>
          </a:xfrm>
          <a:prstGeom prst="curvedConnector3">
            <a:avLst>
              <a:gd name="adj1" fmla="val 15740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5165806" y="4495306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sp>
        <p:nvSpPr>
          <p:cNvPr id="164" name="순서도: 자기 디스크 163">
            <a:extLst>
              <a:ext uri="{FF2B5EF4-FFF2-40B4-BE49-F238E27FC236}">
                <a16:creationId xmlns:a16="http://schemas.microsoft.com/office/drawing/2014/main" id="{EC050684-1900-E42C-6DDA-810D940AB679}"/>
              </a:ext>
            </a:extLst>
          </p:cNvPr>
          <p:cNvSpPr/>
          <p:nvPr/>
        </p:nvSpPr>
        <p:spPr>
          <a:xfrm>
            <a:off x="2861236" y="1284879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74571DC-16A9-ED3A-1E13-4C8A05804330}"/>
              </a:ext>
            </a:extLst>
          </p:cNvPr>
          <p:cNvSpPr txBox="1"/>
          <p:nvPr/>
        </p:nvSpPr>
        <p:spPr>
          <a:xfrm>
            <a:off x="2548917" y="1514697"/>
            <a:ext cx="1061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As-Is 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sp>
        <p:nvSpPr>
          <p:cNvPr id="166" name="순서도: 자기 디스크 165">
            <a:extLst>
              <a:ext uri="{FF2B5EF4-FFF2-40B4-BE49-F238E27FC236}">
                <a16:creationId xmlns:a16="http://schemas.microsoft.com/office/drawing/2014/main" id="{6641C510-5F83-83CC-4BE5-6DDC98036144}"/>
              </a:ext>
            </a:extLst>
          </p:cNvPr>
          <p:cNvSpPr/>
          <p:nvPr/>
        </p:nvSpPr>
        <p:spPr>
          <a:xfrm>
            <a:off x="7648257" y="1139813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C4C5BB18-9073-DF44-5296-E1A2DB0BF685}"/>
              </a:ext>
            </a:extLst>
          </p:cNvPr>
          <p:cNvSpPr txBox="1"/>
          <p:nvPr/>
        </p:nvSpPr>
        <p:spPr>
          <a:xfrm>
            <a:off x="7446088" y="1377323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Dev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68" name="연결선: 구부러짐 167">
            <a:extLst>
              <a:ext uri="{FF2B5EF4-FFF2-40B4-BE49-F238E27FC236}">
                <a16:creationId xmlns:a16="http://schemas.microsoft.com/office/drawing/2014/main" id="{BE70A527-2CC3-F366-32DE-8AE2E5D5E4AA}"/>
              </a:ext>
            </a:extLst>
          </p:cNvPr>
          <p:cNvCxnSpPr>
            <a:cxnSpLocks/>
            <a:stCxn id="164" idx="4"/>
            <a:endCxn id="166" idx="1"/>
          </p:cNvCxnSpPr>
          <p:nvPr/>
        </p:nvCxnSpPr>
        <p:spPr>
          <a:xfrm flipV="1">
            <a:off x="3215825" y="1139813"/>
            <a:ext cx="4609727" cy="256823"/>
          </a:xfrm>
          <a:prstGeom prst="curvedConnector4">
            <a:avLst>
              <a:gd name="adj1" fmla="val 48077"/>
              <a:gd name="adj2" fmla="val 189011"/>
            </a:avLst>
          </a:prstGeom>
          <a:ln w="12700">
            <a:solidFill>
              <a:schemeClr val="accent5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순서도: 자기 디스크 175">
            <a:extLst>
              <a:ext uri="{FF2B5EF4-FFF2-40B4-BE49-F238E27FC236}">
                <a16:creationId xmlns:a16="http://schemas.microsoft.com/office/drawing/2014/main" id="{7F5DA702-BBBF-7BAB-297F-A7120D01EC25}"/>
              </a:ext>
            </a:extLst>
          </p:cNvPr>
          <p:cNvSpPr/>
          <p:nvPr/>
        </p:nvSpPr>
        <p:spPr>
          <a:xfrm>
            <a:off x="7276931" y="3670611"/>
            <a:ext cx="354589" cy="223514"/>
          </a:xfrm>
          <a:prstGeom prst="flowChartMagneticDisk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  <a:effectLst>
            <a:glow rad="228600">
              <a:schemeClr val="accent2">
                <a:lumMod val="20000"/>
                <a:lumOff val="8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144000" tIns="72000" rIns="144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  <a:spcBef>
                <a:spcPts val="200"/>
              </a:spcBef>
            </a:pP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958EF41-A407-2D10-A552-85BBCDBE7A1A}"/>
              </a:ext>
            </a:extLst>
          </p:cNvPr>
          <p:cNvSpPr txBox="1"/>
          <p:nvPr/>
        </p:nvSpPr>
        <p:spPr>
          <a:xfrm>
            <a:off x="7067447" y="3886176"/>
            <a:ext cx="797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/>
              <a:t>Real </a:t>
            </a:r>
          </a:p>
          <a:p>
            <a:pPr algn="ctr"/>
            <a:r>
              <a:rPr lang="en-US" altLang="ko-KR" sz="800"/>
              <a:t>Bidding DB</a:t>
            </a:r>
            <a:endParaRPr lang="ko-KR" altLang="en-US" sz="800"/>
          </a:p>
        </p:txBody>
      </p:sp>
      <p:cxnSp>
        <p:nvCxnSpPr>
          <p:cNvPr id="178" name="연결선: 구부러짐 177">
            <a:extLst>
              <a:ext uri="{FF2B5EF4-FFF2-40B4-BE49-F238E27FC236}">
                <a16:creationId xmlns:a16="http://schemas.microsoft.com/office/drawing/2014/main" id="{130A1A19-0463-32A4-216C-6BEA11AA28F7}"/>
              </a:ext>
            </a:extLst>
          </p:cNvPr>
          <p:cNvCxnSpPr>
            <a:cxnSpLocks/>
            <a:stCxn id="166" idx="2"/>
            <a:endCxn id="176" idx="2"/>
          </p:cNvCxnSpPr>
          <p:nvPr/>
        </p:nvCxnSpPr>
        <p:spPr>
          <a:xfrm rot="10800000" flipV="1">
            <a:off x="7276931" y="1251570"/>
            <a:ext cx="371326" cy="2530798"/>
          </a:xfrm>
          <a:prstGeom prst="curvedConnector3">
            <a:avLst>
              <a:gd name="adj1" fmla="val 161563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9315D99C-22A6-E47C-39E1-A0ACFF77B620}"/>
              </a:ext>
            </a:extLst>
          </p:cNvPr>
          <p:cNvSpPr txBox="1"/>
          <p:nvPr/>
        </p:nvSpPr>
        <p:spPr>
          <a:xfrm>
            <a:off x="6780986" y="3374655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4</a:t>
            </a:r>
            <a:r>
              <a:rPr lang="ko-KR" altLang="en-US" sz="1000" b="1">
                <a:solidFill>
                  <a:schemeClr val="tx1"/>
                </a:solidFill>
              </a:rPr>
              <a:t>차</a:t>
            </a:r>
          </a:p>
        </p:txBody>
      </p:sp>
      <p:graphicFrame>
        <p:nvGraphicFramePr>
          <p:cNvPr id="182" name="Google Shape;42;p19">
            <a:extLst>
              <a:ext uri="{FF2B5EF4-FFF2-40B4-BE49-F238E27FC236}">
                <a16:creationId xmlns:a16="http://schemas.microsoft.com/office/drawing/2014/main" id="{73B78849-822B-EFDA-0E29-9A5F5D7A05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8664244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500" b="1" u="none" strike="noStrike" cap="none"/>
                        <a:t>마이그레이션 절차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60" name="연결선: 구부러짐 145">
            <a:extLst>
              <a:ext uri="{FF2B5EF4-FFF2-40B4-BE49-F238E27FC236}">
                <a16:creationId xmlns:a16="http://schemas.microsoft.com/office/drawing/2014/main" id="{23EED760-A0BB-19C5-FBDA-2864C5CA3F6D}"/>
              </a:ext>
            </a:extLst>
          </p:cNvPr>
          <p:cNvCxnSpPr>
            <a:cxnSpLocks/>
            <a:stCxn id="53" idx="3"/>
            <a:endCxn id="120" idx="3"/>
          </p:cNvCxnSpPr>
          <p:nvPr/>
        </p:nvCxnSpPr>
        <p:spPr>
          <a:xfrm rot="16200000" flipH="1">
            <a:off x="3984623" y="1950794"/>
            <a:ext cx="399649" cy="4820531"/>
          </a:xfrm>
          <a:prstGeom prst="curvedConnector3">
            <a:avLst>
              <a:gd name="adj1" fmla="val 344850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F7705A3-B096-687E-59A5-4D7121D35D90}"/>
              </a:ext>
            </a:extLst>
          </p:cNvPr>
          <p:cNvSpPr txBox="1"/>
          <p:nvPr/>
        </p:nvSpPr>
        <p:spPr>
          <a:xfrm>
            <a:off x="4552932" y="5484182"/>
            <a:ext cx="4959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>
                <a:solidFill>
                  <a:srgbClr val="00B050"/>
                </a:solidFill>
              </a:rPr>
              <a:t>5</a:t>
            </a:r>
            <a:r>
              <a:rPr lang="ko-KR" altLang="en-US" sz="1000" b="1" dirty="0">
                <a:solidFill>
                  <a:srgbClr val="00B050"/>
                </a:solidFill>
              </a:rPr>
              <a:t>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707978" y="3693094"/>
            <a:ext cx="6815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>
                <a:solidFill>
                  <a:srgbClr val="00B050"/>
                </a:solidFill>
              </a:rPr>
              <a:t>5</a:t>
            </a:r>
            <a:r>
              <a:rPr lang="ko-KR" altLang="en-US" sz="800">
                <a:solidFill>
                  <a:srgbClr val="00B050"/>
                </a:solidFill>
              </a:rPr>
              <a:t>차 클랜징</a:t>
            </a:r>
          </a:p>
        </p:txBody>
      </p:sp>
      <p:cxnSp>
        <p:nvCxnSpPr>
          <p:cNvPr id="12" name="연결선: 구부러짐 145">
            <a:extLst>
              <a:ext uri="{FF2B5EF4-FFF2-40B4-BE49-F238E27FC236}">
                <a16:creationId xmlns:a16="http://schemas.microsoft.com/office/drawing/2014/main" id="{8009CC84-5BA3-9AB2-6D09-7BAB23ABF353}"/>
              </a:ext>
            </a:extLst>
          </p:cNvPr>
          <p:cNvCxnSpPr>
            <a:cxnSpLocks/>
            <a:stCxn id="52" idx="0"/>
            <a:endCxn id="119" idx="0"/>
          </p:cNvCxnSpPr>
          <p:nvPr/>
        </p:nvCxnSpPr>
        <p:spPr>
          <a:xfrm rot="16200000" flipH="1">
            <a:off x="5241512" y="1957498"/>
            <a:ext cx="389768" cy="4913356"/>
          </a:xfrm>
          <a:prstGeom prst="curvedConnector3">
            <a:avLst>
              <a:gd name="adj1" fmla="val 343937"/>
            </a:avLst>
          </a:prstGeom>
          <a:ln w="127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4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FDF9CE02-AEEC-4EBD-CAC3-2FADE8C1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D904054F-C584-54DB-0DFE-7C6303922C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3711725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5</a:t>
                      </a:r>
                      <a:r>
                        <a:rPr lang="ko-KR" altLang="en-US" sz="1500" b="1" u="none" strike="noStrike" cap="none" dirty="0"/>
                        <a:t>차 마이그레이션 계획서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EE72CFC3-4722-06FB-D945-69EF7FA8D737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6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b="0" kern="0" dirty="0">
                <a:latin typeface="+mj-ea"/>
                <a:ea typeface="+mj-ea"/>
              </a:rPr>
              <a:t>16</a:t>
            </a:r>
            <a:r>
              <a:rPr lang="ko-KR" altLang="en-US" sz="900" b="0" kern="0" dirty="0">
                <a:latin typeface="+mj-ea"/>
                <a:ea typeface="+mj-ea"/>
              </a:rPr>
              <a:t>일 수행하는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계획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lang="ko-KR" altLang="en-US" sz="900" b="0" kern="0" dirty="0">
                <a:latin typeface="+mj-ea"/>
                <a:ea typeface="+mj-ea"/>
              </a:rPr>
              <a:t>이관의 목적은 운영 중인 </a:t>
            </a:r>
            <a:r>
              <a:rPr lang="en-US" altLang="ko-KR" sz="900" b="0" kern="0" dirty="0">
                <a:latin typeface="+mj-ea"/>
                <a:ea typeface="+mj-ea"/>
              </a:rPr>
              <a:t>As-Is Real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D</a:t>
            </a:r>
            <a:r>
              <a:rPr lang="en-US" altLang="ko-KR" sz="900" dirty="0">
                <a:latin typeface="+mj-ea"/>
                <a:ea typeface="+mj-ea"/>
              </a:rPr>
              <a:t>B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 err="1">
                <a:latin typeface="+mj-ea"/>
                <a:ea typeface="+mj-ea"/>
              </a:rPr>
              <a:t>를</a:t>
            </a:r>
            <a:r>
              <a:rPr lang="ko-KR" altLang="en-US" sz="900" b="0" kern="0" dirty="0">
                <a:latin typeface="+mj-ea"/>
                <a:ea typeface="+mj-ea"/>
              </a:rPr>
              <a:t> </a:t>
            </a:r>
            <a:r>
              <a:rPr lang="en-US" altLang="ko-KR" sz="900" b="0" kern="0" dirty="0">
                <a:latin typeface="+mj-ea"/>
                <a:ea typeface="+mj-ea"/>
              </a:rPr>
              <a:t>To-Be Real DB</a:t>
            </a:r>
            <a:r>
              <a:rPr lang="ko-KR" altLang="en-US" sz="900" b="0" kern="0" dirty="0" err="1">
                <a:latin typeface="+mj-ea"/>
                <a:ea typeface="+mj-ea"/>
              </a:rPr>
              <a:t>에</a:t>
            </a:r>
            <a:r>
              <a:rPr lang="en-US" altLang="ko-KR" sz="900" b="0" kern="0" dirty="0">
                <a:latin typeface="+mj-ea"/>
                <a:ea typeface="+mj-ea"/>
              </a:rPr>
              <a:t> </a:t>
            </a:r>
            <a:r>
              <a:rPr lang="ko-KR" altLang="en-US" sz="900" b="0" kern="0" dirty="0">
                <a:latin typeface="+mj-ea"/>
                <a:ea typeface="+mj-ea"/>
              </a:rPr>
              <a:t>적용하기 </a:t>
            </a:r>
            <a:r>
              <a:rPr lang="ko-KR" altLang="en-US" sz="900" b="0" kern="0" dirty="0" err="1">
                <a:latin typeface="+mj-ea"/>
                <a:ea typeface="+mj-ea"/>
              </a:rPr>
              <a:t>위함입니다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737C824-0C94-531E-9F14-4A97BBD9C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358841"/>
              </p:ext>
            </p:extLst>
          </p:nvPr>
        </p:nvGraphicFramePr>
        <p:xfrm>
          <a:off x="782181" y="1351132"/>
          <a:ext cx="9429239" cy="4011090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/ Table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As-Is Real K-Link DB Backup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(As-Is Real OKPlaza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는 주말 스케줄에 의해 이미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됨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실서버 데이터 백업이므로 아침에 오는대로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59128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클랜징 및 마이그레이션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만들어져있는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Bidding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클랜징 및 마이그레이션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1627"/>
                  </a:ext>
                </a:extLst>
              </a:tr>
              <a:tr h="987184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서버 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종료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스케쥴 전체 비활성화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4557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OKPlaza/K-Link)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스케줄로 풀백업된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사용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646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K-Link)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차 진행한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 복원처리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보안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bitcube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권한 설정 필요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98467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91290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70154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7443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카테고리 물류상품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상품으로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공통자재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비품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관리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카테고리의 물류 상품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3779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링크드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한 부분이 연결되었는지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97163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생성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5221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14733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WISE_NEO~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 시작되는 테이블 생성 및 인덱스 생성</a:t>
                      </a:r>
                      <a:b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Dbeaver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&gt;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데이터 내보내기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테이블 로 진행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5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3481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68192A6A-F768-E07B-9235-DA09EA16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7E5991-9801-914D-0EC7-BE18236E6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431898"/>
              </p:ext>
            </p:extLst>
          </p:nvPr>
        </p:nvGraphicFramePr>
        <p:xfrm>
          <a:off x="685261" y="391576"/>
          <a:ext cx="9429239" cy="5115823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11205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예상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작업내역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10.15.45.145:7800/manager 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ID: admin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PW: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dlzj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!@ajTm34</a:t>
                      </a:r>
                      <a:b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스케줄명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ok_static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(95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/ </a:t>
                      </a:r>
                      <a:r>
                        <a:rPr lang="en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panta_static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( 1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639724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서버 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WMS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A, C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13890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해당 젠킨스 서버 들어가서 구동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IP : 10.15.35.68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계정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rocky / dlzj!@ajTm34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이커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!@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머쓰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34)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curl http://localhost:8025/common/decriptAddress.sys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 테이블명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SMPDELIVERYINFO &gt; SHIPPINGADDRES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복호화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43717"/>
                  </a:ext>
                </a:extLst>
              </a:tr>
              <a:tr h="18199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 진행 후 처리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스케쥴 전체 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81116"/>
                  </a:ext>
                </a:extLst>
              </a:tr>
              <a:tr h="10655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 메뉴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일반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HNS/Safety),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비즈고 문자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카카오 발송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카테고리에 따른 구매사 상품 검색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상품 조회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4. 9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번에서 진행된 팬타온 물류 상품이 팬타온에서 검색되는지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상품 조회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링크로 연결된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안전보건관리비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Safety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산업안전보건관리비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6. 7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번에서 진행된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S3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마이그레이션 확인 및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S3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업로드 확인</a:t>
                      </a:r>
                      <a:b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URL : https://img.pcnieng.com/upload/image/image/~~~)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 상품 상세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상품등록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 상품 조회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공급사 상품 등록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공동인증서 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회원가입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유비폼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마이슈츠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운영사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프론트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이메일 전송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10.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ERP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11.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전자입찰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SSO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로그인 확인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45569"/>
                  </a:ext>
                </a:extLst>
              </a:tr>
              <a:tr h="1418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217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336A032F-DCAF-9D29-28C4-58A7CDECF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B93F6A84-8795-00C2-1CEF-87C3A2235F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3204778"/>
              </p:ext>
            </p:extLst>
          </p:nvPr>
        </p:nvGraphicFramePr>
        <p:xfrm>
          <a:off x="1831500" y="235481"/>
          <a:ext cx="7137000" cy="4114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57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altLang="ko-KR" sz="1500" b="1" u="none" strike="noStrike" cap="none" dirty="0"/>
                        <a:t>5</a:t>
                      </a:r>
                      <a:r>
                        <a:rPr lang="ko-KR" altLang="en-US" sz="1500" b="1" u="none" strike="noStrike" cap="none" dirty="0"/>
                        <a:t>차 마이그레이션 결과서</a:t>
                      </a:r>
                      <a:endParaRPr sz="15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내용 개체 틀 114">
            <a:extLst>
              <a:ext uri="{FF2B5EF4-FFF2-40B4-BE49-F238E27FC236}">
                <a16:creationId xmlns:a16="http://schemas.microsoft.com/office/drawing/2014/main" id="{325442F8-D4B2-5490-3222-8DC3ECD2DAD9}"/>
              </a:ext>
            </a:extLst>
          </p:cNvPr>
          <p:cNvSpPr txBox="1">
            <a:spLocks/>
          </p:cNvSpPr>
          <p:nvPr/>
        </p:nvSpPr>
        <p:spPr>
          <a:xfrm>
            <a:off x="782182" y="742841"/>
            <a:ext cx="9429239" cy="5123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180975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2925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2pPr>
            <a:lvl3pPr marL="895350" indent="-17303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3pPr>
            <a:lvl4pPr marL="125730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4pPr>
            <a:lvl5pPr marL="1619250" indent="-182563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5pPr>
            <a:lvl6pPr marL="20764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6pPr>
            <a:lvl7pPr marL="25336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7pPr>
            <a:lvl8pPr marL="29908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8pPr>
            <a:lvl9pPr marL="3448050" indent="-182563" algn="l" rtl="0" fontAlgn="base">
              <a:spcBef>
                <a:spcPct val="20000"/>
              </a:spcBef>
              <a:spcAft>
                <a:spcPct val="0"/>
              </a:spcAft>
              <a:buChar char="•"/>
              <a:defRPr kumimoji="1" sz="12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ko-KR" sz="900" b="0" kern="0" dirty="0">
                <a:latin typeface="+mj-ea"/>
                <a:ea typeface="+mj-ea"/>
              </a:rPr>
              <a:t>2025</a:t>
            </a:r>
            <a:r>
              <a:rPr lang="ko-KR" altLang="en-US" sz="900" b="0" kern="0" dirty="0">
                <a:latin typeface="+mj-ea"/>
                <a:ea typeface="+mj-ea"/>
              </a:rPr>
              <a:t>년 </a:t>
            </a:r>
            <a:r>
              <a:rPr lang="en-US" altLang="ko-KR" sz="900" b="0" kern="0" dirty="0">
                <a:latin typeface="+mj-ea"/>
                <a:ea typeface="+mj-ea"/>
              </a:rPr>
              <a:t>6</a:t>
            </a:r>
            <a:r>
              <a:rPr lang="ko-KR" altLang="en-US" sz="900" b="0" kern="0" dirty="0">
                <a:latin typeface="+mj-ea"/>
                <a:ea typeface="+mj-ea"/>
              </a:rPr>
              <a:t>월 </a:t>
            </a:r>
            <a:r>
              <a:rPr lang="en-US" altLang="ko-KR" sz="900" b="0" kern="0" dirty="0">
                <a:latin typeface="+mj-ea"/>
                <a:ea typeface="+mj-ea"/>
              </a:rPr>
              <a:t>16</a:t>
            </a:r>
            <a:r>
              <a:rPr lang="ko-KR" altLang="en-US" sz="900" b="0" kern="0" dirty="0">
                <a:latin typeface="+mj-ea"/>
                <a:ea typeface="+mj-ea"/>
              </a:rPr>
              <a:t>일 수행된 </a:t>
            </a:r>
            <a:r>
              <a:rPr lang="en-US" altLang="ko-KR" sz="900" b="0" kern="0" dirty="0">
                <a:latin typeface="+mj-ea"/>
                <a:ea typeface="+mj-ea"/>
              </a:rPr>
              <a:t>DB </a:t>
            </a:r>
            <a:r>
              <a:rPr lang="ko-KR" altLang="en-US" sz="900" b="0" kern="0" dirty="0">
                <a:latin typeface="+mj-ea"/>
                <a:ea typeface="+mj-ea"/>
              </a:rPr>
              <a:t>이관 결과서 입니다</a:t>
            </a:r>
            <a:r>
              <a:rPr lang="en-US" altLang="ko-KR" sz="900" b="0" kern="0" dirty="0">
                <a:latin typeface="+mj-ea"/>
                <a:ea typeface="+mj-ea"/>
              </a:rPr>
              <a:t>.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ADAF648-887B-15C9-1355-CE36B8EE6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7542988"/>
              </p:ext>
            </p:extLst>
          </p:nvPr>
        </p:nvGraphicFramePr>
        <p:xfrm>
          <a:off x="782181" y="1351132"/>
          <a:ext cx="9429239" cy="4202268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dirty="0" err="1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실진행</a:t>
                      </a:r>
                      <a:endParaRPr lang="ko-KR" altLang="en-US" sz="800" b="0" dirty="0">
                        <a:solidFill>
                          <a:srgbClr val="FFFF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43358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/ Table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원격 접속</a:t>
                      </a:r>
                    </a:p>
                    <a:p>
                      <a:pPr rtl="0" fontAlgn="t"/>
                      <a:r>
                        <a:rPr lang="ko-KR" altLang="en-US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서버명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ip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eng-b2b-db-prod-a / 10.15.32.234 </a:t>
                      </a:r>
                    </a:p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id /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pwd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ptceadmin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/ eng$ys@dmin01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259128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10:00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Bidding DB </a:t>
                      </a:r>
                      <a:r>
                        <a:rPr lang="ko-KR" altLang="en-US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클랜징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및 마이그레이션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선 진행함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1441627"/>
                  </a:ext>
                </a:extLst>
              </a:tr>
              <a:tr h="238151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9:20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중지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비활성화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64557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9:53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백업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Backup Data(As-Is Real OKPlaza/K-Link) </a:t>
                      </a:r>
                      <a:b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=&gt; To-Be Real 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서버로 이동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asis_real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DB -&gt; </a:t>
                      </a:r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tobe_real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DB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서버간 네트워크 드라이브 연결이 끊어져서 로컬로 옮기고 진행 중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김기범 부장님이 구두로 하지수 책임님께 </a:t>
                      </a:r>
                      <a:r>
                        <a:rPr lang="ko-KR" altLang="en-US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요청했다함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rtl="0" fontAlgn="t"/>
                      <a:endParaRPr lang="en-US" altLang="ko-KR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t"/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asis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-&gt; local : 35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</a:p>
                    <a:p>
                      <a:pPr rtl="0" fontAlgn="t"/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local -&gt; </a:t>
                      </a:r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tobe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10:23 &gt; </a:t>
                      </a:r>
                    </a:p>
                    <a:p>
                      <a:pPr rtl="0" fontAlgn="t"/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tobe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DB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에서 파일 이동 시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자꾸 멈추면서 진행이 되지 않음</a:t>
                      </a:r>
                    </a:p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네트워크 드라이브 요청</a:t>
                      </a:r>
                    </a:p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파일 옮기는데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가량 소요</a:t>
                      </a:r>
                    </a:p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13:38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5706466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13:39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(OKPlaza, K-Link) 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K_LINK :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</a:p>
                    <a:p>
                      <a:pPr rtl="0" fontAlgn="t"/>
                      <a:r>
                        <a:rPr lang="en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OKPLaza</a:t>
                      </a:r>
                      <a:r>
                        <a:rPr lang="en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: 30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098467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8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 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DB(OKPlaza)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테이블 생성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컬럼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Index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791290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Data Migration 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첨부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이미지 경로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코드포함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570154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메뉴화면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activity-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-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권한 연결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377443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특정 카테고리 물류상품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 상품으로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Migration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337794"/>
                  </a:ext>
                </a:extLst>
              </a:tr>
              <a:tr h="1567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IOMS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링크드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DB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세팅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697163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</a:t>
                      </a:r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VIEW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생성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dirty="0">
                          <a:effectLst/>
                        </a:rPr>
                        <a:t>6</a:t>
                      </a:r>
                      <a:r>
                        <a:rPr lang="ko-KR" altLang="en-US" sz="800" dirty="0">
                          <a:effectLst/>
                        </a:rPr>
                        <a:t>번 신규 테이블 생성된 후</a:t>
                      </a:r>
                      <a:r>
                        <a:rPr lang="en-US" altLang="ko-KR" sz="800" dirty="0">
                          <a:effectLst/>
                        </a:rPr>
                        <a:t>,</a:t>
                      </a:r>
                      <a:r>
                        <a:rPr lang="ko-KR" altLang="en-US" sz="800" dirty="0">
                          <a:effectLst/>
                        </a:rPr>
                        <a:t> 진행처리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15221"/>
                  </a:ext>
                </a:extLst>
              </a:tr>
              <a:tr h="161006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기존 트리거 삭제 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,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신규 트리거 추가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dirty="0">
                          <a:effectLst/>
                        </a:rPr>
                        <a:t>6</a:t>
                      </a:r>
                      <a:r>
                        <a:rPr lang="ko-KR" altLang="en-US" sz="800" dirty="0">
                          <a:effectLst/>
                        </a:rPr>
                        <a:t>번 신규 테이블 생성된 후</a:t>
                      </a:r>
                      <a:r>
                        <a:rPr lang="en-US" altLang="ko-KR" sz="800" dirty="0">
                          <a:effectLst/>
                        </a:rPr>
                        <a:t>,</a:t>
                      </a:r>
                      <a:r>
                        <a:rPr lang="ko-KR" altLang="en-US" sz="800" dirty="0">
                          <a:effectLst/>
                        </a:rPr>
                        <a:t> 진행처리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614733"/>
                  </a:ext>
                </a:extLst>
              </a:tr>
              <a:tr h="29518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14:10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테이블 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Restore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658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939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23F5A184-6952-E4C6-37A1-547C819CA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B14FB1-F537-DDE7-1639-008A84D2A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06962"/>
              </p:ext>
            </p:extLst>
          </p:nvPr>
        </p:nvGraphicFramePr>
        <p:xfrm>
          <a:off x="685261" y="391576"/>
          <a:ext cx="9429239" cy="3403800"/>
        </p:xfrm>
        <a:graphic>
          <a:graphicData uri="http://schemas.openxmlformats.org/drawingml/2006/table">
            <a:tbl>
              <a:tblPr/>
              <a:tblGrid>
                <a:gridCol w="265310">
                  <a:extLst>
                    <a:ext uri="{9D8B030D-6E8A-4147-A177-3AD203B41FA5}">
                      <a16:colId xmlns:a16="http://schemas.microsoft.com/office/drawing/2014/main" val="2278182901"/>
                    </a:ext>
                  </a:extLst>
                </a:gridCol>
                <a:gridCol w="611976">
                  <a:extLst>
                    <a:ext uri="{9D8B030D-6E8A-4147-A177-3AD203B41FA5}">
                      <a16:colId xmlns:a16="http://schemas.microsoft.com/office/drawing/2014/main" val="2271941736"/>
                    </a:ext>
                  </a:extLst>
                </a:gridCol>
                <a:gridCol w="499455">
                  <a:extLst>
                    <a:ext uri="{9D8B030D-6E8A-4147-A177-3AD203B41FA5}">
                      <a16:colId xmlns:a16="http://schemas.microsoft.com/office/drawing/2014/main" val="1753852466"/>
                    </a:ext>
                  </a:extLst>
                </a:gridCol>
                <a:gridCol w="1577700">
                  <a:extLst>
                    <a:ext uri="{9D8B030D-6E8A-4147-A177-3AD203B41FA5}">
                      <a16:colId xmlns:a16="http://schemas.microsoft.com/office/drawing/2014/main" val="4087148761"/>
                    </a:ext>
                  </a:extLst>
                </a:gridCol>
                <a:gridCol w="2562578">
                  <a:extLst>
                    <a:ext uri="{9D8B030D-6E8A-4147-A177-3AD203B41FA5}">
                      <a16:colId xmlns:a16="http://schemas.microsoft.com/office/drawing/2014/main" val="233400334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3512480640"/>
                    </a:ext>
                  </a:extLst>
                </a:gridCol>
                <a:gridCol w="3042976">
                  <a:extLst>
                    <a:ext uri="{9D8B030D-6E8A-4147-A177-3AD203B41FA5}">
                      <a16:colId xmlns:a16="http://schemas.microsoft.com/office/drawing/2014/main" val="2929312670"/>
                    </a:ext>
                  </a:extLst>
                </a:gridCol>
              </a:tblGrid>
              <a:tr h="112053"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순번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시작일시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dirty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 소요시간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 dirty="0" err="1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실진행</a:t>
                      </a:r>
                      <a:endParaRPr lang="ko-KR" altLang="en-US" sz="800" b="0" dirty="0">
                        <a:solidFill>
                          <a:srgbClr val="FFFFFF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작업주체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ko-KR" altLang="en-US" sz="800" b="0">
                          <a:solidFill>
                            <a:srgbClr val="FFFFFF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비고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5059671"/>
                  </a:ext>
                </a:extLst>
              </a:tr>
              <a:tr h="342653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14:40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연결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전체 색인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1.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goodname_static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2.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panta_static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( 1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3. </a:t>
                      </a:r>
                      <a:r>
                        <a:rPr lang="en-US" altLang="ko-KR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ok_static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( 1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 51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 시작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 )</a:t>
                      </a:r>
                    </a:p>
                    <a:p>
                      <a:pPr rtl="0" fontAlgn="t"/>
                      <a:endParaRPr lang="en-US" altLang="ko-KR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t"/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검색엔진 로그 경로 </a:t>
                      </a:r>
                    </a:p>
                    <a:p>
                      <a:pPr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/data/sf1/log/bridge/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2639724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3313890"/>
                  </a:ext>
                </a:extLst>
              </a:tr>
              <a:tr h="50330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배치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common/decriptAddress.sys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주소 복호화 처리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1543717"/>
                  </a:ext>
                </a:extLst>
              </a:tr>
              <a:tr h="181998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16:50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구동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681116"/>
                  </a:ext>
                </a:extLst>
              </a:tr>
              <a:tr h="1065597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18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17:05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확인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이의진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서동욱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송주은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b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비트큐브 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김은별</a:t>
                      </a:r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이상없음</a:t>
                      </a:r>
                      <a:endParaRPr lang="en-US" altLang="ko-KR" sz="8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8245569"/>
                  </a:ext>
                </a:extLst>
              </a:tr>
              <a:tr h="141835"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 </a:t>
                      </a:r>
                      <a:r>
                        <a:rPr lang="en-US" altLang="ko-KR" sz="8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17:35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US" altLang="ko-KR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r>
                        <a:rPr lang="en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To-Be Real </a:t>
                      </a:r>
                      <a:r>
                        <a:rPr lang="ko-KR" altLang="en-US" sz="8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 테스트 완료</a:t>
                      </a: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/>
                      <a:endParaRPr lang="ko-KR" altLang="en-US" sz="800" dirty="0">
                        <a:effectLst/>
                      </a:endParaRPr>
                    </a:p>
                  </a:txBody>
                  <a:tcPr marL="12148" marR="12148" marT="8099" marB="8099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7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146685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alpha val="50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171450" marR="0" indent="-17145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Char char="•"/>
          <a:tabLst/>
          <a:defRPr sz="1200" smtClean="0">
            <a:solidFill>
              <a:schemeClr val="tx1"/>
            </a:solidFill>
            <a:latin typeface="+mj-ea"/>
            <a:ea typeface="+mj-ea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4053</TotalTime>
  <Words>1608</Words>
  <Application>Microsoft Macintosh PowerPoint</Application>
  <PresentationFormat>사용자 지정</PresentationFormat>
  <Paragraphs>327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DA41707</cp:lastModifiedBy>
  <cp:revision>147</cp:revision>
  <dcterms:modified xsi:type="dcterms:W3CDTF">2025-06-17T04:33:34Z</dcterms:modified>
</cp:coreProperties>
</file>