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7" r:id="rId3"/>
    <p:sldId id="288" r:id="rId4"/>
    <p:sldId id="289" r:id="rId5"/>
    <p:sldId id="290" r:id="rId6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46" y="11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098AF4AD-21E4-E2AE-4EFC-A06BC3483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9345874-B1F8-DE2C-5800-614D93B08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EFAA0716-C0E6-B4BA-4D2D-D9C6E02B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62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A8F8FFFE-70A4-D47B-0E94-0CAB29D3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E824D8D9-ED32-6B9F-096F-5D988A738B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08449CC2-16BD-62E4-87DD-15B5AE3282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61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413842AA-0395-2DB9-F5CF-DD545CCFB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26307B6-0B94-3365-AC3E-86B15429A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9991A5CD-C2B7-4F7B-F388-28FCEB6D4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57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14ACBE83-A9BE-CBB9-65EA-9E3BB8B77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4416AE95-2CBE-F9DE-7943-BE56EF337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4EB19F8D-33E9-0B2D-1F7C-592B1FFCA2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3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0EA241-F9B1-294A-5879-D25FB143C118}"/>
              </a:ext>
            </a:extLst>
          </p:cNvPr>
          <p:cNvSpPr/>
          <p:nvPr/>
        </p:nvSpPr>
        <p:spPr>
          <a:xfrm>
            <a:off x="2325286" y="1128746"/>
            <a:ext cx="6149189" cy="4226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indent="-228600">
              <a:buAutoNum type="arabicPeriod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신규개발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개발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옮기는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2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개발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3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4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Real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To-Be 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마이그레이션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5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최종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오픈절차에 따라 진행</a:t>
            </a:r>
          </a:p>
        </p:txBody>
      </p:sp>
      <p:graphicFrame>
        <p:nvGraphicFramePr>
          <p:cNvPr id="4" name="Google Shape;42;p19">
            <a:extLst>
              <a:ext uri="{FF2B5EF4-FFF2-40B4-BE49-F238E27FC236}">
                <a16:creationId xmlns:a16="http://schemas.microsoft.com/office/drawing/2014/main" id="{C303F141-4E17-28B3-7F3B-4353A7051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32609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계획 및 목적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632F2B19-8933-5488-E372-75EF49D8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DE5C60-2F02-4ABE-4336-5D0BFEF8A72C}"/>
              </a:ext>
            </a:extLst>
          </p:cNvPr>
          <p:cNvSpPr/>
          <p:nvPr/>
        </p:nvSpPr>
        <p:spPr>
          <a:xfrm>
            <a:off x="75026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F81A5F-F588-A3B6-0CAF-BE230CFEA176}"/>
              </a:ext>
            </a:extLst>
          </p:cNvPr>
          <p:cNvSpPr/>
          <p:nvPr/>
        </p:nvSpPr>
        <p:spPr>
          <a:xfrm>
            <a:off x="543594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Picture 276" descr="MCj04289710000[1]">
            <a:extLst>
              <a:ext uri="{FF2B5EF4-FFF2-40B4-BE49-F238E27FC236}">
                <a16:creationId xmlns:a16="http://schemas.microsoft.com/office/drawing/2014/main" id="{68B02BF6-59A0-5C0F-F476-E72D5127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6965" y="2087214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6BFAD9-9042-73C1-D26D-B497E01E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2086540"/>
            <a:ext cx="304801" cy="2937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0DA900-9827-78DE-782A-50A23F7CF5EA}"/>
              </a:ext>
            </a:extLst>
          </p:cNvPr>
          <p:cNvSpPr txBox="1"/>
          <p:nvPr/>
        </p:nvSpPr>
        <p:spPr>
          <a:xfrm>
            <a:off x="2417421" y="6858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F8EB0-5191-7C1C-C20D-8B3F9D0D8025}"/>
              </a:ext>
            </a:extLst>
          </p:cNvPr>
          <p:cNvSpPr txBox="1"/>
          <p:nvPr/>
        </p:nvSpPr>
        <p:spPr>
          <a:xfrm>
            <a:off x="7143879" y="685894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637F8-9251-3980-0414-3CEDD67CC6E3}"/>
              </a:ext>
            </a:extLst>
          </p:cNvPr>
          <p:cNvSpPr txBox="1"/>
          <p:nvPr/>
        </p:nvSpPr>
        <p:spPr>
          <a:xfrm>
            <a:off x="8569444" y="239532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C26F9-F5AD-BB23-DD40-60BA22785988}"/>
              </a:ext>
            </a:extLst>
          </p:cNvPr>
          <p:cNvSpPr txBox="1"/>
          <p:nvPr/>
        </p:nvSpPr>
        <p:spPr>
          <a:xfrm>
            <a:off x="4005685" y="2427286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C896ECF-14D2-2A3F-B5E1-68CAF5016679}"/>
              </a:ext>
            </a:extLst>
          </p:cNvPr>
          <p:cNvSpPr/>
          <p:nvPr/>
        </p:nvSpPr>
        <p:spPr>
          <a:xfrm>
            <a:off x="1639682" y="1286306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9EEF1-688A-47C6-6ED1-A5C6C8B2E68F}"/>
              </a:ext>
            </a:extLst>
          </p:cNvPr>
          <p:cNvSpPr txBox="1"/>
          <p:nvPr/>
        </p:nvSpPr>
        <p:spPr>
          <a:xfrm>
            <a:off x="1320208" y="1531131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OKPlaza_total DB</a:t>
            </a:r>
            <a:endParaRPr lang="ko-KR" altLang="en-US" sz="80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4EB71EBD-403D-2806-1CD9-E6E4B472238F}"/>
              </a:ext>
            </a:extLst>
          </p:cNvPr>
          <p:cNvSpPr/>
          <p:nvPr/>
        </p:nvSpPr>
        <p:spPr>
          <a:xfrm>
            <a:off x="2861236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5086B-5FE2-C3D2-ECFF-99624629FF05}"/>
              </a:ext>
            </a:extLst>
          </p:cNvPr>
          <p:cNvSpPr txBox="1"/>
          <p:nvPr/>
        </p:nvSpPr>
        <p:spPr>
          <a:xfrm>
            <a:off x="2673697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5BC43D53-BA7B-4655-F4A0-7813071ACDC9}"/>
              </a:ext>
            </a:extLst>
          </p:cNvPr>
          <p:cNvSpPr/>
          <p:nvPr/>
        </p:nvSpPr>
        <p:spPr>
          <a:xfrm>
            <a:off x="1596887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A6FCC7-05BF-0A50-5238-0A8151DA8E23}"/>
              </a:ext>
            </a:extLst>
          </p:cNvPr>
          <p:cNvSpPr txBox="1"/>
          <p:nvPr/>
        </p:nvSpPr>
        <p:spPr>
          <a:xfrm>
            <a:off x="1394718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5ECF47B3-6E38-5B76-B0D4-11CC204A7001}"/>
              </a:ext>
            </a:extLst>
          </p:cNvPr>
          <p:cNvSpPr/>
          <p:nvPr/>
        </p:nvSpPr>
        <p:spPr>
          <a:xfrm>
            <a:off x="7682018" y="206224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ABE0F-9321-7F6B-468B-34EEA870BF00}"/>
              </a:ext>
            </a:extLst>
          </p:cNvPr>
          <p:cNvSpPr txBox="1"/>
          <p:nvPr/>
        </p:nvSpPr>
        <p:spPr>
          <a:xfrm>
            <a:off x="7494479" y="230707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BDA3B8B-DF20-7A35-CAAE-A6CD7E3232D3}"/>
              </a:ext>
            </a:extLst>
          </p:cNvPr>
          <p:cNvSpPr/>
          <p:nvPr/>
        </p:nvSpPr>
        <p:spPr>
          <a:xfrm>
            <a:off x="6417418" y="203538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713196-D46B-F4AB-ED98-6418F1D04266}"/>
              </a:ext>
            </a:extLst>
          </p:cNvPr>
          <p:cNvSpPr txBox="1"/>
          <p:nvPr/>
        </p:nvSpPr>
        <p:spPr>
          <a:xfrm>
            <a:off x="6215249" y="228020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54B8F3-CA66-8E35-03F4-3FE318DFCE13}"/>
              </a:ext>
            </a:extLst>
          </p:cNvPr>
          <p:cNvSpPr/>
          <p:nvPr/>
        </p:nvSpPr>
        <p:spPr>
          <a:xfrm>
            <a:off x="750263" y="33684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57B285-9190-F694-1BBB-4DAA78385773}"/>
              </a:ext>
            </a:extLst>
          </p:cNvPr>
          <p:cNvSpPr txBox="1"/>
          <p:nvPr/>
        </p:nvSpPr>
        <p:spPr>
          <a:xfrm>
            <a:off x="2454279" y="3094041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83D3F82F-9E59-2927-4B5D-A38812DA3FA4}"/>
              </a:ext>
            </a:extLst>
          </p:cNvPr>
          <p:cNvCxnSpPr>
            <a:cxnSpLocks/>
            <a:stCxn id="4" idx="1"/>
            <a:endCxn id="27" idx="1"/>
          </p:cNvCxnSpPr>
          <p:nvPr/>
        </p:nvCxnSpPr>
        <p:spPr>
          <a:xfrm rot="16200000" flipH="1">
            <a:off x="3831307" y="-728025"/>
            <a:ext cx="749075" cy="4777736"/>
          </a:xfrm>
          <a:prstGeom prst="curvedConnector3">
            <a:avLst>
              <a:gd name="adj1" fmla="val -30518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7776EE-70A6-6087-1D98-B018D1313F65}"/>
              </a:ext>
            </a:extLst>
          </p:cNvPr>
          <p:cNvSpPr txBox="1"/>
          <p:nvPr/>
        </p:nvSpPr>
        <p:spPr>
          <a:xfrm>
            <a:off x="5298945" y="1038658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5"/>
                </a:solidFill>
              </a:rPr>
              <a:t>1</a:t>
            </a:r>
            <a:r>
              <a:rPr lang="ko-KR" altLang="en-US" sz="1000" b="1">
                <a:solidFill>
                  <a:schemeClr val="accent5"/>
                </a:solidFill>
              </a:rPr>
              <a:t>차</a:t>
            </a:r>
          </a:p>
        </p:txBody>
      </p:sp>
      <p:sp>
        <p:nvSpPr>
          <p:cNvPr id="50" name="순서도: 자기 디스크 49">
            <a:extLst>
              <a:ext uri="{FF2B5EF4-FFF2-40B4-BE49-F238E27FC236}">
                <a16:creationId xmlns:a16="http://schemas.microsoft.com/office/drawing/2014/main" id="{0132D3B3-EDA8-B5F5-599E-BF83A3F3F9E8}"/>
              </a:ext>
            </a:extLst>
          </p:cNvPr>
          <p:cNvSpPr/>
          <p:nvPr/>
        </p:nvSpPr>
        <p:spPr>
          <a:xfrm>
            <a:off x="2827382" y="3995778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3DCF83-4350-4A64-DF18-5B9821409638}"/>
              </a:ext>
            </a:extLst>
          </p:cNvPr>
          <p:cNvSpPr txBox="1"/>
          <p:nvPr/>
        </p:nvSpPr>
        <p:spPr>
          <a:xfrm>
            <a:off x="2581123" y="42192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53" name="순서도: 자기 디스크 52">
            <a:extLst>
              <a:ext uri="{FF2B5EF4-FFF2-40B4-BE49-F238E27FC236}">
                <a16:creationId xmlns:a16="http://schemas.microsoft.com/office/drawing/2014/main" id="{E7B4F533-1C72-C1E2-7C50-AEC039573CF5}"/>
              </a:ext>
            </a:extLst>
          </p:cNvPr>
          <p:cNvSpPr/>
          <p:nvPr/>
        </p:nvSpPr>
        <p:spPr>
          <a:xfrm>
            <a:off x="1596887" y="3937722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A221E4-D7D7-C5D5-CD0B-B8F4D156CDCE}"/>
              </a:ext>
            </a:extLst>
          </p:cNvPr>
          <p:cNvSpPr txBox="1"/>
          <p:nvPr/>
        </p:nvSpPr>
        <p:spPr>
          <a:xfrm>
            <a:off x="1394718" y="4182547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pic>
        <p:nvPicPr>
          <p:cNvPr id="56" name="Picture 276" descr="MCj04289710000[1]">
            <a:extLst>
              <a:ext uri="{FF2B5EF4-FFF2-40B4-BE49-F238E27FC236}">
                <a16:creationId xmlns:a16="http://schemas.microsoft.com/office/drawing/2014/main" id="{A1FEB1DC-B410-88DF-89C0-AFA22FF9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067" y="3983462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FD01090-FC79-5FFB-2A80-824E630AA8CE}"/>
              </a:ext>
            </a:extLst>
          </p:cNvPr>
          <p:cNvSpPr txBox="1"/>
          <p:nvPr/>
        </p:nvSpPr>
        <p:spPr>
          <a:xfrm>
            <a:off x="4013787" y="4323534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03E31D43-C34E-5675-C81A-245FC0A2B07C}"/>
              </a:ext>
            </a:extLst>
          </p:cNvPr>
          <p:cNvCxnSpPr>
            <a:cxnSpLocks/>
            <a:stCxn id="22" idx="1"/>
            <a:endCxn id="27" idx="2"/>
          </p:cNvCxnSpPr>
          <p:nvPr/>
        </p:nvCxnSpPr>
        <p:spPr>
          <a:xfrm rot="16200000" flipH="1">
            <a:off x="4077064" y="-193216"/>
            <a:ext cx="37471" cy="4643236"/>
          </a:xfrm>
          <a:prstGeom prst="curvedConnector4">
            <a:avLst>
              <a:gd name="adj1" fmla="val -610072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3A737F9D-B10D-C814-4A36-AC7B236D4AA5}"/>
              </a:ext>
            </a:extLst>
          </p:cNvPr>
          <p:cNvCxnSpPr>
            <a:cxnSpLocks/>
            <a:stCxn id="20" idx="1"/>
            <a:endCxn id="24" idx="2"/>
          </p:cNvCxnSpPr>
          <p:nvPr/>
        </p:nvCxnSpPr>
        <p:spPr>
          <a:xfrm rot="16200000" flipH="1">
            <a:off x="5328106" y="-179909"/>
            <a:ext cx="64335" cy="4643487"/>
          </a:xfrm>
          <a:prstGeom prst="curvedConnector4">
            <a:avLst>
              <a:gd name="adj1" fmla="val -355328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BCEE6F-A6F7-6A4A-2481-CA0A3854B725}"/>
              </a:ext>
            </a:extLst>
          </p:cNvPr>
          <p:cNvSpPr txBox="1"/>
          <p:nvPr/>
        </p:nvSpPr>
        <p:spPr>
          <a:xfrm>
            <a:off x="4845447" y="192572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412AA-1DDC-3F03-7B32-51E07D7B435E}"/>
              </a:ext>
            </a:extLst>
          </p:cNvPr>
          <p:cNvSpPr txBox="1"/>
          <p:nvPr/>
        </p:nvSpPr>
        <p:spPr>
          <a:xfrm>
            <a:off x="4377076" y="1683889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43B33A4-7C04-F221-B272-621A22F6E593}"/>
              </a:ext>
            </a:extLst>
          </p:cNvPr>
          <p:cNvSpPr/>
          <p:nvPr/>
        </p:nvSpPr>
        <p:spPr>
          <a:xfrm>
            <a:off x="5435943" y="33582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8EE83D9-9366-D812-8C29-362F4E18D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4388530"/>
            <a:ext cx="304801" cy="29378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E0AB003-CE9F-3299-E6FE-533F9B1BB754}"/>
              </a:ext>
            </a:extLst>
          </p:cNvPr>
          <p:cNvSpPr txBox="1"/>
          <p:nvPr/>
        </p:nvSpPr>
        <p:spPr>
          <a:xfrm>
            <a:off x="7143879" y="3082980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F09451-9DA5-115B-6153-E374988C6300}"/>
              </a:ext>
            </a:extLst>
          </p:cNvPr>
          <p:cNvSpPr txBox="1"/>
          <p:nvPr/>
        </p:nvSpPr>
        <p:spPr>
          <a:xfrm>
            <a:off x="8569444" y="469731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117" name="순서도: 자기 디스크 116">
            <a:extLst>
              <a:ext uri="{FF2B5EF4-FFF2-40B4-BE49-F238E27FC236}">
                <a16:creationId xmlns:a16="http://schemas.microsoft.com/office/drawing/2014/main" id="{BFD7AAB6-4F29-7FE4-7D33-667BD7C95B9E}"/>
              </a:ext>
            </a:extLst>
          </p:cNvPr>
          <p:cNvSpPr/>
          <p:nvPr/>
        </p:nvSpPr>
        <p:spPr>
          <a:xfrm>
            <a:off x="7682018" y="436423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DAB950-8252-5584-F315-6B936269AC6C}"/>
              </a:ext>
            </a:extLst>
          </p:cNvPr>
          <p:cNvSpPr txBox="1"/>
          <p:nvPr/>
        </p:nvSpPr>
        <p:spPr>
          <a:xfrm>
            <a:off x="7494479" y="460906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120" name="순서도: 자기 디스크 119">
            <a:extLst>
              <a:ext uri="{FF2B5EF4-FFF2-40B4-BE49-F238E27FC236}">
                <a16:creationId xmlns:a16="http://schemas.microsoft.com/office/drawing/2014/main" id="{D62A235B-A9B5-5B0C-CEEF-A66D0ADC8C3A}"/>
              </a:ext>
            </a:extLst>
          </p:cNvPr>
          <p:cNvSpPr/>
          <p:nvPr/>
        </p:nvSpPr>
        <p:spPr>
          <a:xfrm>
            <a:off x="6417418" y="433737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EE4A31-25EB-EBFE-80F5-BF0A1C00B79C}"/>
              </a:ext>
            </a:extLst>
          </p:cNvPr>
          <p:cNvSpPr txBox="1"/>
          <p:nvPr/>
        </p:nvSpPr>
        <p:spPr>
          <a:xfrm>
            <a:off x="6215249" y="458219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D997D7B6-E4F5-F00C-F9FE-611311A5F085}"/>
              </a:ext>
            </a:extLst>
          </p:cNvPr>
          <p:cNvCxnSpPr>
            <a:cxnSpLocks/>
            <a:stCxn id="53" idx="1"/>
            <a:endCxn id="24" idx="3"/>
          </p:cNvCxnSpPr>
          <p:nvPr/>
        </p:nvCxnSpPr>
        <p:spPr>
          <a:xfrm rot="5400000" flipH="1" flipV="1">
            <a:off x="3990766" y="69176"/>
            <a:ext cx="1651963" cy="608513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14C726F1-DA19-8932-7B46-B8814B6A1CB3}"/>
              </a:ext>
            </a:extLst>
          </p:cNvPr>
          <p:cNvCxnSpPr>
            <a:cxnSpLocks/>
            <a:stCxn id="50" idx="1"/>
            <a:endCxn id="27" idx="3"/>
          </p:cNvCxnSpPr>
          <p:nvPr/>
        </p:nvCxnSpPr>
        <p:spPr>
          <a:xfrm rot="5400000" flipH="1" flipV="1">
            <a:off x="3931254" y="1332319"/>
            <a:ext cx="1736883" cy="3590036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AA2A86-E99B-564D-6E1D-F91298064E21}"/>
              </a:ext>
            </a:extLst>
          </p:cNvPr>
          <p:cNvSpPr txBox="1"/>
          <p:nvPr/>
        </p:nvSpPr>
        <p:spPr>
          <a:xfrm>
            <a:off x="4874998" y="2891682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</a:rPr>
              <a:t>차</a:t>
            </a:r>
          </a:p>
        </p:txBody>
      </p:sp>
      <p:cxnSp>
        <p:nvCxnSpPr>
          <p:cNvPr id="146" name="연결선: 구부러짐 145">
            <a:extLst>
              <a:ext uri="{FF2B5EF4-FFF2-40B4-BE49-F238E27FC236}">
                <a16:creationId xmlns:a16="http://schemas.microsoft.com/office/drawing/2014/main" id="{23EED760-A0BB-19C5-FBDA-2864C5CA3F6D}"/>
              </a:ext>
            </a:extLst>
          </p:cNvPr>
          <p:cNvCxnSpPr>
            <a:cxnSpLocks/>
            <a:stCxn id="53" idx="3"/>
            <a:endCxn id="120" idx="3"/>
          </p:cNvCxnSpPr>
          <p:nvPr/>
        </p:nvCxnSpPr>
        <p:spPr>
          <a:xfrm rot="16200000" flipH="1">
            <a:off x="3984623" y="1950794"/>
            <a:ext cx="399649" cy="4820531"/>
          </a:xfrm>
          <a:prstGeom prst="curvedConnector3">
            <a:avLst>
              <a:gd name="adj1" fmla="val 1572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3112CB01-C609-4562-7B26-A97E8A85ADBA}"/>
              </a:ext>
            </a:extLst>
          </p:cNvPr>
          <p:cNvCxnSpPr>
            <a:cxnSpLocks/>
            <a:stCxn id="50" idx="3"/>
            <a:endCxn id="117" idx="3"/>
          </p:cNvCxnSpPr>
          <p:nvPr/>
        </p:nvCxnSpPr>
        <p:spPr>
          <a:xfrm rot="16200000" flipH="1">
            <a:off x="5247767" y="1976202"/>
            <a:ext cx="368457" cy="4854636"/>
          </a:xfrm>
          <a:prstGeom prst="curvedConnector3">
            <a:avLst>
              <a:gd name="adj1" fmla="val 16204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74A2A62D-BD24-E0D6-0690-F2926C4E50A2}"/>
              </a:ext>
            </a:extLst>
          </p:cNvPr>
          <p:cNvCxnSpPr>
            <a:cxnSpLocks/>
            <a:stCxn id="56" idx="2"/>
            <a:endCxn id="113" idx="2"/>
          </p:cNvCxnSpPr>
          <p:nvPr/>
        </p:nvCxnSpPr>
        <p:spPr>
          <a:xfrm rot="16200000" flipH="1">
            <a:off x="6508761" y="2165494"/>
            <a:ext cx="398236" cy="4635403"/>
          </a:xfrm>
          <a:prstGeom prst="curvedConnector3">
            <a:avLst>
              <a:gd name="adj1" fmla="val 1574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F7705A3-B096-687E-59A5-4D7121D35D90}"/>
              </a:ext>
            </a:extLst>
          </p:cNvPr>
          <p:cNvSpPr txBox="1"/>
          <p:nvPr/>
        </p:nvSpPr>
        <p:spPr>
          <a:xfrm>
            <a:off x="5165806" y="449530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64" name="순서도: 자기 디스크 163">
            <a:extLst>
              <a:ext uri="{FF2B5EF4-FFF2-40B4-BE49-F238E27FC236}">
                <a16:creationId xmlns:a16="http://schemas.microsoft.com/office/drawing/2014/main" id="{EC050684-1900-E42C-6DDA-810D940AB679}"/>
              </a:ext>
            </a:extLst>
          </p:cNvPr>
          <p:cNvSpPr/>
          <p:nvPr/>
        </p:nvSpPr>
        <p:spPr>
          <a:xfrm>
            <a:off x="2861236" y="1284879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74571DC-16A9-ED3A-1E13-4C8A05804330}"/>
              </a:ext>
            </a:extLst>
          </p:cNvPr>
          <p:cNvSpPr txBox="1"/>
          <p:nvPr/>
        </p:nvSpPr>
        <p:spPr>
          <a:xfrm>
            <a:off x="2548917" y="1514697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sp>
        <p:nvSpPr>
          <p:cNvPr id="166" name="순서도: 자기 디스크 165">
            <a:extLst>
              <a:ext uri="{FF2B5EF4-FFF2-40B4-BE49-F238E27FC236}">
                <a16:creationId xmlns:a16="http://schemas.microsoft.com/office/drawing/2014/main" id="{6641C510-5F83-83CC-4BE5-6DDC98036144}"/>
              </a:ext>
            </a:extLst>
          </p:cNvPr>
          <p:cNvSpPr/>
          <p:nvPr/>
        </p:nvSpPr>
        <p:spPr>
          <a:xfrm>
            <a:off x="7648257" y="1139813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C5BB18-9073-DF44-5296-E1A2DB0BF685}"/>
              </a:ext>
            </a:extLst>
          </p:cNvPr>
          <p:cNvSpPr txBox="1"/>
          <p:nvPr/>
        </p:nvSpPr>
        <p:spPr>
          <a:xfrm>
            <a:off x="7446088" y="1377323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BE70A527-2CC3-F366-32DE-8AE2E5D5E4AA}"/>
              </a:ext>
            </a:extLst>
          </p:cNvPr>
          <p:cNvCxnSpPr>
            <a:cxnSpLocks/>
            <a:stCxn id="164" idx="4"/>
            <a:endCxn id="166" idx="1"/>
          </p:cNvCxnSpPr>
          <p:nvPr/>
        </p:nvCxnSpPr>
        <p:spPr>
          <a:xfrm flipV="1">
            <a:off x="3215825" y="1139813"/>
            <a:ext cx="4609727" cy="256823"/>
          </a:xfrm>
          <a:prstGeom prst="curvedConnector4">
            <a:avLst>
              <a:gd name="adj1" fmla="val 48077"/>
              <a:gd name="adj2" fmla="val 189011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7F5DA702-BBBF-7BAB-297F-A7120D01EC25}"/>
              </a:ext>
            </a:extLst>
          </p:cNvPr>
          <p:cNvSpPr/>
          <p:nvPr/>
        </p:nvSpPr>
        <p:spPr>
          <a:xfrm>
            <a:off x="7276931" y="367061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58EF41-A407-2D10-A552-85BBCDBE7A1A}"/>
              </a:ext>
            </a:extLst>
          </p:cNvPr>
          <p:cNvSpPr txBox="1"/>
          <p:nvPr/>
        </p:nvSpPr>
        <p:spPr>
          <a:xfrm>
            <a:off x="7067447" y="388617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Real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130A1A19-0463-32A4-216C-6BEA11AA28F7}"/>
              </a:ext>
            </a:extLst>
          </p:cNvPr>
          <p:cNvCxnSpPr>
            <a:cxnSpLocks/>
            <a:stCxn id="166" idx="2"/>
            <a:endCxn id="176" idx="2"/>
          </p:cNvCxnSpPr>
          <p:nvPr/>
        </p:nvCxnSpPr>
        <p:spPr>
          <a:xfrm rot="10800000" flipV="1">
            <a:off x="7276931" y="1251570"/>
            <a:ext cx="371326" cy="2530798"/>
          </a:xfrm>
          <a:prstGeom prst="curvedConnector3">
            <a:avLst>
              <a:gd name="adj1" fmla="val 16156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315D99C-22A6-E47C-39E1-A0ACFF77B620}"/>
              </a:ext>
            </a:extLst>
          </p:cNvPr>
          <p:cNvSpPr txBox="1"/>
          <p:nvPr/>
        </p:nvSpPr>
        <p:spPr>
          <a:xfrm>
            <a:off x="6780986" y="3374655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graphicFrame>
        <p:nvGraphicFramePr>
          <p:cNvPr id="182" name="Google Shape;42;p19">
            <a:extLst>
              <a:ext uri="{FF2B5EF4-FFF2-40B4-BE49-F238E27FC236}">
                <a16:creationId xmlns:a16="http://schemas.microsoft.com/office/drawing/2014/main" id="{73B78849-822B-EFDA-0E29-9A5F5D7A0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664244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절차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4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B9830180-661E-7A60-9D31-6C6355C0F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0C13A4DB-6D12-CFE9-3C99-5267AF315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090921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500" b="1" u="none" strike="noStrike" cap="none"/>
                        <a:t>2</a:t>
                      </a:r>
                      <a:r>
                        <a:rPr lang="ko-KR" altLang="en-US" sz="1500" b="1" u="none" strike="noStrike" cap="none"/>
                        <a:t>차 마이그레이션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내용 개체 틀 114">
            <a:extLst>
              <a:ext uri="{FF2B5EF4-FFF2-40B4-BE49-F238E27FC236}">
                <a16:creationId xmlns:a16="http://schemas.microsoft.com/office/drawing/2014/main" id="{14F92CF8-E7FD-F8BE-9CEB-9642C0470D23}"/>
              </a:ext>
            </a:extLst>
          </p:cNvPr>
          <p:cNvSpPr txBox="1">
            <a:spLocks/>
          </p:cNvSpPr>
          <p:nvPr/>
        </p:nvSpPr>
        <p:spPr>
          <a:xfrm>
            <a:off x="782182" y="917012"/>
            <a:ext cx="9429239" cy="721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0" kern="0">
                <a:latin typeface="+mj-ea"/>
                <a:ea typeface="+mj-ea"/>
              </a:rPr>
              <a:t>2025</a:t>
            </a:r>
            <a:r>
              <a:rPr lang="ko-KR" altLang="en-US" b="0" kern="0">
                <a:latin typeface="+mj-ea"/>
                <a:ea typeface="+mj-ea"/>
              </a:rPr>
              <a:t>년 </a:t>
            </a:r>
            <a:r>
              <a:rPr lang="en-US" altLang="ko-KR">
                <a:latin typeface="+mj-ea"/>
                <a:ea typeface="+mj-ea"/>
              </a:rPr>
              <a:t>4</a:t>
            </a:r>
            <a:r>
              <a:rPr lang="ko-KR" altLang="en-US" b="0" kern="0">
                <a:latin typeface="+mj-ea"/>
                <a:ea typeface="+mj-ea"/>
              </a:rPr>
              <a:t>월 </a:t>
            </a:r>
            <a:r>
              <a:rPr lang="en-US" altLang="ko-KR">
                <a:latin typeface="+mj-ea"/>
                <a:ea typeface="+mj-ea"/>
              </a:rPr>
              <a:t>9</a:t>
            </a:r>
            <a:r>
              <a:rPr lang="ko-KR" altLang="en-US" b="0" kern="0">
                <a:latin typeface="+mj-ea"/>
                <a:ea typeface="+mj-ea"/>
              </a:rPr>
              <a:t>일 수행하는 </a:t>
            </a:r>
            <a:r>
              <a:rPr lang="en-US" altLang="ko-KR" b="0" kern="0">
                <a:latin typeface="+mj-ea"/>
                <a:ea typeface="+mj-ea"/>
              </a:rPr>
              <a:t>DB </a:t>
            </a:r>
            <a:r>
              <a:rPr lang="ko-KR" altLang="en-US" b="0" kern="0">
                <a:latin typeface="+mj-ea"/>
                <a:ea typeface="+mj-ea"/>
              </a:rPr>
              <a:t>이관 계획 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+mj-ea"/>
                <a:ea typeface="+mj-ea"/>
              </a:rPr>
              <a:t>이관의 목적은 </a:t>
            </a:r>
            <a:r>
              <a:rPr lang="en-US" altLang="ko-KR" b="0" kern="0">
                <a:latin typeface="+mj-ea"/>
                <a:ea typeface="+mj-ea"/>
              </a:rPr>
              <a:t>As-Is </a:t>
            </a:r>
            <a:r>
              <a:rPr lang="ko-KR" altLang="en-US" b="0" kern="0">
                <a:latin typeface="+mj-ea"/>
                <a:ea typeface="+mj-ea"/>
              </a:rPr>
              <a:t>운영 중인 </a:t>
            </a:r>
            <a:r>
              <a:rPr lang="en-US" altLang="ko-KR" b="0" kern="0">
                <a:latin typeface="+mj-ea"/>
                <a:ea typeface="+mj-ea"/>
              </a:rPr>
              <a:t>Dev</a:t>
            </a:r>
            <a:r>
              <a:rPr lang="ko-KR" altLang="en-US" b="0" kern="0">
                <a:latin typeface="+mj-ea"/>
                <a:ea typeface="+mj-ea"/>
              </a:rPr>
              <a:t> </a:t>
            </a:r>
            <a:r>
              <a:rPr lang="en-US" altLang="ko-KR" b="0" kern="0">
                <a:latin typeface="+mj-ea"/>
                <a:ea typeface="+mj-ea"/>
              </a:rPr>
              <a:t>Data </a:t>
            </a:r>
            <a:r>
              <a:rPr lang="ko-KR" altLang="en-US" b="0" kern="0">
                <a:latin typeface="+mj-ea"/>
                <a:ea typeface="+mj-ea"/>
              </a:rPr>
              <a:t>마이그레이션을 위함입니다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  <a:endParaRPr lang="ko-KR" altLang="en-US" b="0" kern="0" dirty="0">
              <a:latin typeface="+mj-ea"/>
              <a:ea typeface="+mj-ea"/>
            </a:endParaRPr>
          </a:p>
        </p:txBody>
      </p:sp>
      <p:sp>
        <p:nvSpPr>
          <p:cNvPr id="7" name="모서리가 둥근 직사각형 45">
            <a:extLst>
              <a:ext uri="{FF2B5EF4-FFF2-40B4-BE49-F238E27FC236}">
                <a16:creationId xmlns:a16="http://schemas.microsoft.com/office/drawing/2014/main" id="{FC7DC52A-11CF-EFF4-5F29-14EB104AFF39}"/>
              </a:ext>
            </a:extLst>
          </p:cNvPr>
          <p:cNvSpPr/>
          <p:nvPr/>
        </p:nvSpPr>
        <p:spPr bwMode="auto">
          <a:xfrm>
            <a:off x="834344" y="2002733"/>
            <a:ext cx="934281" cy="5231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10:00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모서리가 둥근 직사각형 46">
            <a:extLst>
              <a:ext uri="{FF2B5EF4-FFF2-40B4-BE49-F238E27FC236}">
                <a16:creationId xmlns:a16="http://schemas.microsoft.com/office/drawing/2014/main" id="{6119E79E-29EF-D3C7-0781-5712BD753544}"/>
              </a:ext>
            </a:extLst>
          </p:cNvPr>
          <p:cNvSpPr/>
          <p:nvPr/>
        </p:nvSpPr>
        <p:spPr bwMode="auto">
          <a:xfrm>
            <a:off x="1830932" y="2002731"/>
            <a:ext cx="1753516" cy="52318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DB/Table 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백업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3AEDD299-0C47-38B6-1F70-3A9E28175D59}"/>
              </a:ext>
            </a:extLst>
          </p:cNvPr>
          <p:cNvSpPr/>
          <p:nvPr/>
        </p:nvSpPr>
        <p:spPr bwMode="auto">
          <a:xfrm>
            <a:off x="4769514" y="2002733"/>
            <a:ext cx="4472228" cy="52319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백업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(OKPlaza, K-Link)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(1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차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OKPlaza) Backup =&gt;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문제 시 복원을 위해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To-Be Dev 1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차 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OKPlaza 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검색엔진 테이블 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Backup</a:t>
            </a:r>
          </a:p>
        </p:txBody>
      </p:sp>
      <p:sp>
        <p:nvSpPr>
          <p:cNvPr id="15" name="모서리가 둥근 직사각형 48">
            <a:extLst>
              <a:ext uri="{FF2B5EF4-FFF2-40B4-BE49-F238E27FC236}">
                <a16:creationId xmlns:a16="http://schemas.microsoft.com/office/drawing/2014/main" id="{189F8CFD-BD63-849F-E747-DB1860E30FC7}"/>
              </a:ext>
            </a:extLst>
          </p:cNvPr>
          <p:cNvSpPr/>
          <p:nvPr/>
        </p:nvSpPr>
        <p:spPr bwMode="auto">
          <a:xfrm>
            <a:off x="3634144" y="2002733"/>
            <a:ext cx="1055038" cy="52318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50FB9-F5E9-548A-597C-A5218859616F}"/>
              </a:ext>
            </a:extLst>
          </p:cNvPr>
          <p:cNvSpPr txBox="1"/>
          <p:nvPr/>
        </p:nvSpPr>
        <p:spPr>
          <a:xfrm>
            <a:off x="803818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시작 일시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10A48-720B-8100-BF9B-95EDD241DAF6}"/>
              </a:ext>
            </a:extLst>
          </p:cNvPr>
          <p:cNvSpPr txBox="1"/>
          <p:nvPr/>
        </p:nvSpPr>
        <p:spPr>
          <a:xfrm>
            <a:off x="2176725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작업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53AA4-E493-834F-FC87-5AD586401C15}"/>
              </a:ext>
            </a:extLst>
          </p:cNvPr>
          <p:cNvSpPr txBox="1"/>
          <p:nvPr/>
        </p:nvSpPr>
        <p:spPr>
          <a:xfrm>
            <a:off x="3634142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주체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63563-1153-AF85-40DC-243FD5F5522D}"/>
              </a:ext>
            </a:extLst>
          </p:cNvPr>
          <p:cNvSpPr txBox="1"/>
          <p:nvPr/>
        </p:nvSpPr>
        <p:spPr>
          <a:xfrm>
            <a:off x="6416381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6958E2-19EA-BB13-8253-9C7FA506D5AB}"/>
              </a:ext>
            </a:extLst>
          </p:cNvPr>
          <p:cNvSpPr txBox="1"/>
          <p:nvPr/>
        </p:nvSpPr>
        <p:spPr>
          <a:xfrm>
            <a:off x="9150439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소요시간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1" name="모서리가 둥근 직사각형 48">
            <a:extLst>
              <a:ext uri="{FF2B5EF4-FFF2-40B4-BE49-F238E27FC236}">
                <a16:creationId xmlns:a16="http://schemas.microsoft.com/office/drawing/2014/main" id="{18A87274-49D6-20B6-287C-66C1118A1C0F}"/>
              </a:ext>
            </a:extLst>
          </p:cNvPr>
          <p:cNvSpPr/>
          <p:nvPr/>
        </p:nvSpPr>
        <p:spPr bwMode="auto">
          <a:xfrm>
            <a:off x="9286971" y="2002732"/>
            <a:ext cx="792665" cy="52318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2" name="모서리가 둥근 직사각형 45">
            <a:extLst>
              <a:ext uri="{FF2B5EF4-FFF2-40B4-BE49-F238E27FC236}">
                <a16:creationId xmlns:a16="http://schemas.microsoft.com/office/drawing/2014/main" id="{EFAF24BC-158D-6A3D-212B-9B8A0A448142}"/>
              </a:ext>
            </a:extLst>
          </p:cNvPr>
          <p:cNvSpPr/>
          <p:nvPr/>
        </p:nvSpPr>
        <p:spPr bwMode="auto">
          <a:xfrm>
            <a:off x="833127" y="2550208"/>
            <a:ext cx="934281" cy="3930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11:00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4" name="모서리가 둥근 직사각형 46">
            <a:extLst>
              <a:ext uri="{FF2B5EF4-FFF2-40B4-BE49-F238E27FC236}">
                <a16:creationId xmlns:a16="http://schemas.microsoft.com/office/drawing/2014/main" id="{44D4B803-32C4-7C6F-1B90-14F0184E4E44}"/>
              </a:ext>
            </a:extLst>
          </p:cNvPr>
          <p:cNvSpPr/>
          <p:nvPr/>
        </p:nvSpPr>
        <p:spPr bwMode="auto">
          <a:xfrm>
            <a:off x="1829715" y="2550206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백업 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DB Data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이동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:a16="http://schemas.microsoft.com/office/drawing/2014/main" id="{BEC7406B-1E7C-CAF1-E159-7DB74B637E77}"/>
              </a:ext>
            </a:extLst>
          </p:cNvPr>
          <p:cNvSpPr/>
          <p:nvPr/>
        </p:nvSpPr>
        <p:spPr bwMode="auto">
          <a:xfrm>
            <a:off x="4768297" y="2550208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Backup Data 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서버로 이동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6" name="모서리가 둥근 직사각형 48">
            <a:extLst>
              <a:ext uri="{FF2B5EF4-FFF2-40B4-BE49-F238E27FC236}">
                <a16:creationId xmlns:a16="http://schemas.microsoft.com/office/drawing/2014/main" id="{F43EE148-61F7-98B5-8478-B2B8E2902C80}"/>
              </a:ext>
            </a:extLst>
          </p:cNvPr>
          <p:cNvSpPr/>
          <p:nvPr/>
        </p:nvSpPr>
        <p:spPr bwMode="auto">
          <a:xfrm>
            <a:off x="3632927" y="2550208"/>
            <a:ext cx="1055038" cy="3930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7" name="모서리가 둥근 직사각형 48">
            <a:extLst>
              <a:ext uri="{FF2B5EF4-FFF2-40B4-BE49-F238E27FC236}">
                <a16:creationId xmlns:a16="http://schemas.microsoft.com/office/drawing/2014/main" id="{8FB76B1A-3225-2F03-5059-72D59AEC669F}"/>
              </a:ext>
            </a:extLst>
          </p:cNvPr>
          <p:cNvSpPr/>
          <p:nvPr/>
        </p:nvSpPr>
        <p:spPr bwMode="auto">
          <a:xfrm>
            <a:off x="9293011" y="2550206"/>
            <a:ext cx="792665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모서리가 둥근 직사각형 45">
            <a:extLst>
              <a:ext uri="{FF2B5EF4-FFF2-40B4-BE49-F238E27FC236}">
                <a16:creationId xmlns:a16="http://schemas.microsoft.com/office/drawing/2014/main" id="{89AC4BC0-F645-7392-8FFC-F0131E15E510}"/>
              </a:ext>
            </a:extLst>
          </p:cNvPr>
          <p:cNvSpPr/>
          <p:nvPr/>
        </p:nvSpPr>
        <p:spPr bwMode="auto">
          <a:xfrm>
            <a:off x="834344" y="2981285"/>
            <a:ext cx="934281" cy="3930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13:00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0" name="모서리가 둥근 직사각형 46">
            <a:extLst>
              <a:ext uri="{FF2B5EF4-FFF2-40B4-BE49-F238E27FC236}">
                <a16:creationId xmlns:a16="http://schemas.microsoft.com/office/drawing/2014/main" id="{F01DE803-3707-AC10-9C41-AC3CCB9C4E1B}"/>
              </a:ext>
            </a:extLst>
          </p:cNvPr>
          <p:cNvSpPr/>
          <p:nvPr/>
        </p:nvSpPr>
        <p:spPr bwMode="auto">
          <a:xfrm>
            <a:off x="1830932" y="2981283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-Be Dev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 </a:t>
            </a: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Restore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1" name="모서리가 둥근 직사각형 47">
            <a:extLst>
              <a:ext uri="{FF2B5EF4-FFF2-40B4-BE49-F238E27FC236}">
                <a16:creationId xmlns:a16="http://schemas.microsoft.com/office/drawing/2014/main" id="{BF5B60E5-3DBE-8EB1-A082-4A1EF1472E8F}"/>
              </a:ext>
            </a:extLst>
          </p:cNvPr>
          <p:cNvSpPr/>
          <p:nvPr/>
        </p:nvSpPr>
        <p:spPr bwMode="auto">
          <a:xfrm>
            <a:off x="4769514" y="2981285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연결된 모든 서비스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(To-Be Dev)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 종료</a:t>
            </a:r>
            <a:endParaRPr lang="en-US" altLang="ko-KR" sz="1000">
              <a:solidFill>
                <a:srgbClr val="FF0000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(OKPlaza, K-Link) Restore</a:t>
            </a:r>
          </a:p>
        </p:txBody>
      </p:sp>
      <p:sp>
        <p:nvSpPr>
          <p:cNvPr id="43" name="모서리가 둥근 직사각형 48">
            <a:extLst>
              <a:ext uri="{FF2B5EF4-FFF2-40B4-BE49-F238E27FC236}">
                <a16:creationId xmlns:a16="http://schemas.microsoft.com/office/drawing/2014/main" id="{C7B6A857-2BE3-487B-602B-7E872414D5A0}"/>
              </a:ext>
            </a:extLst>
          </p:cNvPr>
          <p:cNvSpPr/>
          <p:nvPr/>
        </p:nvSpPr>
        <p:spPr bwMode="auto">
          <a:xfrm>
            <a:off x="3634144" y="2981285"/>
            <a:ext cx="1055038" cy="3930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4" name="모서리가 둥근 직사각형 48">
            <a:extLst>
              <a:ext uri="{FF2B5EF4-FFF2-40B4-BE49-F238E27FC236}">
                <a16:creationId xmlns:a16="http://schemas.microsoft.com/office/drawing/2014/main" id="{F0EC695B-75B5-91AA-3739-BD9153707E14}"/>
              </a:ext>
            </a:extLst>
          </p:cNvPr>
          <p:cNvSpPr/>
          <p:nvPr/>
        </p:nvSpPr>
        <p:spPr bwMode="auto">
          <a:xfrm>
            <a:off x="9286971" y="2981283"/>
            <a:ext cx="792665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5" name="모서리가 둥근 직사각형 45">
            <a:extLst>
              <a:ext uri="{FF2B5EF4-FFF2-40B4-BE49-F238E27FC236}">
                <a16:creationId xmlns:a16="http://schemas.microsoft.com/office/drawing/2014/main" id="{4A5BB4F4-6387-0584-85ED-6E11C83DA6E4}"/>
              </a:ext>
            </a:extLst>
          </p:cNvPr>
          <p:cNvSpPr/>
          <p:nvPr/>
        </p:nvSpPr>
        <p:spPr bwMode="auto">
          <a:xfrm>
            <a:off x="835254" y="4044187"/>
            <a:ext cx="934281" cy="4323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15:00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6" name="모서리가 둥근 직사각형 46">
            <a:extLst>
              <a:ext uri="{FF2B5EF4-FFF2-40B4-BE49-F238E27FC236}">
                <a16:creationId xmlns:a16="http://schemas.microsoft.com/office/drawing/2014/main" id="{0741C928-6D5A-9ECB-2156-197F7633A1BF}"/>
              </a:ext>
            </a:extLst>
          </p:cNvPr>
          <p:cNvSpPr/>
          <p:nvPr/>
        </p:nvSpPr>
        <p:spPr bwMode="auto">
          <a:xfrm>
            <a:off x="1831842" y="4044185"/>
            <a:ext cx="1753516" cy="4323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 Dev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서비스 연결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7" name="모서리가 둥근 직사각형 47">
            <a:extLst>
              <a:ext uri="{FF2B5EF4-FFF2-40B4-BE49-F238E27FC236}">
                <a16:creationId xmlns:a16="http://schemas.microsoft.com/office/drawing/2014/main" id="{55164B48-82B8-927E-8804-BE5794B22CC5}"/>
              </a:ext>
            </a:extLst>
          </p:cNvPr>
          <p:cNvSpPr/>
          <p:nvPr/>
        </p:nvSpPr>
        <p:spPr bwMode="auto">
          <a:xfrm>
            <a:off x="4770424" y="4044187"/>
            <a:ext cx="4472228" cy="43238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검색엔진 전체 색인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서비스 구동 및 확인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모서리가 둥근 직사각형 48">
            <a:extLst>
              <a:ext uri="{FF2B5EF4-FFF2-40B4-BE49-F238E27FC236}">
                <a16:creationId xmlns:a16="http://schemas.microsoft.com/office/drawing/2014/main" id="{6E093EEB-6CA9-EA19-0F8C-E5093FA0F86E}"/>
              </a:ext>
            </a:extLst>
          </p:cNvPr>
          <p:cNvSpPr/>
          <p:nvPr/>
        </p:nvSpPr>
        <p:spPr bwMode="auto">
          <a:xfrm>
            <a:off x="3635054" y="4044187"/>
            <a:ext cx="1055038" cy="43238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김기범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1" name="모서리가 둥근 직사각형 48">
            <a:extLst>
              <a:ext uri="{FF2B5EF4-FFF2-40B4-BE49-F238E27FC236}">
                <a16:creationId xmlns:a16="http://schemas.microsoft.com/office/drawing/2014/main" id="{0CBDBA89-F0C7-024A-42AB-CC52730D7F6D}"/>
              </a:ext>
            </a:extLst>
          </p:cNvPr>
          <p:cNvSpPr/>
          <p:nvPr/>
        </p:nvSpPr>
        <p:spPr bwMode="auto">
          <a:xfrm>
            <a:off x="9287881" y="4044186"/>
            <a:ext cx="792665" cy="43238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4" name="모서리가 둥근 직사각형 45">
            <a:extLst>
              <a:ext uri="{FF2B5EF4-FFF2-40B4-BE49-F238E27FC236}">
                <a16:creationId xmlns:a16="http://schemas.microsoft.com/office/drawing/2014/main" id="{E7D16DE6-3845-B182-59E4-F5563795B13D}"/>
              </a:ext>
            </a:extLst>
          </p:cNvPr>
          <p:cNvSpPr/>
          <p:nvPr/>
        </p:nvSpPr>
        <p:spPr bwMode="auto">
          <a:xfrm>
            <a:off x="834350" y="3416041"/>
            <a:ext cx="934281" cy="5755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14:00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7" name="모서리가 둥근 직사각형 46">
            <a:extLst>
              <a:ext uri="{FF2B5EF4-FFF2-40B4-BE49-F238E27FC236}">
                <a16:creationId xmlns:a16="http://schemas.microsoft.com/office/drawing/2014/main" id="{F7D24096-E0EC-EDD6-DC21-0F9A09B36687}"/>
              </a:ext>
            </a:extLst>
          </p:cNvPr>
          <p:cNvSpPr/>
          <p:nvPr/>
        </p:nvSpPr>
        <p:spPr bwMode="auto">
          <a:xfrm>
            <a:off x="1830938" y="3416039"/>
            <a:ext cx="1753516" cy="575507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 Dev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</a:t>
            </a: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Mig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0" name="모서리가 둥근 직사각형 47">
            <a:extLst>
              <a:ext uri="{FF2B5EF4-FFF2-40B4-BE49-F238E27FC236}">
                <a16:creationId xmlns:a16="http://schemas.microsoft.com/office/drawing/2014/main" id="{65DEA2EF-3C8B-EB42-7E9F-4D57E62CC18D}"/>
              </a:ext>
            </a:extLst>
          </p:cNvPr>
          <p:cNvSpPr/>
          <p:nvPr/>
        </p:nvSpPr>
        <p:spPr bwMode="auto">
          <a:xfrm>
            <a:off x="4769520" y="3416041"/>
            <a:ext cx="4472228" cy="57550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신규 테이블 생성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컬럼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/Index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추가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Migration (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첨부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이미지 경로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코드포함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To-Be Dev 1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차 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OKPlaza 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검색엔진 테이블 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Restore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모서리가 둥근 직사각형 48">
            <a:extLst>
              <a:ext uri="{FF2B5EF4-FFF2-40B4-BE49-F238E27FC236}">
                <a16:creationId xmlns:a16="http://schemas.microsoft.com/office/drawing/2014/main" id="{46E0FC81-5789-45DD-B552-22B1606FF648}"/>
              </a:ext>
            </a:extLst>
          </p:cNvPr>
          <p:cNvSpPr/>
          <p:nvPr/>
        </p:nvSpPr>
        <p:spPr bwMode="auto">
          <a:xfrm>
            <a:off x="3634150" y="3416041"/>
            <a:ext cx="1055038" cy="5755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2" name="모서리가 둥근 직사각형 48">
            <a:extLst>
              <a:ext uri="{FF2B5EF4-FFF2-40B4-BE49-F238E27FC236}">
                <a16:creationId xmlns:a16="http://schemas.microsoft.com/office/drawing/2014/main" id="{5D63FDA0-E63A-3F75-9080-0A244820F778}"/>
              </a:ext>
            </a:extLst>
          </p:cNvPr>
          <p:cNvSpPr/>
          <p:nvPr/>
        </p:nvSpPr>
        <p:spPr bwMode="auto">
          <a:xfrm>
            <a:off x="9286977" y="3416039"/>
            <a:ext cx="792665" cy="57550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모서리가 둥근 직사각형 45">
            <a:extLst>
              <a:ext uri="{FF2B5EF4-FFF2-40B4-BE49-F238E27FC236}">
                <a16:creationId xmlns:a16="http://schemas.microsoft.com/office/drawing/2014/main" id="{C798F9C3-E7C0-A5F5-D467-A2883294DF62}"/>
              </a:ext>
            </a:extLst>
          </p:cNvPr>
          <p:cNvSpPr/>
          <p:nvPr/>
        </p:nvSpPr>
        <p:spPr bwMode="auto">
          <a:xfrm>
            <a:off x="834344" y="4521727"/>
            <a:ext cx="934281" cy="39307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모서리가 둥근 직사각형 46">
            <a:extLst>
              <a:ext uri="{FF2B5EF4-FFF2-40B4-BE49-F238E27FC236}">
                <a16:creationId xmlns:a16="http://schemas.microsoft.com/office/drawing/2014/main" id="{A7F1260B-072A-13C0-3EAD-C20ABD551435}"/>
              </a:ext>
            </a:extLst>
          </p:cNvPr>
          <p:cNvSpPr/>
          <p:nvPr/>
        </p:nvSpPr>
        <p:spPr bwMode="auto">
          <a:xfrm>
            <a:off x="1830932" y="4521728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K-Link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설치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모서리가 둥근 직사각형 47">
            <a:extLst>
              <a:ext uri="{FF2B5EF4-FFF2-40B4-BE49-F238E27FC236}">
                <a16:creationId xmlns:a16="http://schemas.microsoft.com/office/drawing/2014/main" id="{D6B89338-488A-9B49-FCBD-8E42478D9AE3}"/>
              </a:ext>
            </a:extLst>
          </p:cNvPr>
          <p:cNvSpPr/>
          <p:nvPr/>
        </p:nvSpPr>
        <p:spPr bwMode="auto">
          <a:xfrm>
            <a:off x="4769514" y="4521728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솔루션 서버에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Agent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설치</a:t>
            </a:r>
            <a:b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=&gt;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K-Link Backup Data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Resotre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했음</a:t>
            </a:r>
            <a:endParaRPr lang="en-US" altLang="ko-KR" sz="10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8">
            <a:extLst>
              <a:ext uri="{FF2B5EF4-FFF2-40B4-BE49-F238E27FC236}">
                <a16:creationId xmlns:a16="http://schemas.microsoft.com/office/drawing/2014/main" id="{C5805923-2B15-50B8-818F-3B11EB5F4F48}"/>
              </a:ext>
            </a:extLst>
          </p:cNvPr>
          <p:cNvSpPr/>
          <p:nvPr/>
        </p:nvSpPr>
        <p:spPr bwMode="auto">
          <a:xfrm>
            <a:off x="3634144" y="4521728"/>
            <a:ext cx="1055038" cy="393078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한국평가데이터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id="{2AEAC728-E3AE-3596-06FF-BA89BFFCE1D8}"/>
              </a:ext>
            </a:extLst>
          </p:cNvPr>
          <p:cNvSpPr/>
          <p:nvPr/>
        </p:nvSpPr>
        <p:spPr bwMode="auto">
          <a:xfrm>
            <a:off x="9286971" y="4521727"/>
            <a:ext cx="792665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063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FDF9CE02-AEEC-4EBD-CAC3-2FADE8C1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D904054F-C584-54DB-0DFE-7C6303922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399519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500" b="1" u="none" strike="noStrike" cap="none"/>
                        <a:t>3</a:t>
                      </a:r>
                      <a:r>
                        <a:rPr lang="ko-KR" altLang="en-US" sz="1500" b="1" u="none" strike="noStrike" cap="none"/>
                        <a:t>차 마이그레이션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모서리가 둥근 직사각형 45">
            <a:extLst>
              <a:ext uri="{FF2B5EF4-FFF2-40B4-BE49-F238E27FC236}">
                <a16:creationId xmlns:a16="http://schemas.microsoft.com/office/drawing/2014/main" id="{6F51FD4A-F349-13EE-9FC3-F60FBD358788}"/>
              </a:ext>
            </a:extLst>
          </p:cNvPr>
          <p:cNvSpPr/>
          <p:nvPr/>
        </p:nvSpPr>
        <p:spPr bwMode="auto">
          <a:xfrm>
            <a:off x="834344" y="2031936"/>
            <a:ext cx="934281" cy="6963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10:00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모서리가 둥근 직사각형 46">
            <a:extLst>
              <a:ext uri="{FF2B5EF4-FFF2-40B4-BE49-F238E27FC236}">
                <a16:creationId xmlns:a16="http://schemas.microsoft.com/office/drawing/2014/main" id="{71ED7332-8204-0455-4AF2-1A486F1B6D89}"/>
              </a:ext>
            </a:extLst>
          </p:cNvPr>
          <p:cNvSpPr/>
          <p:nvPr/>
        </p:nvSpPr>
        <p:spPr bwMode="auto">
          <a:xfrm>
            <a:off x="1830932" y="2031934"/>
            <a:ext cx="1753516" cy="69636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DB/Table 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백업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94095281-804A-073F-8DD5-997ABEC45EBE}"/>
              </a:ext>
            </a:extLst>
          </p:cNvPr>
          <p:cNvSpPr/>
          <p:nvPr/>
        </p:nvSpPr>
        <p:spPr bwMode="auto">
          <a:xfrm>
            <a:off x="4769514" y="2031936"/>
            <a:ext cx="4472228" cy="69636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K-Link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Backup </a:t>
            </a:r>
            <a:b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(As-Is Real OKPlaza 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는 주말 스케줄에 의해 이미 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Backup 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됨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(2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차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OKPlaza, 2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차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K-Link) Backup =&gt;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문제 시 복원 위해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To-Be Dev 2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차 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OKPlaza 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검색엔진 테이블 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Backup</a:t>
            </a:r>
          </a:p>
        </p:txBody>
      </p:sp>
      <p:sp>
        <p:nvSpPr>
          <p:cNvPr id="15" name="모서리가 둥근 직사각형 48">
            <a:extLst>
              <a:ext uri="{FF2B5EF4-FFF2-40B4-BE49-F238E27FC236}">
                <a16:creationId xmlns:a16="http://schemas.microsoft.com/office/drawing/2014/main" id="{49F3F131-A03E-D3B8-3E35-DD98746EC596}"/>
              </a:ext>
            </a:extLst>
          </p:cNvPr>
          <p:cNvSpPr/>
          <p:nvPr/>
        </p:nvSpPr>
        <p:spPr bwMode="auto">
          <a:xfrm>
            <a:off x="3634144" y="2031936"/>
            <a:ext cx="1055038" cy="69636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김기범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F2044-46FF-D3C8-E8F7-951268290034}"/>
              </a:ext>
            </a:extLst>
          </p:cNvPr>
          <p:cNvSpPr txBox="1"/>
          <p:nvPr/>
        </p:nvSpPr>
        <p:spPr>
          <a:xfrm>
            <a:off x="803818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시작 일시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4E472-418A-0DF7-7B19-AC934A288CA3}"/>
              </a:ext>
            </a:extLst>
          </p:cNvPr>
          <p:cNvSpPr txBox="1"/>
          <p:nvPr/>
        </p:nvSpPr>
        <p:spPr>
          <a:xfrm>
            <a:off x="2176725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작업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9B05C-8847-93B5-775D-AA3DF17DF0E4}"/>
              </a:ext>
            </a:extLst>
          </p:cNvPr>
          <p:cNvSpPr txBox="1"/>
          <p:nvPr/>
        </p:nvSpPr>
        <p:spPr>
          <a:xfrm>
            <a:off x="3634142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주체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CAE17B-BDA4-EFE1-C5D7-FE85614316EB}"/>
              </a:ext>
            </a:extLst>
          </p:cNvPr>
          <p:cNvSpPr txBox="1"/>
          <p:nvPr/>
        </p:nvSpPr>
        <p:spPr>
          <a:xfrm>
            <a:off x="6416381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A67A0F-FDB1-9E22-C1BF-0FC3055E88B2}"/>
              </a:ext>
            </a:extLst>
          </p:cNvPr>
          <p:cNvSpPr txBox="1"/>
          <p:nvPr/>
        </p:nvSpPr>
        <p:spPr>
          <a:xfrm>
            <a:off x="9150439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소요시간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1" name="모서리가 둥근 직사각형 48">
            <a:extLst>
              <a:ext uri="{FF2B5EF4-FFF2-40B4-BE49-F238E27FC236}">
                <a16:creationId xmlns:a16="http://schemas.microsoft.com/office/drawing/2014/main" id="{42E896AD-46D1-4816-3972-BA5267B59C3A}"/>
              </a:ext>
            </a:extLst>
          </p:cNvPr>
          <p:cNvSpPr/>
          <p:nvPr/>
        </p:nvSpPr>
        <p:spPr bwMode="auto">
          <a:xfrm>
            <a:off x="9286971" y="2031935"/>
            <a:ext cx="792665" cy="69636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2" name="모서리가 둥근 직사각형 45">
            <a:extLst>
              <a:ext uri="{FF2B5EF4-FFF2-40B4-BE49-F238E27FC236}">
                <a16:creationId xmlns:a16="http://schemas.microsoft.com/office/drawing/2014/main" id="{0730732F-F7DB-9EEA-D13A-CD6D195810FC}"/>
              </a:ext>
            </a:extLst>
          </p:cNvPr>
          <p:cNvSpPr/>
          <p:nvPr/>
        </p:nvSpPr>
        <p:spPr bwMode="auto">
          <a:xfrm>
            <a:off x="833127" y="2775729"/>
            <a:ext cx="934281" cy="3930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11:00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4" name="모서리가 둥근 직사각형 46">
            <a:extLst>
              <a:ext uri="{FF2B5EF4-FFF2-40B4-BE49-F238E27FC236}">
                <a16:creationId xmlns:a16="http://schemas.microsoft.com/office/drawing/2014/main" id="{C82135C8-F0AB-51AD-31E2-7524C58AD489}"/>
              </a:ext>
            </a:extLst>
          </p:cNvPr>
          <p:cNvSpPr/>
          <p:nvPr/>
        </p:nvSpPr>
        <p:spPr bwMode="auto">
          <a:xfrm>
            <a:off x="1829715" y="2775727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백업 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DB Data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이동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:a16="http://schemas.microsoft.com/office/drawing/2014/main" id="{4CADF6B4-DA59-C946-B387-E9E16D864A1C}"/>
              </a:ext>
            </a:extLst>
          </p:cNvPr>
          <p:cNvSpPr/>
          <p:nvPr/>
        </p:nvSpPr>
        <p:spPr bwMode="auto">
          <a:xfrm>
            <a:off x="4768297" y="2775729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Backup Data(As-Is Real OKPlaza/K-Link) 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서버로 이동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6" name="모서리가 둥근 직사각형 48">
            <a:extLst>
              <a:ext uri="{FF2B5EF4-FFF2-40B4-BE49-F238E27FC236}">
                <a16:creationId xmlns:a16="http://schemas.microsoft.com/office/drawing/2014/main" id="{48CD20AA-5E74-E0B4-161D-977590B10183}"/>
              </a:ext>
            </a:extLst>
          </p:cNvPr>
          <p:cNvSpPr/>
          <p:nvPr/>
        </p:nvSpPr>
        <p:spPr bwMode="auto">
          <a:xfrm>
            <a:off x="3632927" y="2775729"/>
            <a:ext cx="1055038" cy="3930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7" name="모서리가 둥근 직사각형 48">
            <a:extLst>
              <a:ext uri="{FF2B5EF4-FFF2-40B4-BE49-F238E27FC236}">
                <a16:creationId xmlns:a16="http://schemas.microsoft.com/office/drawing/2014/main" id="{72ADCFB1-4990-6AD6-8865-69144A7DA333}"/>
              </a:ext>
            </a:extLst>
          </p:cNvPr>
          <p:cNvSpPr/>
          <p:nvPr/>
        </p:nvSpPr>
        <p:spPr bwMode="auto">
          <a:xfrm>
            <a:off x="9293011" y="2775727"/>
            <a:ext cx="792665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모서리가 둥근 직사각형 45">
            <a:extLst>
              <a:ext uri="{FF2B5EF4-FFF2-40B4-BE49-F238E27FC236}">
                <a16:creationId xmlns:a16="http://schemas.microsoft.com/office/drawing/2014/main" id="{0465F169-7010-4269-E46C-BED37961345A}"/>
              </a:ext>
            </a:extLst>
          </p:cNvPr>
          <p:cNvSpPr/>
          <p:nvPr/>
        </p:nvSpPr>
        <p:spPr bwMode="auto">
          <a:xfrm>
            <a:off x="834344" y="3221436"/>
            <a:ext cx="934281" cy="3930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13:00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0" name="모서리가 둥근 직사각형 46">
            <a:extLst>
              <a:ext uri="{FF2B5EF4-FFF2-40B4-BE49-F238E27FC236}">
                <a16:creationId xmlns:a16="http://schemas.microsoft.com/office/drawing/2014/main" id="{71679436-8C4A-585A-F532-9C9CF1A07FCB}"/>
              </a:ext>
            </a:extLst>
          </p:cNvPr>
          <p:cNvSpPr/>
          <p:nvPr/>
        </p:nvSpPr>
        <p:spPr bwMode="auto">
          <a:xfrm>
            <a:off x="1830932" y="3221434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-Be Dev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 </a:t>
            </a: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Restore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1" name="모서리가 둥근 직사각형 47">
            <a:extLst>
              <a:ext uri="{FF2B5EF4-FFF2-40B4-BE49-F238E27FC236}">
                <a16:creationId xmlns:a16="http://schemas.microsoft.com/office/drawing/2014/main" id="{54D1B679-48BD-F0D3-C035-9538EC48D8EC}"/>
              </a:ext>
            </a:extLst>
          </p:cNvPr>
          <p:cNvSpPr/>
          <p:nvPr/>
        </p:nvSpPr>
        <p:spPr bwMode="auto">
          <a:xfrm>
            <a:off x="4769514" y="3221436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연결된 모든 서비스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(To-Be Dev)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 종료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(OKPlaza, K-Link) Restore</a:t>
            </a:r>
          </a:p>
        </p:txBody>
      </p:sp>
      <p:sp>
        <p:nvSpPr>
          <p:cNvPr id="43" name="모서리가 둥근 직사각형 48">
            <a:extLst>
              <a:ext uri="{FF2B5EF4-FFF2-40B4-BE49-F238E27FC236}">
                <a16:creationId xmlns:a16="http://schemas.microsoft.com/office/drawing/2014/main" id="{3B3FD4BE-7689-00D4-C6EB-0102D10A92AA}"/>
              </a:ext>
            </a:extLst>
          </p:cNvPr>
          <p:cNvSpPr/>
          <p:nvPr/>
        </p:nvSpPr>
        <p:spPr bwMode="auto">
          <a:xfrm>
            <a:off x="3634144" y="3221436"/>
            <a:ext cx="1055038" cy="3930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김기범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4" name="모서리가 둥근 직사각형 48">
            <a:extLst>
              <a:ext uri="{FF2B5EF4-FFF2-40B4-BE49-F238E27FC236}">
                <a16:creationId xmlns:a16="http://schemas.microsoft.com/office/drawing/2014/main" id="{B60C1C5F-630C-CC54-4027-0FAF8AA5737C}"/>
              </a:ext>
            </a:extLst>
          </p:cNvPr>
          <p:cNvSpPr/>
          <p:nvPr/>
        </p:nvSpPr>
        <p:spPr bwMode="auto">
          <a:xfrm>
            <a:off x="9286971" y="3221434"/>
            <a:ext cx="792665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5" name="모서리가 둥근 직사각형 45">
            <a:extLst>
              <a:ext uri="{FF2B5EF4-FFF2-40B4-BE49-F238E27FC236}">
                <a16:creationId xmlns:a16="http://schemas.microsoft.com/office/drawing/2014/main" id="{DCE98C2C-3BC4-4957-F49D-609D1D839611}"/>
              </a:ext>
            </a:extLst>
          </p:cNvPr>
          <p:cNvSpPr/>
          <p:nvPr/>
        </p:nvSpPr>
        <p:spPr bwMode="auto">
          <a:xfrm>
            <a:off x="835254" y="4277348"/>
            <a:ext cx="934281" cy="4756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15:00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6" name="모서리가 둥근 직사각형 46">
            <a:extLst>
              <a:ext uri="{FF2B5EF4-FFF2-40B4-BE49-F238E27FC236}">
                <a16:creationId xmlns:a16="http://schemas.microsoft.com/office/drawing/2014/main" id="{CCB721BD-2E2B-0691-C0AC-00FC1815ECE2}"/>
              </a:ext>
            </a:extLst>
          </p:cNvPr>
          <p:cNvSpPr/>
          <p:nvPr/>
        </p:nvSpPr>
        <p:spPr bwMode="auto">
          <a:xfrm>
            <a:off x="1831842" y="4277347"/>
            <a:ext cx="1753516" cy="4756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 Dev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서비스 연결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7" name="모서리가 둥근 직사각형 47">
            <a:extLst>
              <a:ext uri="{FF2B5EF4-FFF2-40B4-BE49-F238E27FC236}">
                <a16:creationId xmlns:a16="http://schemas.microsoft.com/office/drawing/2014/main" id="{96C1C704-D057-F55B-B557-9F89289BD228}"/>
              </a:ext>
            </a:extLst>
          </p:cNvPr>
          <p:cNvSpPr/>
          <p:nvPr/>
        </p:nvSpPr>
        <p:spPr bwMode="auto">
          <a:xfrm>
            <a:off x="4770424" y="4277349"/>
            <a:ext cx="4472228" cy="47562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검색엔진 전체 색인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서비스 구동 및 확인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모서리가 둥근 직사각형 48">
            <a:extLst>
              <a:ext uri="{FF2B5EF4-FFF2-40B4-BE49-F238E27FC236}">
                <a16:creationId xmlns:a16="http://schemas.microsoft.com/office/drawing/2014/main" id="{25DC536F-6FC9-C5D6-8E85-8782BAF0D1A2}"/>
              </a:ext>
            </a:extLst>
          </p:cNvPr>
          <p:cNvSpPr/>
          <p:nvPr/>
        </p:nvSpPr>
        <p:spPr bwMode="auto">
          <a:xfrm>
            <a:off x="3635054" y="4277349"/>
            <a:ext cx="1055038" cy="4756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김기범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1" name="모서리가 둥근 직사각형 48">
            <a:extLst>
              <a:ext uri="{FF2B5EF4-FFF2-40B4-BE49-F238E27FC236}">
                <a16:creationId xmlns:a16="http://schemas.microsoft.com/office/drawing/2014/main" id="{07D7E76A-861C-CDDC-2F04-068F6DABDFC8}"/>
              </a:ext>
            </a:extLst>
          </p:cNvPr>
          <p:cNvSpPr/>
          <p:nvPr/>
        </p:nvSpPr>
        <p:spPr bwMode="auto">
          <a:xfrm>
            <a:off x="9287881" y="4277347"/>
            <a:ext cx="792665" cy="4756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4" name="모서리가 둥근 직사각형 45">
            <a:extLst>
              <a:ext uri="{FF2B5EF4-FFF2-40B4-BE49-F238E27FC236}">
                <a16:creationId xmlns:a16="http://schemas.microsoft.com/office/drawing/2014/main" id="{3B4E21EB-2469-9806-7D5D-3C20ED394E58}"/>
              </a:ext>
            </a:extLst>
          </p:cNvPr>
          <p:cNvSpPr/>
          <p:nvPr/>
        </p:nvSpPr>
        <p:spPr bwMode="auto">
          <a:xfrm>
            <a:off x="834350" y="3656192"/>
            <a:ext cx="934281" cy="5755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14:00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7" name="모서리가 둥근 직사각형 46">
            <a:extLst>
              <a:ext uri="{FF2B5EF4-FFF2-40B4-BE49-F238E27FC236}">
                <a16:creationId xmlns:a16="http://schemas.microsoft.com/office/drawing/2014/main" id="{97B29210-D166-A2FA-8C28-0716779AC211}"/>
              </a:ext>
            </a:extLst>
          </p:cNvPr>
          <p:cNvSpPr/>
          <p:nvPr/>
        </p:nvSpPr>
        <p:spPr bwMode="auto">
          <a:xfrm>
            <a:off x="1830938" y="3656190"/>
            <a:ext cx="1753516" cy="575507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 Dev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</a:t>
            </a: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Mig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0" name="모서리가 둥근 직사각형 47">
            <a:extLst>
              <a:ext uri="{FF2B5EF4-FFF2-40B4-BE49-F238E27FC236}">
                <a16:creationId xmlns:a16="http://schemas.microsoft.com/office/drawing/2014/main" id="{380EF480-1F8B-BA1D-B46F-1BA7F1230D0A}"/>
              </a:ext>
            </a:extLst>
          </p:cNvPr>
          <p:cNvSpPr/>
          <p:nvPr/>
        </p:nvSpPr>
        <p:spPr bwMode="auto">
          <a:xfrm>
            <a:off x="4769520" y="3656192"/>
            <a:ext cx="4472228" cy="57550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신규 테이블 생성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컬럼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/Index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추가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Migration (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첨부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이미지 경로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코드포함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To-Be Dev 2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차 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OKPlaza 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검색엔진 테이블 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Restore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모서리가 둥근 직사각형 48">
            <a:extLst>
              <a:ext uri="{FF2B5EF4-FFF2-40B4-BE49-F238E27FC236}">
                <a16:creationId xmlns:a16="http://schemas.microsoft.com/office/drawing/2014/main" id="{B2A32D88-3A5E-B052-A4EF-537B1EE5E3D1}"/>
              </a:ext>
            </a:extLst>
          </p:cNvPr>
          <p:cNvSpPr/>
          <p:nvPr/>
        </p:nvSpPr>
        <p:spPr bwMode="auto">
          <a:xfrm>
            <a:off x="3634150" y="3656192"/>
            <a:ext cx="1055038" cy="5755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이의진</a:t>
            </a:r>
            <a:r>
              <a:rPr kumimoji="1"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kumimoji="1"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김기범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2" name="모서리가 둥근 직사각형 48">
            <a:extLst>
              <a:ext uri="{FF2B5EF4-FFF2-40B4-BE49-F238E27FC236}">
                <a16:creationId xmlns:a16="http://schemas.microsoft.com/office/drawing/2014/main" id="{1CD1B552-671F-CD6C-97D1-23F81779CEB2}"/>
              </a:ext>
            </a:extLst>
          </p:cNvPr>
          <p:cNvSpPr/>
          <p:nvPr/>
        </p:nvSpPr>
        <p:spPr bwMode="auto">
          <a:xfrm>
            <a:off x="9286977" y="3656190"/>
            <a:ext cx="792665" cy="57550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내용 개체 틀 114">
            <a:extLst>
              <a:ext uri="{FF2B5EF4-FFF2-40B4-BE49-F238E27FC236}">
                <a16:creationId xmlns:a16="http://schemas.microsoft.com/office/drawing/2014/main" id="{EE72CFC3-4722-06FB-D945-69EF7FA8D737}"/>
              </a:ext>
            </a:extLst>
          </p:cNvPr>
          <p:cNvSpPr txBox="1">
            <a:spLocks/>
          </p:cNvSpPr>
          <p:nvPr/>
        </p:nvSpPr>
        <p:spPr>
          <a:xfrm>
            <a:off x="782182" y="917012"/>
            <a:ext cx="9429239" cy="721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0" kern="0">
                <a:latin typeface="+mj-ea"/>
                <a:ea typeface="+mj-ea"/>
              </a:rPr>
              <a:t>2025</a:t>
            </a:r>
            <a:r>
              <a:rPr lang="ko-KR" altLang="en-US" b="0" kern="0">
                <a:latin typeface="+mj-ea"/>
                <a:ea typeface="+mj-ea"/>
              </a:rPr>
              <a:t>년 </a:t>
            </a:r>
            <a:r>
              <a:rPr lang="en-US" altLang="ko-KR" b="0" kern="0">
                <a:latin typeface="+mj-ea"/>
                <a:ea typeface="+mj-ea"/>
              </a:rPr>
              <a:t>4</a:t>
            </a:r>
            <a:r>
              <a:rPr lang="ko-KR" altLang="en-US" b="0" kern="0">
                <a:latin typeface="+mj-ea"/>
                <a:ea typeface="+mj-ea"/>
              </a:rPr>
              <a:t>월 </a:t>
            </a:r>
            <a:r>
              <a:rPr lang="en-US" altLang="ko-KR">
                <a:latin typeface="+mj-ea"/>
                <a:ea typeface="+mj-ea"/>
              </a:rPr>
              <a:t>21</a:t>
            </a:r>
            <a:r>
              <a:rPr lang="ko-KR" altLang="en-US" b="0" kern="0">
                <a:latin typeface="+mj-ea"/>
                <a:ea typeface="+mj-ea"/>
              </a:rPr>
              <a:t>일 수행하는 </a:t>
            </a:r>
            <a:r>
              <a:rPr lang="en-US" altLang="ko-KR" b="0" kern="0">
                <a:latin typeface="+mj-ea"/>
                <a:ea typeface="+mj-ea"/>
              </a:rPr>
              <a:t>DB </a:t>
            </a:r>
            <a:r>
              <a:rPr lang="ko-KR" altLang="en-US" b="0" kern="0">
                <a:latin typeface="+mj-ea"/>
                <a:ea typeface="+mj-ea"/>
              </a:rPr>
              <a:t>이관 계획 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+mj-ea"/>
                <a:ea typeface="+mj-ea"/>
              </a:rPr>
              <a:t>이관의 목적은 </a:t>
            </a:r>
            <a:r>
              <a:rPr lang="en-US" altLang="ko-KR" b="0" kern="0">
                <a:latin typeface="+mj-ea"/>
                <a:ea typeface="+mj-ea"/>
              </a:rPr>
              <a:t>As-Is </a:t>
            </a:r>
            <a:r>
              <a:rPr lang="ko-KR" altLang="en-US" b="0" kern="0">
                <a:latin typeface="+mj-ea"/>
                <a:ea typeface="+mj-ea"/>
              </a:rPr>
              <a:t>운영 중인 </a:t>
            </a:r>
            <a:r>
              <a:rPr lang="en-US" altLang="ko-KR" b="0" kern="0">
                <a:latin typeface="+mj-ea"/>
                <a:ea typeface="+mj-ea"/>
              </a:rPr>
              <a:t>Real</a:t>
            </a:r>
            <a:r>
              <a:rPr lang="ko-KR" altLang="en-US" b="0" kern="0">
                <a:latin typeface="+mj-ea"/>
                <a:ea typeface="+mj-ea"/>
              </a:rPr>
              <a:t> </a:t>
            </a:r>
            <a:r>
              <a:rPr lang="en-US" altLang="ko-KR" b="0" kern="0">
                <a:latin typeface="+mj-ea"/>
                <a:ea typeface="+mj-ea"/>
              </a:rPr>
              <a:t>Data </a:t>
            </a:r>
            <a:r>
              <a:rPr lang="ko-KR" altLang="en-US" b="0" kern="0">
                <a:latin typeface="+mj-ea"/>
                <a:ea typeface="+mj-ea"/>
              </a:rPr>
              <a:t>를 </a:t>
            </a:r>
            <a:r>
              <a:rPr lang="en-US" altLang="ko-KR" b="0" kern="0">
                <a:latin typeface="+mj-ea"/>
                <a:ea typeface="+mj-ea"/>
              </a:rPr>
              <a:t>To-Be Dev DB</a:t>
            </a:r>
            <a:r>
              <a:rPr lang="ko-KR" altLang="en-US" b="0" kern="0">
                <a:latin typeface="+mj-ea"/>
                <a:ea typeface="+mj-ea"/>
              </a:rPr>
              <a:t>에</a:t>
            </a:r>
            <a:r>
              <a:rPr lang="en-US" altLang="ko-KR" b="0" kern="0">
                <a:latin typeface="+mj-ea"/>
                <a:ea typeface="+mj-ea"/>
              </a:rPr>
              <a:t> </a:t>
            </a:r>
            <a:r>
              <a:rPr lang="ko-KR" altLang="en-US" b="0" kern="0">
                <a:latin typeface="+mj-ea"/>
                <a:ea typeface="+mj-ea"/>
              </a:rPr>
              <a:t>마이그레이션하기 위함입니다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  <a:endParaRPr lang="ko-KR" altLang="en-US" b="0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48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38164503-67C9-1730-5D96-83FF6E85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BE423C0E-DE22-1DF8-BFCF-D1F7555CB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971424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500" b="1" u="none" strike="noStrike" cap="none"/>
                        <a:t>4</a:t>
                      </a:r>
                      <a:r>
                        <a:rPr lang="ko-KR" altLang="en-US" sz="1500" b="1" u="none" strike="noStrike" cap="none"/>
                        <a:t>차 마이그레이션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모서리가 둥근 직사각형 45">
            <a:extLst>
              <a:ext uri="{FF2B5EF4-FFF2-40B4-BE49-F238E27FC236}">
                <a16:creationId xmlns:a16="http://schemas.microsoft.com/office/drawing/2014/main" id="{539FC140-6AD5-676B-DC86-9C51B09CE2E4}"/>
              </a:ext>
            </a:extLst>
          </p:cNvPr>
          <p:cNvSpPr/>
          <p:nvPr/>
        </p:nvSpPr>
        <p:spPr bwMode="auto">
          <a:xfrm>
            <a:off x="834344" y="2346582"/>
            <a:ext cx="934281" cy="4756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25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10:00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모서리가 둥근 직사각형 46">
            <a:extLst>
              <a:ext uri="{FF2B5EF4-FFF2-40B4-BE49-F238E27FC236}">
                <a16:creationId xmlns:a16="http://schemas.microsoft.com/office/drawing/2014/main" id="{7809598D-2394-2280-83DE-2BF25C4585A5}"/>
              </a:ext>
            </a:extLst>
          </p:cNvPr>
          <p:cNvSpPr/>
          <p:nvPr/>
        </p:nvSpPr>
        <p:spPr bwMode="auto">
          <a:xfrm>
            <a:off x="1830932" y="2346581"/>
            <a:ext cx="1753516" cy="4756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DB/Table 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백업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D5F8A48C-CB26-5D6C-0F0A-4C3CCF05F830}"/>
              </a:ext>
            </a:extLst>
          </p:cNvPr>
          <p:cNvSpPr/>
          <p:nvPr/>
        </p:nvSpPr>
        <p:spPr bwMode="auto">
          <a:xfrm>
            <a:off x="4769514" y="2346583"/>
            <a:ext cx="4472228" cy="47562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K-Link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Backup </a:t>
            </a:r>
            <a:b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(As-Is Real OKPlaza 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는 주말 스케줄에 의해 이미 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Backup </a:t>
            </a:r>
            <a:r>
              <a:rPr lang="ko-KR" altLang="en-US" sz="1000">
                <a:solidFill>
                  <a:srgbClr val="FF0000"/>
                </a:solidFill>
                <a:latin typeface="+mj-ea"/>
                <a:ea typeface="+mj-ea"/>
              </a:rPr>
              <a:t>됨</a:t>
            </a: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Dev Bidding DB Backup</a:t>
            </a:r>
          </a:p>
        </p:txBody>
      </p:sp>
      <p:sp>
        <p:nvSpPr>
          <p:cNvPr id="15" name="모서리가 둥근 직사각형 48">
            <a:extLst>
              <a:ext uri="{FF2B5EF4-FFF2-40B4-BE49-F238E27FC236}">
                <a16:creationId xmlns:a16="http://schemas.microsoft.com/office/drawing/2014/main" id="{92D054AE-9DDD-5CEA-553A-BBA5E3C60B92}"/>
              </a:ext>
            </a:extLst>
          </p:cNvPr>
          <p:cNvSpPr/>
          <p:nvPr/>
        </p:nvSpPr>
        <p:spPr bwMode="auto">
          <a:xfrm>
            <a:off x="3634144" y="2346583"/>
            <a:ext cx="1055038" cy="4756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71E2A-27CE-BDAE-0A71-43324F35AE3D}"/>
              </a:ext>
            </a:extLst>
          </p:cNvPr>
          <p:cNvSpPr txBox="1"/>
          <p:nvPr/>
        </p:nvSpPr>
        <p:spPr>
          <a:xfrm>
            <a:off x="803818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시작 일시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A997CC-50CC-59EC-7761-4446C277A8E2}"/>
              </a:ext>
            </a:extLst>
          </p:cNvPr>
          <p:cNvSpPr txBox="1"/>
          <p:nvPr/>
        </p:nvSpPr>
        <p:spPr>
          <a:xfrm>
            <a:off x="2176725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작업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8B9F4-4BC2-D8F5-898D-8E2957AE58A1}"/>
              </a:ext>
            </a:extLst>
          </p:cNvPr>
          <p:cNvSpPr txBox="1"/>
          <p:nvPr/>
        </p:nvSpPr>
        <p:spPr>
          <a:xfrm>
            <a:off x="3634142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주체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16DE2D-CD87-34AF-24BE-BE3894ABF8F8}"/>
              </a:ext>
            </a:extLst>
          </p:cNvPr>
          <p:cNvSpPr txBox="1"/>
          <p:nvPr/>
        </p:nvSpPr>
        <p:spPr>
          <a:xfrm>
            <a:off x="6416381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8BA5E-9A27-36AA-8ABA-D6E133BF0F92}"/>
              </a:ext>
            </a:extLst>
          </p:cNvPr>
          <p:cNvSpPr txBox="1"/>
          <p:nvPr/>
        </p:nvSpPr>
        <p:spPr>
          <a:xfrm>
            <a:off x="9150439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소요시간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1" name="모서리가 둥근 직사각형 48">
            <a:extLst>
              <a:ext uri="{FF2B5EF4-FFF2-40B4-BE49-F238E27FC236}">
                <a16:creationId xmlns:a16="http://schemas.microsoft.com/office/drawing/2014/main" id="{E1DBD8CB-2966-AF8A-9ACA-0FC127EED28C}"/>
              </a:ext>
            </a:extLst>
          </p:cNvPr>
          <p:cNvSpPr/>
          <p:nvPr/>
        </p:nvSpPr>
        <p:spPr bwMode="auto">
          <a:xfrm>
            <a:off x="9286971" y="2346581"/>
            <a:ext cx="792665" cy="4756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2" name="모서리가 둥근 직사각형 45">
            <a:extLst>
              <a:ext uri="{FF2B5EF4-FFF2-40B4-BE49-F238E27FC236}">
                <a16:creationId xmlns:a16="http://schemas.microsoft.com/office/drawing/2014/main" id="{6ABB6911-9FC3-2C25-C84A-0F49FA105F5E}"/>
              </a:ext>
            </a:extLst>
          </p:cNvPr>
          <p:cNvSpPr/>
          <p:nvPr/>
        </p:nvSpPr>
        <p:spPr bwMode="auto">
          <a:xfrm>
            <a:off x="833127" y="2873001"/>
            <a:ext cx="934281" cy="3930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25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11:00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4" name="모서리가 둥근 직사각형 46">
            <a:extLst>
              <a:ext uri="{FF2B5EF4-FFF2-40B4-BE49-F238E27FC236}">
                <a16:creationId xmlns:a16="http://schemas.microsoft.com/office/drawing/2014/main" id="{A754CBD3-7DDF-1563-C180-70EADEB78371}"/>
              </a:ext>
            </a:extLst>
          </p:cNvPr>
          <p:cNvSpPr/>
          <p:nvPr/>
        </p:nvSpPr>
        <p:spPr bwMode="auto">
          <a:xfrm>
            <a:off x="1829715" y="2872999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백업 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DB Data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이동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:a16="http://schemas.microsoft.com/office/drawing/2014/main" id="{D708F76E-C619-4731-D514-46124063CBD4}"/>
              </a:ext>
            </a:extLst>
          </p:cNvPr>
          <p:cNvSpPr/>
          <p:nvPr/>
        </p:nvSpPr>
        <p:spPr bwMode="auto">
          <a:xfrm>
            <a:off x="4768297" y="2873001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Backup Data(As-Is Real OKPlaza/K-Link, Dev Bidding) </a:t>
            </a:r>
            <a:b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=&gt; To-Be 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서버로 이동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6" name="모서리가 둥근 직사각형 48">
            <a:extLst>
              <a:ext uri="{FF2B5EF4-FFF2-40B4-BE49-F238E27FC236}">
                <a16:creationId xmlns:a16="http://schemas.microsoft.com/office/drawing/2014/main" id="{80208A09-2107-9EA2-1DBE-0998941B76CD}"/>
              </a:ext>
            </a:extLst>
          </p:cNvPr>
          <p:cNvSpPr/>
          <p:nvPr/>
        </p:nvSpPr>
        <p:spPr bwMode="auto">
          <a:xfrm>
            <a:off x="3632927" y="2873001"/>
            <a:ext cx="1055038" cy="3930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7" name="모서리가 둥근 직사각형 48">
            <a:extLst>
              <a:ext uri="{FF2B5EF4-FFF2-40B4-BE49-F238E27FC236}">
                <a16:creationId xmlns:a16="http://schemas.microsoft.com/office/drawing/2014/main" id="{137244DD-471D-C470-4300-3C2B847FA88A}"/>
              </a:ext>
            </a:extLst>
          </p:cNvPr>
          <p:cNvSpPr/>
          <p:nvPr/>
        </p:nvSpPr>
        <p:spPr bwMode="auto">
          <a:xfrm>
            <a:off x="9293011" y="2872999"/>
            <a:ext cx="792665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모서리가 둥근 직사각형 45">
            <a:extLst>
              <a:ext uri="{FF2B5EF4-FFF2-40B4-BE49-F238E27FC236}">
                <a16:creationId xmlns:a16="http://schemas.microsoft.com/office/drawing/2014/main" id="{F0825CC4-28C1-B329-1707-AB2591DEA216}"/>
              </a:ext>
            </a:extLst>
          </p:cNvPr>
          <p:cNvSpPr/>
          <p:nvPr/>
        </p:nvSpPr>
        <p:spPr bwMode="auto">
          <a:xfrm>
            <a:off x="834344" y="3318947"/>
            <a:ext cx="934281" cy="2953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25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13:00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0" name="모서리가 둥근 직사각형 46">
            <a:extLst>
              <a:ext uri="{FF2B5EF4-FFF2-40B4-BE49-F238E27FC236}">
                <a16:creationId xmlns:a16="http://schemas.microsoft.com/office/drawing/2014/main" id="{531309C4-38D0-7C33-088D-A3DF819AB8F2}"/>
              </a:ext>
            </a:extLst>
          </p:cNvPr>
          <p:cNvSpPr/>
          <p:nvPr/>
        </p:nvSpPr>
        <p:spPr bwMode="auto">
          <a:xfrm>
            <a:off x="1830932" y="3318946"/>
            <a:ext cx="1753516" cy="2953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-Be Real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 </a:t>
            </a: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Restore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1" name="모서리가 둥근 직사각형 47">
            <a:extLst>
              <a:ext uri="{FF2B5EF4-FFF2-40B4-BE49-F238E27FC236}">
                <a16:creationId xmlns:a16="http://schemas.microsoft.com/office/drawing/2014/main" id="{E48D41DE-5C94-24E4-B043-6C06EB83A2F6}"/>
              </a:ext>
            </a:extLst>
          </p:cNvPr>
          <p:cNvSpPr/>
          <p:nvPr/>
        </p:nvSpPr>
        <p:spPr bwMode="auto">
          <a:xfrm>
            <a:off x="4769514" y="3318948"/>
            <a:ext cx="4472228" cy="2953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(OKPlaza, K-Link, Bidding) Restore</a:t>
            </a:r>
          </a:p>
        </p:txBody>
      </p:sp>
      <p:sp>
        <p:nvSpPr>
          <p:cNvPr id="43" name="모서리가 둥근 직사각형 48">
            <a:extLst>
              <a:ext uri="{FF2B5EF4-FFF2-40B4-BE49-F238E27FC236}">
                <a16:creationId xmlns:a16="http://schemas.microsoft.com/office/drawing/2014/main" id="{D0AB562D-8DC4-1CA1-A043-B92A3A7CF622}"/>
              </a:ext>
            </a:extLst>
          </p:cNvPr>
          <p:cNvSpPr/>
          <p:nvPr/>
        </p:nvSpPr>
        <p:spPr bwMode="auto">
          <a:xfrm>
            <a:off x="3634144" y="3318948"/>
            <a:ext cx="1055038" cy="2953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4" name="모서리가 둥근 직사각형 48">
            <a:extLst>
              <a:ext uri="{FF2B5EF4-FFF2-40B4-BE49-F238E27FC236}">
                <a16:creationId xmlns:a16="http://schemas.microsoft.com/office/drawing/2014/main" id="{E9D08025-25B9-3EA2-F90E-A042E1A21B7E}"/>
              </a:ext>
            </a:extLst>
          </p:cNvPr>
          <p:cNvSpPr/>
          <p:nvPr/>
        </p:nvSpPr>
        <p:spPr bwMode="auto">
          <a:xfrm>
            <a:off x="9286971" y="3318946"/>
            <a:ext cx="792665" cy="2953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5" name="모서리가 둥근 직사각형 45">
            <a:extLst>
              <a:ext uri="{FF2B5EF4-FFF2-40B4-BE49-F238E27FC236}">
                <a16:creationId xmlns:a16="http://schemas.microsoft.com/office/drawing/2014/main" id="{9CD0AE32-A7C9-2A14-2EA9-9111FC249502}"/>
              </a:ext>
            </a:extLst>
          </p:cNvPr>
          <p:cNvSpPr/>
          <p:nvPr/>
        </p:nvSpPr>
        <p:spPr bwMode="auto">
          <a:xfrm>
            <a:off x="835254" y="5145913"/>
            <a:ext cx="934281" cy="4756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25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15:00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6" name="모서리가 둥근 직사각형 46">
            <a:extLst>
              <a:ext uri="{FF2B5EF4-FFF2-40B4-BE49-F238E27FC236}">
                <a16:creationId xmlns:a16="http://schemas.microsoft.com/office/drawing/2014/main" id="{138AC1FC-4AD7-E830-AEFA-73D6F3B7A6DF}"/>
              </a:ext>
            </a:extLst>
          </p:cNvPr>
          <p:cNvSpPr/>
          <p:nvPr/>
        </p:nvSpPr>
        <p:spPr bwMode="auto">
          <a:xfrm>
            <a:off x="1831842" y="5145912"/>
            <a:ext cx="1753516" cy="4756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 Real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서비스 연결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7" name="모서리가 둥근 직사각형 47">
            <a:extLst>
              <a:ext uri="{FF2B5EF4-FFF2-40B4-BE49-F238E27FC236}">
                <a16:creationId xmlns:a16="http://schemas.microsoft.com/office/drawing/2014/main" id="{9DBE27A9-5D85-0EBC-9AE2-DB935F28E355}"/>
              </a:ext>
            </a:extLst>
          </p:cNvPr>
          <p:cNvSpPr/>
          <p:nvPr/>
        </p:nvSpPr>
        <p:spPr bwMode="auto">
          <a:xfrm>
            <a:off x="4770424" y="5145914"/>
            <a:ext cx="4472228" cy="47562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검색엔진 전체 색인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서비스 구동 및 확인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모서리가 둥근 직사각형 48">
            <a:extLst>
              <a:ext uri="{FF2B5EF4-FFF2-40B4-BE49-F238E27FC236}">
                <a16:creationId xmlns:a16="http://schemas.microsoft.com/office/drawing/2014/main" id="{CFEF9626-87AC-D247-31D4-34A28B4D79F7}"/>
              </a:ext>
            </a:extLst>
          </p:cNvPr>
          <p:cNvSpPr/>
          <p:nvPr/>
        </p:nvSpPr>
        <p:spPr bwMode="auto">
          <a:xfrm>
            <a:off x="3635054" y="5145914"/>
            <a:ext cx="1055038" cy="4756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김기범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1" name="모서리가 둥근 직사각형 48">
            <a:extLst>
              <a:ext uri="{FF2B5EF4-FFF2-40B4-BE49-F238E27FC236}">
                <a16:creationId xmlns:a16="http://schemas.microsoft.com/office/drawing/2014/main" id="{8B04AD61-3D8D-19DF-871D-B1A2AF1EBDF7}"/>
              </a:ext>
            </a:extLst>
          </p:cNvPr>
          <p:cNvSpPr/>
          <p:nvPr/>
        </p:nvSpPr>
        <p:spPr bwMode="auto">
          <a:xfrm>
            <a:off x="9287881" y="5145912"/>
            <a:ext cx="792665" cy="4756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4" name="모서리가 둥근 직사각형 45">
            <a:extLst>
              <a:ext uri="{FF2B5EF4-FFF2-40B4-BE49-F238E27FC236}">
                <a16:creationId xmlns:a16="http://schemas.microsoft.com/office/drawing/2014/main" id="{1F8E4530-279D-D708-0695-48CFD0EBE665}"/>
              </a:ext>
            </a:extLst>
          </p:cNvPr>
          <p:cNvSpPr/>
          <p:nvPr/>
        </p:nvSpPr>
        <p:spPr bwMode="auto">
          <a:xfrm>
            <a:off x="834350" y="3675638"/>
            <a:ext cx="934281" cy="5755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25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14:00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7" name="모서리가 둥근 직사각형 46">
            <a:extLst>
              <a:ext uri="{FF2B5EF4-FFF2-40B4-BE49-F238E27FC236}">
                <a16:creationId xmlns:a16="http://schemas.microsoft.com/office/drawing/2014/main" id="{1766D40E-65DE-4A5D-39EA-7FFC299265E9}"/>
              </a:ext>
            </a:extLst>
          </p:cNvPr>
          <p:cNvSpPr/>
          <p:nvPr/>
        </p:nvSpPr>
        <p:spPr bwMode="auto">
          <a:xfrm>
            <a:off x="1830938" y="3675638"/>
            <a:ext cx="1753516" cy="575507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 Real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</a:t>
            </a: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Mig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0" name="모서리가 둥근 직사각형 47">
            <a:extLst>
              <a:ext uri="{FF2B5EF4-FFF2-40B4-BE49-F238E27FC236}">
                <a16:creationId xmlns:a16="http://schemas.microsoft.com/office/drawing/2014/main" id="{D1A0E564-EF9A-F2BB-39EF-887C2D0E3CC1}"/>
              </a:ext>
            </a:extLst>
          </p:cNvPr>
          <p:cNvSpPr/>
          <p:nvPr/>
        </p:nvSpPr>
        <p:spPr bwMode="auto">
          <a:xfrm>
            <a:off x="4769520" y="3675638"/>
            <a:ext cx="4472228" cy="57550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신규 테이블 생성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컬럼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/Index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추가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Migration (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첨부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이미지 경로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코드포함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rgbClr val="FF0000"/>
                </a:solidFill>
                <a:latin typeface="+mj-ea"/>
                <a:ea typeface="+mj-ea"/>
              </a:rPr>
              <a:t>Real Bidding Table Data cleansing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 (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서동욱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1" name="모서리가 둥근 직사각형 48">
            <a:extLst>
              <a:ext uri="{FF2B5EF4-FFF2-40B4-BE49-F238E27FC236}">
                <a16:creationId xmlns:a16="http://schemas.microsoft.com/office/drawing/2014/main" id="{8C3F60A2-AEAE-09CE-1E46-6DE7807E3702}"/>
              </a:ext>
            </a:extLst>
          </p:cNvPr>
          <p:cNvSpPr/>
          <p:nvPr/>
        </p:nvSpPr>
        <p:spPr bwMode="auto">
          <a:xfrm>
            <a:off x="3634150" y="3675638"/>
            <a:ext cx="1055038" cy="5755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이의진</a:t>
            </a:r>
            <a:r>
              <a:rPr kumimoji="1"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kumimoji="1"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서동욱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2" name="모서리가 둥근 직사각형 48">
            <a:extLst>
              <a:ext uri="{FF2B5EF4-FFF2-40B4-BE49-F238E27FC236}">
                <a16:creationId xmlns:a16="http://schemas.microsoft.com/office/drawing/2014/main" id="{C2F5A328-EA73-6BD8-A25B-F1E12C59A544}"/>
              </a:ext>
            </a:extLst>
          </p:cNvPr>
          <p:cNvSpPr/>
          <p:nvPr/>
        </p:nvSpPr>
        <p:spPr bwMode="auto">
          <a:xfrm>
            <a:off x="9286977" y="3675638"/>
            <a:ext cx="792665" cy="57550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모서리가 둥근 직사각형 45">
            <a:extLst>
              <a:ext uri="{FF2B5EF4-FFF2-40B4-BE49-F238E27FC236}">
                <a16:creationId xmlns:a16="http://schemas.microsoft.com/office/drawing/2014/main" id="{082D5BB3-DA35-B459-2F40-193186F42A8E}"/>
              </a:ext>
            </a:extLst>
          </p:cNvPr>
          <p:cNvSpPr/>
          <p:nvPr/>
        </p:nvSpPr>
        <p:spPr bwMode="auto">
          <a:xfrm>
            <a:off x="840444" y="2021784"/>
            <a:ext cx="934281" cy="2684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사전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id="{8BEF6B92-D45C-3488-4F21-0E23DB4E5968}"/>
              </a:ext>
            </a:extLst>
          </p:cNvPr>
          <p:cNvSpPr/>
          <p:nvPr/>
        </p:nvSpPr>
        <p:spPr bwMode="auto">
          <a:xfrm>
            <a:off x="1837032" y="2021785"/>
            <a:ext cx="1753516" cy="268477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이미지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/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첨부 이동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FAE2226E-45C0-ADE3-8426-AE7031CBA58C}"/>
              </a:ext>
            </a:extLst>
          </p:cNvPr>
          <p:cNvSpPr/>
          <p:nvPr/>
        </p:nvSpPr>
        <p:spPr bwMode="auto">
          <a:xfrm>
            <a:off x="4775614" y="2021785"/>
            <a:ext cx="4472228" cy="2684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Storage upload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폴더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=&gt; To-Be Real S3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복사</a:t>
            </a:r>
            <a:endParaRPr lang="en-US" altLang="ko-KR" sz="10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48">
            <a:extLst>
              <a:ext uri="{FF2B5EF4-FFF2-40B4-BE49-F238E27FC236}">
                <a16:creationId xmlns:a16="http://schemas.microsoft.com/office/drawing/2014/main" id="{72D07E8E-044B-855E-A8F5-DD2FC35016D4}"/>
              </a:ext>
            </a:extLst>
          </p:cNvPr>
          <p:cNvSpPr/>
          <p:nvPr/>
        </p:nvSpPr>
        <p:spPr bwMode="auto">
          <a:xfrm>
            <a:off x="3640244" y="2021785"/>
            <a:ext cx="1055038" cy="26847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팬택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모서리가 둥근 직사각형 48">
            <a:extLst>
              <a:ext uri="{FF2B5EF4-FFF2-40B4-BE49-F238E27FC236}">
                <a16:creationId xmlns:a16="http://schemas.microsoft.com/office/drawing/2014/main" id="{DA842DBF-F94E-EE91-BBC5-E5A835AA5E84}"/>
              </a:ext>
            </a:extLst>
          </p:cNvPr>
          <p:cNvSpPr/>
          <p:nvPr/>
        </p:nvSpPr>
        <p:spPr bwMode="auto">
          <a:xfrm>
            <a:off x="9293071" y="2021784"/>
            <a:ext cx="792665" cy="2684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내용 개체 틀 114">
            <a:extLst>
              <a:ext uri="{FF2B5EF4-FFF2-40B4-BE49-F238E27FC236}">
                <a16:creationId xmlns:a16="http://schemas.microsoft.com/office/drawing/2014/main" id="{DD4DAF28-B287-D93B-4018-6704404FB914}"/>
              </a:ext>
            </a:extLst>
          </p:cNvPr>
          <p:cNvSpPr txBox="1">
            <a:spLocks/>
          </p:cNvSpPr>
          <p:nvPr/>
        </p:nvSpPr>
        <p:spPr>
          <a:xfrm>
            <a:off x="782182" y="917012"/>
            <a:ext cx="9429239" cy="721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0" kern="0">
                <a:latin typeface="+mj-ea"/>
                <a:ea typeface="+mj-ea"/>
              </a:rPr>
              <a:t>2025</a:t>
            </a:r>
            <a:r>
              <a:rPr lang="ko-KR" altLang="en-US" b="0" kern="0">
                <a:latin typeface="+mj-ea"/>
                <a:ea typeface="+mj-ea"/>
              </a:rPr>
              <a:t>년 </a:t>
            </a:r>
            <a:r>
              <a:rPr lang="en-US" altLang="ko-KR" b="0" kern="0">
                <a:latin typeface="+mj-ea"/>
                <a:ea typeface="+mj-ea"/>
              </a:rPr>
              <a:t>4</a:t>
            </a:r>
            <a:r>
              <a:rPr lang="ko-KR" altLang="en-US" b="0" kern="0">
                <a:latin typeface="+mj-ea"/>
                <a:ea typeface="+mj-ea"/>
              </a:rPr>
              <a:t>월 </a:t>
            </a:r>
            <a:r>
              <a:rPr lang="en-US" altLang="ko-KR">
                <a:latin typeface="+mj-ea"/>
                <a:ea typeface="+mj-ea"/>
              </a:rPr>
              <a:t>25</a:t>
            </a:r>
            <a:r>
              <a:rPr lang="ko-KR" altLang="en-US" b="0" kern="0">
                <a:latin typeface="+mj-ea"/>
                <a:ea typeface="+mj-ea"/>
              </a:rPr>
              <a:t>일 수행하는 </a:t>
            </a:r>
            <a:r>
              <a:rPr lang="en-US" altLang="ko-KR" b="0" kern="0">
                <a:latin typeface="+mj-ea"/>
                <a:ea typeface="+mj-ea"/>
              </a:rPr>
              <a:t>DB </a:t>
            </a:r>
            <a:r>
              <a:rPr lang="ko-KR" altLang="en-US" b="0" kern="0">
                <a:latin typeface="+mj-ea"/>
                <a:ea typeface="+mj-ea"/>
              </a:rPr>
              <a:t>이관 계획 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+mj-ea"/>
                <a:ea typeface="+mj-ea"/>
              </a:rPr>
              <a:t>이관의 목적은 </a:t>
            </a:r>
            <a:r>
              <a:rPr lang="en-US" altLang="ko-KR" b="0" kern="0">
                <a:latin typeface="+mj-ea"/>
                <a:ea typeface="+mj-ea"/>
              </a:rPr>
              <a:t>As-Is </a:t>
            </a:r>
            <a:r>
              <a:rPr lang="ko-KR" altLang="en-US" b="0" kern="0">
                <a:latin typeface="+mj-ea"/>
                <a:ea typeface="+mj-ea"/>
              </a:rPr>
              <a:t>운영 중인 </a:t>
            </a:r>
            <a:r>
              <a:rPr lang="en-US" altLang="ko-KR" b="0" kern="0">
                <a:latin typeface="+mj-ea"/>
                <a:ea typeface="+mj-ea"/>
              </a:rPr>
              <a:t>Real</a:t>
            </a:r>
            <a:r>
              <a:rPr lang="ko-KR" altLang="en-US" b="0" kern="0">
                <a:latin typeface="+mj-ea"/>
                <a:ea typeface="+mj-ea"/>
              </a:rPr>
              <a:t> </a:t>
            </a:r>
            <a:r>
              <a:rPr lang="en-US" altLang="ko-KR" b="0" kern="0">
                <a:latin typeface="+mj-ea"/>
                <a:ea typeface="+mj-ea"/>
              </a:rPr>
              <a:t>Data </a:t>
            </a:r>
            <a:r>
              <a:rPr lang="ko-KR" altLang="en-US" b="0" kern="0">
                <a:latin typeface="+mj-ea"/>
                <a:ea typeface="+mj-ea"/>
              </a:rPr>
              <a:t>를 </a:t>
            </a:r>
            <a:r>
              <a:rPr lang="en-US" altLang="ko-KR" b="0" kern="0">
                <a:latin typeface="+mj-ea"/>
                <a:ea typeface="+mj-ea"/>
              </a:rPr>
              <a:t>To-Be Real DB</a:t>
            </a:r>
            <a:r>
              <a:rPr lang="ko-KR" altLang="en-US" b="0" kern="0">
                <a:latin typeface="+mj-ea"/>
                <a:ea typeface="+mj-ea"/>
              </a:rPr>
              <a:t>에</a:t>
            </a:r>
            <a:r>
              <a:rPr lang="en-US" altLang="ko-KR" b="0" kern="0">
                <a:latin typeface="+mj-ea"/>
                <a:ea typeface="+mj-ea"/>
              </a:rPr>
              <a:t> </a:t>
            </a:r>
            <a:r>
              <a:rPr lang="ko-KR" altLang="en-US" b="0" kern="0">
                <a:latin typeface="+mj-ea"/>
                <a:ea typeface="+mj-ea"/>
              </a:rPr>
              <a:t>마이그레이션하기 위함입니다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  <a:endParaRPr lang="ko-KR" altLang="en-US" b="0" kern="0" dirty="0">
              <a:latin typeface="+mj-ea"/>
              <a:ea typeface="+mj-ea"/>
            </a:endParaRPr>
          </a:p>
        </p:txBody>
      </p:sp>
      <p:sp>
        <p:nvSpPr>
          <p:cNvPr id="6" name="모서리가 둥근 직사각형 45">
            <a:extLst>
              <a:ext uri="{FF2B5EF4-FFF2-40B4-BE49-F238E27FC236}">
                <a16:creationId xmlns:a16="http://schemas.microsoft.com/office/drawing/2014/main" id="{C5EF975D-B11A-3825-377F-99F60A0F5EE3}"/>
              </a:ext>
            </a:extLst>
          </p:cNvPr>
          <p:cNvSpPr/>
          <p:nvPr/>
        </p:nvSpPr>
        <p:spPr bwMode="auto">
          <a:xfrm>
            <a:off x="840444" y="4309003"/>
            <a:ext cx="934281" cy="2684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일정 확인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모서리가 둥근 직사각형 46">
            <a:extLst>
              <a:ext uri="{FF2B5EF4-FFF2-40B4-BE49-F238E27FC236}">
                <a16:creationId xmlns:a16="http://schemas.microsoft.com/office/drawing/2014/main" id="{4B1B7F35-70EA-86C5-ED6A-9CF838100F3A}"/>
              </a:ext>
            </a:extLst>
          </p:cNvPr>
          <p:cNvSpPr/>
          <p:nvPr/>
        </p:nvSpPr>
        <p:spPr bwMode="auto">
          <a:xfrm>
            <a:off x="1837032" y="4309004"/>
            <a:ext cx="1753516" cy="268477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검색엔진 설치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4" name="모서리가 둥근 직사각형 47">
            <a:extLst>
              <a:ext uri="{FF2B5EF4-FFF2-40B4-BE49-F238E27FC236}">
                <a16:creationId xmlns:a16="http://schemas.microsoft.com/office/drawing/2014/main" id="{7A90DAFD-9C31-7BE6-087A-2B494EF2D52A}"/>
              </a:ext>
            </a:extLst>
          </p:cNvPr>
          <p:cNvSpPr/>
          <p:nvPr/>
        </p:nvSpPr>
        <p:spPr bwMode="auto">
          <a:xfrm>
            <a:off x="4775614" y="4309004"/>
            <a:ext cx="4472228" cy="2684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솔루션 서버에 설치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엔진 설치 및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생성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10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모서리가 둥근 직사각형 48">
            <a:extLst>
              <a:ext uri="{FF2B5EF4-FFF2-40B4-BE49-F238E27FC236}">
                <a16:creationId xmlns:a16="http://schemas.microsoft.com/office/drawing/2014/main" id="{A89125F0-F246-8644-85F5-88C1CCC1F69A}"/>
              </a:ext>
            </a:extLst>
          </p:cNvPr>
          <p:cNvSpPr/>
          <p:nvPr/>
        </p:nvSpPr>
        <p:spPr bwMode="auto">
          <a:xfrm>
            <a:off x="3640244" y="4309004"/>
            <a:ext cx="1055038" cy="26847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와이즈넛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0" name="모서리가 둥근 직사각형 48">
            <a:extLst>
              <a:ext uri="{FF2B5EF4-FFF2-40B4-BE49-F238E27FC236}">
                <a16:creationId xmlns:a16="http://schemas.microsoft.com/office/drawing/2014/main" id="{18A90376-2DAC-7627-5F0F-1F150CDDFD0B}"/>
              </a:ext>
            </a:extLst>
          </p:cNvPr>
          <p:cNvSpPr/>
          <p:nvPr/>
        </p:nvSpPr>
        <p:spPr bwMode="auto">
          <a:xfrm>
            <a:off x="9293071" y="4309003"/>
            <a:ext cx="792665" cy="2684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1" name="모서리가 둥근 직사각형 45">
            <a:extLst>
              <a:ext uri="{FF2B5EF4-FFF2-40B4-BE49-F238E27FC236}">
                <a16:creationId xmlns:a16="http://schemas.microsoft.com/office/drawing/2014/main" id="{4E00DDCC-C6A3-B363-5C86-7849FE56FFCE}"/>
              </a:ext>
            </a:extLst>
          </p:cNvPr>
          <p:cNvSpPr/>
          <p:nvPr/>
        </p:nvSpPr>
        <p:spPr bwMode="auto">
          <a:xfrm>
            <a:off x="834344" y="4633661"/>
            <a:ext cx="934281" cy="32485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일정 확인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2" name="모서리가 둥근 직사각형 46">
            <a:extLst>
              <a:ext uri="{FF2B5EF4-FFF2-40B4-BE49-F238E27FC236}">
                <a16:creationId xmlns:a16="http://schemas.microsoft.com/office/drawing/2014/main" id="{282CA681-CE03-17DA-24D7-201993B872DB}"/>
              </a:ext>
            </a:extLst>
          </p:cNvPr>
          <p:cNvSpPr/>
          <p:nvPr/>
        </p:nvSpPr>
        <p:spPr bwMode="auto">
          <a:xfrm>
            <a:off x="1830932" y="4633662"/>
            <a:ext cx="1753516" cy="32485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유비폼 설치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3" name="모서리가 둥근 직사각형 47">
            <a:extLst>
              <a:ext uri="{FF2B5EF4-FFF2-40B4-BE49-F238E27FC236}">
                <a16:creationId xmlns:a16="http://schemas.microsoft.com/office/drawing/2014/main" id="{EE7F0D57-C27D-3334-61AB-200055159ED9}"/>
              </a:ext>
            </a:extLst>
          </p:cNvPr>
          <p:cNvSpPr/>
          <p:nvPr/>
        </p:nvSpPr>
        <p:spPr bwMode="auto">
          <a:xfrm>
            <a:off x="4769514" y="4633663"/>
            <a:ext cx="4472228" cy="32485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0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4" name="모서리가 둥근 직사각형 48">
            <a:extLst>
              <a:ext uri="{FF2B5EF4-FFF2-40B4-BE49-F238E27FC236}">
                <a16:creationId xmlns:a16="http://schemas.microsoft.com/office/drawing/2014/main" id="{9E0504FE-2033-1CA2-664C-ED25A7C3DCBB}"/>
              </a:ext>
            </a:extLst>
          </p:cNvPr>
          <p:cNvSpPr/>
          <p:nvPr/>
        </p:nvSpPr>
        <p:spPr bwMode="auto">
          <a:xfrm>
            <a:off x="3634144" y="4633662"/>
            <a:ext cx="1055038" cy="324858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유비스톰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6" name="모서리가 둥근 직사각형 48">
            <a:extLst>
              <a:ext uri="{FF2B5EF4-FFF2-40B4-BE49-F238E27FC236}">
                <a16:creationId xmlns:a16="http://schemas.microsoft.com/office/drawing/2014/main" id="{5C1B962C-6364-52F6-3292-4D0EB5915131}"/>
              </a:ext>
            </a:extLst>
          </p:cNvPr>
          <p:cNvSpPr/>
          <p:nvPr/>
        </p:nvSpPr>
        <p:spPr bwMode="auto">
          <a:xfrm>
            <a:off x="9286971" y="4633662"/>
            <a:ext cx="792665" cy="32485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45356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5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71450" marR="0" indent="-17145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sz="120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867</Words>
  <Application>Microsoft Office PowerPoint</Application>
  <PresentationFormat>사용자 지정</PresentationFormat>
  <Paragraphs>213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136</cp:revision>
  <dcterms:modified xsi:type="dcterms:W3CDTF">2025-04-24T05:18:59Z</dcterms:modified>
</cp:coreProperties>
</file>