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82" r:id="rId4"/>
    <p:sldId id="283" r:id="rId5"/>
    <p:sldId id="285" r:id="rId6"/>
    <p:sldId id="286" r:id="rId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18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26BE5F6E-03A5-9151-2AD8-B11EB87EF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D6651C56-B28D-992F-05B3-22FFE8B11A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E6ABFC89-A29F-E71F-2132-C14638D14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94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93E31699-291D-EE28-1618-A576C864D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BE122EF9-3288-5F37-D10A-6C1C0DBEB7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C9968CE0-35ED-6E76-47A0-26F582FDF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984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F8C945F2-EC96-5C9E-9660-725ADC409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77C4796B-B381-F48E-0BF4-5ED6AA6900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F2F8FCCE-5F96-1937-5C5E-4BE1004D8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95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A41ED567-745B-009A-FB50-E5897D78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AFA6D41E-B9DA-9C7D-4E50-DD89352016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ED52B869-4CDC-440A-FBE5-06C7EFC09B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94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046354561"/>
              </p:ext>
            </p:extLst>
          </p:nvPr>
        </p:nvGraphicFramePr>
        <p:xfrm>
          <a:off x="1831500" y="428573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200" b="1" u="none" strike="noStrike" cap="none">
                          <a:latin typeface="+mj-ea"/>
                          <a:ea typeface="+mj-ea"/>
                        </a:rPr>
                        <a:t>OK</a:t>
                      </a:r>
                      <a:r>
                        <a:rPr lang="ko-KR" altLang="en-US" sz="1200" b="1" u="none" strike="noStrike" cap="none">
                          <a:latin typeface="+mj-ea"/>
                          <a:ea typeface="+mj-ea"/>
                        </a:rPr>
                        <a:t>플라자 마이그레이션 절차 및 계획</a:t>
                      </a:r>
                      <a:endParaRPr sz="1200" b="1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80EA241-F9B1-294A-5879-D25FB143C118}"/>
              </a:ext>
            </a:extLst>
          </p:cNvPr>
          <p:cNvSpPr/>
          <p:nvPr/>
        </p:nvSpPr>
        <p:spPr>
          <a:xfrm>
            <a:off x="2325287" y="1121431"/>
            <a:ext cx="6149189" cy="4226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indent="-228600">
              <a:buAutoNum type="arabicPeriod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신규개발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개발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로 옮기는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2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개발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3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Real 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4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Real 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Real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To-Be Real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로 마이그레이션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5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최종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오픈절차에 따라 진행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B145C040-10CC-B23C-D1D4-804648D3F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778023E9-A04C-D4C7-F777-D73A5DA83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219702"/>
              </p:ext>
            </p:extLst>
          </p:nvPr>
        </p:nvGraphicFramePr>
        <p:xfrm>
          <a:off x="1831500" y="103809"/>
          <a:ext cx="7137000" cy="36573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200" b="1" u="none" strike="noStrike" cap="none"/>
                        <a:t>서버 구성도 및 용어정리 </a:t>
                      </a:r>
                      <a:r>
                        <a:rPr lang="en-US" altLang="ko-KR" sz="1200" b="1" u="none" strike="noStrike" cap="none"/>
                        <a:t>(1</a:t>
                      </a:r>
                      <a:r>
                        <a:rPr lang="ko-KR" altLang="en-US" sz="1200" b="1" u="none" strike="noStrike" cap="none"/>
                        <a:t>차</a:t>
                      </a:r>
                      <a:r>
                        <a:rPr lang="en-US" altLang="ko-KR" sz="1200" b="1" u="none" strike="noStrike" cap="none"/>
                        <a:t>, 2</a:t>
                      </a:r>
                      <a:r>
                        <a:rPr lang="ko-KR" altLang="en-US" sz="1200" b="1" u="none" strike="noStrike" cap="none"/>
                        <a:t>차</a:t>
                      </a:r>
                      <a:r>
                        <a:rPr lang="en-US" altLang="ko-KR" sz="1200" b="1" u="none" strike="noStrike" cap="none"/>
                        <a:t>, 3</a:t>
                      </a:r>
                      <a:r>
                        <a:rPr lang="ko-KR" altLang="en-US" sz="1200" b="1" u="none" strike="noStrike" cap="none"/>
                        <a:t>차</a:t>
                      </a:r>
                      <a:r>
                        <a:rPr lang="en-US" altLang="ko-KR" sz="1200" b="1" u="none" strike="noStrike" cap="none"/>
                        <a:t>, 4</a:t>
                      </a:r>
                      <a:r>
                        <a:rPr lang="ko-KR" altLang="en-US" sz="1200" b="1" u="none" strike="noStrike" cap="none"/>
                        <a:t>차</a:t>
                      </a:r>
                      <a:r>
                        <a:rPr lang="en-US" altLang="ko-KR" sz="1200" b="1" u="none" strike="noStrike" cap="none"/>
                        <a:t>, </a:t>
                      </a:r>
                      <a:r>
                        <a:rPr lang="ko-KR" altLang="en-US" sz="1200" b="1" u="none" strike="noStrike" cap="none"/>
                        <a:t>최종</a:t>
                      </a:r>
                      <a:r>
                        <a:rPr lang="en-US" altLang="ko-KR" sz="1200" b="1" u="none" strike="noStrike" cap="none"/>
                        <a:t>)</a:t>
                      </a:r>
                      <a:endParaRPr sz="12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C8ABAF4B-A2FF-5B8D-2EF3-B4CB70C7CC6A}"/>
              </a:ext>
            </a:extLst>
          </p:cNvPr>
          <p:cNvSpPr/>
          <p:nvPr/>
        </p:nvSpPr>
        <p:spPr>
          <a:xfrm>
            <a:off x="750263" y="785598"/>
            <a:ext cx="4576699" cy="197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184017-61DC-FCAC-3906-75A53FADA60B}"/>
              </a:ext>
            </a:extLst>
          </p:cNvPr>
          <p:cNvSpPr/>
          <p:nvPr/>
        </p:nvSpPr>
        <p:spPr>
          <a:xfrm>
            <a:off x="5435943" y="785598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Picture 276" descr="MCj04289710000[1]">
            <a:extLst>
              <a:ext uri="{FF2B5EF4-FFF2-40B4-BE49-F238E27FC236}">
                <a16:creationId xmlns:a16="http://schemas.microsoft.com/office/drawing/2014/main" id="{D9EA7906-A0CF-20E1-9749-5F1337021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7460" y="1452228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6" name="Picture 276" descr="MCj04289710000[1]">
            <a:extLst>
              <a:ext uri="{FF2B5EF4-FFF2-40B4-BE49-F238E27FC236}">
                <a16:creationId xmlns:a16="http://schemas.microsoft.com/office/drawing/2014/main" id="{A1776D60-076D-FC24-C166-0883FE181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3184" y="993641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7" name="Picture 276" descr="MCj04289710000[1]">
            <a:extLst>
              <a:ext uri="{FF2B5EF4-FFF2-40B4-BE49-F238E27FC236}">
                <a16:creationId xmlns:a16="http://schemas.microsoft.com/office/drawing/2014/main" id="{62A18F37-921B-E7DA-5C19-F56093C41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4570" y="993641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65E036-33E8-29BE-2FF7-C7B87569F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254" y="1026087"/>
            <a:ext cx="304801" cy="293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0B5A6F-F6AB-2D00-EC80-CE0023418E09}"/>
              </a:ext>
            </a:extLst>
          </p:cNvPr>
          <p:cNvSpPr txBox="1"/>
          <p:nvPr/>
        </p:nvSpPr>
        <p:spPr>
          <a:xfrm>
            <a:off x="3104027" y="1558753"/>
            <a:ext cx="189614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rgbClr val="FF0000"/>
                </a:solidFill>
              </a:rPr>
              <a:t>AS-Is Dev OKPlaza_total</a:t>
            </a:r>
            <a:br>
              <a:rPr lang="en-US" altLang="ko-KR" sz="800">
                <a:solidFill>
                  <a:srgbClr val="FF0000"/>
                </a:solidFill>
              </a:rPr>
            </a:br>
            <a:r>
              <a:rPr lang="en-US" altLang="ko-KR" sz="800">
                <a:solidFill>
                  <a:srgbClr val="FF0000"/>
                </a:solidFill>
              </a:rPr>
              <a:t>- </a:t>
            </a:r>
            <a:r>
              <a:rPr lang="ko-KR" altLang="en-US" sz="800">
                <a:solidFill>
                  <a:srgbClr val="FF0000"/>
                </a:solidFill>
              </a:rPr>
              <a:t>프로젝트 개발 중인 </a:t>
            </a:r>
            <a:r>
              <a:rPr lang="en-US" altLang="ko-KR" sz="800">
                <a:solidFill>
                  <a:srgbClr val="FF0000"/>
                </a:solidFill>
              </a:rPr>
              <a:t>OKPlaza DB</a:t>
            </a:r>
          </a:p>
          <a:p>
            <a:pPr marL="72000" indent="-72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rgbClr val="FF0000"/>
                </a:solidFill>
              </a:rPr>
              <a:t>As-Is Dev OKPlaza</a:t>
            </a:r>
            <a:br>
              <a:rPr lang="en-US" altLang="ko-KR" sz="800">
                <a:solidFill>
                  <a:srgbClr val="FF0000"/>
                </a:solidFill>
              </a:rPr>
            </a:br>
            <a:r>
              <a:rPr lang="en-US" altLang="ko-KR" sz="800">
                <a:solidFill>
                  <a:srgbClr val="FF0000"/>
                </a:solidFill>
              </a:rPr>
              <a:t>- </a:t>
            </a:r>
            <a:r>
              <a:rPr lang="ko-KR" altLang="en-US" sz="800">
                <a:solidFill>
                  <a:srgbClr val="FF0000"/>
                </a:solidFill>
              </a:rPr>
              <a:t>현재 운영중인 개발 </a:t>
            </a:r>
            <a:r>
              <a:rPr lang="en-US" altLang="ko-KR" sz="800">
                <a:solidFill>
                  <a:srgbClr val="FF0000"/>
                </a:solidFill>
              </a:rPr>
              <a:t>OKPlaza DB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2" name="순서도: 자기 디스크 11">
            <a:extLst>
              <a:ext uri="{FF2B5EF4-FFF2-40B4-BE49-F238E27FC236}">
                <a16:creationId xmlns:a16="http://schemas.microsoft.com/office/drawing/2014/main" id="{23E65B8F-4A7E-4A07-7215-3D2614B44F87}"/>
              </a:ext>
            </a:extLst>
          </p:cNvPr>
          <p:cNvSpPr/>
          <p:nvPr/>
        </p:nvSpPr>
        <p:spPr>
          <a:xfrm>
            <a:off x="7111978" y="1823858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84E11E-EF3F-D971-D918-C0477C97E403}"/>
              </a:ext>
            </a:extLst>
          </p:cNvPr>
          <p:cNvSpPr txBox="1"/>
          <p:nvPr/>
        </p:nvSpPr>
        <p:spPr>
          <a:xfrm>
            <a:off x="2417421" y="510332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56420D-24DB-61D3-485B-002026A5B39B}"/>
              </a:ext>
            </a:extLst>
          </p:cNvPr>
          <p:cNvSpPr txBox="1"/>
          <p:nvPr/>
        </p:nvSpPr>
        <p:spPr>
          <a:xfrm>
            <a:off x="7143879" y="510331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E126F-6E04-7A3E-6EA8-C40965523C4F}"/>
              </a:ext>
            </a:extLst>
          </p:cNvPr>
          <p:cNvSpPr txBox="1"/>
          <p:nvPr/>
        </p:nvSpPr>
        <p:spPr>
          <a:xfrm>
            <a:off x="6625066" y="1348041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Web/Was</a:t>
            </a:r>
            <a:endParaRPr lang="ko-KR" altLang="en-US" sz="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565710-A09F-9557-AECA-4CE2288866A5}"/>
              </a:ext>
            </a:extLst>
          </p:cNvPr>
          <p:cNvSpPr txBox="1"/>
          <p:nvPr/>
        </p:nvSpPr>
        <p:spPr>
          <a:xfrm>
            <a:off x="7516452" y="1334873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Sol</a:t>
            </a:r>
            <a:endParaRPr lang="ko-KR" altLang="en-US" sz="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1AF44-6CB0-4A03-2153-10D1E122E1FC}"/>
              </a:ext>
            </a:extLst>
          </p:cNvPr>
          <p:cNvSpPr txBox="1"/>
          <p:nvPr/>
        </p:nvSpPr>
        <p:spPr>
          <a:xfrm>
            <a:off x="6806043" y="2131337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DB</a:t>
            </a:r>
            <a:endParaRPr lang="ko-KR" altLang="en-US" sz="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5B47B1-C99F-198A-E40C-5F3BD94E5CD9}"/>
              </a:ext>
            </a:extLst>
          </p:cNvPr>
          <p:cNvSpPr txBox="1"/>
          <p:nvPr/>
        </p:nvSpPr>
        <p:spPr>
          <a:xfrm>
            <a:off x="8909518" y="1334873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S3</a:t>
            </a:r>
            <a:endParaRPr lang="ko-KR" altLang="en-US" sz="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5CF0C-A6F6-D786-2B0B-ED2F5E4D6DDC}"/>
              </a:ext>
            </a:extLst>
          </p:cNvPr>
          <p:cNvSpPr txBox="1"/>
          <p:nvPr/>
        </p:nvSpPr>
        <p:spPr>
          <a:xfrm>
            <a:off x="7594299" y="1716103"/>
            <a:ext cx="20866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rgbClr val="FF0000"/>
                </a:solidFill>
              </a:rPr>
              <a:t>To-Be Dev OKPlaza, Bidding</a:t>
            </a:r>
            <a:br>
              <a:rPr lang="en-US" altLang="ko-KR" sz="800">
                <a:solidFill>
                  <a:srgbClr val="FF0000"/>
                </a:solidFill>
              </a:rPr>
            </a:br>
            <a:r>
              <a:rPr lang="en-US" altLang="ko-KR" sz="800">
                <a:solidFill>
                  <a:srgbClr val="FF0000"/>
                </a:solidFill>
              </a:rPr>
              <a:t>- 1</a:t>
            </a:r>
            <a:r>
              <a:rPr lang="ko-KR" altLang="en-US" sz="800">
                <a:solidFill>
                  <a:srgbClr val="FF0000"/>
                </a:solidFill>
              </a:rPr>
              <a:t>차 마이그레이션 </a:t>
            </a:r>
            <a:r>
              <a:rPr lang="en-US" altLang="ko-KR" sz="800">
                <a:solidFill>
                  <a:srgbClr val="FF0000"/>
                </a:solidFill>
              </a:rPr>
              <a:t>DB</a:t>
            </a:r>
          </a:p>
          <a:p>
            <a:pPr marL="72000" indent="-72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rgbClr val="FF0000"/>
                </a:solidFill>
              </a:rPr>
              <a:t>To-Be Dev OKPlaza2</a:t>
            </a:r>
            <a:br>
              <a:rPr lang="en-US" altLang="ko-KR" sz="800">
                <a:solidFill>
                  <a:srgbClr val="FF0000"/>
                </a:solidFill>
              </a:rPr>
            </a:br>
            <a:r>
              <a:rPr lang="en-US" altLang="ko-KR" sz="800">
                <a:solidFill>
                  <a:srgbClr val="FF0000"/>
                </a:solidFill>
              </a:rPr>
              <a:t>- 2</a:t>
            </a:r>
            <a:r>
              <a:rPr lang="ko-KR" altLang="en-US" sz="800">
                <a:solidFill>
                  <a:srgbClr val="FF0000"/>
                </a:solidFill>
              </a:rPr>
              <a:t>차 마이그레이션 </a:t>
            </a:r>
            <a:r>
              <a:rPr lang="en-US" altLang="ko-KR" sz="800">
                <a:solidFill>
                  <a:srgbClr val="FF0000"/>
                </a:solidFill>
              </a:rPr>
              <a:t>DB</a:t>
            </a:r>
          </a:p>
          <a:p>
            <a:pPr marL="72000" indent="-72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rgbClr val="FF0000"/>
                </a:solidFill>
              </a:rPr>
              <a:t>To-Be Dev OKPlaza3</a:t>
            </a:r>
            <a:br>
              <a:rPr lang="en-US" altLang="ko-KR" sz="800">
                <a:solidFill>
                  <a:srgbClr val="FF0000"/>
                </a:solidFill>
              </a:rPr>
            </a:br>
            <a:r>
              <a:rPr lang="en-US" altLang="ko-KR" sz="800">
                <a:solidFill>
                  <a:srgbClr val="FF0000"/>
                </a:solidFill>
              </a:rPr>
              <a:t>- 3</a:t>
            </a:r>
            <a:r>
              <a:rPr lang="ko-KR" altLang="en-US" sz="800">
                <a:solidFill>
                  <a:srgbClr val="FF0000"/>
                </a:solidFill>
              </a:rPr>
              <a:t>차 마이그레이션 </a:t>
            </a:r>
            <a:r>
              <a:rPr lang="en-US" altLang="ko-KR" sz="800">
                <a:solidFill>
                  <a:srgbClr val="FF0000"/>
                </a:solidFill>
              </a:rPr>
              <a:t>DB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E3060-D636-3A58-3177-85D638A1F6F3}"/>
              </a:ext>
            </a:extLst>
          </p:cNvPr>
          <p:cNvSpPr txBox="1"/>
          <p:nvPr/>
        </p:nvSpPr>
        <p:spPr>
          <a:xfrm>
            <a:off x="2336008" y="1792300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Was / DB</a:t>
            </a:r>
            <a:endParaRPr lang="ko-KR" altLang="en-US" sz="80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6BF100E6-BBDA-246C-C5FE-1543EAA60727}"/>
              </a:ext>
            </a:extLst>
          </p:cNvPr>
          <p:cNvCxnSpPr>
            <a:cxnSpLocks/>
            <a:stCxn id="15" idx="2"/>
            <a:endCxn id="12" idx="1"/>
          </p:cNvCxnSpPr>
          <p:nvPr/>
        </p:nvCxnSpPr>
        <p:spPr>
          <a:xfrm rot="16200000" flipH="1">
            <a:off x="7130153" y="1664737"/>
            <a:ext cx="137263" cy="1809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477FF4A-2E22-A542-F778-8DCDEE8D120D}"/>
              </a:ext>
            </a:extLst>
          </p:cNvPr>
          <p:cNvCxnSpPr>
            <a:cxnSpLocks/>
            <a:stCxn id="16" idx="2"/>
            <a:endCxn id="12" idx="1"/>
          </p:cNvCxnSpPr>
          <p:nvPr/>
        </p:nvCxnSpPr>
        <p:spPr>
          <a:xfrm rot="5400000">
            <a:off x="7507707" y="1331883"/>
            <a:ext cx="273541" cy="710408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BA7172-96A4-3089-4745-786B4A0F13DB}"/>
              </a:ext>
            </a:extLst>
          </p:cNvPr>
          <p:cNvSpPr/>
          <p:nvPr/>
        </p:nvSpPr>
        <p:spPr>
          <a:xfrm>
            <a:off x="750263" y="3054824"/>
            <a:ext cx="4576699" cy="2449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5BA1C2-EB79-5A2F-121C-92AAC22404EE}"/>
              </a:ext>
            </a:extLst>
          </p:cNvPr>
          <p:cNvSpPr txBox="1"/>
          <p:nvPr/>
        </p:nvSpPr>
        <p:spPr>
          <a:xfrm>
            <a:off x="2454279" y="2779490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pic>
        <p:nvPicPr>
          <p:cNvPr id="34" name="Picture 276" descr="MCj04289710000[1]">
            <a:extLst>
              <a:ext uri="{FF2B5EF4-FFF2-40B4-BE49-F238E27FC236}">
                <a16:creationId xmlns:a16="http://schemas.microsoft.com/office/drawing/2014/main" id="{83454EFB-0446-18BC-934E-EDD0EC568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5612" y="3452166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35" name="Picture 276" descr="MCj04289710000[1]">
            <a:extLst>
              <a:ext uri="{FF2B5EF4-FFF2-40B4-BE49-F238E27FC236}">
                <a16:creationId xmlns:a16="http://schemas.microsoft.com/office/drawing/2014/main" id="{E8C96205-3378-DC3A-9EA9-2E18A3069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6009" y="3452166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1BDFFBC-488A-7826-91CA-667E009C0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667" y="3122854"/>
            <a:ext cx="330507" cy="30847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0C02CCE-EF6F-A492-8105-FEDF31C37E1F}"/>
              </a:ext>
            </a:extLst>
          </p:cNvPr>
          <p:cNvSpPr txBox="1"/>
          <p:nvPr/>
        </p:nvSpPr>
        <p:spPr>
          <a:xfrm>
            <a:off x="2306996" y="3386049"/>
            <a:ext cx="48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ko-KR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LB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" name="Picture 276" descr="MCj04289710000[1]">
            <a:extLst>
              <a:ext uri="{FF2B5EF4-FFF2-40B4-BE49-F238E27FC236}">
                <a16:creationId xmlns:a16="http://schemas.microsoft.com/office/drawing/2014/main" id="{1394FB93-BF5E-B7F6-B723-AC22BAE19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85612" y="4415313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41" name="Picture 276" descr="MCj04289710000[1]">
            <a:extLst>
              <a:ext uri="{FF2B5EF4-FFF2-40B4-BE49-F238E27FC236}">
                <a16:creationId xmlns:a16="http://schemas.microsoft.com/office/drawing/2014/main" id="{28E134BD-02CF-A367-8F88-BCF0220DA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6009" y="4415313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F741DA04-7E4A-574E-D430-9FE7E84A4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5817" y="4115592"/>
            <a:ext cx="330507" cy="30847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D7A9394-17DB-DEE1-47D5-2B7ADF8E3D59}"/>
              </a:ext>
            </a:extLst>
          </p:cNvPr>
          <p:cNvSpPr txBox="1"/>
          <p:nvPr/>
        </p:nvSpPr>
        <p:spPr>
          <a:xfrm>
            <a:off x="2306996" y="4349196"/>
            <a:ext cx="48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ko-KR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LB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18AD2BB-B445-0970-1FFF-47B8F8AB278A}"/>
              </a:ext>
            </a:extLst>
          </p:cNvPr>
          <p:cNvCxnSpPr>
            <a:cxnSpLocks/>
            <a:stCxn id="36" idx="1"/>
            <a:endCxn id="34" idx="0"/>
          </p:cNvCxnSpPr>
          <p:nvPr/>
        </p:nvCxnSpPr>
        <p:spPr>
          <a:xfrm rot="10800000" flipV="1">
            <a:off x="1840723" y="3277090"/>
            <a:ext cx="544944" cy="1750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19F12B6-88D0-7BB6-1FF5-5433BD4AEDF0}"/>
              </a:ext>
            </a:extLst>
          </p:cNvPr>
          <p:cNvCxnSpPr>
            <a:cxnSpLocks/>
            <a:stCxn id="36" idx="3"/>
            <a:endCxn id="35" idx="0"/>
          </p:cNvCxnSpPr>
          <p:nvPr/>
        </p:nvCxnSpPr>
        <p:spPr>
          <a:xfrm>
            <a:off x="2716174" y="3277091"/>
            <a:ext cx="544946" cy="17507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87EC9C6F-5002-1682-E087-DA57CCA7396C}"/>
              </a:ext>
            </a:extLst>
          </p:cNvPr>
          <p:cNvCxnSpPr>
            <a:cxnSpLocks/>
            <a:stCxn id="67" idx="2"/>
            <a:endCxn id="43" idx="0"/>
          </p:cNvCxnSpPr>
          <p:nvPr/>
        </p:nvCxnSpPr>
        <p:spPr>
          <a:xfrm rot="16200000" flipH="1">
            <a:off x="2114857" y="3699377"/>
            <a:ext cx="140425" cy="69200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43C5A10A-CF11-8D82-0ECD-F429C9A91C37}"/>
              </a:ext>
            </a:extLst>
          </p:cNvPr>
          <p:cNvCxnSpPr>
            <a:cxnSpLocks/>
            <a:stCxn id="68" idx="2"/>
            <a:endCxn id="43" idx="0"/>
          </p:cNvCxnSpPr>
          <p:nvPr/>
        </p:nvCxnSpPr>
        <p:spPr>
          <a:xfrm rot="5400000">
            <a:off x="2882163" y="3632979"/>
            <a:ext cx="131521" cy="8337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E00E5309-4A63-3E07-CDE4-F5A77B5E942D}"/>
              </a:ext>
            </a:extLst>
          </p:cNvPr>
          <p:cNvCxnSpPr>
            <a:cxnSpLocks/>
            <a:stCxn id="43" idx="1"/>
            <a:endCxn id="40" idx="0"/>
          </p:cNvCxnSpPr>
          <p:nvPr/>
        </p:nvCxnSpPr>
        <p:spPr>
          <a:xfrm rot="10800000" flipV="1">
            <a:off x="1840723" y="4269829"/>
            <a:ext cx="525094" cy="1454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27CADEEA-150A-3987-8EE2-D13B5819D03B}"/>
              </a:ext>
            </a:extLst>
          </p:cNvPr>
          <p:cNvCxnSpPr>
            <a:cxnSpLocks/>
            <a:stCxn id="43" idx="3"/>
            <a:endCxn id="41" idx="0"/>
          </p:cNvCxnSpPr>
          <p:nvPr/>
        </p:nvCxnSpPr>
        <p:spPr>
          <a:xfrm>
            <a:off x="2696324" y="4269829"/>
            <a:ext cx="564796" cy="145484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순서도: 자기 디스크 62">
            <a:extLst>
              <a:ext uri="{FF2B5EF4-FFF2-40B4-BE49-F238E27FC236}">
                <a16:creationId xmlns:a16="http://schemas.microsoft.com/office/drawing/2014/main" id="{1FED7EF6-21BB-9E68-1BE6-54BED181B2B3}"/>
              </a:ext>
            </a:extLst>
          </p:cNvPr>
          <p:cNvSpPr/>
          <p:nvPr/>
        </p:nvSpPr>
        <p:spPr>
          <a:xfrm>
            <a:off x="2354375" y="4971356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49638AA-789C-D13E-F415-90B4016817FD}"/>
              </a:ext>
            </a:extLst>
          </p:cNvPr>
          <p:cNvSpPr txBox="1"/>
          <p:nvPr/>
        </p:nvSpPr>
        <p:spPr>
          <a:xfrm>
            <a:off x="2018584" y="5216181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DB</a:t>
            </a:r>
            <a:endParaRPr lang="ko-KR" altLang="en-US" sz="8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3C21E1-0552-3A6C-E7E3-B62EC196BC26}"/>
              </a:ext>
            </a:extLst>
          </p:cNvPr>
          <p:cNvSpPr txBox="1"/>
          <p:nvPr/>
        </p:nvSpPr>
        <p:spPr>
          <a:xfrm>
            <a:off x="1355839" y="3759723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Web1</a:t>
            </a:r>
            <a:endParaRPr lang="ko-KR" altLang="en-US" sz="8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38A7909-35B0-3393-20EB-4BCC66689911}"/>
              </a:ext>
            </a:extLst>
          </p:cNvPr>
          <p:cNvSpPr txBox="1"/>
          <p:nvPr/>
        </p:nvSpPr>
        <p:spPr>
          <a:xfrm>
            <a:off x="2881546" y="3768627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Web2</a:t>
            </a:r>
            <a:endParaRPr lang="ko-KR" alt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07F08E0-9F23-5544-5850-87EDE56DE1AC}"/>
              </a:ext>
            </a:extLst>
          </p:cNvPr>
          <p:cNvSpPr txBox="1"/>
          <p:nvPr/>
        </p:nvSpPr>
        <p:spPr>
          <a:xfrm>
            <a:off x="1340538" y="4687574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Was1</a:t>
            </a:r>
            <a:endParaRPr lang="ko-KR" altLang="en-US" sz="8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6D2D53F-D479-16A2-EBF9-40A9D10238C7}"/>
              </a:ext>
            </a:extLst>
          </p:cNvPr>
          <p:cNvSpPr txBox="1"/>
          <p:nvPr/>
        </p:nvSpPr>
        <p:spPr>
          <a:xfrm>
            <a:off x="2863897" y="4691996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Was2</a:t>
            </a:r>
            <a:endParaRPr lang="ko-KR" altLang="en-US" sz="800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20B79C6F-A635-B80B-E785-02A14A9A6F7D}"/>
              </a:ext>
            </a:extLst>
          </p:cNvPr>
          <p:cNvCxnSpPr>
            <a:cxnSpLocks/>
            <a:stCxn id="69" idx="2"/>
            <a:endCxn id="63" idx="2"/>
          </p:cNvCxnSpPr>
          <p:nvPr/>
        </p:nvCxnSpPr>
        <p:spPr>
          <a:xfrm rot="16200000" flipH="1">
            <a:off x="1999024" y="4727761"/>
            <a:ext cx="180095" cy="5306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154C8420-3754-9037-24CB-120ED3647871}"/>
              </a:ext>
            </a:extLst>
          </p:cNvPr>
          <p:cNvCxnSpPr>
            <a:cxnSpLocks/>
            <a:stCxn id="70" idx="2"/>
            <a:endCxn id="63" idx="4"/>
          </p:cNvCxnSpPr>
          <p:nvPr/>
        </p:nvCxnSpPr>
        <p:spPr>
          <a:xfrm rot="5400000">
            <a:off x="2940209" y="4676195"/>
            <a:ext cx="175673" cy="63816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1F6644A-E88D-8A8A-F749-B05973BB3D4F}"/>
              </a:ext>
            </a:extLst>
          </p:cNvPr>
          <p:cNvSpPr txBox="1"/>
          <p:nvPr/>
        </p:nvSpPr>
        <p:spPr>
          <a:xfrm>
            <a:off x="2861599" y="5123238"/>
            <a:ext cx="189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rgbClr val="FF0000"/>
                </a:solidFill>
              </a:rPr>
              <a:t>As-Is Real OKPlaza</a:t>
            </a:r>
            <a:br>
              <a:rPr lang="en-US" altLang="ko-KR" sz="800">
                <a:solidFill>
                  <a:srgbClr val="FF0000"/>
                </a:solidFill>
              </a:rPr>
            </a:br>
            <a:r>
              <a:rPr lang="en-US" altLang="ko-KR" sz="800">
                <a:solidFill>
                  <a:srgbClr val="FF0000"/>
                </a:solidFill>
              </a:rPr>
              <a:t>- </a:t>
            </a:r>
            <a:r>
              <a:rPr lang="ko-KR" altLang="en-US" sz="800">
                <a:solidFill>
                  <a:srgbClr val="FF0000"/>
                </a:solidFill>
              </a:rPr>
              <a:t>현재 운영중인 실 </a:t>
            </a:r>
            <a:r>
              <a:rPr lang="en-US" altLang="ko-KR" sz="800">
                <a:solidFill>
                  <a:srgbClr val="FF0000"/>
                </a:solidFill>
              </a:rPr>
              <a:t>OKPlaza DB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7D33D62-80E4-2ACF-6990-80A3359A1427}"/>
              </a:ext>
            </a:extLst>
          </p:cNvPr>
          <p:cNvSpPr/>
          <p:nvPr/>
        </p:nvSpPr>
        <p:spPr>
          <a:xfrm>
            <a:off x="5449311" y="3054824"/>
            <a:ext cx="4576699" cy="24493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2AB853-997C-DA41-52C7-2ABBCF57B8A0}"/>
              </a:ext>
            </a:extLst>
          </p:cNvPr>
          <p:cNvSpPr txBox="1"/>
          <p:nvPr/>
        </p:nvSpPr>
        <p:spPr>
          <a:xfrm>
            <a:off x="7153327" y="2779490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pic>
        <p:nvPicPr>
          <p:cNvPr id="88" name="Picture 276" descr="MCj04289710000[1]">
            <a:extLst>
              <a:ext uri="{FF2B5EF4-FFF2-40B4-BE49-F238E27FC236}">
                <a16:creationId xmlns:a16="http://schemas.microsoft.com/office/drawing/2014/main" id="{986A73A6-73BD-F300-3417-0601D8BA0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3520" y="3766936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89" name="Picture 276" descr="MCj04289710000[1]">
            <a:extLst>
              <a:ext uri="{FF2B5EF4-FFF2-40B4-BE49-F238E27FC236}">
                <a16:creationId xmlns:a16="http://schemas.microsoft.com/office/drawing/2014/main" id="{13521E45-2F80-C3EE-3AEB-889CAB2E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39922" y="3766936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A3A75A42-0842-15EC-4F00-2DA9F4F59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613" y="3293047"/>
            <a:ext cx="330507" cy="30847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AF0811FB-B8CB-2003-7973-B5FB32DC55F8}"/>
              </a:ext>
            </a:extLst>
          </p:cNvPr>
          <p:cNvSpPr txBox="1"/>
          <p:nvPr/>
        </p:nvSpPr>
        <p:spPr>
          <a:xfrm>
            <a:off x="7164278" y="3526651"/>
            <a:ext cx="4878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en-US" altLang="ko-KR" sz="800" b="1">
                <a:solidFill>
                  <a:schemeClr val="tx1">
                    <a:lumMod val="65000"/>
                    <a:lumOff val="35000"/>
                  </a:schemeClr>
                </a:solidFill>
              </a:rPr>
              <a:t>LB</a:t>
            </a:r>
            <a:endParaRPr lang="ko-KR" altLang="en-US" sz="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A5E985CE-977C-D281-F2B6-D6F53A0A7D86}"/>
              </a:ext>
            </a:extLst>
          </p:cNvPr>
          <p:cNvCxnSpPr>
            <a:cxnSpLocks/>
            <a:stCxn id="90" idx="1"/>
            <a:endCxn id="88" idx="0"/>
          </p:cNvCxnSpPr>
          <p:nvPr/>
        </p:nvCxnSpPr>
        <p:spPr>
          <a:xfrm rot="10800000" flipV="1">
            <a:off x="6828631" y="3447284"/>
            <a:ext cx="408982" cy="3196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14FB5ADF-E840-7DB3-A844-97B0BD5211A2}"/>
              </a:ext>
            </a:extLst>
          </p:cNvPr>
          <p:cNvCxnSpPr>
            <a:cxnSpLocks/>
            <a:stCxn id="90" idx="3"/>
            <a:endCxn id="89" idx="0"/>
          </p:cNvCxnSpPr>
          <p:nvPr/>
        </p:nvCxnSpPr>
        <p:spPr>
          <a:xfrm>
            <a:off x="7568120" y="3447284"/>
            <a:ext cx="426913" cy="31965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순서도: 자기 디스크 93">
            <a:extLst>
              <a:ext uri="{FF2B5EF4-FFF2-40B4-BE49-F238E27FC236}">
                <a16:creationId xmlns:a16="http://schemas.microsoft.com/office/drawing/2014/main" id="{FDBBD40E-2AE1-8007-47E6-19BCBA39D81B}"/>
              </a:ext>
            </a:extLst>
          </p:cNvPr>
          <p:cNvSpPr/>
          <p:nvPr/>
        </p:nvSpPr>
        <p:spPr>
          <a:xfrm>
            <a:off x="7226171" y="4642289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E780DCD-EA59-7399-6799-7FF5D475C4FF}"/>
              </a:ext>
            </a:extLst>
          </p:cNvPr>
          <p:cNvSpPr txBox="1"/>
          <p:nvPr/>
        </p:nvSpPr>
        <p:spPr>
          <a:xfrm>
            <a:off x="6890380" y="4887114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DB</a:t>
            </a:r>
            <a:endParaRPr lang="ko-KR" altLang="en-US" sz="8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547AB83-B1A1-D2B4-C887-8B549EB58DF9}"/>
              </a:ext>
            </a:extLst>
          </p:cNvPr>
          <p:cNvSpPr txBox="1"/>
          <p:nvPr/>
        </p:nvSpPr>
        <p:spPr>
          <a:xfrm>
            <a:off x="6328446" y="4039197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Web/Was1</a:t>
            </a:r>
            <a:endParaRPr lang="ko-KR" altLang="en-US" sz="8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F1E0BDB-A6B1-BE8E-6DD2-60DA894D6756}"/>
              </a:ext>
            </a:extLst>
          </p:cNvPr>
          <p:cNvSpPr txBox="1"/>
          <p:nvPr/>
        </p:nvSpPr>
        <p:spPr>
          <a:xfrm>
            <a:off x="7525239" y="4043619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Wab/Was2</a:t>
            </a:r>
            <a:endParaRPr lang="ko-KR" altLang="en-US" sz="80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7E030CE5-4E43-4445-D4BD-2666525E7355}"/>
              </a:ext>
            </a:extLst>
          </p:cNvPr>
          <p:cNvCxnSpPr>
            <a:cxnSpLocks/>
            <a:stCxn id="96" idx="2"/>
            <a:endCxn id="94" idx="2"/>
          </p:cNvCxnSpPr>
          <p:nvPr/>
        </p:nvCxnSpPr>
        <p:spPr>
          <a:xfrm rot="16200000" flipH="1">
            <a:off x="6830776" y="4358650"/>
            <a:ext cx="376295" cy="41449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D1F1338F-9E94-43E3-13A4-7FFA57CCDCAA}"/>
              </a:ext>
            </a:extLst>
          </p:cNvPr>
          <p:cNvCxnSpPr>
            <a:cxnSpLocks/>
            <a:stCxn id="97" idx="2"/>
            <a:endCxn id="94" idx="4"/>
          </p:cNvCxnSpPr>
          <p:nvPr/>
        </p:nvCxnSpPr>
        <p:spPr>
          <a:xfrm rot="5400000">
            <a:off x="7608678" y="4354255"/>
            <a:ext cx="371873" cy="427708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Picture 276" descr="MCj04289710000[1]">
            <a:extLst>
              <a:ext uri="{FF2B5EF4-FFF2-40B4-BE49-F238E27FC236}">
                <a16:creationId xmlns:a16="http://schemas.microsoft.com/office/drawing/2014/main" id="{DC0C923A-8735-5F05-C5BE-596B5418E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9508" y="3938723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A5819784-666B-DBAA-402C-8CC8C8C3659B}"/>
              </a:ext>
            </a:extLst>
          </p:cNvPr>
          <p:cNvSpPr txBox="1"/>
          <p:nvPr/>
        </p:nvSpPr>
        <p:spPr>
          <a:xfrm>
            <a:off x="3962688" y="4279594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BI</a:t>
            </a:r>
            <a:endParaRPr lang="ko-KR" altLang="en-US" sz="800"/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B315C1FA-5E21-8EC7-FC44-28019CD88238}"/>
              </a:ext>
            </a:extLst>
          </p:cNvPr>
          <p:cNvCxnSpPr>
            <a:cxnSpLocks/>
            <a:stCxn id="101" idx="2"/>
            <a:endCxn id="63" idx="4"/>
          </p:cNvCxnSpPr>
          <p:nvPr/>
        </p:nvCxnSpPr>
        <p:spPr>
          <a:xfrm rot="5400000">
            <a:off x="3283404" y="3920599"/>
            <a:ext cx="588075" cy="1736953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C4A4BD6-CC39-CA6C-C701-740C1968BE77}"/>
              </a:ext>
            </a:extLst>
          </p:cNvPr>
          <p:cNvSpPr txBox="1"/>
          <p:nvPr/>
        </p:nvSpPr>
        <p:spPr>
          <a:xfrm>
            <a:off x="4704469" y="4273937"/>
            <a:ext cx="65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Batch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Solution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chemeClr val="tx1">
                    <a:lumMod val="65000"/>
                    <a:lumOff val="35000"/>
                  </a:schemeClr>
                </a:solidFill>
              </a:rPr>
              <a:t>I/F</a:t>
            </a:r>
            <a:endParaRPr lang="ko-KR" altLang="en-US" sz="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6" name="Picture 276" descr="MCj04289710000[1]">
            <a:extLst>
              <a:ext uri="{FF2B5EF4-FFF2-40B4-BE49-F238E27FC236}">
                <a16:creationId xmlns:a16="http://schemas.microsoft.com/office/drawing/2014/main" id="{F392A770-8CF8-D242-A857-9B650B132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0107" y="3752466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E162BD9-275B-11F8-8DA9-6CC21BDADAAB}"/>
              </a:ext>
            </a:extLst>
          </p:cNvPr>
          <p:cNvSpPr txBox="1"/>
          <p:nvPr/>
        </p:nvSpPr>
        <p:spPr>
          <a:xfrm>
            <a:off x="5645930" y="404253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BI</a:t>
            </a:r>
            <a:endParaRPr lang="ko-KR" altLang="en-US" sz="800"/>
          </a:p>
        </p:txBody>
      </p:sp>
      <p:pic>
        <p:nvPicPr>
          <p:cNvPr id="108" name="Picture 276" descr="MCj04289710000[1]">
            <a:extLst>
              <a:ext uri="{FF2B5EF4-FFF2-40B4-BE49-F238E27FC236}">
                <a16:creationId xmlns:a16="http://schemas.microsoft.com/office/drawing/2014/main" id="{135F2038-CFA2-710F-4053-2F040CE3B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60120" y="3752466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B4BD6D21-B84B-E85D-2DA7-9DD907159F63}"/>
              </a:ext>
            </a:extLst>
          </p:cNvPr>
          <p:cNvSpPr txBox="1"/>
          <p:nvPr/>
        </p:nvSpPr>
        <p:spPr>
          <a:xfrm>
            <a:off x="8215943" y="404253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Solution</a:t>
            </a:r>
            <a:endParaRPr lang="ko-KR" altLang="en-US" sz="800"/>
          </a:p>
        </p:txBody>
      </p:sp>
      <p:pic>
        <p:nvPicPr>
          <p:cNvPr id="110" name="그림 109">
            <a:extLst>
              <a:ext uri="{FF2B5EF4-FFF2-40B4-BE49-F238E27FC236}">
                <a16:creationId xmlns:a16="http://schemas.microsoft.com/office/drawing/2014/main" id="{33EEB1AA-55E6-58EB-496D-55AC8BB53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7625" y="3769371"/>
            <a:ext cx="304801" cy="293784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59F2A959-6C49-AA7D-20CA-CEF705AE3F8F}"/>
              </a:ext>
            </a:extLst>
          </p:cNvPr>
          <p:cNvSpPr txBox="1"/>
          <p:nvPr/>
        </p:nvSpPr>
        <p:spPr>
          <a:xfrm>
            <a:off x="9003889" y="4078157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S3</a:t>
            </a:r>
            <a:endParaRPr lang="ko-KR" altLang="en-US" sz="800"/>
          </a:p>
        </p:txBody>
      </p:sp>
      <p:cxnSp>
        <p:nvCxnSpPr>
          <p:cNvPr id="112" name="연결선: 꺾임 111">
            <a:extLst>
              <a:ext uri="{FF2B5EF4-FFF2-40B4-BE49-F238E27FC236}">
                <a16:creationId xmlns:a16="http://schemas.microsoft.com/office/drawing/2014/main" id="{3D22053B-1875-9943-CB10-CC890AAC8EB8}"/>
              </a:ext>
            </a:extLst>
          </p:cNvPr>
          <p:cNvCxnSpPr>
            <a:cxnSpLocks/>
            <a:stCxn id="107" idx="2"/>
            <a:endCxn id="94" idx="2"/>
          </p:cNvCxnSpPr>
          <p:nvPr/>
        </p:nvCxnSpPr>
        <p:spPr>
          <a:xfrm rot="16200000" flipH="1">
            <a:off x="6491187" y="4019062"/>
            <a:ext cx="372956" cy="109701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37FE877D-B5A1-16D7-990E-5C53212AB36B}"/>
              </a:ext>
            </a:extLst>
          </p:cNvPr>
          <p:cNvCxnSpPr>
            <a:cxnSpLocks/>
            <a:stCxn id="109" idx="2"/>
            <a:endCxn id="94" idx="4"/>
          </p:cNvCxnSpPr>
          <p:nvPr/>
        </p:nvCxnSpPr>
        <p:spPr>
          <a:xfrm rot="5400000">
            <a:off x="7953488" y="4008362"/>
            <a:ext cx="372956" cy="111841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67DD58-7CC3-9402-AD0D-80ABD1610502}"/>
              </a:ext>
            </a:extLst>
          </p:cNvPr>
          <p:cNvSpPr txBox="1"/>
          <p:nvPr/>
        </p:nvSpPr>
        <p:spPr>
          <a:xfrm>
            <a:off x="7668588" y="4839117"/>
            <a:ext cx="1896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rgbClr val="FF0000"/>
                </a:solidFill>
              </a:rPr>
              <a:t>To-Be Real OKPlaza4</a:t>
            </a:r>
            <a:br>
              <a:rPr lang="en-US" altLang="ko-KR" sz="800">
                <a:solidFill>
                  <a:srgbClr val="FF0000"/>
                </a:solidFill>
              </a:rPr>
            </a:br>
            <a:r>
              <a:rPr lang="en-US" altLang="ko-KR" sz="800">
                <a:solidFill>
                  <a:srgbClr val="FF0000"/>
                </a:solidFill>
              </a:rPr>
              <a:t>- 4</a:t>
            </a:r>
            <a:r>
              <a:rPr lang="ko-KR" altLang="en-US" sz="800">
                <a:solidFill>
                  <a:srgbClr val="FF0000"/>
                </a:solidFill>
              </a:rPr>
              <a:t>차 마이그레이션</a:t>
            </a:r>
            <a:r>
              <a:rPr lang="en-US" altLang="ko-KR" sz="800">
                <a:solidFill>
                  <a:srgbClr val="FF0000"/>
                </a:solidFill>
              </a:rPr>
              <a:t> DB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lang="en-US" altLang="ko-KR" sz="800">
                <a:solidFill>
                  <a:srgbClr val="FF0000"/>
                </a:solidFill>
              </a:rPr>
              <a:t>To-Be Real OKPlaza</a:t>
            </a:r>
            <a:br>
              <a:rPr lang="en-US" altLang="ko-KR" sz="800">
                <a:solidFill>
                  <a:srgbClr val="FF0000"/>
                </a:solidFill>
              </a:rPr>
            </a:br>
            <a:r>
              <a:rPr lang="en-US" altLang="ko-KR" sz="800">
                <a:solidFill>
                  <a:srgbClr val="FF0000"/>
                </a:solidFill>
              </a:rPr>
              <a:t>- </a:t>
            </a:r>
            <a:r>
              <a:rPr lang="ko-KR" altLang="en-US" sz="800">
                <a:solidFill>
                  <a:srgbClr val="FF0000"/>
                </a:solidFill>
              </a:rPr>
              <a:t>운영할 실</a:t>
            </a:r>
            <a:r>
              <a:rPr lang="en-US" altLang="ko-KR" sz="800">
                <a:solidFill>
                  <a:srgbClr val="FF0000"/>
                </a:solidFill>
              </a:rPr>
              <a:t>(</a:t>
            </a:r>
            <a:r>
              <a:rPr lang="ko-KR" altLang="en-US" sz="800">
                <a:solidFill>
                  <a:srgbClr val="FF0000"/>
                </a:solidFill>
              </a:rPr>
              <a:t>최종</a:t>
            </a:r>
            <a:r>
              <a:rPr lang="en-US" altLang="ko-KR" sz="800">
                <a:solidFill>
                  <a:srgbClr val="FF0000"/>
                </a:solidFill>
              </a:rPr>
              <a:t>)</a:t>
            </a:r>
            <a:r>
              <a:rPr lang="ko-KR" altLang="en-US" sz="800">
                <a:solidFill>
                  <a:srgbClr val="FF0000"/>
                </a:solidFill>
              </a:rPr>
              <a:t> </a:t>
            </a:r>
            <a:r>
              <a:rPr lang="en-US" altLang="ko-KR" sz="800">
                <a:solidFill>
                  <a:srgbClr val="FF0000"/>
                </a:solidFill>
              </a:rPr>
              <a:t>OKPlaza DB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22" name="연결선: 구부러짐 121">
            <a:extLst>
              <a:ext uri="{FF2B5EF4-FFF2-40B4-BE49-F238E27FC236}">
                <a16:creationId xmlns:a16="http://schemas.microsoft.com/office/drawing/2014/main" id="{3379EC27-750A-5E98-930E-FC8C326B753F}"/>
              </a:ext>
            </a:extLst>
          </p:cNvPr>
          <p:cNvCxnSpPr>
            <a:cxnSpLocks/>
          </p:cNvCxnSpPr>
          <p:nvPr/>
        </p:nvCxnSpPr>
        <p:spPr>
          <a:xfrm>
            <a:off x="4418631" y="1674480"/>
            <a:ext cx="3260135" cy="15705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1ED25F4-C590-7987-AD77-8ECD0BDCFCB7}"/>
              </a:ext>
            </a:extLst>
          </p:cNvPr>
          <p:cNvSpPr txBox="1"/>
          <p:nvPr/>
        </p:nvSpPr>
        <p:spPr>
          <a:xfrm>
            <a:off x="5178760" y="1504676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/>
                </a:solidFill>
              </a:rPr>
              <a:t>1</a:t>
            </a:r>
            <a:r>
              <a:rPr lang="ko-KR" altLang="en-US" sz="800">
                <a:solidFill>
                  <a:schemeClr val="accent5"/>
                </a:solidFill>
              </a:rPr>
              <a:t>차</a:t>
            </a:r>
          </a:p>
        </p:txBody>
      </p:sp>
      <p:cxnSp>
        <p:nvCxnSpPr>
          <p:cNvPr id="129" name="연결선: 구부러짐 128">
            <a:extLst>
              <a:ext uri="{FF2B5EF4-FFF2-40B4-BE49-F238E27FC236}">
                <a16:creationId xmlns:a16="http://schemas.microsoft.com/office/drawing/2014/main" id="{B40FA45D-55B3-3693-7C23-7852498FFAA2}"/>
              </a:ext>
            </a:extLst>
          </p:cNvPr>
          <p:cNvCxnSpPr>
            <a:cxnSpLocks/>
          </p:cNvCxnSpPr>
          <p:nvPr/>
        </p:nvCxnSpPr>
        <p:spPr>
          <a:xfrm>
            <a:off x="4151813" y="2008344"/>
            <a:ext cx="3572479" cy="141413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A6A0DF4-2765-79E8-60CE-52C3FED19073}"/>
              </a:ext>
            </a:extLst>
          </p:cNvPr>
          <p:cNvSpPr txBox="1"/>
          <p:nvPr/>
        </p:nvSpPr>
        <p:spPr>
          <a:xfrm>
            <a:off x="5181561" y="1860593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/>
                </a:solidFill>
              </a:rPr>
              <a:t>2</a:t>
            </a:r>
            <a:r>
              <a:rPr lang="ko-KR" altLang="en-US" sz="800">
                <a:solidFill>
                  <a:schemeClr val="accent5"/>
                </a:solidFill>
              </a:rPr>
              <a:t>차</a:t>
            </a:r>
          </a:p>
        </p:txBody>
      </p:sp>
      <p:cxnSp>
        <p:nvCxnSpPr>
          <p:cNvPr id="133" name="연결선: 구부러짐 132">
            <a:extLst>
              <a:ext uri="{FF2B5EF4-FFF2-40B4-BE49-F238E27FC236}">
                <a16:creationId xmlns:a16="http://schemas.microsoft.com/office/drawing/2014/main" id="{C2CEAFA6-05BF-5E98-D257-116B54718E56}"/>
              </a:ext>
            </a:extLst>
          </p:cNvPr>
          <p:cNvCxnSpPr>
            <a:cxnSpLocks/>
          </p:cNvCxnSpPr>
          <p:nvPr/>
        </p:nvCxnSpPr>
        <p:spPr>
          <a:xfrm flipV="1">
            <a:off x="3911600" y="2469774"/>
            <a:ext cx="3776045" cy="2762887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A8674953-4178-F4B3-17C7-2438DCEEC96B}"/>
              </a:ext>
            </a:extLst>
          </p:cNvPr>
          <p:cNvSpPr txBox="1"/>
          <p:nvPr/>
        </p:nvSpPr>
        <p:spPr>
          <a:xfrm>
            <a:off x="5297776" y="3304650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/>
                </a:solidFill>
              </a:rPr>
              <a:t>3</a:t>
            </a:r>
            <a:r>
              <a:rPr lang="ko-KR" altLang="en-US" sz="800">
                <a:solidFill>
                  <a:schemeClr val="accent5"/>
                </a:solidFill>
              </a:rPr>
              <a:t>차</a:t>
            </a:r>
          </a:p>
        </p:txBody>
      </p:sp>
      <p:cxnSp>
        <p:nvCxnSpPr>
          <p:cNvPr id="137" name="연결선: 구부러짐 136">
            <a:extLst>
              <a:ext uri="{FF2B5EF4-FFF2-40B4-BE49-F238E27FC236}">
                <a16:creationId xmlns:a16="http://schemas.microsoft.com/office/drawing/2014/main" id="{71BDC2FC-1615-915E-5A68-41C09A8B4555}"/>
              </a:ext>
            </a:extLst>
          </p:cNvPr>
          <p:cNvCxnSpPr>
            <a:cxnSpLocks/>
          </p:cNvCxnSpPr>
          <p:nvPr/>
        </p:nvCxnSpPr>
        <p:spPr>
          <a:xfrm flipV="1">
            <a:off x="3942400" y="4971356"/>
            <a:ext cx="3808841" cy="261305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A3045FAC-580B-084D-0D24-E2BE373C18FC}"/>
              </a:ext>
            </a:extLst>
          </p:cNvPr>
          <p:cNvSpPr txBox="1"/>
          <p:nvPr/>
        </p:nvSpPr>
        <p:spPr>
          <a:xfrm>
            <a:off x="5284255" y="4921658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>
                <a:solidFill>
                  <a:schemeClr val="accent5"/>
                </a:solidFill>
              </a:rPr>
              <a:t>4</a:t>
            </a:r>
            <a:r>
              <a:rPr lang="ko-KR" altLang="en-US" sz="800">
                <a:solidFill>
                  <a:schemeClr val="accent5"/>
                </a:solidFill>
              </a:rPr>
              <a:t>차</a:t>
            </a:r>
          </a:p>
        </p:txBody>
      </p:sp>
      <p:cxnSp>
        <p:nvCxnSpPr>
          <p:cNvPr id="141" name="연결선: 구부러짐 140">
            <a:extLst>
              <a:ext uri="{FF2B5EF4-FFF2-40B4-BE49-F238E27FC236}">
                <a16:creationId xmlns:a16="http://schemas.microsoft.com/office/drawing/2014/main" id="{D59ABA5D-2B8F-2AB0-6849-062D5B1A5850}"/>
              </a:ext>
            </a:extLst>
          </p:cNvPr>
          <p:cNvCxnSpPr>
            <a:cxnSpLocks/>
          </p:cNvCxnSpPr>
          <p:nvPr/>
        </p:nvCxnSpPr>
        <p:spPr>
          <a:xfrm flipV="1">
            <a:off x="3924240" y="5207150"/>
            <a:ext cx="3870374" cy="41969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7E1CFFA0-9E80-83CA-E04B-247273591D16}"/>
              </a:ext>
            </a:extLst>
          </p:cNvPr>
          <p:cNvSpPr txBox="1"/>
          <p:nvPr/>
        </p:nvSpPr>
        <p:spPr>
          <a:xfrm>
            <a:off x="5792949" y="5061525"/>
            <a:ext cx="966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>
                <a:solidFill>
                  <a:schemeClr val="accent5"/>
                </a:solidFill>
              </a:rPr>
              <a:t>최종</a:t>
            </a:r>
          </a:p>
        </p:txBody>
      </p:sp>
    </p:spTree>
    <p:extLst>
      <p:ext uri="{BB962C8B-B14F-4D97-AF65-F5344CB8AC3E}">
        <p14:creationId xmlns:p14="http://schemas.microsoft.com/office/powerpoint/2010/main" val="344076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;p20">
            <a:extLst>
              <a:ext uri="{FF2B5EF4-FFF2-40B4-BE49-F238E27FC236}">
                <a16:creationId xmlns:a16="http://schemas.microsoft.com/office/drawing/2014/main" id="{48FCFAF2-1E76-AD9A-A09F-5CD4ED48CA60}"/>
              </a:ext>
            </a:extLst>
          </p:cNvPr>
          <p:cNvSpPr txBox="1"/>
          <p:nvPr/>
        </p:nvSpPr>
        <p:spPr>
          <a:xfrm>
            <a:off x="3867399" y="505562"/>
            <a:ext cx="211117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1</a:t>
            </a:r>
            <a:r>
              <a:rPr lang="ko-KR" altLang="en-US" sz="700" b="1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차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" name="Google Shape;53;p20">
            <a:extLst>
              <a:ext uri="{FF2B5EF4-FFF2-40B4-BE49-F238E27FC236}">
                <a16:creationId xmlns:a16="http://schemas.microsoft.com/office/drawing/2014/main" id="{5B0158DB-D3A3-5194-E24F-A4A9E4E751A1}"/>
              </a:ext>
            </a:extLst>
          </p:cNvPr>
          <p:cNvSpPr txBox="1"/>
          <p:nvPr/>
        </p:nvSpPr>
        <p:spPr>
          <a:xfrm>
            <a:off x="1429829" y="506250"/>
            <a:ext cx="232229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마이그레이션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5" name="내용 개체 틀 114">
            <a:extLst>
              <a:ext uri="{FF2B5EF4-FFF2-40B4-BE49-F238E27FC236}">
                <a16:creationId xmlns:a16="http://schemas.microsoft.com/office/drawing/2014/main" id="{88CFD77E-85F9-AB3E-A5F1-C901F77D5812}"/>
              </a:ext>
            </a:extLst>
          </p:cNvPr>
          <p:cNvSpPr txBox="1">
            <a:spLocks/>
          </p:cNvSpPr>
          <p:nvPr/>
        </p:nvSpPr>
        <p:spPr>
          <a:xfrm>
            <a:off x="782182" y="917012"/>
            <a:ext cx="9429239" cy="721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0" kern="0">
                <a:latin typeface="+mj-ea"/>
                <a:ea typeface="+mj-ea"/>
              </a:rPr>
              <a:t>2025</a:t>
            </a:r>
            <a:r>
              <a:rPr lang="ko-KR" altLang="en-US" b="0" kern="0">
                <a:latin typeface="+mj-ea"/>
                <a:ea typeface="+mj-ea"/>
              </a:rPr>
              <a:t>년 </a:t>
            </a:r>
            <a:r>
              <a:rPr lang="en-US" altLang="ko-KR" b="0" kern="0">
                <a:latin typeface="+mj-ea"/>
                <a:ea typeface="+mj-ea"/>
              </a:rPr>
              <a:t>3</a:t>
            </a:r>
            <a:r>
              <a:rPr lang="ko-KR" altLang="en-US" b="0" kern="0">
                <a:latin typeface="+mj-ea"/>
                <a:ea typeface="+mj-ea"/>
              </a:rPr>
              <a:t>월 </a:t>
            </a:r>
            <a:r>
              <a:rPr lang="en-US" altLang="ko-KR" b="0" kern="0">
                <a:latin typeface="+mj-ea"/>
                <a:ea typeface="+mj-ea"/>
              </a:rPr>
              <a:t>19</a:t>
            </a:r>
            <a:r>
              <a:rPr lang="ko-KR" altLang="en-US" b="0" kern="0">
                <a:latin typeface="+mj-ea"/>
                <a:ea typeface="+mj-ea"/>
              </a:rPr>
              <a:t>일 수행하는 </a:t>
            </a:r>
            <a:r>
              <a:rPr lang="en-US" altLang="ko-KR" b="0" kern="0">
                <a:latin typeface="+mj-ea"/>
                <a:ea typeface="+mj-ea"/>
              </a:rPr>
              <a:t>Dev</a:t>
            </a:r>
            <a:r>
              <a:rPr lang="ko-KR" altLang="en-US" b="0" kern="0">
                <a:latin typeface="+mj-ea"/>
                <a:ea typeface="+mj-ea"/>
              </a:rPr>
              <a:t> </a:t>
            </a:r>
            <a:r>
              <a:rPr lang="en-US" altLang="ko-KR" b="0" kern="0">
                <a:latin typeface="+mj-ea"/>
                <a:ea typeface="+mj-ea"/>
              </a:rPr>
              <a:t>DB </a:t>
            </a:r>
            <a:r>
              <a:rPr lang="ko-KR" altLang="en-US" b="0" kern="0">
                <a:latin typeface="+mj-ea"/>
                <a:ea typeface="+mj-ea"/>
              </a:rPr>
              <a:t>이관 계획 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>
                <a:latin typeface="+mj-ea"/>
                <a:ea typeface="+mj-ea"/>
              </a:rPr>
              <a:t>이관의 목적은 </a:t>
            </a:r>
            <a:r>
              <a:rPr lang="en-US" altLang="ko-KR" b="0" kern="0">
                <a:latin typeface="+mj-ea"/>
                <a:ea typeface="+mj-ea"/>
              </a:rPr>
              <a:t>To-Be Dev </a:t>
            </a:r>
            <a:r>
              <a:rPr lang="ko-KR" altLang="en-US" b="0" kern="0">
                <a:latin typeface="+mj-ea"/>
                <a:ea typeface="+mj-ea"/>
              </a:rPr>
              <a:t>서버의</a:t>
            </a:r>
            <a:r>
              <a:rPr lang="en-US" altLang="ko-KR" b="0" kern="0">
                <a:latin typeface="+mj-ea"/>
                <a:ea typeface="+mj-ea"/>
              </a:rPr>
              <a:t> Was </a:t>
            </a:r>
            <a:r>
              <a:rPr lang="ko-KR" altLang="en-US" b="0" kern="0">
                <a:latin typeface="+mj-ea"/>
                <a:ea typeface="+mj-ea"/>
              </a:rPr>
              <a:t>와 </a:t>
            </a:r>
            <a:r>
              <a:rPr lang="en-US" altLang="ko-KR" b="0" kern="0">
                <a:latin typeface="+mj-ea"/>
                <a:ea typeface="+mj-ea"/>
              </a:rPr>
              <a:t>DB</a:t>
            </a:r>
            <a:r>
              <a:rPr lang="ko-KR" altLang="en-US" b="0" kern="0">
                <a:latin typeface="+mj-ea"/>
                <a:ea typeface="+mj-ea"/>
              </a:rPr>
              <a:t> 연결을 위함입니다</a:t>
            </a:r>
            <a:r>
              <a:rPr lang="en-US" altLang="ko-KR" b="0" kern="0">
                <a:latin typeface="+mj-ea"/>
                <a:ea typeface="+mj-ea"/>
              </a:rPr>
              <a:t>. (To-Be Dev </a:t>
            </a:r>
            <a:r>
              <a:rPr lang="ko-KR" altLang="en-US" b="0" kern="0">
                <a:latin typeface="+mj-ea"/>
                <a:ea typeface="+mj-ea"/>
              </a:rPr>
              <a:t>서버 세팅</a:t>
            </a:r>
            <a:r>
              <a:rPr lang="en-US" altLang="ko-KR" b="0" kern="0">
                <a:latin typeface="+mj-ea"/>
                <a:ea typeface="+mj-ea"/>
              </a:rPr>
              <a:t>)</a:t>
            </a:r>
            <a:endParaRPr lang="ko-KR" altLang="en-US" b="0" kern="0" dirty="0">
              <a:latin typeface="+mj-ea"/>
              <a:ea typeface="+mj-ea"/>
            </a:endParaRPr>
          </a:p>
        </p:txBody>
      </p:sp>
      <p:sp>
        <p:nvSpPr>
          <p:cNvPr id="8" name="모서리가 둥근 직사각형 45">
            <a:extLst>
              <a:ext uri="{FF2B5EF4-FFF2-40B4-BE49-F238E27FC236}">
                <a16:creationId xmlns:a16="http://schemas.microsoft.com/office/drawing/2014/main" id="{BC7E3BB2-7DE9-41AB-BDAD-6DF8BA5B5080}"/>
              </a:ext>
            </a:extLst>
          </p:cNvPr>
          <p:cNvSpPr/>
          <p:nvPr/>
        </p:nvSpPr>
        <p:spPr bwMode="auto">
          <a:xfrm>
            <a:off x="834344" y="2012273"/>
            <a:ext cx="934281" cy="84259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10:00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모서리가 둥근 직사각형 46">
            <a:extLst>
              <a:ext uri="{FF2B5EF4-FFF2-40B4-BE49-F238E27FC236}">
                <a16:creationId xmlns:a16="http://schemas.microsoft.com/office/drawing/2014/main" id="{E2597991-56BF-E071-1BB5-10EE5F146928}"/>
              </a:ext>
            </a:extLst>
          </p:cNvPr>
          <p:cNvSpPr/>
          <p:nvPr/>
        </p:nvSpPr>
        <p:spPr bwMode="auto">
          <a:xfrm>
            <a:off x="1830932" y="2012272"/>
            <a:ext cx="1753516" cy="842599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A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s-Is Dev DB </a:t>
            </a:r>
            <a:r>
              <a:rPr kumimoji="1" lang="ko-KR" altLang="en-US" sz="1200" b="1">
                <a:solidFill>
                  <a:schemeClr val="bg1"/>
                </a:solidFill>
                <a:latin typeface="+mj-ea"/>
                <a:ea typeface="+mj-ea"/>
              </a:rPr>
              <a:t>백업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108DF718-5450-08EE-C51E-22C0D3D5A396}"/>
              </a:ext>
            </a:extLst>
          </p:cNvPr>
          <p:cNvSpPr/>
          <p:nvPr/>
        </p:nvSpPr>
        <p:spPr bwMode="auto">
          <a:xfrm>
            <a:off x="4769514" y="2012273"/>
            <a:ext cx="4472228" cy="84260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웹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서비스 중지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로그 삭제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백업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(OKPlaza_total, Bidding)</a:t>
            </a: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웹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서비스 시작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모서리가 둥근 직사각형 48">
            <a:extLst>
              <a:ext uri="{FF2B5EF4-FFF2-40B4-BE49-F238E27FC236}">
                <a16:creationId xmlns:a16="http://schemas.microsoft.com/office/drawing/2014/main" id="{23F2A3A2-7815-F5D1-28E4-D8D009210864}"/>
              </a:ext>
            </a:extLst>
          </p:cNvPr>
          <p:cNvSpPr/>
          <p:nvPr/>
        </p:nvSpPr>
        <p:spPr bwMode="auto">
          <a:xfrm>
            <a:off x="3634144" y="2012273"/>
            <a:ext cx="1055038" cy="842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9E0CB2-ABE8-0644-F19A-0C71AC4B1774}"/>
              </a:ext>
            </a:extLst>
          </p:cNvPr>
          <p:cNvSpPr txBox="1"/>
          <p:nvPr/>
        </p:nvSpPr>
        <p:spPr>
          <a:xfrm>
            <a:off x="803818" y="1747466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시작 일시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A1599A-865A-8624-3A71-124F46050413}"/>
              </a:ext>
            </a:extLst>
          </p:cNvPr>
          <p:cNvSpPr txBox="1"/>
          <p:nvPr/>
        </p:nvSpPr>
        <p:spPr>
          <a:xfrm>
            <a:off x="2176725" y="1747466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작업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5EFB4C-8DE9-CD49-AC75-F85B42F20559}"/>
              </a:ext>
            </a:extLst>
          </p:cNvPr>
          <p:cNvSpPr txBox="1"/>
          <p:nvPr/>
        </p:nvSpPr>
        <p:spPr>
          <a:xfrm>
            <a:off x="3634142" y="1747466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주체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BF6FE9-A869-C253-ECC0-108E7307F730}"/>
              </a:ext>
            </a:extLst>
          </p:cNvPr>
          <p:cNvSpPr txBox="1"/>
          <p:nvPr/>
        </p:nvSpPr>
        <p:spPr>
          <a:xfrm>
            <a:off x="6416381" y="1747466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내용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86DDB-8982-995A-9C96-02DF0B2D8BBB}"/>
              </a:ext>
            </a:extLst>
          </p:cNvPr>
          <p:cNvSpPr txBox="1"/>
          <p:nvPr/>
        </p:nvSpPr>
        <p:spPr>
          <a:xfrm>
            <a:off x="9150439" y="1747466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소요시간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7" name="모서리가 둥근 직사각형 48">
            <a:extLst>
              <a:ext uri="{FF2B5EF4-FFF2-40B4-BE49-F238E27FC236}">
                <a16:creationId xmlns:a16="http://schemas.microsoft.com/office/drawing/2014/main" id="{FC8AE175-0DE0-089F-69CA-5C661DE437A1}"/>
              </a:ext>
            </a:extLst>
          </p:cNvPr>
          <p:cNvSpPr/>
          <p:nvPr/>
        </p:nvSpPr>
        <p:spPr bwMode="auto">
          <a:xfrm>
            <a:off x="9286971" y="2012271"/>
            <a:ext cx="792665" cy="842602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8" name="모서리가 둥근 직사각형 45">
            <a:extLst>
              <a:ext uri="{FF2B5EF4-FFF2-40B4-BE49-F238E27FC236}">
                <a16:creationId xmlns:a16="http://schemas.microsoft.com/office/drawing/2014/main" id="{C77902FE-1A57-D44E-88D1-896042F6172C}"/>
              </a:ext>
            </a:extLst>
          </p:cNvPr>
          <p:cNvSpPr/>
          <p:nvPr/>
        </p:nvSpPr>
        <p:spPr bwMode="auto">
          <a:xfrm>
            <a:off x="833127" y="2934020"/>
            <a:ext cx="934281" cy="4756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11:00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모서리가 둥근 직사각형 46">
            <a:extLst>
              <a:ext uri="{FF2B5EF4-FFF2-40B4-BE49-F238E27FC236}">
                <a16:creationId xmlns:a16="http://schemas.microsoft.com/office/drawing/2014/main" id="{9870945B-BF83-200B-4CCE-4FEADC0556EF}"/>
              </a:ext>
            </a:extLst>
          </p:cNvPr>
          <p:cNvSpPr/>
          <p:nvPr/>
        </p:nvSpPr>
        <p:spPr bwMode="auto">
          <a:xfrm>
            <a:off x="1829715" y="2934019"/>
            <a:ext cx="1753516" cy="4756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백업 </a:t>
            </a: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DB Data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 이동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0" name="모서리가 둥근 직사각형 47">
            <a:extLst>
              <a:ext uri="{FF2B5EF4-FFF2-40B4-BE49-F238E27FC236}">
                <a16:creationId xmlns:a16="http://schemas.microsoft.com/office/drawing/2014/main" id="{32A34E76-2B44-2F6E-EBE1-0943E1FBFF41}"/>
              </a:ext>
            </a:extLst>
          </p:cNvPr>
          <p:cNvSpPr/>
          <p:nvPr/>
        </p:nvSpPr>
        <p:spPr bwMode="auto">
          <a:xfrm>
            <a:off x="4768297" y="2934021"/>
            <a:ext cx="4472228" cy="47562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Backup Data To-Be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서버로 이동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1" name="모서리가 둥근 직사각형 48">
            <a:extLst>
              <a:ext uri="{FF2B5EF4-FFF2-40B4-BE49-F238E27FC236}">
                <a16:creationId xmlns:a16="http://schemas.microsoft.com/office/drawing/2014/main" id="{9788BDEC-1996-C779-6694-086286226B43}"/>
              </a:ext>
            </a:extLst>
          </p:cNvPr>
          <p:cNvSpPr/>
          <p:nvPr/>
        </p:nvSpPr>
        <p:spPr bwMode="auto">
          <a:xfrm>
            <a:off x="3632927" y="2934021"/>
            <a:ext cx="1055038" cy="4756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2" name="모서리가 둥근 직사각형 48">
            <a:extLst>
              <a:ext uri="{FF2B5EF4-FFF2-40B4-BE49-F238E27FC236}">
                <a16:creationId xmlns:a16="http://schemas.microsoft.com/office/drawing/2014/main" id="{87B8E1A1-3BCD-BBC3-A01C-FDCABCFFC67E}"/>
              </a:ext>
            </a:extLst>
          </p:cNvPr>
          <p:cNvSpPr/>
          <p:nvPr/>
        </p:nvSpPr>
        <p:spPr bwMode="auto">
          <a:xfrm>
            <a:off x="9293011" y="2934019"/>
            <a:ext cx="792665" cy="47562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모서리가 둥근 직사각형 45">
            <a:extLst>
              <a:ext uri="{FF2B5EF4-FFF2-40B4-BE49-F238E27FC236}">
                <a16:creationId xmlns:a16="http://schemas.microsoft.com/office/drawing/2014/main" id="{4E235712-599F-F242-B188-D9F6D1C38592}"/>
              </a:ext>
            </a:extLst>
          </p:cNvPr>
          <p:cNvSpPr/>
          <p:nvPr/>
        </p:nvSpPr>
        <p:spPr bwMode="auto">
          <a:xfrm>
            <a:off x="834344" y="3493176"/>
            <a:ext cx="934281" cy="4756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13:00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모서리가 둥근 직사각형 46">
            <a:extLst>
              <a:ext uri="{FF2B5EF4-FFF2-40B4-BE49-F238E27FC236}">
                <a16:creationId xmlns:a16="http://schemas.microsoft.com/office/drawing/2014/main" id="{FF6DBD76-5AD0-5280-198D-462004A5B152}"/>
              </a:ext>
            </a:extLst>
          </p:cNvPr>
          <p:cNvSpPr/>
          <p:nvPr/>
        </p:nvSpPr>
        <p:spPr bwMode="auto">
          <a:xfrm>
            <a:off x="1830932" y="3493175"/>
            <a:ext cx="1753516" cy="4756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-Be Dev</a:t>
            </a:r>
            <a:r>
              <a:rPr kumimoji="1" lang="ko-KR" altLang="en-US" sz="12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DB Restore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모서리가 둥근 직사각형 47">
            <a:extLst>
              <a:ext uri="{FF2B5EF4-FFF2-40B4-BE49-F238E27FC236}">
                <a16:creationId xmlns:a16="http://schemas.microsoft.com/office/drawing/2014/main" id="{0683908F-0333-6A9B-DCBD-6F49108A0096}"/>
              </a:ext>
            </a:extLst>
          </p:cNvPr>
          <p:cNvSpPr/>
          <p:nvPr/>
        </p:nvSpPr>
        <p:spPr bwMode="auto">
          <a:xfrm>
            <a:off x="4769514" y="3493177"/>
            <a:ext cx="4472228" cy="47562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(OKPlaza, K_LINK, Bidding) Restore</a:t>
            </a:r>
          </a:p>
        </p:txBody>
      </p:sp>
      <p:sp>
        <p:nvSpPr>
          <p:cNvPr id="12" name="모서리가 둥근 직사각형 48">
            <a:extLst>
              <a:ext uri="{FF2B5EF4-FFF2-40B4-BE49-F238E27FC236}">
                <a16:creationId xmlns:a16="http://schemas.microsoft.com/office/drawing/2014/main" id="{46647E72-B071-FDDC-1B39-89153F5D18B2}"/>
              </a:ext>
            </a:extLst>
          </p:cNvPr>
          <p:cNvSpPr/>
          <p:nvPr/>
        </p:nvSpPr>
        <p:spPr bwMode="auto">
          <a:xfrm>
            <a:off x="3634144" y="3493177"/>
            <a:ext cx="1055038" cy="4756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3" name="모서리가 둥근 직사각형 48">
            <a:extLst>
              <a:ext uri="{FF2B5EF4-FFF2-40B4-BE49-F238E27FC236}">
                <a16:creationId xmlns:a16="http://schemas.microsoft.com/office/drawing/2014/main" id="{6D0C983F-A7F1-D335-D32A-D1DAB25AE6D1}"/>
              </a:ext>
            </a:extLst>
          </p:cNvPr>
          <p:cNvSpPr/>
          <p:nvPr/>
        </p:nvSpPr>
        <p:spPr bwMode="auto">
          <a:xfrm>
            <a:off x="9286971" y="3493175"/>
            <a:ext cx="792665" cy="47562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4" name="모서리가 둥근 직사각형 45">
            <a:extLst>
              <a:ext uri="{FF2B5EF4-FFF2-40B4-BE49-F238E27FC236}">
                <a16:creationId xmlns:a16="http://schemas.microsoft.com/office/drawing/2014/main" id="{C701C46F-F431-FD37-1449-994A34B130D5}"/>
              </a:ext>
            </a:extLst>
          </p:cNvPr>
          <p:cNvSpPr/>
          <p:nvPr/>
        </p:nvSpPr>
        <p:spPr bwMode="auto">
          <a:xfrm>
            <a:off x="827090" y="4064978"/>
            <a:ext cx="934281" cy="6963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14:00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5" name="모서리가 둥근 직사각형 46">
            <a:extLst>
              <a:ext uri="{FF2B5EF4-FFF2-40B4-BE49-F238E27FC236}">
                <a16:creationId xmlns:a16="http://schemas.microsoft.com/office/drawing/2014/main" id="{EFDA1F86-C4A9-C16F-73E7-651524644AE9}"/>
              </a:ext>
            </a:extLst>
          </p:cNvPr>
          <p:cNvSpPr/>
          <p:nvPr/>
        </p:nvSpPr>
        <p:spPr bwMode="auto">
          <a:xfrm>
            <a:off x="1823678" y="4064976"/>
            <a:ext cx="1753516" cy="69636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 Dev</a:t>
            </a:r>
            <a:r>
              <a:rPr kumimoji="1" lang="ko-KR" altLang="en-US" sz="1200" b="1">
                <a:solidFill>
                  <a:schemeClr val="bg1"/>
                </a:solidFill>
                <a:latin typeface="+mj-ea"/>
                <a:ea typeface="+mj-ea"/>
              </a:rPr>
              <a:t> 서비스 연결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6" name="모서리가 둥근 직사각형 47">
            <a:extLst>
              <a:ext uri="{FF2B5EF4-FFF2-40B4-BE49-F238E27FC236}">
                <a16:creationId xmlns:a16="http://schemas.microsoft.com/office/drawing/2014/main" id="{AAAF57A8-7D4E-1B2C-3E77-9A0E873CD8B5}"/>
              </a:ext>
            </a:extLst>
          </p:cNvPr>
          <p:cNvSpPr/>
          <p:nvPr/>
        </p:nvSpPr>
        <p:spPr bwMode="auto">
          <a:xfrm>
            <a:off x="4762260" y="4064978"/>
            <a:ext cx="4472228" cy="69636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Was DB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연결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서비스 확인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모서리가 둥근 직사각형 48">
            <a:extLst>
              <a:ext uri="{FF2B5EF4-FFF2-40B4-BE49-F238E27FC236}">
                <a16:creationId xmlns:a16="http://schemas.microsoft.com/office/drawing/2014/main" id="{9A415E0D-FEE8-38A7-A0B6-31A5B56A2D17}"/>
              </a:ext>
            </a:extLst>
          </p:cNvPr>
          <p:cNvSpPr/>
          <p:nvPr/>
        </p:nvSpPr>
        <p:spPr bwMode="auto">
          <a:xfrm>
            <a:off x="3626890" y="4064978"/>
            <a:ext cx="1055038" cy="69636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김기범</a:t>
            </a: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8" name="모서리가 둥근 직사각형 48">
            <a:extLst>
              <a:ext uri="{FF2B5EF4-FFF2-40B4-BE49-F238E27FC236}">
                <a16:creationId xmlns:a16="http://schemas.microsoft.com/office/drawing/2014/main" id="{65DA18A6-7DFE-275F-6CE8-5153106F97D7}"/>
              </a:ext>
            </a:extLst>
          </p:cNvPr>
          <p:cNvSpPr/>
          <p:nvPr/>
        </p:nvSpPr>
        <p:spPr bwMode="auto">
          <a:xfrm>
            <a:off x="9279717" y="4064977"/>
            <a:ext cx="792665" cy="69636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DB9E623E-3DE4-CAFA-97DE-0BA1EEC82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;p20">
            <a:extLst>
              <a:ext uri="{FF2B5EF4-FFF2-40B4-BE49-F238E27FC236}">
                <a16:creationId xmlns:a16="http://schemas.microsoft.com/office/drawing/2014/main" id="{AA9B624B-CA1D-AA6E-CA22-738A20FE5F64}"/>
              </a:ext>
            </a:extLst>
          </p:cNvPr>
          <p:cNvSpPr txBox="1"/>
          <p:nvPr/>
        </p:nvSpPr>
        <p:spPr>
          <a:xfrm>
            <a:off x="3867399" y="505562"/>
            <a:ext cx="211117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2</a:t>
            </a:r>
            <a:r>
              <a:rPr lang="ko-KR" altLang="en-US" sz="700" b="1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차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" name="Google Shape;53;p20">
            <a:extLst>
              <a:ext uri="{FF2B5EF4-FFF2-40B4-BE49-F238E27FC236}">
                <a16:creationId xmlns:a16="http://schemas.microsoft.com/office/drawing/2014/main" id="{1CA4E334-5DC5-1F3C-ACB9-243A5FED808D}"/>
              </a:ext>
            </a:extLst>
          </p:cNvPr>
          <p:cNvSpPr txBox="1"/>
          <p:nvPr/>
        </p:nvSpPr>
        <p:spPr>
          <a:xfrm>
            <a:off x="1429829" y="506250"/>
            <a:ext cx="232229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마이그레이션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5" name="내용 개체 틀 114">
            <a:extLst>
              <a:ext uri="{FF2B5EF4-FFF2-40B4-BE49-F238E27FC236}">
                <a16:creationId xmlns:a16="http://schemas.microsoft.com/office/drawing/2014/main" id="{B4BCC991-D437-4E49-B3B7-21F0F501B9E7}"/>
              </a:ext>
            </a:extLst>
          </p:cNvPr>
          <p:cNvSpPr txBox="1">
            <a:spLocks/>
          </p:cNvSpPr>
          <p:nvPr/>
        </p:nvSpPr>
        <p:spPr>
          <a:xfrm>
            <a:off x="782182" y="917012"/>
            <a:ext cx="9429239" cy="721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0" kern="0">
                <a:latin typeface="+mj-ea"/>
                <a:ea typeface="+mj-ea"/>
              </a:rPr>
              <a:t>2025</a:t>
            </a:r>
            <a:r>
              <a:rPr lang="ko-KR" altLang="en-US" b="0" kern="0">
                <a:latin typeface="+mj-ea"/>
                <a:ea typeface="+mj-ea"/>
              </a:rPr>
              <a:t>년 </a:t>
            </a:r>
            <a:r>
              <a:rPr lang="en-US" altLang="ko-KR">
                <a:latin typeface="+mj-ea"/>
                <a:ea typeface="+mj-ea"/>
              </a:rPr>
              <a:t>4</a:t>
            </a:r>
            <a:r>
              <a:rPr lang="ko-KR" altLang="en-US" b="0" kern="0">
                <a:latin typeface="+mj-ea"/>
                <a:ea typeface="+mj-ea"/>
              </a:rPr>
              <a:t>월 </a:t>
            </a:r>
            <a:r>
              <a:rPr lang="en-US" altLang="ko-KR">
                <a:latin typeface="+mj-ea"/>
                <a:ea typeface="+mj-ea"/>
              </a:rPr>
              <a:t>9</a:t>
            </a:r>
            <a:r>
              <a:rPr lang="ko-KR" altLang="en-US" b="0" kern="0">
                <a:latin typeface="+mj-ea"/>
                <a:ea typeface="+mj-ea"/>
              </a:rPr>
              <a:t>일 수행하는 </a:t>
            </a:r>
            <a:r>
              <a:rPr lang="en-US" altLang="ko-KR" b="0" kern="0">
                <a:latin typeface="+mj-ea"/>
                <a:ea typeface="+mj-ea"/>
              </a:rPr>
              <a:t>Dev</a:t>
            </a:r>
            <a:r>
              <a:rPr lang="ko-KR" altLang="en-US" b="0" kern="0">
                <a:latin typeface="+mj-ea"/>
                <a:ea typeface="+mj-ea"/>
              </a:rPr>
              <a:t> </a:t>
            </a:r>
            <a:r>
              <a:rPr lang="en-US" altLang="ko-KR" b="0" kern="0">
                <a:latin typeface="+mj-ea"/>
                <a:ea typeface="+mj-ea"/>
              </a:rPr>
              <a:t>DB </a:t>
            </a:r>
            <a:r>
              <a:rPr lang="ko-KR" altLang="en-US" b="0" kern="0">
                <a:latin typeface="+mj-ea"/>
                <a:ea typeface="+mj-ea"/>
              </a:rPr>
              <a:t>이관 계획 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>
                <a:latin typeface="+mj-ea"/>
                <a:ea typeface="+mj-ea"/>
              </a:rPr>
              <a:t>이관의 목적은 </a:t>
            </a:r>
            <a:r>
              <a:rPr lang="en-US" altLang="ko-KR" b="0" kern="0">
                <a:latin typeface="+mj-ea"/>
                <a:ea typeface="+mj-ea"/>
              </a:rPr>
              <a:t>As-Is </a:t>
            </a:r>
            <a:r>
              <a:rPr lang="ko-KR" altLang="en-US" b="0" kern="0">
                <a:latin typeface="+mj-ea"/>
                <a:ea typeface="+mj-ea"/>
              </a:rPr>
              <a:t>운영 중인 </a:t>
            </a:r>
            <a:r>
              <a:rPr lang="en-US" altLang="ko-KR" b="0" kern="0">
                <a:latin typeface="+mj-ea"/>
                <a:ea typeface="+mj-ea"/>
              </a:rPr>
              <a:t>Dev</a:t>
            </a:r>
            <a:r>
              <a:rPr lang="ko-KR" altLang="en-US" b="0" kern="0">
                <a:latin typeface="+mj-ea"/>
                <a:ea typeface="+mj-ea"/>
              </a:rPr>
              <a:t> </a:t>
            </a:r>
            <a:r>
              <a:rPr lang="en-US" altLang="ko-KR" b="0" kern="0">
                <a:latin typeface="+mj-ea"/>
                <a:ea typeface="+mj-ea"/>
              </a:rPr>
              <a:t>Data </a:t>
            </a:r>
            <a:r>
              <a:rPr lang="ko-KR" altLang="en-US" b="0" kern="0">
                <a:latin typeface="+mj-ea"/>
                <a:ea typeface="+mj-ea"/>
              </a:rPr>
              <a:t>마이그레이션을 위함입니다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  <a:endParaRPr lang="ko-KR" altLang="en-US" b="0" kern="0" dirty="0">
              <a:latin typeface="+mj-ea"/>
              <a:ea typeface="+mj-ea"/>
            </a:endParaRPr>
          </a:p>
        </p:txBody>
      </p:sp>
      <p:sp>
        <p:nvSpPr>
          <p:cNvPr id="8" name="모서리가 둥근 직사각형 45">
            <a:extLst>
              <a:ext uri="{FF2B5EF4-FFF2-40B4-BE49-F238E27FC236}">
                <a16:creationId xmlns:a16="http://schemas.microsoft.com/office/drawing/2014/main" id="{578FD3A5-1002-5AC8-103B-86911A9309D8}"/>
              </a:ext>
            </a:extLst>
          </p:cNvPr>
          <p:cNvSpPr/>
          <p:nvPr/>
        </p:nvSpPr>
        <p:spPr bwMode="auto">
          <a:xfrm>
            <a:off x="834344" y="1981980"/>
            <a:ext cx="934281" cy="6963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10:00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모서리가 둥근 직사각형 46">
            <a:extLst>
              <a:ext uri="{FF2B5EF4-FFF2-40B4-BE49-F238E27FC236}">
                <a16:creationId xmlns:a16="http://schemas.microsoft.com/office/drawing/2014/main" id="{D979F91E-967D-328C-1844-FAD7E509A139}"/>
              </a:ext>
            </a:extLst>
          </p:cNvPr>
          <p:cNvSpPr/>
          <p:nvPr/>
        </p:nvSpPr>
        <p:spPr bwMode="auto">
          <a:xfrm>
            <a:off x="1830932" y="1981979"/>
            <a:ext cx="1753516" cy="696363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A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s-Is Dev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DB 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백업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모서리가 둥근 직사각형 47">
            <a:extLst>
              <a:ext uri="{FF2B5EF4-FFF2-40B4-BE49-F238E27FC236}">
                <a16:creationId xmlns:a16="http://schemas.microsoft.com/office/drawing/2014/main" id="{2971FD50-79C9-51F0-BA6C-08DB10C7E631}"/>
              </a:ext>
            </a:extLst>
          </p:cNvPr>
          <p:cNvSpPr/>
          <p:nvPr/>
        </p:nvSpPr>
        <p:spPr bwMode="auto">
          <a:xfrm>
            <a:off x="4769514" y="1981980"/>
            <a:ext cx="4472228" cy="69636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웹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서비스 중지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로그 삭제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백업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(OKPlaza, K-Link)</a:t>
            </a: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웹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서비스 시작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모서리가 둥근 직사각형 48">
            <a:extLst>
              <a:ext uri="{FF2B5EF4-FFF2-40B4-BE49-F238E27FC236}">
                <a16:creationId xmlns:a16="http://schemas.microsoft.com/office/drawing/2014/main" id="{7D92FADE-AA6D-15B3-DD70-6A2976085F9E}"/>
              </a:ext>
            </a:extLst>
          </p:cNvPr>
          <p:cNvSpPr/>
          <p:nvPr/>
        </p:nvSpPr>
        <p:spPr bwMode="auto">
          <a:xfrm>
            <a:off x="3634144" y="1981980"/>
            <a:ext cx="1055038" cy="69636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518BA8-71FC-CA94-76BD-C2F12A3B5935}"/>
              </a:ext>
            </a:extLst>
          </p:cNvPr>
          <p:cNvSpPr txBox="1"/>
          <p:nvPr/>
        </p:nvSpPr>
        <p:spPr>
          <a:xfrm>
            <a:off x="803818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시작 일시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E53669-1AEE-1F33-E272-1D13CF13535A}"/>
              </a:ext>
            </a:extLst>
          </p:cNvPr>
          <p:cNvSpPr txBox="1"/>
          <p:nvPr/>
        </p:nvSpPr>
        <p:spPr>
          <a:xfrm>
            <a:off x="2176725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작업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250821-DA62-C0FA-033B-2987D44209DD}"/>
              </a:ext>
            </a:extLst>
          </p:cNvPr>
          <p:cNvSpPr txBox="1"/>
          <p:nvPr/>
        </p:nvSpPr>
        <p:spPr>
          <a:xfrm>
            <a:off x="3634142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주체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0790A1-9897-243D-256A-4946CB5ADED8}"/>
              </a:ext>
            </a:extLst>
          </p:cNvPr>
          <p:cNvSpPr txBox="1"/>
          <p:nvPr/>
        </p:nvSpPr>
        <p:spPr>
          <a:xfrm>
            <a:off x="6416381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내용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F1BDD3-5371-5641-D2BB-EF9EB9C8AC3F}"/>
              </a:ext>
            </a:extLst>
          </p:cNvPr>
          <p:cNvSpPr txBox="1"/>
          <p:nvPr/>
        </p:nvSpPr>
        <p:spPr>
          <a:xfrm>
            <a:off x="9150439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소요시간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7" name="모서리가 둥근 직사각형 48">
            <a:extLst>
              <a:ext uri="{FF2B5EF4-FFF2-40B4-BE49-F238E27FC236}">
                <a16:creationId xmlns:a16="http://schemas.microsoft.com/office/drawing/2014/main" id="{7B272806-10E9-920C-83F1-AC2045679430}"/>
              </a:ext>
            </a:extLst>
          </p:cNvPr>
          <p:cNvSpPr/>
          <p:nvPr/>
        </p:nvSpPr>
        <p:spPr bwMode="auto">
          <a:xfrm>
            <a:off x="9286971" y="1981979"/>
            <a:ext cx="792665" cy="69636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8" name="모서리가 둥근 직사각형 45">
            <a:extLst>
              <a:ext uri="{FF2B5EF4-FFF2-40B4-BE49-F238E27FC236}">
                <a16:creationId xmlns:a16="http://schemas.microsoft.com/office/drawing/2014/main" id="{36610880-57A7-140A-8F41-17A749190A6C}"/>
              </a:ext>
            </a:extLst>
          </p:cNvPr>
          <p:cNvSpPr/>
          <p:nvPr/>
        </p:nvSpPr>
        <p:spPr bwMode="auto">
          <a:xfrm>
            <a:off x="833127" y="2733087"/>
            <a:ext cx="934281" cy="3930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11:00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모서리가 둥근 직사각형 46">
            <a:extLst>
              <a:ext uri="{FF2B5EF4-FFF2-40B4-BE49-F238E27FC236}">
                <a16:creationId xmlns:a16="http://schemas.microsoft.com/office/drawing/2014/main" id="{E711413E-6AAB-23BF-9C3C-3B3C65416910}"/>
              </a:ext>
            </a:extLst>
          </p:cNvPr>
          <p:cNvSpPr/>
          <p:nvPr/>
        </p:nvSpPr>
        <p:spPr bwMode="auto">
          <a:xfrm>
            <a:off x="1829715" y="2733085"/>
            <a:ext cx="1753516" cy="39307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백업 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DB Data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 이동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0" name="모서리가 둥근 직사각형 47">
            <a:extLst>
              <a:ext uri="{FF2B5EF4-FFF2-40B4-BE49-F238E27FC236}">
                <a16:creationId xmlns:a16="http://schemas.microsoft.com/office/drawing/2014/main" id="{34E020A2-EABB-8FA2-C0D2-A9B160C0E2D0}"/>
              </a:ext>
            </a:extLst>
          </p:cNvPr>
          <p:cNvSpPr/>
          <p:nvPr/>
        </p:nvSpPr>
        <p:spPr bwMode="auto">
          <a:xfrm>
            <a:off x="4768297" y="2733087"/>
            <a:ext cx="4472228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Backup Data 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서버로 이동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1" name="모서리가 둥근 직사각형 48">
            <a:extLst>
              <a:ext uri="{FF2B5EF4-FFF2-40B4-BE49-F238E27FC236}">
                <a16:creationId xmlns:a16="http://schemas.microsoft.com/office/drawing/2014/main" id="{8BC0DE40-DB21-EC05-C4E8-05C7CE4440AA}"/>
              </a:ext>
            </a:extLst>
          </p:cNvPr>
          <p:cNvSpPr/>
          <p:nvPr/>
        </p:nvSpPr>
        <p:spPr bwMode="auto">
          <a:xfrm>
            <a:off x="3632927" y="2733087"/>
            <a:ext cx="1055038" cy="3930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2" name="모서리가 둥근 직사각형 48">
            <a:extLst>
              <a:ext uri="{FF2B5EF4-FFF2-40B4-BE49-F238E27FC236}">
                <a16:creationId xmlns:a16="http://schemas.microsoft.com/office/drawing/2014/main" id="{46054259-D818-BA82-9C4D-A342AD6653C7}"/>
              </a:ext>
            </a:extLst>
          </p:cNvPr>
          <p:cNvSpPr/>
          <p:nvPr/>
        </p:nvSpPr>
        <p:spPr bwMode="auto">
          <a:xfrm>
            <a:off x="9293011" y="2733085"/>
            <a:ext cx="792665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모서리가 둥근 직사각형 45">
            <a:extLst>
              <a:ext uri="{FF2B5EF4-FFF2-40B4-BE49-F238E27FC236}">
                <a16:creationId xmlns:a16="http://schemas.microsoft.com/office/drawing/2014/main" id="{9C38F376-DB97-EF01-C5A6-BD2DE13E0971}"/>
              </a:ext>
            </a:extLst>
          </p:cNvPr>
          <p:cNvSpPr/>
          <p:nvPr/>
        </p:nvSpPr>
        <p:spPr bwMode="auto">
          <a:xfrm>
            <a:off x="834344" y="3186110"/>
            <a:ext cx="934281" cy="3930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13:00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모서리가 둥근 직사각형 46">
            <a:extLst>
              <a:ext uri="{FF2B5EF4-FFF2-40B4-BE49-F238E27FC236}">
                <a16:creationId xmlns:a16="http://schemas.microsoft.com/office/drawing/2014/main" id="{2BF644D3-A19B-BF3A-82CD-1C077BFAF647}"/>
              </a:ext>
            </a:extLst>
          </p:cNvPr>
          <p:cNvSpPr/>
          <p:nvPr/>
        </p:nvSpPr>
        <p:spPr bwMode="auto">
          <a:xfrm>
            <a:off x="1830932" y="3186108"/>
            <a:ext cx="1753516" cy="39307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-Be Dev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DB Restore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모서리가 둥근 직사각형 47">
            <a:extLst>
              <a:ext uri="{FF2B5EF4-FFF2-40B4-BE49-F238E27FC236}">
                <a16:creationId xmlns:a16="http://schemas.microsoft.com/office/drawing/2014/main" id="{20BD64AC-4A5D-170B-C1CF-56758FE4F8CA}"/>
              </a:ext>
            </a:extLst>
          </p:cNvPr>
          <p:cNvSpPr/>
          <p:nvPr/>
        </p:nvSpPr>
        <p:spPr bwMode="auto">
          <a:xfrm>
            <a:off x="4769514" y="3186110"/>
            <a:ext cx="4472228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(OKPlaza2, K-Link) Restore</a:t>
            </a:r>
          </a:p>
        </p:txBody>
      </p:sp>
      <p:sp>
        <p:nvSpPr>
          <p:cNvPr id="12" name="모서리가 둥근 직사각형 48">
            <a:extLst>
              <a:ext uri="{FF2B5EF4-FFF2-40B4-BE49-F238E27FC236}">
                <a16:creationId xmlns:a16="http://schemas.microsoft.com/office/drawing/2014/main" id="{C4DD03BE-4658-2BC9-C19D-BBABFF80F3F9}"/>
              </a:ext>
            </a:extLst>
          </p:cNvPr>
          <p:cNvSpPr/>
          <p:nvPr/>
        </p:nvSpPr>
        <p:spPr bwMode="auto">
          <a:xfrm>
            <a:off x="3634144" y="3186110"/>
            <a:ext cx="1055038" cy="3930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3" name="모서리가 둥근 직사각형 48">
            <a:extLst>
              <a:ext uri="{FF2B5EF4-FFF2-40B4-BE49-F238E27FC236}">
                <a16:creationId xmlns:a16="http://schemas.microsoft.com/office/drawing/2014/main" id="{F6C4A6E9-4989-881C-2D7E-E1131584953B}"/>
              </a:ext>
            </a:extLst>
          </p:cNvPr>
          <p:cNvSpPr/>
          <p:nvPr/>
        </p:nvSpPr>
        <p:spPr bwMode="auto">
          <a:xfrm>
            <a:off x="9286971" y="3186108"/>
            <a:ext cx="792665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4" name="모서리가 둥근 직사각형 45">
            <a:extLst>
              <a:ext uri="{FF2B5EF4-FFF2-40B4-BE49-F238E27FC236}">
                <a16:creationId xmlns:a16="http://schemas.microsoft.com/office/drawing/2014/main" id="{837241B9-3C9B-09A3-ECD7-4D3579CEA067}"/>
              </a:ext>
            </a:extLst>
          </p:cNvPr>
          <p:cNvSpPr/>
          <p:nvPr/>
        </p:nvSpPr>
        <p:spPr bwMode="auto">
          <a:xfrm>
            <a:off x="835254" y="4821182"/>
            <a:ext cx="934281" cy="5755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16:00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5" name="모서리가 둥근 직사각형 46">
            <a:extLst>
              <a:ext uri="{FF2B5EF4-FFF2-40B4-BE49-F238E27FC236}">
                <a16:creationId xmlns:a16="http://schemas.microsoft.com/office/drawing/2014/main" id="{34E3754A-095F-995C-8968-3974BC050FCE}"/>
              </a:ext>
            </a:extLst>
          </p:cNvPr>
          <p:cNvSpPr/>
          <p:nvPr/>
        </p:nvSpPr>
        <p:spPr bwMode="auto">
          <a:xfrm>
            <a:off x="1831842" y="4821180"/>
            <a:ext cx="1753516" cy="575507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 Dev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서비스 연결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6" name="모서리가 둥근 직사각형 47">
            <a:extLst>
              <a:ext uri="{FF2B5EF4-FFF2-40B4-BE49-F238E27FC236}">
                <a16:creationId xmlns:a16="http://schemas.microsoft.com/office/drawing/2014/main" id="{7D296E2A-D59A-5ABD-86FE-7D26D4A457AC}"/>
              </a:ext>
            </a:extLst>
          </p:cNvPr>
          <p:cNvSpPr/>
          <p:nvPr/>
        </p:nvSpPr>
        <p:spPr bwMode="auto">
          <a:xfrm>
            <a:off x="4770424" y="4821182"/>
            <a:ext cx="4472228" cy="57550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Was DB(OKPlaza2)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연결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서비스 확인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모서리가 둥근 직사각형 48">
            <a:extLst>
              <a:ext uri="{FF2B5EF4-FFF2-40B4-BE49-F238E27FC236}">
                <a16:creationId xmlns:a16="http://schemas.microsoft.com/office/drawing/2014/main" id="{19577246-F56D-82A1-070E-CDACD3D347A9}"/>
              </a:ext>
            </a:extLst>
          </p:cNvPr>
          <p:cNvSpPr/>
          <p:nvPr/>
        </p:nvSpPr>
        <p:spPr bwMode="auto">
          <a:xfrm>
            <a:off x="3635054" y="4821182"/>
            <a:ext cx="1055038" cy="5755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김기범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8" name="모서리가 둥근 직사각형 48">
            <a:extLst>
              <a:ext uri="{FF2B5EF4-FFF2-40B4-BE49-F238E27FC236}">
                <a16:creationId xmlns:a16="http://schemas.microsoft.com/office/drawing/2014/main" id="{5E68A7DF-6714-5334-63C4-88E9D51D8049}"/>
              </a:ext>
            </a:extLst>
          </p:cNvPr>
          <p:cNvSpPr/>
          <p:nvPr/>
        </p:nvSpPr>
        <p:spPr bwMode="auto">
          <a:xfrm>
            <a:off x="9287881" y="4821180"/>
            <a:ext cx="792665" cy="57550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9" name="모서리가 둥근 직사각형 45">
            <a:extLst>
              <a:ext uri="{FF2B5EF4-FFF2-40B4-BE49-F238E27FC236}">
                <a16:creationId xmlns:a16="http://schemas.microsoft.com/office/drawing/2014/main" id="{CBD762B8-0103-04C9-48C4-6FA2A38913DD}"/>
              </a:ext>
            </a:extLst>
          </p:cNvPr>
          <p:cNvSpPr/>
          <p:nvPr/>
        </p:nvSpPr>
        <p:spPr bwMode="auto">
          <a:xfrm>
            <a:off x="834350" y="3642807"/>
            <a:ext cx="934281" cy="57550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14:00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0" name="모서리가 둥근 직사각형 46">
            <a:extLst>
              <a:ext uri="{FF2B5EF4-FFF2-40B4-BE49-F238E27FC236}">
                <a16:creationId xmlns:a16="http://schemas.microsoft.com/office/drawing/2014/main" id="{E06FEB1A-827C-61E8-3D0D-384A117BFA0C}"/>
              </a:ext>
            </a:extLst>
          </p:cNvPr>
          <p:cNvSpPr/>
          <p:nvPr/>
        </p:nvSpPr>
        <p:spPr bwMode="auto">
          <a:xfrm>
            <a:off x="1830938" y="3642805"/>
            <a:ext cx="1753516" cy="575507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 Dev</a:t>
            </a:r>
            <a:r>
              <a:rPr kumimoji="1" lang="ko-KR" altLang="en-US" sz="10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000" b="1">
                <a:solidFill>
                  <a:schemeClr val="bg1"/>
                </a:solidFill>
                <a:latin typeface="+mj-ea"/>
                <a:ea typeface="+mj-ea"/>
              </a:rPr>
              <a:t>DB Mig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1" name="모서리가 둥근 직사각형 47">
            <a:extLst>
              <a:ext uri="{FF2B5EF4-FFF2-40B4-BE49-F238E27FC236}">
                <a16:creationId xmlns:a16="http://schemas.microsoft.com/office/drawing/2014/main" id="{5AB05DF3-C66E-6F17-A90F-C28553474491}"/>
              </a:ext>
            </a:extLst>
          </p:cNvPr>
          <p:cNvSpPr/>
          <p:nvPr/>
        </p:nvSpPr>
        <p:spPr bwMode="auto">
          <a:xfrm>
            <a:off x="4769520" y="3642807"/>
            <a:ext cx="4472228" cy="57550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DB(OKPlaza2)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테이블 생성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컬럼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/Index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추가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Migration (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코드포함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</p:txBody>
      </p:sp>
      <p:sp>
        <p:nvSpPr>
          <p:cNvPr id="22" name="모서리가 둥근 직사각형 48">
            <a:extLst>
              <a:ext uri="{FF2B5EF4-FFF2-40B4-BE49-F238E27FC236}">
                <a16:creationId xmlns:a16="http://schemas.microsoft.com/office/drawing/2014/main" id="{E77FD0C6-1EC9-E2CF-FC88-C21809C04DC9}"/>
              </a:ext>
            </a:extLst>
          </p:cNvPr>
          <p:cNvSpPr/>
          <p:nvPr/>
        </p:nvSpPr>
        <p:spPr bwMode="auto">
          <a:xfrm>
            <a:off x="3634150" y="3642807"/>
            <a:ext cx="1055038" cy="57550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0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이의진</a:t>
            </a:r>
            <a:r>
              <a:rPr kumimoji="1" lang="en-US" altLang="ko-KR" sz="10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3" name="모서리가 둥근 직사각형 48">
            <a:extLst>
              <a:ext uri="{FF2B5EF4-FFF2-40B4-BE49-F238E27FC236}">
                <a16:creationId xmlns:a16="http://schemas.microsoft.com/office/drawing/2014/main" id="{3BEB668F-CE57-19F7-1819-FDAA8BB88386}"/>
              </a:ext>
            </a:extLst>
          </p:cNvPr>
          <p:cNvSpPr/>
          <p:nvPr/>
        </p:nvSpPr>
        <p:spPr bwMode="auto">
          <a:xfrm>
            <a:off x="9286977" y="3642805"/>
            <a:ext cx="792665" cy="57550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4" name="모서리가 둥근 직사각형 45">
            <a:extLst>
              <a:ext uri="{FF2B5EF4-FFF2-40B4-BE49-F238E27FC236}">
                <a16:creationId xmlns:a16="http://schemas.microsoft.com/office/drawing/2014/main" id="{63D837E2-E5F4-AC50-16BE-2B765F02C1BF}"/>
              </a:ext>
            </a:extLst>
          </p:cNvPr>
          <p:cNvSpPr/>
          <p:nvPr/>
        </p:nvSpPr>
        <p:spPr bwMode="auto">
          <a:xfrm>
            <a:off x="839793" y="4277853"/>
            <a:ext cx="934281" cy="4756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9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000" b="0">
                <a:solidFill>
                  <a:schemeClr val="bg1"/>
                </a:solidFill>
                <a:latin typeface="+mj-ea"/>
                <a:ea typeface="+mj-ea"/>
              </a:rPr>
              <a:t>15:00</a:t>
            </a:r>
            <a:endParaRPr kumimoji="1" lang="ko-KR" altLang="en-US" sz="10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5" name="모서리가 둥근 직사각형 46">
            <a:extLst>
              <a:ext uri="{FF2B5EF4-FFF2-40B4-BE49-F238E27FC236}">
                <a16:creationId xmlns:a16="http://schemas.microsoft.com/office/drawing/2014/main" id="{3A7FBD78-FABC-0F61-95D6-4E547F395F86}"/>
              </a:ext>
            </a:extLst>
          </p:cNvPr>
          <p:cNvSpPr/>
          <p:nvPr/>
        </p:nvSpPr>
        <p:spPr bwMode="auto">
          <a:xfrm>
            <a:off x="1836381" y="4277852"/>
            <a:ext cx="1753516" cy="4756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검색엔진 세팅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6" name="모서리가 둥근 직사각형 47">
            <a:extLst>
              <a:ext uri="{FF2B5EF4-FFF2-40B4-BE49-F238E27FC236}">
                <a16:creationId xmlns:a16="http://schemas.microsoft.com/office/drawing/2014/main" id="{55B7966E-1845-C367-C444-782A64B93DE8}"/>
              </a:ext>
            </a:extLst>
          </p:cNvPr>
          <p:cNvSpPr/>
          <p:nvPr/>
        </p:nvSpPr>
        <p:spPr bwMode="auto">
          <a:xfrm>
            <a:off x="4774963" y="4277854"/>
            <a:ext cx="4472228" cy="47562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OKPlaza2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테이블 생성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검색엔진 설정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7" name="모서리가 둥근 직사각형 48">
            <a:extLst>
              <a:ext uri="{FF2B5EF4-FFF2-40B4-BE49-F238E27FC236}">
                <a16:creationId xmlns:a16="http://schemas.microsoft.com/office/drawing/2014/main" id="{A55192B7-FAC7-B82F-3CC8-D6D1873A640D}"/>
              </a:ext>
            </a:extLst>
          </p:cNvPr>
          <p:cNvSpPr/>
          <p:nvPr/>
        </p:nvSpPr>
        <p:spPr bwMode="auto">
          <a:xfrm>
            <a:off x="3639593" y="4277854"/>
            <a:ext cx="1055038" cy="475625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000" b="1">
                <a:solidFill>
                  <a:schemeClr val="tx1"/>
                </a:solidFill>
                <a:latin typeface="+mj-ea"/>
                <a:ea typeface="+mj-ea"/>
              </a:rPr>
              <a:t>와이즈넛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8" name="모서리가 둥근 직사각형 48">
            <a:extLst>
              <a:ext uri="{FF2B5EF4-FFF2-40B4-BE49-F238E27FC236}">
                <a16:creationId xmlns:a16="http://schemas.microsoft.com/office/drawing/2014/main" id="{49CD4072-A1B5-97D1-B0B1-7C18FC8CF491}"/>
              </a:ext>
            </a:extLst>
          </p:cNvPr>
          <p:cNvSpPr/>
          <p:nvPr/>
        </p:nvSpPr>
        <p:spPr bwMode="auto">
          <a:xfrm>
            <a:off x="9292420" y="4277852"/>
            <a:ext cx="792665" cy="47562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0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379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D59BBC88-4C0A-0368-EE38-7D284A8F2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;p20">
            <a:extLst>
              <a:ext uri="{FF2B5EF4-FFF2-40B4-BE49-F238E27FC236}">
                <a16:creationId xmlns:a16="http://schemas.microsoft.com/office/drawing/2014/main" id="{B34637D4-EBF3-2D33-595D-856FB26B6FA6}"/>
              </a:ext>
            </a:extLst>
          </p:cNvPr>
          <p:cNvSpPr txBox="1"/>
          <p:nvPr/>
        </p:nvSpPr>
        <p:spPr>
          <a:xfrm>
            <a:off x="3867399" y="505562"/>
            <a:ext cx="211117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>
                <a:latin typeface="+mj-ea"/>
                <a:ea typeface="+mj-ea"/>
              </a:rPr>
              <a:t>3</a:t>
            </a:r>
            <a:r>
              <a:rPr lang="ko-KR" altLang="en-US" sz="700" b="1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차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" name="Google Shape;53;p20">
            <a:extLst>
              <a:ext uri="{FF2B5EF4-FFF2-40B4-BE49-F238E27FC236}">
                <a16:creationId xmlns:a16="http://schemas.microsoft.com/office/drawing/2014/main" id="{E6B14DF5-3C32-0586-9128-42238CACDCC6}"/>
              </a:ext>
            </a:extLst>
          </p:cNvPr>
          <p:cNvSpPr txBox="1"/>
          <p:nvPr/>
        </p:nvSpPr>
        <p:spPr>
          <a:xfrm>
            <a:off x="1429829" y="506250"/>
            <a:ext cx="232229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마이그레이션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5" name="내용 개체 틀 114">
            <a:extLst>
              <a:ext uri="{FF2B5EF4-FFF2-40B4-BE49-F238E27FC236}">
                <a16:creationId xmlns:a16="http://schemas.microsoft.com/office/drawing/2014/main" id="{6401360D-5EE1-A6D2-65A3-532EAC5F8987}"/>
              </a:ext>
            </a:extLst>
          </p:cNvPr>
          <p:cNvSpPr txBox="1">
            <a:spLocks/>
          </p:cNvSpPr>
          <p:nvPr/>
        </p:nvSpPr>
        <p:spPr>
          <a:xfrm>
            <a:off x="782182" y="917012"/>
            <a:ext cx="9429239" cy="721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0" kern="0">
                <a:latin typeface="+mj-ea"/>
                <a:ea typeface="+mj-ea"/>
              </a:rPr>
              <a:t>2025</a:t>
            </a:r>
            <a:r>
              <a:rPr lang="ko-KR" altLang="en-US" b="0" kern="0">
                <a:latin typeface="+mj-ea"/>
                <a:ea typeface="+mj-ea"/>
              </a:rPr>
              <a:t>년 </a:t>
            </a:r>
            <a:r>
              <a:rPr lang="en-US" altLang="ko-KR" b="0" kern="0">
                <a:latin typeface="+mj-ea"/>
                <a:ea typeface="+mj-ea"/>
              </a:rPr>
              <a:t>O</a:t>
            </a:r>
            <a:r>
              <a:rPr lang="ko-KR" altLang="en-US" b="0" kern="0">
                <a:latin typeface="+mj-ea"/>
                <a:ea typeface="+mj-ea"/>
              </a:rPr>
              <a:t>월 </a:t>
            </a:r>
            <a:r>
              <a:rPr lang="en-US" altLang="ko-KR">
                <a:latin typeface="+mj-ea"/>
                <a:ea typeface="+mj-ea"/>
              </a:rPr>
              <a:t>OO</a:t>
            </a:r>
            <a:r>
              <a:rPr lang="ko-KR" altLang="en-US" b="0" kern="0">
                <a:latin typeface="+mj-ea"/>
                <a:ea typeface="+mj-ea"/>
              </a:rPr>
              <a:t>일 수행하는 </a:t>
            </a:r>
            <a:r>
              <a:rPr lang="en-US" altLang="ko-KR" b="0" kern="0">
                <a:latin typeface="+mj-ea"/>
                <a:ea typeface="+mj-ea"/>
              </a:rPr>
              <a:t>Dev</a:t>
            </a:r>
            <a:r>
              <a:rPr lang="ko-KR" altLang="en-US" b="0" kern="0">
                <a:latin typeface="+mj-ea"/>
                <a:ea typeface="+mj-ea"/>
              </a:rPr>
              <a:t> </a:t>
            </a:r>
            <a:r>
              <a:rPr lang="en-US" altLang="ko-KR" b="0" kern="0">
                <a:latin typeface="+mj-ea"/>
                <a:ea typeface="+mj-ea"/>
              </a:rPr>
              <a:t>DB </a:t>
            </a:r>
            <a:r>
              <a:rPr lang="ko-KR" altLang="en-US" b="0" kern="0">
                <a:latin typeface="+mj-ea"/>
                <a:ea typeface="+mj-ea"/>
              </a:rPr>
              <a:t>이관 계획 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>
                <a:latin typeface="+mj-ea"/>
                <a:ea typeface="+mj-ea"/>
              </a:rPr>
              <a:t>이관의 목적은 </a:t>
            </a:r>
            <a:r>
              <a:rPr lang="en-US" altLang="ko-KR" b="0" kern="0">
                <a:latin typeface="+mj-ea"/>
                <a:ea typeface="+mj-ea"/>
              </a:rPr>
              <a:t>As-Is </a:t>
            </a:r>
            <a:r>
              <a:rPr lang="ko-KR" altLang="en-US" b="0" kern="0">
                <a:latin typeface="+mj-ea"/>
                <a:ea typeface="+mj-ea"/>
              </a:rPr>
              <a:t>운영 중인 </a:t>
            </a:r>
            <a:r>
              <a:rPr lang="en-US" altLang="ko-KR" b="0" kern="0">
                <a:latin typeface="+mj-ea"/>
                <a:ea typeface="+mj-ea"/>
              </a:rPr>
              <a:t>Real</a:t>
            </a:r>
            <a:r>
              <a:rPr lang="ko-KR" altLang="en-US" b="0" kern="0">
                <a:latin typeface="+mj-ea"/>
                <a:ea typeface="+mj-ea"/>
              </a:rPr>
              <a:t> </a:t>
            </a:r>
            <a:r>
              <a:rPr lang="en-US" altLang="ko-KR" b="0" kern="0">
                <a:latin typeface="+mj-ea"/>
                <a:ea typeface="+mj-ea"/>
              </a:rPr>
              <a:t>Data </a:t>
            </a:r>
            <a:r>
              <a:rPr lang="ko-KR" altLang="en-US" b="0" kern="0">
                <a:latin typeface="+mj-ea"/>
                <a:ea typeface="+mj-ea"/>
              </a:rPr>
              <a:t>를 </a:t>
            </a:r>
            <a:r>
              <a:rPr lang="en-US" altLang="ko-KR" b="0" kern="0">
                <a:latin typeface="+mj-ea"/>
                <a:ea typeface="+mj-ea"/>
              </a:rPr>
              <a:t>To-Be Dev DB</a:t>
            </a:r>
            <a:r>
              <a:rPr lang="ko-KR" altLang="en-US" b="0" kern="0">
                <a:latin typeface="+mj-ea"/>
                <a:ea typeface="+mj-ea"/>
              </a:rPr>
              <a:t>에</a:t>
            </a:r>
            <a:r>
              <a:rPr lang="en-US" altLang="ko-KR" b="0" kern="0">
                <a:latin typeface="+mj-ea"/>
                <a:ea typeface="+mj-ea"/>
              </a:rPr>
              <a:t> </a:t>
            </a:r>
            <a:r>
              <a:rPr lang="ko-KR" altLang="en-US" b="0" kern="0">
                <a:latin typeface="+mj-ea"/>
                <a:ea typeface="+mj-ea"/>
              </a:rPr>
              <a:t>마이그레이션하기 위함입니다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  <a:endParaRPr lang="ko-KR" altLang="en-US" b="0" kern="0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75F21C-DAB9-BD31-871E-2BA34A2D4567}"/>
              </a:ext>
            </a:extLst>
          </p:cNvPr>
          <p:cNvSpPr txBox="1"/>
          <p:nvPr/>
        </p:nvSpPr>
        <p:spPr>
          <a:xfrm>
            <a:off x="803818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시작 일시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B15D28-63E8-0426-EF81-8DBE3CA01193}"/>
              </a:ext>
            </a:extLst>
          </p:cNvPr>
          <p:cNvSpPr txBox="1"/>
          <p:nvPr/>
        </p:nvSpPr>
        <p:spPr>
          <a:xfrm>
            <a:off x="2176725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작업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A945D5-6C24-E528-446D-83C878F38D5D}"/>
              </a:ext>
            </a:extLst>
          </p:cNvPr>
          <p:cNvSpPr txBox="1"/>
          <p:nvPr/>
        </p:nvSpPr>
        <p:spPr>
          <a:xfrm>
            <a:off x="3634142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주체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A60980-5203-F6B3-9F55-1F9C13ADF8DD}"/>
              </a:ext>
            </a:extLst>
          </p:cNvPr>
          <p:cNvSpPr txBox="1"/>
          <p:nvPr/>
        </p:nvSpPr>
        <p:spPr>
          <a:xfrm>
            <a:off x="6416381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내용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6B3FA3-E88B-DED7-5E2D-9B446E0A6928}"/>
              </a:ext>
            </a:extLst>
          </p:cNvPr>
          <p:cNvSpPr txBox="1"/>
          <p:nvPr/>
        </p:nvSpPr>
        <p:spPr>
          <a:xfrm>
            <a:off x="9150439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소요시간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8" name="모서리가 둥근 직사각형 45">
            <a:extLst>
              <a:ext uri="{FF2B5EF4-FFF2-40B4-BE49-F238E27FC236}">
                <a16:creationId xmlns:a16="http://schemas.microsoft.com/office/drawing/2014/main" id="{10D65E0E-857C-6C2B-2D94-7832AB5AAE55}"/>
              </a:ext>
            </a:extLst>
          </p:cNvPr>
          <p:cNvSpPr/>
          <p:nvPr/>
        </p:nvSpPr>
        <p:spPr bwMode="auto">
          <a:xfrm>
            <a:off x="833127" y="2071330"/>
            <a:ext cx="934281" cy="4756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11:00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9" name="모서리가 둥근 직사각형 46">
            <a:extLst>
              <a:ext uri="{FF2B5EF4-FFF2-40B4-BE49-F238E27FC236}">
                <a16:creationId xmlns:a16="http://schemas.microsoft.com/office/drawing/2014/main" id="{D09DEEF9-5536-F79B-15E4-A3CE32EB29E8}"/>
              </a:ext>
            </a:extLst>
          </p:cNvPr>
          <p:cNvSpPr/>
          <p:nvPr/>
        </p:nvSpPr>
        <p:spPr bwMode="auto">
          <a:xfrm>
            <a:off x="1829715" y="2071329"/>
            <a:ext cx="1753516" cy="4756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Real 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백업 </a:t>
            </a: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DB Data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 이동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0" name="모서리가 둥근 직사각형 47">
            <a:extLst>
              <a:ext uri="{FF2B5EF4-FFF2-40B4-BE49-F238E27FC236}">
                <a16:creationId xmlns:a16="http://schemas.microsoft.com/office/drawing/2014/main" id="{DFD261B5-8239-3F90-8585-C515068945E0}"/>
              </a:ext>
            </a:extLst>
          </p:cNvPr>
          <p:cNvSpPr/>
          <p:nvPr/>
        </p:nvSpPr>
        <p:spPr bwMode="auto">
          <a:xfrm>
            <a:off x="4768297" y="2071331"/>
            <a:ext cx="4472228" cy="47562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스케줄에 의해 생성된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 Real Full Backup Data </a:t>
            </a:r>
            <a:b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서버로 이동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1" name="모서리가 둥근 직사각형 48">
            <a:extLst>
              <a:ext uri="{FF2B5EF4-FFF2-40B4-BE49-F238E27FC236}">
                <a16:creationId xmlns:a16="http://schemas.microsoft.com/office/drawing/2014/main" id="{C946E013-3647-E7E0-5695-EA0C9B7AC522}"/>
              </a:ext>
            </a:extLst>
          </p:cNvPr>
          <p:cNvSpPr/>
          <p:nvPr/>
        </p:nvSpPr>
        <p:spPr bwMode="auto">
          <a:xfrm>
            <a:off x="3632927" y="2071331"/>
            <a:ext cx="1055038" cy="4756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2" name="모서리가 둥근 직사각형 48">
            <a:extLst>
              <a:ext uri="{FF2B5EF4-FFF2-40B4-BE49-F238E27FC236}">
                <a16:creationId xmlns:a16="http://schemas.microsoft.com/office/drawing/2014/main" id="{94CB97D8-639C-15C1-DE3D-903907700EB9}"/>
              </a:ext>
            </a:extLst>
          </p:cNvPr>
          <p:cNvSpPr/>
          <p:nvPr/>
        </p:nvSpPr>
        <p:spPr bwMode="auto">
          <a:xfrm>
            <a:off x="9293011" y="2071329"/>
            <a:ext cx="792665" cy="47562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" name="모서리가 둥근 직사각형 45">
            <a:extLst>
              <a:ext uri="{FF2B5EF4-FFF2-40B4-BE49-F238E27FC236}">
                <a16:creationId xmlns:a16="http://schemas.microsoft.com/office/drawing/2014/main" id="{B80C780C-5FB3-E47D-7E88-0CED046DC345}"/>
              </a:ext>
            </a:extLst>
          </p:cNvPr>
          <p:cNvSpPr/>
          <p:nvPr/>
        </p:nvSpPr>
        <p:spPr bwMode="auto">
          <a:xfrm>
            <a:off x="834344" y="2646815"/>
            <a:ext cx="934281" cy="4756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13:00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" name="모서리가 둥근 직사각형 46">
            <a:extLst>
              <a:ext uri="{FF2B5EF4-FFF2-40B4-BE49-F238E27FC236}">
                <a16:creationId xmlns:a16="http://schemas.microsoft.com/office/drawing/2014/main" id="{57C551FB-E318-46E3-FAB9-E02DAE2314C0}"/>
              </a:ext>
            </a:extLst>
          </p:cNvPr>
          <p:cNvSpPr/>
          <p:nvPr/>
        </p:nvSpPr>
        <p:spPr bwMode="auto">
          <a:xfrm>
            <a:off x="1830932" y="2646814"/>
            <a:ext cx="1753516" cy="4756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-Be Dev DB Restore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모서리가 둥근 직사각형 47">
            <a:extLst>
              <a:ext uri="{FF2B5EF4-FFF2-40B4-BE49-F238E27FC236}">
                <a16:creationId xmlns:a16="http://schemas.microsoft.com/office/drawing/2014/main" id="{5EA21CFC-E705-F049-A067-F6B1BF4BEB0F}"/>
              </a:ext>
            </a:extLst>
          </p:cNvPr>
          <p:cNvSpPr/>
          <p:nvPr/>
        </p:nvSpPr>
        <p:spPr bwMode="auto">
          <a:xfrm>
            <a:off x="4769514" y="2646816"/>
            <a:ext cx="4472228" cy="47562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(OKPlaza3) Restore</a:t>
            </a:r>
          </a:p>
        </p:txBody>
      </p:sp>
      <p:sp>
        <p:nvSpPr>
          <p:cNvPr id="12" name="모서리가 둥근 직사각형 48">
            <a:extLst>
              <a:ext uri="{FF2B5EF4-FFF2-40B4-BE49-F238E27FC236}">
                <a16:creationId xmlns:a16="http://schemas.microsoft.com/office/drawing/2014/main" id="{BFC1E6BA-1891-991A-C87B-23AB39E9EBC3}"/>
              </a:ext>
            </a:extLst>
          </p:cNvPr>
          <p:cNvSpPr/>
          <p:nvPr/>
        </p:nvSpPr>
        <p:spPr bwMode="auto">
          <a:xfrm>
            <a:off x="3634144" y="2646816"/>
            <a:ext cx="1055038" cy="4756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3" name="모서리가 둥근 직사각형 48">
            <a:extLst>
              <a:ext uri="{FF2B5EF4-FFF2-40B4-BE49-F238E27FC236}">
                <a16:creationId xmlns:a16="http://schemas.microsoft.com/office/drawing/2014/main" id="{04E46984-EA86-1AE1-2E56-3CF4226727E0}"/>
              </a:ext>
            </a:extLst>
          </p:cNvPr>
          <p:cNvSpPr/>
          <p:nvPr/>
        </p:nvSpPr>
        <p:spPr bwMode="auto">
          <a:xfrm>
            <a:off x="9286971" y="2646814"/>
            <a:ext cx="792665" cy="47562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4" name="모서리가 둥근 직사각형 45">
            <a:extLst>
              <a:ext uri="{FF2B5EF4-FFF2-40B4-BE49-F238E27FC236}">
                <a16:creationId xmlns:a16="http://schemas.microsoft.com/office/drawing/2014/main" id="{0144BBD3-3742-2A63-C869-B82730EE8AA5}"/>
              </a:ext>
            </a:extLst>
          </p:cNvPr>
          <p:cNvSpPr/>
          <p:nvPr/>
        </p:nvSpPr>
        <p:spPr bwMode="auto">
          <a:xfrm>
            <a:off x="827090" y="4001479"/>
            <a:ext cx="934281" cy="6963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14:00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5" name="모서리가 둥근 직사각형 46">
            <a:extLst>
              <a:ext uri="{FF2B5EF4-FFF2-40B4-BE49-F238E27FC236}">
                <a16:creationId xmlns:a16="http://schemas.microsoft.com/office/drawing/2014/main" id="{BD8BAE85-9081-412E-954D-DBF2BAA3E433}"/>
              </a:ext>
            </a:extLst>
          </p:cNvPr>
          <p:cNvSpPr/>
          <p:nvPr/>
        </p:nvSpPr>
        <p:spPr bwMode="auto">
          <a:xfrm>
            <a:off x="1823678" y="4001477"/>
            <a:ext cx="1753516" cy="69636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 Dev</a:t>
            </a:r>
            <a:r>
              <a:rPr kumimoji="1" lang="ko-KR" altLang="en-US" sz="1200" b="1">
                <a:solidFill>
                  <a:schemeClr val="bg1"/>
                </a:solidFill>
                <a:latin typeface="+mj-ea"/>
                <a:ea typeface="+mj-ea"/>
              </a:rPr>
              <a:t> 서비스 연결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6" name="모서리가 둥근 직사각형 47">
            <a:extLst>
              <a:ext uri="{FF2B5EF4-FFF2-40B4-BE49-F238E27FC236}">
                <a16:creationId xmlns:a16="http://schemas.microsoft.com/office/drawing/2014/main" id="{F6D45190-C9A1-9ADD-424E-BAF9C0CC05DA}"/>
              </a:ext>
            </a:extLst>
          </p:cNvPr>
          <p:cNvSpPr/>
          <p:nvPr/>
        </p:nvSpPr>
        <p:spPr bwMode="auto">
          <a:xfrm>
            <a:off x="4762260" y="4001479"/>
            <a:ext cx="4472228" cy="69636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Was DB(OKPlaza3)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연결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서비스 확인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모서리가 둥근 직사각형 48">
            <a:extLst>
              <a:ext uri="{FF2B5EF4-FFF2-40B4-BE49-F238E27FC236}">
                <a16:creationId xmlns:a16="http://schemas.microsoft.com/office/drawing/2014/main" id="{2E44864B-4887-B54E-2F6A-E17295793555}"/>
              </a:ext>
            </a:extLst>
          </p:cNvPr>
          <p:cNvSpPr/>
          <p:nvPr/>
        </p:nvSpPr>
        <p:spPr bwMode="auto">
          <a:xfrm>
            <a:off x="3626890" y="4001479"/>
            <a:ext cx="1055038" cy="69636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김기범</a:t>
            </a: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8" name="모서리가 둥근 직사각형 48">
            <a:extLst>
              <a:ext uri="{FF2B5EF4-FFF2-40B4-BE49-F238E27FC236}">
                <a16:creationId xmlns:a16="http://schemas.microsoft.com/office/drawing/2014/main" id="{F7D711E6-5226-3D8D-D1D5-99CAFD6C61A8}"/>
              </a:ext>
            </a:extLst>
          </p:cNvPr>
          <p:cNvSpPr/>
          <p:nvPr/>
        </p:nvSpPr>
        <p:spPr bwMode="auto">
          <a:xfrm>
            <a:off x="9279717" y="4001478"/>
            <a:ext cx="792665" cy="69636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9" name="모서리가 둥근 직사각형 45">
            <a:extLst>
              <a:ext uri="{FF2B5EF4-FFF2-40B4-BE49-F238E27FC236}">
                <a16:creationId xmlns:a16="http://schemas.microsoft.com/office/drawing/2014/main" id="{F288A857-3D5F-26D4-AD56-0C97701F80F2}"/>
              </a:ext>
            </a:extLst>
          </p:cNvPr>
          <p:cNvSpPr/>
          <p:nvPr/>
        </p:nvSpPr>
        <p:spPr bwMode="auto">
          <a:xfrm>
            <a:off x="834350" y="3214985"/>
            <a:ext cx="934281" cy="696362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14:00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0" name="모서리가 둥근 직사각형 46">
            <a:extLst>
              <a:ext uri="{FF2B5EF4-FFF2-40B4-BE49-F238E27FC236}">
                <a16:creationId xmlns:a16="http://schemas.microsoft.com/office/drawing/2014/main" id="{AEF9B800-8A0C-C740-7E49-727DF63B0047}"/>
              </a:ext>
            </a:extLst>
          </p:cNvPr>
          <p:cNvSpPr/>
          <p:nvPr/>
        </p:nvSpPr>
        <p:spPr bwMode="auto">
          <a:xfrm>
            <a:off x="1830938" y="3214983"/>
            <a:ext cx="1753516" cy="696364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 Dev</a:t>
            </a:r>
            <a:r>
              <a:rPr kumimoji="1" lang="ko-KR" altLang="en-US" sz="12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DB Mig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1" name="모서리가 둥근 직사각형 47">
            <a:extLst>
              <a:ext uri="{FF2B5EF4-FFF2-40B4-BE49-F238E27FC236}">
                <a16:creationId xmlns:a16="http://schemas.microsoft.com/office/drawing/2014/main" id="{6383DD92-C1EA-9F28-5CBE-54CED64B97D8}"/>
              </a:ext>
            </a:extLst>
          </p:cNvPr>
          <p:cNvSpPr/>
          <p:nvPr/>
        </p:nvSpPr>
        <p:spPr bwMode="auto">
          <a:xfrm>
            <a:off x="4769520" y="3214985"/>
            <a:ext cx="4472228" cy="69636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Was DB(OKPlaza3)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테이블 생성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컬럼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/Index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추가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Data Migration</a:t>
            </a:r>
          </a:p>
        </p:txBody>
      </p:sp>
      <p:sp>
        <p:nvSpPr>
          <p:cNvPr id="22" name="모서리가 둥근 직사각형 48">
            <a:extLst>
              <a:ext uri="{FF2B5EF4-FFF2-40B4-BE49-F238E27FC236}">
                <a16:creationId xmlns:a16="http://schemas.microsoft.com/office/drawing/2014/main" id="{6F9A1558-69C3-E4BE-E159-8E76035C4FD0}"/>
              </a:ext>
            </a:extLst>
          </p:cNvPr>
          <p:cNvSpPr/>
          <p:nvPr/>
        </p:nvSpPr>
        <p:spPr bwMode="auto">
          <a:xfrm>
            <a:off x="3634150" y="3214985"/>
            <a:ext cx="1055038" cy="696364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이의진</a:t>
            </a: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3" name="모서리가 둥근 직사각형 48">
            <a:extLst>
              <a:ext uri="{FF2B5EF4-FFF2-40B4-BE49-F238E27FC236}">
                <a16:creationId xmlns:a16="http://schemas.microsoft.com/office/drawing/2014/main" id="{BC654A24-FC85-A0C5-4DA1-93BCB028A8FC}"/>
              </a:ext>
            </a:extLst>
          </p:cNvPr>
          <p:cNvSpPr/>
          <p:nvPr/>
        </p:nvSpPr>
        <p:spPr bwMode="auto">
          <a:xfrm>
            <a:off x="9286977" y="3214984"/>
            <a:ext cx="792665" cy="69636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780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A41E0545-9720-A731-4F06-E81788969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;p20">
            <a:extLst>
              <a:ext uri="{FF2B5EF4-FFF2-40B4-BE49-F238E27FC236}">
                <a16:creationId xmlns:a16="http://schemas.microsoft.com/office/drawing/2014/main" id="{03995011-ADD0-D724-CD0F-CB631CFEF7AD}"/>
              </a:ext>
            </a:extLst>
          </p:cNvPr>
          <p:cNvSpPr txBox="1"/>
          <p:nvPr/>
        </p:nvSpPr>
        <p:spPr>
          <a:xfrm>
            <a:off x="3867399" y="505562"/>
            <a:ext cx="211117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>
                <a:latin typeface="+mj-ea"/>
                <a:ea typeface="+mj-ea"/>
              </a:rPr>
              <a:t>3</a:t>
            </a:r>
            <a:r>
              <a:rPr lang="ko-KR" altLang="en-US" sz="700" b="1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차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7" name="Google Shape;53;p20">
            <a:extLst>
              <a:ext uri="{FF2B5EF4-FFF2-40B4-BE49-F238E27FC236}">
                <a16:creationId xmlns:a16="http://schemas.microsoft.com/office/drawing/2014/main" id="{41321EBC-4DDF-98D6-0EA5-824FA3A2929F}"/>
              </a:ext>
            </a:extLst>
          </p:cNvPr>
          <p:cNvSpPr txBox="1"/>
          <p:nvPr/>
        </p:nvSpPr>
        <p:spPr>
          <a:xfrm>
            <a:off x="1429829" y="506250"/>
            <a:ext cx="232229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마이그레이션</a:t>
            </a:r>
            <a:endParaRPr b="1" dirty="0">
              <a:latin typeface="+mj-ea"/>
              <a:ea typeface="+mj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6BCDCE-BEE6-BAC3-6449-51F4367CB328}"/>
              </a:ext>
            </a:extLst>
          </p:cNvPr>
          <p:cNvSpPr txBox="1"/>
          <p:nvPr/>
        </p:nvSpPr>
        <p:spPr>
          <a:xfrm>
            <a:off x="803818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시작 일시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DAE14-3716-33DF-5486-D986AE4CFC95}"/>
              </a:ext>
            </a:extLst>
          </p:cNvPr>
          <p:cNvSpPr txBox="1"/>
          <p:nvPr/>
        </p:nvSpPr>
        <p:spPr>
          <a:xfrm>
            <a:off x="2176725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작업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F66AB1-F931-FC28-C894-517D57B2DBBD}"/>
              </a:ext>
            </a:extLst>
          </p:cNvPr>
          <p:cNvSpPr txBox="1"/>
          <p:nvPr/>
        </p:nvSpPr>
        <p:spPr>
          <a:xfrm>
            <a:off x="3634142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주체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95155D-C972-3114-6BFB-7735C3AB9E02}"/>
              </a:ext>
            </a:extLst>
          </p:cNvPr>
          <p:cNvSpPr txBox="1"/>
          <p:nvPr/>
        </p:nvSpPr>
        <p:spPr>
          <a:xfrm>
            <a:off x="6416381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dirty="0">
                <a:latin typeface="+mj-ea"/>
                <a:ea typeface="+mj-ea"/>
              </a:rPr>
              <a:t>작업 내용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788DF0-316E-B5E7-DAF6-EB6A55D5E542}"/>
              </a:ext>
            </a:extLst>
          </p:cNvPr>
          <p:cNvSpPr txBox="1"/>
          <p:nvPr/>
        </p:nvSpPr>
        <p:spPr>
          <a:xfrm>
            <a:off x="9150439" y="17256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>
                <a:latin typeface="+mj-ea"/>
                <a:ea typeface="+mj-ea"/>
              </a:rPr>
              <a:t>소요시간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8" name="내용 개체 틀 114">
            <a:extLst>
              <a:ext uri="{FF2B5EF4-FFF2-40B4-BE49-F238E27FC236}">
                <a16:creationId xmlns:a16="http://schemas.microsoft.com/office/drawing/2014/main" id="{9E42B2B9-898E-5627-4012-C29DAC4774B7}"/>
              </a:ext>
            </a:extLst>
          </p:cNvPr>
          <p:cNvSpPr txBox="1">
            <a:spLocks/>
          </p:cNvSpPr>
          <p:nvPr/>
        </p:nvSpPr>
        <p:spPr>
          <a:xfrm>
            <a:off x="782182" y="917012"/>
            <a:ext cx="9429239" cy="7215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b="0" kern="0">
                <a:latin typeface="+mj-ea"/>
                <a:ea typeface="+mj-ea"/>
              </a:rPr>
              <a:t>2025</a:t>
            </a:r>
            <a:r>
              <a:rPr lang="ko-KR" altLang="en-US" b="0" kern="0">
                <a:latin typeface="+mj-ea"/>
                <a:ea typeface="+mj-ea"/>
              </a:rPr>
              <a:t>년 </a:t>
            </a:r>
            <a:r>
              <a:rPr lang="en-US" altLang="ko-KR" b="0" kern="0">
                <a:latin typeface="+mj-ea"/>
                <a:ea typeface="+mj-ea"/>
              </a:rPr>
              <a:t>O</a:t>
            </a:r>
            <a:r>
              <a:rPr lang="ko-KR" altLang="en-US" b="0" kern="0">
                <a:latin typeface="+mj-ea"/>
                <a:ea typeface="+mj-ea"/>
              </a:rPr>
              <a:t>월 </a:t>
            </a:r>
            <a:r>
              <a:rPr lang="en-US" altLang="ko-KR">
                <a:latin typeface="+mj-ea"/>
                <a:ea typeface="+mj-ea"/>
              </a:rPr>
              <a:t>OO</a:t>
            </a:r>
            <a:r>
              <a:rPr lang="ko-KR" altLang="en-US" b="0" kern="0">
                <a:latin typeface="+mj-ea"/>
                <a:ea typeface="+mj-ea"/>
              </a:rPr>
              <a:t>일 수행하는 </a:t>
            </a:r>
            <a:r>
              <a:rPr lang="en-US" altLang="ko-KR" b="0" kern="0">
                <a:latin typeface="+mj-ea"/>
                <a:ea typeface="+mj-ea"/>
              </a:rPr>
              <a:t>Dev</a:t>
            </a:r>
            <a:r>
              <a:rPr lang="ko-KR" altLang="en-US" b="0" kern="0">
                <a:latin typeface="+mj-ea"/>
                <a:ea typeface="+mj-ea"/>
              </a:rPr>
              <a:t> </a:t>
            </a:r>
            <a:r>
              <a:rPr lang="en-US" altLang="ko-KR" b="0" kern="0">
                <a:latin typeface="+mj-ea"/>
                <a:ea typeface="+mj-ea"/>
              </a:rPr>
              <a:t>DB </a:t>
            </a:r>
            <a:r>
              <a:rPr lang="ko-KR" altLang="en-US" b="0" kern="0">
                <a:latin typeface="+mj-ea"/>
                <a:ea typeface="+mj-ea"/>
              </a:rPr>
              <a:t>이관 계획 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</a:p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b="0" kern="0">
                <a:latin typeface="+mj-ea"/>
                <a:ea typeface="+mj-ea"/>
              </a:rPr>
              <a:t>이관의 목적은 </a:t>
            </a:r>
            <a:r>
              <a:rPr lang="en-US" altLang="ko-KR" b="0" kern="0">
                <a:latin typeface="+mj-ea"/>
                <a:ea typeface="+mj-ea"/>
              </a:rPr>
              <a:t>As-Is </a:t>
            </a:r>
            <a:r>
              <a:rPr lang="ko-KR" altLang="en-US" b="0" kern="0">
                <a:latin typeface="+mj-ea"/>
                <a:ea typeface="+mj-ea"/>
              </a:rPr>
              <a:t>운영 중인 </a:t>
            </a:r>
            <a:r>
              <a:rPr lang="en-US" altLang="ko-KR" b="0" kern="0">
                <a:latin typeface="+mj-ea"/>
                <a:ea typeface="+mj-ea"/>
              </a:rPr>
              <a:t>Real</a:t>
            </a:r>
            <a:r>
              <a:rPr lang="ko-KR" altLang="en-US" b="0" kern="0">
                <a:latin typeface="+mj-ea"/>
                <a:ea typeface="+mj-ea"/>
              </a:rPr>
              <a:t> </a:t>
            </a:r>
            <a:r>
              <a:rPr lang="en-US" altLang="ko-KR" b="0" kern="0">
                <a:latin typeface="+mj-ea"/>
                <a:ea typeface="+mj-ea"/>
              </a:rPr>
              <a:t>Data </a:t>
            </a:r>
            <a:r>
              <a:rPr lang="ko-KR" altLang="en-US" b="0" kern="0">
                <a:latin typeface="+mj-ea"/>
                <a:ea typeface="+mj-ea"/>
              </a:rPr>
              <a:t>를 </a:t>
            </a:r>
            <a:r>
              <a:rPr lang="en-US" altLang="ko-KR" b="0" kern="0">
                <a:latin typeface="+mj-ea"/>
                <a:ea typeface="+mj-ea"/>
              </a:rPr>
              <a:t>To-Be Real DB</a:t>
            </a:r>
            <a:r>
              <a:rPr lang="ko-KR" altLang="en-US" b="0" kern="0">
                <a:latin typeface="+mj-ea"/>
                <a:ea typeface="+mj-ea"/>
              </a:rPr>
              <a:t>에</a:t>
            </a:r>
            <a:r>
              <a:rPr lang="en-US" altLang="ko-KR" b="0" kern="0">
                <a:latin typeface="+mj-ea"/>
                <a:ea typeface="+mj-ea"/>
              </a:rPr>
              <a:t> </a:t>
            </a:r>
            <a:r>
              <a:rPr lang="ko-KR" altLang="en-US" b="0" kern="0">
                <a:latin typeface="+mj-ea"/>
                <a:ea typeface="+mj-ea"/>
              </a:rPr>
              <a:t>마이그레이션하기 위함입니다</a:t>
            </a:r>
            <a:r>
              <a:rPr lang="en-US" altLang="ko-KR" b="0" kern="0">
                <a:latin typeface="+mj-ea"/>
                <a:ea typeface="+mj-ea"/>
              </a:rPr>
              <a:t>.</a:t>
            </a:r>
            <a:endParaRPr lang="ko-KR" altLang="en-US" b="0" kern="0" dirty="0">
              <a:latin typeface="+mj-ea"/>
              <a:ea typeface="+mj-ea"/>
            </a:endParaRPr>
          </a:p>
        </p:txBody>
      </p:sp>
      <p:sp>
        <p:nvSpPr>
          <p:cNvPr id="9" name="모서리가 둥근 직사각형 45">
            <a:extLst>
              <a:ext uri="{FF2B5EF4-FFF2-40B4-BE49-F238E27FC236}">
                <a16:creationId xmlns:a16="http://schemas.microsoft.com/office/drawing/2014/main" id="{BC7E3BB2-7DE9-41AB-BDAD-6DF8BA5B5080}"/>
              </a:ext>
            </a:extLst>
          </p:cNvPr>
          <p:cNvSpPr/>
          <p:nvPr/>
        </p:nvSpPr>
        <p:spPr bwMode="auto">
          <a:xfrm>
            <a:off x="810499" y="2026345"/>
            <a:ext cx="934281" cy="633056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10:00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" name="모서리가 둥근 직사각형 46">
            <a:extLst>
              <a:ext uri="{FF2B5EF4-FFF2-40B4-BE49-F238E27FC236}">
                <a16:creationId xmlns:a16="http://schemas.microsoft.com/office/drawing/2014/main" id="{E2597991-56BF-E071-1BB5-10EE5F146928}"/>
              </a:ext>
            </a:extLst>
          </p:cNvPr>
          <p:cNvSpPr/>
          <p:nvPr/>
        </p:nvSpPr>
        <p:spPr bwMode="auto">
          <a:xfrm>
            <a:off x="1807087" y="2026344"/>
            <a:ext cx="1753516" cy="633057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A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s-Is Real DB </a:t>
            </a:r>
            <a:r>
              <a:rPr kumimoji="1" lang="ko-KR" altLang="en-US" sz="1200" b="1">
                <a:solidFill>
                  <a:schemeClr val="bg1"/>
                </a:solidFill>
                <a:latin typeface="+mj-ea"/>
                <a:ea typeface="+mj-ea"/>
              </a:rPr>
              <a:t>백업</a:t>
            </a:r>
            <a:b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</a:b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(OKPlaza, K_LINK)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모서리가 둥근 직사각형 47">
            <a:extLst>
              <a:ext uri="{FF2B5EF4-FFF2-40B4-BE49-F238E27FC236}">
                <a16:creationId xmlns:a16="http://schemas.microsoft.com/office/drawing/2014/main" id="{108DF718-5450-08EE-C51E-22C0D3D5A396}"/>
              </a:ext>
            </a:extLst>
          </p:cNvPr>
          <p:cNvSpPr/>
          <p:nvPr/>
        </p:nvSpPr>
        <p:spPr bwMode="auto">
          <a:xfrm>
            <a:off x="4745669" y="2026345"/>
            <a:ext cx="4472228" cy="63306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Real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서비스 중지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Real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백업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(OKPlaza, K_LINK)</a:t>
            </a: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Real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서비스 시작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4" name="모서리가 둥근 직사각형 48">
            <a:extLst>
              <a:ext uri="{FF2B5EF4-FFF2-40B4-BE49-F238E27FC236}">
                <a16:creationId xmlns:a16="http://schemas.microsoft.com/office/drawing/2014/main" id="{23F2A3A2-7815-F5D1-28E4-D8D009210864}"/>
              </a:ext>
            </a:extLst>
          </p:cNvPr>
          <p:cNvSpPr/>
          <p:nvPr/>
        </p:nvSpPr>
        <p:spPr bwMode="auto">
          <a:xfrm>
            <a:off x="3610299" y="2026345"/>
            <a:ext cx="1055038" cy="63305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1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5" name="모서리가 둥근 직사각형 48">
            <a:extLst>
              <a:ext uri="{FF2B5EF4-FFF2-40B4-BE49-F238E27FC236}">
                <a16:creationId xmlns:a16="http://schemas.microsoft.com/office/drawing/2014/main" id="{FC8AE175-0DE0-089F-69CA-5C661DE437A1}"/>
              </a:ext>
            </a:extLst>
          </p:cNvPr>
          <p:cNvSpPr/>
          <p:nvPr/>
        </p:nvSpPr>
        <p:spPr bwMode="auto">
          <a:xfrm>
            <a:off x="9263126" y="2026344"/>
            <a:ext cx="792665" cy="63305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6" name="모서리가 둥근 직사각형 45">
            <a:extLst>
              <a:ext uri="{FF2B5EF4-FFF2-40B4-BE49-F238E27FC236}">
                <a16:creationId xmlns:a16="http://schemas.microsoft.com/office/drawing/2014/main" id="{C77902FE-1A57-D44E-88D1-896042F6172C}"/>
              </a:ext>
            </a:extLst>
          </p:cNvPr>
          <p:cNvSpPr/>
          <p:nvPr/>
        </p:nvSpPr>
        <p:spPr bwMode="auto">
          <a:xfrm>
            <a:off x="809282" y="3211168"/>
            <a:ext cx="934281" cy="3930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11:00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7" name="모서리가 둥근 직사각형 46">
            <a:extLst>
              <a:ext uri="{FF2B5EF4-FFF2-40B4-BE49-F238E27FC236}">
                <a16:creationId xmlns:a16="http://schemas.microsoft.com/office/drawing/2014/main" id="{9870945B-BF83-200B-4CCE-4FEADC0556EF}"/>
              </a:ext>
            </a:extLst>
          </p:cNvPr>
          <p:cNvSpPr/>
          <p:nvPr/>
        </p:nvSpPr>
        <p:spPr bwMode="auto">
          <a:xfrm>
            <a:off x="1805870" y="3211166"/>
            <a:ext cx="1753516" cy="39307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백업 </a:t>
            </a: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DB Data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 이동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8" name="모서리가 둥근 직사각형 47">
            <a:extLst>
              <a:ext uri="{FF2B5EF4-FFF2-40B4-BE49-F238E27FC236}">
                <a16:creationId xmlns:a16="http://schemas.microsoft.com/office/drawing/2014/main" id="{32A34E76-2B44-2F6E-EBE1-0943E1FBFF41}"/>
              </a:ext>
            </a:extLst>
          </p:cNvPr>
          <p:cNvSpPr/>
          <p:nvPr/>
        </p:nvSpPr>
        <p:spPr bwMode="auto">
          <a:xfrm>
            <a:off x="4744452" y="3211168"/>
            <a:ext cx="4472228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Backup Data To-Be Real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서버로 이동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29" name="모서리가 둥근 직사각형 48">
            <a:extLst>
              <a:ext uri="{FF2B5EF4-FFF2-40B4-BE49-F238E27FC236}">
                <a16:creationId xmlns:a16="http://schemas.microsoft.com/office/drawing/2014/main" id="{9788BDEC-1996-C779-6694-086286226B43}"/>
              </a:ext>
            </a:extLst>
          </p:cNvPr>
          <p:cNvSpPr/>
          <p:nvPr/>
        </p:nvSpPr>
        <p:spPr bwMode="auto">
          <a:xfrm>
            <a:off x="3609082" y="3211168"/>
            <a:ext cx="1055038" cy="3930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1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0" name="모서리가 둥근 직사각형 48">
            <a:extLst>
              <a:ext uri="{FF2B5EF4-FFF2-40B4-BE49-F238E27FC236}">
                <a16:creationId xmlns:a16="http://schemas.microsoft.com/office/drawing/2014/main" id="{87B8E1A1-3BCD-BBC3-A01C-FDCABCFFC67E}"/>
              </a:ext>
            </a:extLst>
          </p:cNvPr>
          <p:cNvSpPr/>
          <p:nvPr/>
        </p:nvSpPr>
        <p:spPr bwMode="auto">
          <a:xfrm>
            <a:off x="9269166" y="3211167"/>
            <a:ext cx="792665" cy="39307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1" name="모서리가 둥근 직사각형 45">
            <a:extLst>
              <a:ext uri="{FF2B5EF4-FFF2-40B4-BE49-F238E27FC236}">
                <a16:creationId xmlns:a16="http://schemas.microsoft.com/office/drawing/2014/main" id="{4E235712-599F-F242-B188-D9F6D1C38592}"/>
              </a:ext>
            </a:extLst>
          </p:cNvPr>
          <p:cNvSpPr/>
          <p:nvPr/>
        </p:nvSpPr>
        <p:spPr bwMode="auto">
          <a:xfrm>
            <a:off x="810499" y="3664192"/>
            <a:ext cx="934281" cy="3930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13:00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7" name="모서리가 둥근 직사각형 46">
            <a:extLst>
              <a:ext uri="{FF2B5EF4-FFF2-40B4-BE49-F238E27FC236}">
                <a16:creationId xmlns:a16="http://schemas.microsoft.com/office/drawing/2014/main" id="{FF6DBD76-5AD0-5280-198D-462004A5B152}"/>
              </a:ext>
            </a:extLst>
          </p:cNvPr>
          <p:cNvSpPr/>
          <p:nvPr/>
        </p:nvSpPr>
        <p:spPr bwMode="auto">
          <a:xfrm>
            <a:off x="1807087" y="3664190"/>
            <a:ext cx="1753516" cy="39307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-Be Real</a:t>
            </a:r>
            <a:r>
              <a:rPr kumimoji="1" lang="ko-KR" altLang="en-US" sz="12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DB Restore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3" name="모서리가 둥근 직사각형 47">
            <a:extLst>
              <a:ext uri="{FF2B5EF4-FFF2-40B4-BE49-F238E27FC236}">
                <a16:creationId xmlns:a16="http://schemas.microsoft.com/office/drawing/2014/main" id="{0683908F-0333-6A9B-DCBD-6F49108A0096}"/>
              </a:ext>
            </a:extLst>
          </p:cNvPr>
          <p:cNvSpPr/>
          <p:nvPr/>
        </p:nvSpPr>
        <p:spPr bwMode="auto">
          <a:xfrm>
            <a:off x="4745669" y="3664192"/>
            <a:ext cx="4472228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(OKPlaza4, Bidding) Restore</a:t>
            </a:r>
          </a:p>
        </p:txBody>
      </p:sp>
      <p:sp>
        <p:nvSpPr>
          <p:cNvPr id="44" name="모서리가 둥근 직사각형 48">
            <a:extLst>
              <a:ext uri="{FF2B5EF4-FFF2-40B4-BE49-F238E27FC236}">
                <a16:creationId xmlns:a16="http://schemas.microsoft.com/office/drawing/2014/main" id="{46647E72-B071-FDDC-1B39-89153F5D18B2}"/>
              </a:ext>
            </a:extLst>
          </p:cNvPr>
          <p:cNvSpPr/>
          <p:nvPr/>
        </p:nvSpPr>
        <p:spPr bwMode="auto">
          <a:xfrm>
            <a:off x="3610299" y="3664192"/>
            <a:ext cx="1055038" cy="3930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1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5" name="모서리가 둥근 직사각형 48">
            <a:extLst>
              <a:ext uri="{FF2B5EF4-FFF2-40B4-BE49-F238E27FC236}">
                <a16:creationId xmlns:a16="http://schemas.microsoft.com/office/drawing/2014/main" id="{6D0C983F-A7F1-D335-D32A-D1DAB25AE6D1}"/>
              </a:ext>
            </a:extLst>
          </p:cNvPr>
          <p:cNvSpPr/>
          <p:nvPr/>
        </p:nvSpPr>
        <p:spPr bwMode="auto">
          <a:xfrm>
            <a:off x="9263126" y="3664191"/>
            <a:ext cx="792665" cy="39307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C701C46F-F431-FD37-1449-994A34B130D5}"/>
              </a:ext>
            </a:extLst>
          </p:cNvPr>
          <p:cNvSpPr/>
          <p:nvPr/>
        </p:nvSpPr>
        <p:spPr bwMode="auto">
          <a:xfrm>
            <a:off x="811409" y="4958225"/>
            <a:ext cx="934281" cy="47562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14:00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EFDA1F86-C4A9-C16F-73E7-651524644AE9}"/>
              </a:ext>
            </a:extLst>
          </p:cNvPr>
          <p:cNvSpPr/>
          <p:nvPr/>
        </p:nvSpPr>
        <p:spPr bwMode="auto">
          <a:xfrm>
            <a:off x="1807997" y="4958224"/>
            <a:ext cx="1753516" cy="475625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 Dev</a:t>
            </a:r>
            <a:r>
              <a:rPr kumimoji="1" lang="ko-KR" altLang="en-US" sz="1200" b="1">
                <a:solidFill>
                  <a:schemeClr val="bg1"/>
                </a:solidFill>
                <a:latin typeface="+mj-ea"/>
                <a:ea typeface="+mj-ea"/>
              </a:rPr>
              <a:t> 서비스 연결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AAAF57A8-7D4E-1B2C-3E77-9A0E873CD8B5}"/>
              </a:ext>
            </a:extLst>
          </p:cNvPr>
          <p:cNvSpPr/>
          <p:nvPr/>
        </p:nvSpPr>
        <p:spPr bwMode="auto">
          <a:xfrm>
            <a:off x="4746579" y="4958226"/>
            <a:ext cx="4472228" cy="475627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Real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Was DB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연결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Real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서비스 확인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9A415E0D-FEE8-38A7-A0B6-31A5B56A2D17}"/>
              </a:ext>
            </a:extLst>
          </p:cNvPr>
          <p:cNvSpPr/>
          <p:nvPr/>
        </p:nvSpPr>
        <p:spPr bwMode="auto">
          <a:xfrm>
            <a:off x="3611209" y="4958226"/>
            <a:ext cx="1055038" cy="475625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김기범</a:t>
            </a:r>
            <a:r>
              <a:rPr kumimoji="1" lang="en-US" altLang="ko-KR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1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0" name="모서리가 둥근 직사각형 48">
            <a:extLst>
              <a:ext uri="{FF2B5EF4-FFF2-40B4-BE49-F238E27FC236}">
                <a16:creationId xmlns:a16="http://schemas.microsoft.com/office/drawing/2014/main" id="{65DA18A6-7DFE-275F-6CE8-5153106F97D7}"/>
              </a:ext>
            </a:extLst>
          </p:cNvPr>
          <p:cNvSpPr/>
          <p:nvPr/>
        </p:nvSpPr>
        <p:spPr bwMode="auto">
          <a:xfrm>
            <a:off x="9264036" y="4958224"/>
            <a:ext cx="792665" cy="475626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1" name="모서리가 둥근 직사각형 45">
            <a:extLst>
              <a:ext uri="{FF2B5EF4-FFF2-40B4-BE49-F238E27FC236}">
                <a16:creationId xmlns:a16="http://schemas.microsoft.com/office/drawing/2014/main" id="{46199670-CDFF-5FE7-A031-5E5876953D07}"/>
              </a:ext>
            </a:extLst>
          </p:cNvPr>
          <p:cNvSpPr/>
          <p:nvPr/>
        </p:nvSpPr>
        <p:spPr bwMode="auto">
          <a:xfrm>
            <a:off x="803245" y="2735221"/>
            <a:ext cx="934281" cy="393077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11:00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2" name="모서리가 둥근 직사각형 46">
            <a:extLst>
              <a:ext uri="{FF2B5EF4-FFF2-40B4-BE49-F238E27FC236}">
                <a16:creationId xmlns:a16="http://schemas.microsoft.com/office/drawing/2014/main" id="{805700BA-3C28-3553-02F5-18608C5FD1E1}"/>
              </a:ext>
            </a:extLst>
          </p:cNvPr>
          <p:cNvSpPr/>
          <p:nvPr/>
        </p:nvSpPr>
        <p:spPr bwMode="auto">
          <a:xfrm>
            <a:off x="1799833" y="2735219"/>
            <a:ext cx="1753516" cy="393078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 Dev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 </a:t>
            </a: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DB </a:t>
            </a: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백업</a:t>
            </a:r>
            <a:endParaRPr kumimoji="1" lang="en-US" altLang="ko-KR" sz="1200" b="1" i="0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(Bidding)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3" name="모서리가 둥근 직사각형 47">
            <a:extLst>
              <a:ext uri="{FF2B5EF4-FFF2-40B4-BE49-F238E27FC236}">
                <a16:creationId xmlns:a16="http://schemas.microsoft.com/office/drawing/2014/main" id="{DCE1BF9D-9C40-9E3F-2D23-096C7CC5E983}"/>
              </a:ext>
            </a:extLst>
          </p:cNvPr>
          <p:cNvSpPr/>
          <p:nvPr/>
        </p:nvSpPr>
        <p:spPr bwMode="auto">
          <a:xfrm>
            <a:off x="4738415" y="2735221"/>
            <a:ext cx="4472228" cy="39308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DB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백업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(Bidding)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4" name="모서리가 둥근 직사각형 48">
            <a:extLst>
              <a:ext uri="{FF2B5EF4-FFF2-40B4-BE49-F238E27FC236}">
                <a16:creationId xmlns:a16="http://schemas.microsoft.com/office/drawing/2014/main" id="{A2A34F9A-43BE-0C27-626B-0193CB7E2247}"/>
              </a:ext>
            </a:extLst>
          </p:cNvPr>
          <p:cNvSpPr/>
          <p:nvPr/>
        </p:nvSpPr>
        <p:spPr bwMode="auto">
          <a:xfrm>
            <a:off x="3603045" y="2735221"/>
            <a:ext cx="1055038" cy="393078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2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이의진</a:t>
            </a:r>
            <a:r>
              <a:rPr kumimoji="1" lang="en-US" altLang="ko-KR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1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5" name="모서리가 둥근 직사각형 48">
            <a:extLst>
              <a:ext uri="{FF2B5EF4-FFF2-40B4-BE49-F238E27FC236}">
                <a16:creationId xmlns:a16="http://schemas.microsoft.com/office/drawing/2014/main" id="{8814C80B-FFD7-65CA-3A04-74158D56E556}"/>
              </a:ext>
            </a:extLst>
          </p:cNvPr>
          <p:cNvSpPr/>
          <p:nvPr/>
        </p:nvSpPr>
        <p:spPr bwMode="auto">
          <a:xfrm>
            <a:off x="9263129" y="2735220"/>
            <a:ext cx="792665" cy="393079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30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6" name="모서리가 둥근 직사각형 45">
            <a:extLst>
              <a:ext uri="{FF2B5EF4-FFF2-40B4-BE49-F238E27FC236}">
                <a16:creationId xmlns:a16="http://schemas.microsoft.com/office/drawing/2014/main" id="{772D1DBB-3BAC-B8E6-751C-204C51C9E396}"/>
              </a:ext>
            </a:extLst>
          </p:cNvPr>
          <p:cNvSpPr/>
          <p:nvPr/>
        </p:nvSpPr>
        <p:spPr bwMode="auto">
          <a:xfrm>
            <a:off x="818022" y="4119058"/>
            <a:ext cx="934281" cy="76599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bg1"/>
                </a:solidFill>
                <a:latin typeface="+mj-ea"/>
                <a:ea typeface="+mj-ea"/>
              </a:rPr>
              <a:t>19</a:t>
            </a:r>
            <a:r>
              <a:rPr lang="ko-KR" altLang="en-US" sz="1200">
                <a:solidFill>
                  <a:schemeClr val="bg1"/>
                </a:solidFill>
                <a:latin typeface="+mj-ea"/>
                <a:ea typeface="+mj-ea"/>
              </a:rPr>
              <a:t>일 </a:t>
            </a:r>
            <a:r>
              <a:rPr lang="en-US" altLang="ko-KR" sz="1200" b="0">
                <a:solidFill>
                  <a:schemeClr val="bg1"/>
                </a:solidFill>
                <a:latin typeface="+mj-ea"/>
                <a:ea typeface="+mj-ea"/>
              </a:rPr>
              <a:t>14:00</a:t>
            </a:r>
            <a:endParaRPr kumimoji="1" lang="ko-KR" altLang="en-US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7" name="모서리가 둥근 직사각형 46">
            <a:extLst>
              <a:ext uri="{FF2B5EF4-FFF2-40B4-BE49-F238E27FC236}">
                <a16:creationId xmlns:a16="http://schemas.microsoft.com/office/drawing/2014/main" id="{1241D15B-2D88-A7F5-7F17-1B465D23AFBA}"/>
              </a:ext>
            </a:extLst>
          </p:cNvPr>
          <p:cNvSpPr/>
          <p:nvPr/>
        </p:nvSpPr>
        <p:spPr bwMode="auto">
          <a:xfrm>
            <a:off x="1814610" y="4119056"/>
            <a:ext cx="1753516" cy="766000"/>
          </a:xfrm>
          <a:prstGeom prst="round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200" b="1" i="0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ea"/>
                <a:ea typeface="+mj-ea"/>
              </a:rPr>
              <a:t>To-Be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 Real</a:t>
            </a:r>
            <a:r>
              <a:rPr kumimoji="1" lang="ko-KR" altLang="en-US" sz="12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kumimoji="1" lang="en-US" altLang="ko-KR" sz="1200" b="1">
                <a:solidFill>
                  <a:schemeClr val="bg1"/>
                </a:solidFill>
                <a:latin typeface="+mj-ea"/>
                <a:ea typeface="+mj-ea"/>
              </a:rPr>
              <a:t>DB Mig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58" name="모서리가 둥근 직사각형 47">
            <a:extLst>
              <a:ext uri="{FF2B5EF4-FFF2-40B4-BE49-F238E27FC236}">
                <a16:creationId xmlns:a16="http://schemas.microsoft.com/office/drawing/2014/main" id="{48BD31F8-DB9B-6273-1BE2-1E1C8B51E6B6}"/>
              </a:ext>
            </a:extLst>
          </p:cNvPr>
          <p:cNvSpPr/>
          <p:nvPr/>
        </p:nvSpPr>
        <p:spPr bwMode="auto">
          <a:xfrm>
            <a:off x="4753192" y="4119058"/>
            <a:ext cx="4472228" cy="766003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To-Be Dev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Was DB(OKPlaza4)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테이블 생성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컬럼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/Index 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추가</a:t>
            </a:r>
            <a:endParaRPr lang="en-US" altLang="ko-KR" sz="1200">
              <a:solidFill>
                <a:schemeClr val="tx1"/>
              </a:solidFill>
              <a:latin typeface="+mj-ea"/>
              <a:ea typeface="+mj-ea"/>
            </a:endParaRP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Data Migration</a:t>
            </a:r>
          </a:p>
          <a:p>
            <a:pPr marL="171450" marR="0" indent="-17145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Bidding DB Data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Cleaning</a:t>
            </a:r>
          </a:p>
        </p:txBody>
      </p:sp>
      <p:sp>
        <p:nvSpPr>
          <p:cNvPr id="59" name="모서리가 둥근 직사각형 48">
            <a:extLst>
              <a:ext uri="{FF2B5EF4-FFF2-40B4-BE49-F238E27FC236}">
                <a16:creationId xmlns:a16="http://schemas.microsoft.com/office/drawing/2014/main" id="{F3FF11E6-ACE2-F047-B06B-879F63CB12AC}"/>
              </a:ext>
            </a:extLst>
          </p:cNvPr>
          <p:cNvSpPr/>
          <p:nvPr/>
        </p:nvSpPr>
        <p:spPr bwMode="auto">
          <a:xfrm>
            <a:off x="3617822" y="4119058"/>
            <a:ext cx="1055038" cy="7660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비트큐브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en-US" altLang="ko-KR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kumimoji="1" lang="ko-KR" altLang="en-US" sz="1100" b="1">
                <a:solidFill>
                  <a:schemeClr val="tx1"/>
                </a:solidFill>
                <a:latin typeface="+mj-ea"/>
                <a:ea typeface="+mj-ea"/>
              </a:rPr>
              <a:t>이의진</a:t>
            </a:r>
            <a:r>
              <a:rPr kumimoji="1" lang="en-US" altLang="ko-KR" sz="1100" b="1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kumimoji="1" lang="ko-KR" altLang="en-US" sz="1100" b="1">
                <a:solidFill>
                  <a:schemeClr val="tx1"/>
                </a:solidFill>
                <a:latin typeface="+mj-ea"/>
                <a:ea typeface="+mj-ea"/>
              </a:rPr>
              <a:t>서동욱</a:t>
            </a:r>
            <a:r>
              <a:rPr kumimoji="1" lang="en-US" altLang="ko-KR" sz="1100" b="1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  <a:endParaRPr kumimoji="1" lang="ko-KR" altLang="en-US" sz="11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60" name="모서리가 둥근 직사각형 48">
            <a:extLst>
              <a:ext uri="{FF2B5EF4-FFF2-40B4-BE49-F238E27FC236}">
                <a16:creationId xmlns:a16="http://schemas.microsoft.com/office/drawing/2014/main" id="{319E349D-EDD8-CFED-0FC1-B03F2BF32A3D}"/>
              </a:ext>
            </a:extLst>
          </p:cNvPr>
          <p:cNvSpPr/>
          <p:nvPr/>
        </p:nvSpPr>
        <p:spPr bwMode="auto">
          <a:xfrm>
            <a:off x="9270649" y="4119056"/>
            <a:ext cx="792665" cy="766002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solidFill>
                  <a:schemeClr val="tx1"/>
                </a:solidFill>
                <a:latin typeface="+mj-ea"/>
                <a:ea typeface="+mj-ea"/>
              </a:rPr>
              <a:t>60</a:t>
            </a:r>
            <a:r>
              <a:rPr lang="ko-KR" altLang="en-US" sz="1200">
                <a:solidFill>
                  <a:schemeClr val="tx1"/>
                </a:solidFill>
                <a:latin typeface="+mj-ea"/>
                <a:ea typeface="+mj-ea"/>
              </a:rPr>
              <a:t>분</a:t>
            </a:r>
            <a:endParaRPr kumimoji="1" lang="ko-KR" altLang="en-US" sz="1200" b="1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82649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alpha val="5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71450" marR="0" indent="-17145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sz="120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3187</TotalTime>
  <Words>966</Words>
  <Application>Microsoft Office PowerPoint</Application>
  <PresentationFormat>사용자 지정</PresentationFormat>
  <Paragraphs>240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119</cp:revision>
  <dcterms:modified xsi:type="dcterms:W3CDTF">2025-04-03T04:18:29Z</dcterms:modified>
</cp:coreProperties>
</file>